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761" r:id="rId2"/>
    <p:sldMasterId id="2147483845" r:id="rId3"/>
    <p:sldMasterId id="2147483857" r:id="rId4"/>
    <p:sldMasterId id="2147483869" r:id="rId5"/>
    <p:sldMasterId id="2147483881" r:id="rId6"/>
    <p:sldMasterId id="2147483893" r:id="rId7"/>
    <p:sldMasterId id="2147483917" r:id="rId8"/>
    <p:sldMasterId id="2147484037" r:id="rId9"/>
    <p:sldMasterId id="2147484049" r:id="rId10"/>
    <p:sldMasterId id="2147484061" r:id="rId11"/>
    <p:sldMasterId id="2147484073" r:id="rId12"/>
    <p:sldMasterId id="2147484457" r:id="rId13"/>
    <p:sldMasterId id="2147484469" r:id="rId14"/>
    <p:sldMasterId id="2147484481" r:id="rId15"/>
    <p:sldMasterId id="2147484505" r:id="rId16"/>
    <p:sldMasterId id="2147484517" r:id="rId17"/>
    <p:sldMasterId id="2147484529" r:id="rId18"/>
    <p:sldMasterId id="2147484553" r:id="rId19"/>
    <p:sldMasterId id="2147484577" r:id="rId20"/>
    <p:sldMasterId id="2147484589" r:id="rId21"/>
    <p:sldMasterId id="2147484601" r:id="rId22"/>
    <p:sldMasterId id="2147484613" r:id="rId23"/>
    <p:sldMasterId id="2147484625" r:id="rId24"/>
    <p:sldMasterId id="2147484637" r:id="rId25"/>
    <p:sldMasterId id="2147484661" r:id="rId26"/>
    <p:sldMasterId id="2147484673" r:id="rId27"/>
    <p:sldMasterId id="2147484697" r:id="rId28"/>
    <p:sldMasterId id="2147485081" r:id="rId29"/>
    <p:sldMasterId id="2147485093" r:id="rId30"/>
    <p:sldMasterId id="2147485105" r:id="rId31"/>
    <p:sldMasterId id="2147485489" r:id="rId32"/>
    <p:sldMasterId id="2147486339" r:id="rId33"/>
    <p:sldMasterId id="2147486351" r:id="rId34"/>
    <p:sldMasterId id="2147486363" r:id="rId35"/>
  </p:sldMasterIdLst>
  <p:notesMasterIdLst>
    <p:notesMasterId r:id="rId191"/>
  </p:notesMasterIdLst>
  <p:handoutMasterIdLst>
    <p:handoutMasterId r:id="rId192"/>
  </p:handoutMasterIdLst>
  <p:sldIdLst>
    <p:sldId id="543" r:id="rId36"/>
    <p:sldId id="406" r:id="rId37"/>
    <p:sldId id="402" r:id="rId38"/>
    <p:sldId id="405" r:id="rId39"/>
    <p:sldId id="544" r:id="rId40"/>
    <p:sldId id="403" r:id="rId41"/>
    <p:sldId id="549" r:id="rId42"/>
    <p:sldId id="548" r:id="rId43"/>
    <p:sldId id="407" r:id="rId44"/>
    <p:sldId id="401" r:id="rId45"/>
    <p:sldId id="404" r:id="rId46"/>
    <p:sldId id="408" r:id="rId47"/>
    <p:sldId id="413" r:id="rId48"/>
    <p:sldId id="414" r:id="rId49"/>
    <p:sldId id="409" r:id="rId50"/>
    <p:sldId id="415" r:id="rId51"/>
    <p:sldId id="272" r:id="rId52"/>
    <p:sldId id="410" r:id="rId53"/>
    <p:sldId id="273" r:id="rId54"/>
    <p:sldId id="274" r:id="rId55"/>
    <p:sldId id="545" r:id="rId56"/>
    <p:sldId id="321" r:id="rId57"/>
    <p:sldId id="458" r:id="rId58"/>
    <p:sldId id="546" r:id="rId59"/>
    <p:sldId id="455" r:id="rId60"/>
    <p:sldId id="547" r:id="rId61"/>
    <p:sldId id="460" r:id="rId62"/>
    <p:sldId id="456" r:id="rId63"/>
    <p:sldId id="461" r:id="rId64"/>
    <p:sldId id="462" r:id="rId65"/>
    <p:sldId id="486" r:id="rId66"/>
    <p:sldId id="466" r:id="rId67"/>
    <p:sldId id="469" r:id="rId68"/>
    <p:sldId id="467" r:id="rId69"/>
    <p:sldId id="463" r:id="rId70"/>
    <p:sldId id="324" r:id="rId71"/>
    <p:sldId id="471" r:id="rId72"/>
    <p:sldId id="470" r:id="rId73"/>
    <p:sldId id="472" r:id="rId74"/>
    <p:sldId id="473" r:id="rId75"/>
    <p:sldId id="474" r:id="rId76"/>
    <p:sldId id="475" r:id="rId77"/>
    <p:sldId id="476" r:id="rId78"/>
    <p:sldId id="477" r:id="rId79"/>
    <p:sldId id="524" r:id="rId80"/>
    <p:sldId id="478" r:id="rId81"/>
    <p:sldId id="479" r:id="rId82"/>
    <p:sldId id="480" r:id="rId83"/>
    <p:sldId id="481" r:id="rId84"/>
    <p:sldId id="483" r:id="rId85"/>
    <p:sldId id="482" r:id="rId86"/>
    <p:sldId id="454" r:id="rId87"/>
    <p:sldId id="327" r:id="rId88"/>
    <p:sldId id="328" r:id="rId89"/>
    <p:sldId id="329" r:id="rId90"/>
    <p:sldId id="330" r:id="rId91"/>
    <p:sldId id="484" r:id="rId92"/>
    <p:sldId id="487" r:id="rId93"/>
    <p:sldId id="485" r:id="rId94"/>
    <p:sldId id="331" r:id="rId95"/>
    <p:sldId id="276" r:id="rId96"/>
    <p:sldId id="488" r:id="rId97"/>
    <p:sldId id="489" r:id="rId98"/>
    <p:sldId id="493" r:id="rId99"/>
    <p:sldId id="497" r:id="rId100"/>
    <p:sldId id="495" r:id="rId101"/>
    <p:sldId id="496" r:id="rId102"/>
    <p:sldId id="498" r:id="rId103"/>
    <p:sldId id="499" r:id="rId104"/>
    <p:sldId id="277" r:id="rId105"/>
    <p:sldId id="491" r:id="rId106"/>
    <p:sldId id="502" r:id="rId107"/>
    <p:sldId id="492" r:id="rId108"/>
    <p:sldId id="539" r:id="rId109"/>
    <p:sldId id="540" r:id="rId110"/>
    <p:sldId id="541" r:id="rId111"/>
    <p:sldId id="534" r:id="rId112"/>
    <p:sldId id="536" r:id="rId113"/>
    <p:sldId id="537" r:id="rId114"/>
    <p:sldId id="538" r:id="rId115"/>
    <p:sldId id="535" r:id="rId116"/>
    <p:sldId id="525" r:id="rId117"/>
    <p:sldId id="526" r:id="rId118"/>
    <p:sldId id="527" r:id="rId119"/>
    <p:sldId id="528" r:id="rId120"/>
    <p:sldId id="530" r:id="rId121"/>
    <p:sldId id="529" r:id="rId122"/>
    <p:sldId id="531" r:id="rId123"/>
    <p:sldId id="532" r:id="rId124"/>
    <p:sldId id="533" r:id="rId125"/>
    <p:sldId id="501" r:id="rId126"/>
    <p:sldId id="505" r:id="rId127"/>
    <p:sldId id="500" r:id="rId128"/>
    <p:sldId id="503" r:id="rId129"/>
    <p:sldId id="504" r:id="rId130"/>
    <p:sldId id="507" r:id="rId131"/>
    <p:sldId id="506" r:id="rId132"/>
    <p:sldId id="279" r:id="rId133"/>
    <p:sldId id="280" r:id="rId134"/>
    <p:sldId id="399" r:id="rId135"/>
    <p:sldId id="508" r:id="rId136"/>
    <p:sldId id="509" r:id="rId137"/>
    <p:sldId id="396" r:id="rId138"/>
    <p:sldId id="397" r:id="rId139"/>
    <p:sldId id="398" r:id="rId140"/>
    <p:sldId id="510" r:id="rId141"/>
    <p:sldId id="511" r:id="rId142"/>
    <p:sldId id="513" r:id="rId143"/>
    <p:sldId id="514" r:id="rId144"/>
    <p:sldId id="515" r:id="rId145"/>
    <p:sldId id="516" r:id="rId146"/>
    <p:sldId id="517" r:id="rId147"/>
    <p:sldId id="518" r:id="rId148"/>
    <p:sldId id="542" r:id="rId149"/>
    <p:sldId id="519" r:id="rId150"/>
    <p:sldId id="520" r:id="rId151"/>
    <p:sldId id="512" r:id="rId152"/>
    <p:sldId id="281" r:id="rId153"/>
    <p:sldId id="394" r:id="rId154"/>
    <p:sldId id="282" r:id="rId155"/>
    <p:sldId id="283" r:id="rId156"/>
    <p:sldId id="297" r:id="rId157"/>
    <p:sldId id="298" r:id="rId158"/>
    <p:sldId id="303" r:id="rId159"/>
    <p:sldId id="304" r:id="rId160"/>
    <p:sldId id="305" r:id="rId161"/>
    <p:sldId id="383" r:id="rId162"/>
    <p:sldId id="299" r:id="rId163"/>
    <p:sldId id="300" r:id="rId164"/>
    <p:sldId id="301" r:id="rId165"/>
    <p:sldId id="302" r:id="rId166"/>
    <p:sldId id="381" r:id="rId167"/>
    <p:sldId id="382" r:id="rId168"/>
    <p:sldId id="306" r:id="rId169"/>
    <p:sldId id="307" r:id="rId170"/>
    <p:sldId id="308" r:id="rId171"/>
    <p:sldId id="309" r:id="rId172"/>
    <p:sldId id="310" r:id="rId173"/>
    <p:sldId id="311" r:id="rId174"/>
    <p:sldId id="312" r:id="rId175"/>
    <p:sldId id="420" r:id="rId176"/>
    <p:sldId id="440" r:id="rId177"/>
    <p:sldId id="421" r:id="rId178"/>
    <p:sldId id="422" r:id="rId179"/>
    <p:sldId id="423" r:id="rId180"/>
    <p:sldId id="416" r:id="rId181"/>
    <p:sldId id="417" r:id="rId182"/>
    <p:sldId id="418" r:id="rId183"/>
    <p:sldId id="419" r:id="rId184"/>
    <p:sldId id="424" r:id="rId185"/>
    <p:sldId id="425" r:id="rId186"/>
    <p:sldId id="426" r:id="rId187"/>
    <p:sldId id="427" r:id="rId188"/>
    <p:sldId id="428" r:id="rId189"/>
    <p:sldId id="429" r:id="rId19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im" initials="S" lastIdx="1" clrIdx="0">
    <p:extLst>
      <p:ext uri="{19B8F6BF-5375-455C-9EA6-DF929625EA0E}">
        <p15:presenceInfo xmlns:p15="http://schemas.microsoft.com/office/powerpoint/2012/main" userId="Sham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3130E"/>
    <a:srgbClr val="008000"/>
    <a:srgbClr val="DDDDDD"/>
    <a:srgbClr val="FFCC00"/>
    <a:srgbClr val="EAEAEA"/>
    <a:srgbClr val="87EB8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 autoAdjust="0"/>
  </p:normalViewPr>
  <p:slideViewPr>
    <p:cSldViewPr>
      <p:cViewPr varScale="1">
        <p:scale>
          <a:sx n="69" d="100"/>
          <a:sy n="69" d="100"/>
        </p:scale>
        <p:origin x="678" y="66"/>
      </p:cViewPr>
      <p:guideLst>
        <p:guide orient="horz" pos="679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48" y="18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82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7.xml"/><Relationship Id="rId63" Type="http://schemas.openxmlformats.org/officeDocument/2006/relationships/slide" Target="slides/slide28.xml"/><Relationship Id="rId84" Type="http://schemas.openxmlformats.org/officeDocument/2006/relationships/slide" Target="slides/slide49.xml"/><Relationship Id="rId138" Type="http://schemas.openxmlformats.org/officeDocument/2006/relationships/slide" Target="slides/slide103.xml"/><Relationship Id="rId159" Type="http://schemas.openxmlformats.org/officeDocument/2006/relationships/slide" Target="slides/slide124.xml"/><Relationship Id="rId170" Type="http://schemas.openxmlformats.org/officeDocument/2006/relationships/slide" Target="slides/slide135.xml"/><Relationship Id="rId191" Type="http://schemas.openxmlformats.org/officeDocument/2006/relationships/notesMaster" Target="notesMasters/notesMaster1.xml"/><Relationship Id="rId107" Type="http://schemas.openxmlformats.org/officeDocument/2006/relationships/slide" Target="slides/slide72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53" Type="http://schemas.openxmlformats.org/officeDocument/2006/relationships/slide" Target="slides/slide18.xml"/><Relationship Id="rId74" Type="http://schemas.openxmlformats.org/officeDocument/2006/relationships/slide" Target="slides/slide39.xml"/><Relationship Id="rId128" Type="http://schemas.openxmlformats.org/officeDocument/2006/relationships/slide" Target="slides/slide93.xml"/><Relationship Id="rId149" Type="http://schemas.openxmlformats.org/officeDocument/2006/relationships/slide" Target="slides/slide11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60.xml"/><Relationship Id="rId160" Type="http://schemas.openxmlformats.org/officeDocument/2006/relationships/slide" Target="slides/slide125.xml"/><Relationship Id="rId181" Type="http://schemas.openxmlformats.org/officeDocument/2006/relationships/slide" Target="slides/slide146.xml"/><Relationship Id="rId22" Type="http://schemas.openxmlformats.org/officeDocument/2006/relationships/slideMaster" Target="slideMasters/slideMaster22.xml"/><Relationship Id="rId43" Type="http://schemas.openxmlformats.org/officeDocument/2006/relationships/slide" Target="slides/slide8.xml"/><Relationship Id="rId64" Type="http://schemas.openxmlformats.org/officeDocument/2006/relationships/slide" Target="slides/slide29.xml"/><Relationship Id="rId118" Type="http://schemas.openxmlformats.org/officeDocument/2006/relationships/slide" Target="slides/slide83.xml"/><Relationship Id="rId139" Type="http://schemas.openxmlformats.org/officeDocument/2006/relationships/slide" Target="slides/slide104.xml"/><Relationship Id="rId85" Type="http://schemas.openxmlformats.org/officeDocument/2006/relationships/slide" Target="slides/slide50.xml"/><Relationship Id="rId150" Type="http://schemas.openxmlformats.org/officeDocument/2006/relationships/slide" Target="slides/slide115.xml"/><Relationship Id="rId171" Type="http://schemas.openxmlformats.org/officeDocument/2006/relationships/slide" Target="slides/slide136.xml"/><Relationship Id="rId192" Type="http://schemas.openxmlformats.org/officeDocument/2006/relationships/handoutMaster" Target="handoutMasters/handoutMaster1.xml"/><Relationship Id="rId12" Type="http://schemas.openxmlformats.org/officeDocument/2006/relationships/slideMaster" Target="slideMasters/slideMaster12.xml"/><Relationship Id="rId33" Type="http://schemas.openxmlformats.org/officeDocument/2006/relationships/slideMaster" Target="slideMasters/slideMaster33.xml"/><Relationship Id="rId108" Type="http://schemas.openxmlformats.org/officeDocument/2006/relationships/slide" Target="slides/slide73.xml"/><Relationship Id="rId129" Type="http://schemas.openxmlformats.org/officeDocument/2006/relationships/slide" Target="slides/slide94.xml"/><Relationship Id="rId54" Type="http://schemas.openxmlformats.org/officeDocument/2006/relationships/slide" Target="slides/slide19.xml"/><Relationship Id="rId75" Type="http://schemas.openxmlformats.org/officeDocument/2006/relationships/slide" Target="slides/slide40.xml"/><Relationship Id="rId96" Type="http://schemas.openxmlformats.org/officeDocument/2006/relationships/slide" Target="slides/slide61.xml"/><Relationship Id="rId140" Type="http://schemas.openxmlformats.org/officeDocument/2006/relationships/slide" Target="slides/slide105.xml"/><Relationship Id="rId161" Type="http://schemas.openxmlformats.org/officeDocument/2006/relationships/slide" Target="slides/slide126.xml"/><Relationship Id="rId182" Type="http://schemas.openxmlformats.org/officeDocument/2006/relationships/slide" Target="slides/slide147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119" Type="http://schemas.openxmlformats.org/officeDocument/2006/relationships/slide" Target="slides/slide84.xml"/><Relationship Id="rId44" Type="http://schemas.openxmlformats.org/officeDocument/2006/relationships/slide" Target="slides/slide9.xml"/><Relationship Id="rId65" Type="http://schemas.openxmlformats.org/officeDocument/2006/relationships/slide" Target="slides/slide30.xml"/><Relationship Id="rId86" Type="http://schemas.openxmlformats.org/officeDocument/2006/relationships/slide" Target="slides/slide51.xml"/><Relationship Id="rId130" Type="http://schemas.openxmlformats.org/officeDocument/2006/relationships/slide" Target="slides/slide95.xml"/><Relationship Id="rId151" Type="http://schemas.openxmlformats.org/officeDocument/2006/relationships/slide" Target="slides/slide116.xml"/><Relationship Id="rId172" Type="http://schemas.openxmlformats.org/officeDocument/2006/relationships/slide" Target="slides/slide137.xml"/><Relationship Id="rId193" Type="http://schemas.openxmlformats.org/officeDocument/2006/relationships/commentAuthors" Target="commentAuthors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74.xml"/><Relationship Id="rId34" Type="http://schemas.openxmlformats.org/officeDocument/2006/relationships/slideMaster" Target="slideMasters/slideMaster34.xml"/><Relationship Id="rId55" Type="http://schemas.openxmlformats.org/officeDocument/2006/relationships/slide" Target="slides/slide20.xml"/><Relationship Id="rId76" Type="http://schemas.openxmlformats.org/officeDocument/2006/relationships/slide" Target="slides/slide41.xml"/><Relationship Id="rId97" Type="http://schemas.openxmlformats.org/officeDocument/2006/relationships/slide" Target="slides/slide62.xml"/><Relationship Id="rId120" Type="http://schemas.openxmlformats.org/officeDocument/2006/relationships/slide" Target="slides/slide85.xml"/><Relationship Id="rId141" Type="http://schemas.openxmlformats.org/officeDocument/2006/relationships/slide" Target="slides/slide10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6.xml"/><Relationship Id="rId92" Type="http://schemas.openxmlformats.org/officeDocument/2006/relationships/slide" Target="slides/slide57.xml"/><Relationship Id="rId162" Type="http://schemas.openxmlformats.org/officeDocument/2006/relationships/slide" Target="slides/slide127.xml"/><Relationship Id="rId183" Type="http://schemas.openxmlformats.org/officeDocument/2006/relationships/slide" Target="slides/slide148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66" Type="http://schemas.openxmlformats.org/officeDocument/2006/relationships/slide" Target="slides/slide31.xml"/><Relationship Id="rId87" Type="http://schemas.openxmlformats.org/officeDocument/2006/relationships/slide" Target="slides/slide52.xml"/><Relationship Id="rId110" Type="http://schemas.openxmlformats.org/officeDocument/2006/relationships/slide" Target="slides/slide75.xml"/><Relationship Id="rId115" Type="http://schemas.openxmlformats.org/officeDocument/2006/relationships/slide" Target="slides/slide80.xml"/><Relationship Id="rId131" Type="http://schemas.openxmlformats.org/officeDocument/2006/relationships/slide" Target="slides/slide96.xml"/><Relationship Id="rId136" Type="http://schemas.openxmlformats.org/officeDocument/2006/relationships/slide" Target="slides/slide101.xml"/><Relationship Id="rId157" Type="http://schemas.openxmlformats.org/officeDocument/2006/relationships/slide" Target="slides/slide122.xml"/><Relationship Id="rId178" Type="http://schemas.openxmlformats.org/officeDocument/2006/relationships/slide" Target="slides/slide143.xml"/><Relationship Id="rId61" Type="http://schemas.openxmlformats.org/officeDocument/2006/relationships/slide" Target="slides/slide26.xml"/><Relationship Id="rId82" Type="http://schemas.openxmlformats.org/officeDocument/2006/relationships/slide" Target="slides/slide47.xml"/><Relationship Id="rId152" Type="http://schemas.openxmlformats.org/officeDocument/2006/relationships/slide" Target="slides/slide117.xml"/><Relationship Id="rId173" Type="http://schemas.openxmlformats.org/officeDocument/2006/relationships/slide" Target="slides/slide138.xml"/><Relationship Id="rId194" Type="http://schemas.openxmlformats.org/officeDocument/2006/relationships/presProps" Target="pres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21.xml"/><Relationship Id="rId77" Type="http://schemas.openxmlformats.org/officeDocument/2006/relationships/slide" Target="slides/slide42.xml"/><Relationship Id="rId100" Type="http://schemas.openxmlformats.org/officeDocument/2006/relationships/slide" Target="slides/slide65.xml"/><Relationship Id="rId105" Type="http://schemas.openxmlformats.org/officeDocument/2006/relationships/slide" Target="slides/slide70.xml"/><Relationship Id="rId126" Type="http://schemas.openxmlformats.org/officeDocument/2006/relationships/slide" Target="slides/slide91.xml"/><Relationship Id="rId147" Type="http://schemas.openxmlformats.org/officeDocument/2006/relationships/slide" Target="slides/slide112.xml"/><Relationship Id="rId168" Type="http://schemas.openxmlformats.org/officeDocument/2006/relationships/slide" Target="slides/slide13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6.xml"/><Relationship Id="rId72" Type="http://schemas.openxmlformats.org/officeDocument/2006/relationships/slide" Target="slides/slide37.xml"/><Relationship Id="rId93" Type="http://schemas.openxmlformats.org/officeDocument/2006/relationships/slide" Target="slides/slide58.xml"/><Relationship Id="rId98" Type="http://schemas.openxmlformats.org/officeDocument/2006/relationships/slide" Target="slides/slide63.xml"/><Relationship Id="rId121" Type="http://schemas.openxmlformats.org/officeDocument/2006/relationships/slide" Target="slides/slide86.xml"/><Relationship Id="rId142" Type="http://schemas.openxmlformats.org/officeDocument/2006/relationships/slide" Target="slides/slide107.xml"/><Relationship Id="rId163" Type="http://schemas.openxmlformats.org/officeDocument/2006/relationships/slide" Target="slides/slide128.xml"/><Relationship Id="rId184" Type="http://schemas.openxmlformats.org/officeDocument/2006/relationships/slide" Target="slides/slide149.xml"/><Relationship Id="rId189" Type="http://schemas.openxmlformats.org/officeDocument/2006/relationships/slide" Target="slides/slide154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" Target="slides/slide11.xml"/><Relationship Id="rId67" Type="http://schemas.openxmlformats.org/officeDocument/2006/relationships/slide" Target="slides/slide32.xml"/><Relationship Id="rId116" Type="http://schemas.openxmlformats.org/officeDocument/2006/relationships/slide" Target="slides/slide81.xml"/><Relationship Id="rId137" Type="http://schemas.openxmlformats.org/officeDocument/2006/relationships/slide" Target="slides/slide102.xml"/><Relationship Id="rId158" Type="http://schemas.openxmlformats.org/officeDocument/2006/relationships/slide" Target="slides/slide12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6.xml"/><Relationship Id="rId62" Type="http://schemas.openxmlformats.org/officeDocument/2006/relationships/slide" Target="slides/slide27.xml"/><Relationship Id="rId83" Type="http://schemas.openxmlformats.org/officeDocument/2006/relationships/slide" Target="slides/slide48.xml"/><Relationship Id="rId88" Type="http://schemas.openxmlformats.org/officeDocument/2006/relationships/slide" Target="slides/slide53.xml"/><Relationship Id="rId111" Type="http://schemas.openxmlformats.org/officeDocument/2006/relationships/slide" Target="slides/slide76.xml"/><Relationship Id="rId132" Type="http://schemas.openxmlformats.org/officeDocument/2006/relationships/slide" Target="slides/slide97.xml"/><Relationship Id="rId153" Type="http://schemas.openxmlformats.org/officeDocument/2006/relationships/slide" Target="slides/slide118.xml"/><Relationship Id="rId174" Type="http://schemas.openxmlformats.org/officeDocument/2006/relationships/slide" Target="slides/slide139.xml"/><Relationship Id="rId179" Type="http://schemas.openxmlformats.org/officeDocument/2006/relationships/slide" Target="slides/slide144.xml"/><Relationship Id="rId195" Type="http://schemas.openxmlformats.org/officeDocument/2006/relationships/viewProps" Target="viewProps.xml"/><Relationship Id="rId190" Type="http://schemas.openxmlformats.org/officeDocument/2006/relationships/slide" Target="slides/slide155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1.xml"/><Relationship Id="rId57" Type="http://schemas.openxmlformats.org/officeDocument/2006/relationships/slide" Target="slides/slide22.xml"/><Relationship Id="rId106" Type="http://schemas.openxmlformats.org/officeDocument/2006/relationships/slide" Target="slides/slide71.xml"/><Relationship Id="rId127" Type="http://schemas.openxmlformats.org/officeDocument/2006/relationships/slide" Target="slides/slide92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" Target="slides/slide17.xml"/><Relationship Id="rId73" Type="http://schemas.openxmlformats.org/officeDocument/2006/relationships/slide" Target="slides/slide38.xml"/><Relationship Id="rId78" Type="http://schemas.openxmlformats.org/officeDocument/2006/relationships/slide" Target="slides/slide43.xml"/><Relationship Id="rId94" Type="http://schemas.openxmlformats.org/officeDocument/2006/relationships/slide" Target="slides/slide59.xml"/><Relationship Id="rId99" Type="http://schemas.openxmlformats.org/officeDocument/2006/relationships/slide" Target="slides/slide64.xml"/><Relationship Id="rId101" Type="http://schemas.openxmlformats.org/officeDocument/2006/relationships/slide" Target="slides/slide66.xml"/><Relationship Id="rId122" Type="http://schemas.openxmlformats.org/officeDocument/2006/relationships/slide" Target="slides/slide87.xml"/><Relationship Id="rId143" Type="http://schemas.openxmlformats.org/officeDocument/2006/relationships/slide" Target="slides/slide108.xml"/><Relationship Id="rId148" Type="http://schemas.openxmlformats.org/officeDocument/2006/relationships/slide" Target="slides/slide113.xml"/><Relationship Id="rId164" Type="http://schemas.openxmlformats.org/officeDocument/2006/relationships/slide" Target="slides/slide129.xml"/><Relationship Id="rId169" Type="http://schemas.openxmlformats.org/officeDocument/2006/relationships/slide" Target="slides/slide134.xml"/><Relationship Id="rId185" Type="http://schemas.openxmlformats.org/officeDocument/2006/relationships/slide" Target="slides/slide15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45.xml"/><Relationship Id="rId26" Type="http://schemas.openxmlformats.org/officeDocument/2006/relationships/slideMaster" Target="slideMasters/slideMaster26.xml"/><Relationship Id="rId47" Type="http://schemas.openxmlformats.org/officeDocument/2006/relationships/slide" Target="slides/slide12.xml"/><Relationship Id="rId68" Type="http://schemas.openxmlformats.org/officeDocument/2006/relationships/slide" Target="slides/slide33.xml"/><Relationship Id="rId89" Type="http://schemas.openxmlformats.org/officeDocument/2006/relationships/slide" Target="slides/slide54.xml"/><Relationship Id="rId112" Type="http://schemas.openxmlformats.org/officeDocument/2006/relationships/slide" Target="slides/slide77.xml"/><Relationship Id="rId133" Type="http://schemas.openxmlformats.org/officeDocument/2006/relationships/slide" Target="slides/slide98.xml"/><Relationship Id="rId154" Type="http://schemas.openxmlformats.org/officeDocument/2006/relationships/slide" Target="slides/slide119.xml"/><Relationship Id="rId175" Type="http://schemas.openxmlformats.org/officeDocument/2006/relationships/slide" Target="slides/slide140.xml"/><Relationship Id="rId196" Type="http://schemas.openxmlformats.org/officeDocument/2006/relationships/theme" Target="theme/theme1.xml"/><Relationship Id="rId16" Type="http://schemas.openxmlformats.org/officeDocument/2006/relationships/slideMaster" Target="slideMasters/slideMaster16.xml"/><Relationship Id="rId37" Type="http://schemas.openxmlformats.org/officeDocument/2006/relationships/slide" Target="slides/slide2.xml"/><Relationship Id="rId58" Type="http://schemas.openxmlformats.org/officeDocument/2006/relationships/slide" Target="slides/slide23.xml"/><Relationship Id="rId79" Type="http://schemas.openxmlformats.org/officeDocument/2006/relationships/slide" Target="slides/slide44.xml"/><Relationship Id="rId102" Type="http://schemas.openxmlformats.org/officeDocument/2006/relationships/slide" Target="slides/slide67.xml"/><Relationship Id="rId123" Type="http://schemas.openxmlformats.org/officeDocument/2006/relationships/slide" Target="slides/slide88.xml"/><Relationship Id="rId144" Type="http://schemas.openxmlformats.org/officeDocument/2006/relationships/slide" Target="slides/slide109.xml"/><Relationship Id="rId90" Type="http://schemas.openxmlformats.org/officeDocument/2006/relationships/slide" Target="slides/slide55.xml"/><Relationship Id="rId165" Type="http://schemas.openxmlformats.org/officeDocument/2006/relationships/slide" Target="slides/slide130.xml"/><Relationship Id="rId186" Type="http://schemas.openxmlformats.org/officeDocument/2006/relationships/slide" Target="slides/slide151.xml"/><Relationship Id="rId27" Type="http://schemas.openxmlformats.org/officeDocument/2006/relationships/slideMaster" Target="slideMasters/slideMaster27.xml"/><Relationship Id="rId48" Type="http://schemas.openxmlformats.org/officeDocument/2006/relationships/slide" Target="slides/slide13.xml"/><Relationship Id="rId69" Type="http://schemas.openxmlformats.org/officeDocument/2006/relationships/slide" Target="slides/slide34.xml"/><Relationship Id="rId113" Type="http://schemas.openxmlformats.org/officeDocument/2006/relationships/slide" Target="slides/slide78.xml"/><Relationship Id="rId134" Type="http://schemas.openxmlformats.org/officeDocument/2006/relationships/slide" Target="slides/slide99.xml"/><Relationship Id="rId80" Type="http://schemas.openxmlformats.org/officeDocument/2006/relationships/slide" Target="slides/slide45.xml"/><Relationship Id="rId155" Type="http://schemas.openxmlformats.org/officeDocument/2006/relationships/slide" Target="slides/slide120.xml"/><Relationship Id="rId176" Type="http://schemas.openxmlformats.org/officeDocument/2006/relationships/slide" Target="slides/slide141.xml"/><Relationship Id="rId197" Type="http://schemas.openxmlformats.org/officeDocument/2006/relationships/tableStyles" Target="tableStyles.xml"/><Relationship Id="rId17" Type="http://schemas.openxmlformats.org/officeDocument/2006/relationships/slideMaster" Target="slideMasters/slideMaster17.xml"/><Relationship Id="rId38" Type="http://schemas.openxmlformats.org/officeDocument/2006/relationships/slide" Target="slides/slide3.xml"/><Relationship Id="rId59" Type="http://schemas.openxmlformats.org/officeDocument/2006/relationships/slide" Target="slides/slide24.xml"/><Relationship Id="rId103" Type="http://schemas.openxmlformats.org/officeDocument/2006/relationships/slide" Target="slides/slide68.xml"/><Relationship Id="rId124" Type="http://schemas.openxmlformats.org/officeDocument/2006/relationships/slide" Target="slides/slide89.xml"/><Relationship Id="rId70" Type="http://schemas.openxmlformats.org/officeDocument/2006/relationships/slide" Target="slides/slide35.xml"/><Relationship Id="rId91" Type="http://schemas.openxmlformats.org/officeDocument/2006/relationships/slide" Target="slides/slide56.xml"/><Relationship Id="rId145" Type="http://schemas.openxmlformats.org/officeDocument/2006/relationships/slide" Target="slides/slide110.xml"/><Relationship Id="rId166" Type="http://schemas.openxmlformats.org/officeDocument/2006/relationships/slide" Target="slides/slide131.xml"/><Relationship Id="rId187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28" Type="http://schemas.openxmlformats.org/officeDocument/2006/relationships/slideMaster" Target="slideMasters/slideMaster28.xml"/><Relationship Id="rId49" Type="http://schemas.openxmlformats.org/officeDocument/2006/relationships/slide" Target="slides/slide14.xml"/><Relationship Id="rId114" Type="http://schemas.openxmlformats.org/officeDocument/2006/relationships/slide" Target="slides/slide79.xml"/><Relationship Id="rId60" Type="http://schemas.openxmlformats.org/officeDocument/2006/relationships/slide" Target="slides/slide25.xml"/><Relationship Id="rId81" Type="http://schemas.openxmlformats.org/officeDocument/2006/relationships/slide" Target="slides/slide46.xml"/><Relationship Id="rId135" Type="http://schemas.openxmlformats.org/officeDocument/2006/relationships/slide" Target="slides/slide100.xml"/><Relationship Id="rId156" Type="http://schemas.openxmlformats.org/officeDocument/2006/relationships/slide" Target="slides/slide121.xml"/><Relationship Id="rId177" Type="http://schemas.openxmlformats.org/officeDocument/2006/relationships/slide" Target="slides/slide142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4.xml"/><Relationship Id="rId50" Type="http://schemas.openxmlformats.org/officeDocument/2006/relationships/slide" Target="slides/slide15.xml"/><Relationship Id="rId104" Type="http://schemas.openxmlformats.org/officeDocument/2006/relationships/slide" Target="slides/slide69.xml"/><Relationship Id="rId125" Type="http://schemas.openxmlformats.org/officeDocument/2006/relationships/slide" Target="slides/slide90.xml"/><Relationship Id="rId146" Type="http://schemas.openxmlformats.org/officeDocument/2006/relationships/slide" Target="slides/slide111.xml"/><Relationship Id="rId167" Type="http://schemas.openxmlformats.org/officeDocument/2006/relationships/slide" Target="slides/slide132.xml"/><Relationship Id="rId188" Type="http://schemas.openxmlformats.org/officeDocument/2006/relationships/slide" Target="slides/slide15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6T20:11:21.411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fld id="{1EDAE7FC-D29E-43CB-9EC4-21EC96EC8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52C49F7-925F-413F-8F8A-E23A80EFE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BBDBC-191C-4674-B284-79A0359D5A8A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0.bin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4.bin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5.bin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6.bin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7.bin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8.bin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9.bin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0.bin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1.bin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2.bin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3.bin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4.bin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5.bin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6.bin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7.bin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8.bin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9.bin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0.bin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1.bin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2.bin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3.bin"/><Relationship Id="rId1" Type="http://schemas.openxmlformats.org/officeDocument/2006/relationships/slideMaster" Target="../slideMasters/slideMaster3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4.bin"/><Relationship Id="rId1" Type="http://schemas.openxmlformats.org/officeDocument/2006/relationships/slideMaster" Target="../slideMasters/slideMaster34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5.bin"/><Relationship Id="rId1" Type="http://schemas.openxmlformats.org/officeDocument/2006/relationships/slideMaster" Target="../slideMasters/slideMaster35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</a:rPr>
              <a:t>Database System Concepts, 5</a:t>
            </a:r>
            <a:r>
              <a:rPr lang="en-US" b="1" baseline="30000">
                <a:solidFill>
                  <a:schemeClr val="tx2"/>
                </a:solidFill>
              </a:rPr>
              <a:t>th</a:t>
            </a:r>
            <a:r>
              <a:rPr lang="en-US" b="1">
                <a:solidFill>
                  <a:schemeClr val="tx2"/>
                </a:solidFill>
              </a:rPr>
              <a:t> Ed.</a:t>
            </a:r>
            <a:endParaRPr lang="en-US"/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 </a:t>
            </a:r>
            <a:r>
              <a:rPr lang="en-US" sz="1200" b="1">
                <a:solidFill>
                  <a:schemeClr val="tx2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FFF696A-1145-4C34-8D24-FD51B3BF0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D9305-1ECF-4B2C-98D5-A94772950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EC22BEE-A647-4AC5-8D0D-72BF2E547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A201-2262-4802-8998-7A13BBE1A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B389F-F6F1-4E0F-824D-9E331D82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D9503-7510-4744-A1F7-0F1B1242E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8F3C5-9C66-4149-ACE5-BF072DD9B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0D068-CF3B-4039-807E-8D0B79824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25F19-3527-47D9-9486-9A2A62918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348A-94A3-4BAD-973C-DC30F7997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F8A5C-D7E3-4635-8C47-8D794B8FE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B9249-0DDD-4528-8476-BA4B7E23A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8DF2F-FDC2-4784-80A5-F2447D0C2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08BB-1180-4D10-9D95-B1A93FB87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F6010FD-DD8F-4BAC-BC21-A1C084B53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0E80A-C2D8-4A13-AE3F-4A5CAE501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5196-ED6B-4B13-8232-F7F78157A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43AE7-38A3-423B-A212-029280100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43B42-33B6-4B77-9B88-4BC228DCD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4B252-47A3-45EB-B8A3-CC4D23B25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0CB1A-069A-47B0-BECB-887EBD9B4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D2DB6-4849-4312-9FC5-711582116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A42D-2D19-4FEE-A2E3-0868ED9D6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AC94C42-3A45-45C5-B185-188255B8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4535C-830A-4A8D-8923-5646C1C69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DAC9-A1FF-4365-99F8-292E0AEFE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9F74B1C-ECE4-4D78-AE88-6BB8ABD3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807-3618-45C5-A0F7-443FBAA81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A495B-BB6A-47A1-A7B8-21716C242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AA64C-379A-49DD-B735-905C98207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BE011-1F38-4A11-B993-123287A62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BC8B2-A0F8-40FA-A011-3DCFEF6CD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EE07B-4731-4F84-A142-CA8C08A78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F3848-B546-427B-A932-5840C09E5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5956B-A08B-40C9-A973-FC8C36248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4557-B6B6-4F26-857B-6413172F7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9493E-9049-4E4D-B1A4-3A3C8DB85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A866-CF28-4DCD-A7C7-7AD19EF9C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4CEADC0-82D4-4EAE-BD80-832D536B0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D7AF4-6F59-42C6-AB22-4D4A79FA1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325B6-F088-423D-8155-81378CED9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7F12-73BC-4B1F-AFB4-288F96A45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493B3-4B4F-4AD2-84A5-2D925248A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0526B-0A33-47FB-BD42-F0BFCA680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1112B-2957-46AC-ADA1-3D243E0D7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8E64C-E5C1-4A93-8A0B-A57FDFB59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2ECD9-937C-4E8D-8FB4-F80BF2D37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789C-25BB-4893-8F50-F4BE880FA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5BCD7-5EF1-4FA0-A04B-4280C4B36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BDC35-471D-4C48-B70E-352B825ED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135CC24-68FD-4C8B-8707-BF1857485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27F98-DD38-4B7D-9E70-9EC895B98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1CDFA-9136-431C-A8AC-21C010C0F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94DA-8EB0-49AA-9DC5-F1DE59147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BB9B4-C86E-45A9-9F90-7F96FE89D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0E963-BC62-4F14-9E8C-0372F4F4D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C678-344E-44AB-A22E-01E16DB8B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96F04-2E61-4F38-8D54-1D20183FC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52B6F-4C7D-4E84-B8B1-04F3C8244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F05D-719A-445D-AD16-8ED88B2E9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94E36-CF8A-419E-8F1F-7AC3D9083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89C6D-9F28-4A86-B524-DD79F4654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3F4B08C-FB55-4C4A-AA2F-23F90687C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3605F-C06A-40FD-928E-5DEEB1F1A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E2E98-C492-45D5-9CBB-7F7BACACB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A1EDA-6631-4E70-9F1E-2C749090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7E32D-F0DC-4A52-A0CC-D07C01421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8BC4E-B3D6-45BD-B167-E4743A01E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5CA0-44F8-44B5-B90A-F877A4203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1B460-34EF-4C2F-B96E-E2BB9D12E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0F588-7275-45D8-8388-0EB1A425A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19D53-0929-4109-9B32-1B67038C3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12AD3-E2FE-4A0A-9D87-29086C8E7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7B31F-6347-4DB6-A94D-E64074FD5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DD35FC8-E154-4A62-8ED7-0FF3DBB7E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C096-C62D-4EA7-9D7B-62EE8F219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DA5B5-499B-4B72-983C-EBC9D821C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37220-17A4-4DE6-B954-7AFDC858A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AFE0-8247-469F-874A-364D823AC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0A74-1262-4FA8-974D-6DB705F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822DE-EFB6-4B97-A845-D82F804CC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98BE-9D88-45A3-BA2D-23110AF0C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A47A1-7D30-4B8A-9F59-E18E246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A9501-3BE5-4582-81C5-CFC6D32BE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D83F6-4C67-4F04-AF7C-C3FCE46B5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8D239-2072-4784-81F1-F79660A3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78CD8C6-6D13-4101-8FCF-D0B7DE2FB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4CA-DDDE-4949-BCDA-27E352E88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16963-24ED-4C4B-BB0B-47ECA1ADD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9F19F-D041-400D-921E-DD756739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A59C8-ED78-4DEA-BFEE-B1D4F2046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BEB3-19F3-4CB9-B6A8-B07BE0E58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1B6C7-F6A2-4396-B138-15968373A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0914-FDA2-4FF5-8000-F0DDC9618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4777-4D52-4132-ABE4-18812C9B4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60C9A-B2F0-424A-8BD3-4AAA35EFB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414A-DC06-4EAF-B484-A0F062592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761D-9212-4164-8D98-27688E75A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805C88F-0757-4B27-BA69-C04FEB2B6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E67BF-4498-4643-B906-156E53058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57DBE-1E81-4BE4-9679-AE72A5E23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12CD9-C111-427B-8895-3284B4725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77478-54BC-47EC-BE1F-21B35B72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26ABA-6718-498C-9AF8-6D9AECFF2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DD37-3D9E-4821-8849-D1D4413B7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5A69-0C34-4B56-ADDE-0207248C6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9A0B-46BC-4AA2-9C4D-D410460F7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E773-4C5F-4034-9874-8756C640D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3F88B-F139-44B9-BA85-FF4664C02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39656-7E8D-4202-B078-28D145B37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EF44240-1599-46E3-9CBA-366A269DC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4D964-681F-4ABC-BB65-61E84F3AD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64AF-1E5B-405C-91F4-0E9302AC0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BAA79-F781-4231-87D7-4D847E605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CD2D7-E89B-4C77-8B74-D667BCC1D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580AE-1E65-4086-8593-585D04BA5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48B11-5DE7-478F-9668-975A3162A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C116E-4C23-4B18-B17A-53E2F63B9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62F82-B5DB-4260-A3A9-1F6769537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10998-224D-425B-97CE-734A76FEA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0DE40-9A70-420B-9C8C-F7809474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5EC9F-9950-40D8-BE3B-B0DAAE1AA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2BDA-D447-4509-89C7-AA59ED104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08CD3-8727-45F5-ABE2-087E1138B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4FCA695-3AF8-4D5A-9144-B2BBE889B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051A0-2F66-4F5E-88E3-EABB17776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1721C-07D9-4FDE-A949-9A2AA1E4C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AA498-F18F-47C2-974A-F011A0805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B9E61-8489-4F66-BDE5-791DFEA9C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444C-D45D-403E-9894-556A74E02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8A72-F65F-47B1-9D8B-0F8BD7B68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3A61-6DE6-47E2-90CE-72D185502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A0008-1F91-4C30-9068-41BD0E2A5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5977-65F0-465D-B1C9-35DEB919F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427D1-07B1-4ECE-BB1A-71B92ABB9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A0D25-CD0A-4EBF-8594-9AB2DB6D1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D9BC920-4CC0-4A2C-A319-7D8630D13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A89C-649C-40F8-82C7-1FC041C87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D601F-CA96-4352-A7B1-6806F0B28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B38DA-13CD-4686-89B9-2D424E865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B7876-8D80-4677-A36C-C0509A8A3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1242-3A5F-4482-85E7-BFDDBEE4F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3B425-0963-430F-A3CF-1B620FC93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5B3AC-853E-4AEC-8089-D83190476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C501-A048-4DCB-8E94-D349650E3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8C786EC-89AA-4EE2-BB92-42075BCA9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719DD-6DDC-4FBB-ADB9-4F45BE8D3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E6873-7FBC-4E94-ACAC-208ABEBAB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6E176B1B-7EE2-4635-9382-CEC31870E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72629-8849-4648-9B16-1CF819B54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932C4-4698-4393-9859-1FC247A12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9274F-0EF1-43BA-8CFD-2A10AC5D0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634C9-5CD8-4C37-8DFA-2CCAF4290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6F849-7900-4E2F-926B-29DCE1BC8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5295D-3637-41D7-8165-9D75C4FF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377F-8939-40C0-9858-A3EB31546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F6E81-1759-41B5-863B-7222812C1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4679E-E678-48E4-B608-8BDEA10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11953-7DCC-494F-9143-8D22903E7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C7E3-B8DC-4DFD-B424-3480D6F2A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7EE774A-850A-400B-B8B0-C545CD07E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C6444-FCD1-4C85-9A8D-29CB3DEB1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0C1D7-72A4-4F85-9A1E-37A652A50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D638D-058F-4B1C-8C52-B08CB08FB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ABA9C-EFFF-4E85-9D5B-F5C5B209C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92A1E-4A4A-4B31-A8BF-ECD48BE0A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32BA1-0E94-436C-8A79-5594523F6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BC19E-3A54-4897-9943-075DE1DF4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66022-A65F-4C81-A22C-600F2A878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A1FF-8890-4650-96A7-1D9C81DD4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EC9A7-9FEC-40E2-BBC6-FB1CDABC8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A4B48-B424-4010-89BD-42DF61DEF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0319B7E-865D-407F-99BF-5F31AA02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D7BCF-9E68-42F2-9E53-746F5E2C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7D0FB-98E4-4DDF-999C-E0025E056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1A9C-FCB0-4056-9566-B4085E1DD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C015E-F00A-4C7C-8D70-9D9580499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7DC4-3409-42D3-9200-09F8CE7BE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51B5B-6E13-4DFC-94C8-B86CAA18D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20785-3FE8-4C83-9275-C384814F8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8DDEF-13FF-418D-94CA-CF354AEF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C744-0F26-4B64-937C-B2DAAD63A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85E9F-4CF3-4AAA-8C25-D34EC2C61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F3308-9282-4667-812E-36945F3CC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2EE2299-46CC-473B-9277-EA96CDA0F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EBD4A-4594-4C1F-BF48-132B1C7C2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CF46C-6904-42EB-9986-D9D445FC0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93BD3-59E6-4147-9EF2-19A536BE8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D8906-5B18-4882-8403-EB1481142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4CF75-40E3-4E1C-B165-ECF9961BC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C5438-5568-4101-BAE3-3F2ADFA8A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6353E-4371-4F4E-B9E5-62A7FB248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B6454-C0C7-4B46-AA05-ECD6A1E4D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CB1AE-6190-41F1-9734-58D87C274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DCC01-B32A-456C-8BE0-F0E1EDCC9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3EA46-9C26-4870-82F0-07BDD850C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A76CF8A-23A1-40EA-A238-D8DC1C9EC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BE875-CDB7-4A22-B014-4F7993B51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D0C4-E1BF-47AD-985F-97835BCE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1DD92-3168-4031-8550-CE220E9CB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6D2C3-8071-456E-9FA0-C689D1FC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8334F-971E-431F-92C4-4A55BE136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7E54B-B833-40A0-BE7E-40C064601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42BD1-145E-4D58-9FAE-CF2A958A6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A0675-DA6A-4C94-A400-27C741CC6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4B747-7370-4396-9730-25B5149D6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E0264-2D1D-4C15-A22D-74D30588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B75A9-5FD9-431A-B519-1BD4E558C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5B31895-37C7-4442-9FB9-0174257B1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9C4F2-1EFF-4BCC-A681-14B16872C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49FE-1B9D-4B3A-A24F-B5BF6E4F5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B8261-51B5-4EDC-BA88-D3B983311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CDB06-C513-46B7-A93E-7D7254893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12FF5-52FC-4704-9E52-B774831CC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5AD30-D48C-451F-805F-0BB13A189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D18BF-C947-4E9F-9245-8E2E94E76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8593-2489-4B2F-ACE9-0D015FD46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63D7-0F69-4BC0-AEA3-F7CE7AF78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31FE2-CBCD-4E15-8F01-5748FF5EA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B4441-853D-45BC-BBF0-268AC5C6E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08709A4F-907C-40EA-830E-F92BFB239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4151A-A4F7-44AC-8E10-944C9D5ED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2E2FD-D6B3-4B31-9086-E3AA27DDC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5DD2E-15F2-4189-A770-060C5D346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CB79D-408C-4B43-9186-B84213552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4A60D-4611-4DAC-A89B-D676A5C59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205EB-EDA2-46AD-9FB0-FD7038027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DD269-DFB4-4F63-A7B5-DBC88B600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8C8FA-553A-4A3D-A651-9D4C02EFB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DAAD6-F400-4CBB-96BD-0BE226A6F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A55E-FC9D-44DD-885C-208135D58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8CB8F-19CA-45D3-985F-1F5C7DC4C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E2711-B911-4269-A698-5DD54E756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8BE5052-2738-46D1-BAD8-7AA4F31B7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0C08-1C76-400C-87D1-1CD2F3C13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E46E6-4FBE-4139-84E7-D95FF8E72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5198-99E5-40D4-A99B-9F2E1E699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6C3A-5E0B-4268-B442-70B86CF46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9BD17-C279-4D92-BD25-5F2D785F6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37340-7796-4734-BDD5-FB2C4C1CB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1CEEB-10FF-4FE2-B614-A4AAEC00F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E0807-577D-440A-8002-64106CE5A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3B5D0-F420-4877-B567-88B14E062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95A2F-5090-48C9-8DE4-C00406BF3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A2A39-5F22-4061-ABD7-79929F9DC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F2F-8AED-44FE-AA75-CE9AC90A5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AA34FDF-0626-4B02-A54C-828BE41D7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9BFE1-9934-43CD-904E-23FEE5118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C7DD7-074C-4BF0-994B-D0B51D3FA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5E0E2-8F44-426F-9B15-91CBA9BF7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591FF-5085-4DAC-92F0-C59B2EC57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374F-6CBB-446A-A141-30B299A5C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F22FB-0557-4D73-93E1-51BDA586E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5FA9D-F313-40F7-8751-A06ED916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3DD10-F83D-40E0-B6F2-008FC1549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D885-6533-44FA-904D-9F5748A99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1472A-4D7A-43A8-A560-E0D863F9C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2E352-93AE-4FF5-8B4B-14BACC761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F7A6217-B1FE-4E4D-8375-56457A8BB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8741-D1A7-46C9-B65B-50F7F16B3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C6DB-F856-43D1-9961-AC41B09D5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715A7-FECC-4E7A-B370-B757CDF0F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BA586-E251-43F3-8E40-A27E3B2B8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17309-1787-4045-BD2E-AFEE899FA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31784-C6A3-4CCF-A7A6-195971E1D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A8E1E-A2BF-4F71-BC52-1BCD31D9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869B4-5189-4818-9E6B-5FCA71114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E243873-BD58-491E-AE72-F025CA487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E83D6-D71F-4201-896B-42B66B790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774B2-6EBD-475A-A30B-8F6622B34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618634D-51EF-4109-8E89-1012A346E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6E79A-60B8-4027-BACF-0F3486CE8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8CA9C-9B0D-43C0-9416-50211B69A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29532-B7C9-4677-8400-462654297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61B6F-E5FD-4A78-ACDD-438DEFAEB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0B8BB-27E0-4B56-9408-6C18707CD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73984-9D40-4EBB-9E8F-E6B9EF249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FA8F-EA44-4069-9089-023E3D1EF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A4C1-E376-4929-BB25-DFDDAA801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AF87-6C6C-4AF9-9C63-D9D508B9F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4D8D4-A040-495B-8C62-9693AEA4B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1A760-1E07-4EA3-AEF8-2608066FC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971F8F4-B905-4913-8582-1B54CD6F9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8F0B-645B-4689-96F7-0B7DB8C66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D98BC-785D-4098-875D-FFEFA58FF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2E812-A8C2-4082-8FC3-2EDFA7BA4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27E8B-5371-4D7E-84AE-A82D4DCDC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0031-87AF-448C-973A-4791B7CC3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A3CAC-1F78-41DA-8C31-42DEFD09F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7481A-949E-4F2C-BCF1-9E0DBC9C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35847-E816-4368-A856-B51E20C74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5DC6D-71B5-4727-A97E-D7F38C553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2DF5A-7357-408D-B934-84EAE7E81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DB646-0E72-44A9-8FAB-DA6A11E3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8F57BA4-B1D5-44A7-BF2B-DD75B6D19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58383-01A3-4484-B45C-C6BD77290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243DC-BD22-4647-80B3-990910CF0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7E044-15D2-41C2-8592-FB3925BE7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4051B-CA48-4A8D-811F-C119A51E1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10FF-E1C9-44C1-8977-E48A7395E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2EB09-243D-43F2-8CCE-E65C56A9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33CC1-391A-4AA9-AB3F-33BC7FCA0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4D92-53F9-4D5C-B7B0-B9F8350E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F4445-C179-4F31-9040-031114501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30BFF-58DF-4C86-91B9-DF9C2C5F6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9C73D-2652-437F-99A6-3ABF6C5DB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05170BC7-9E68-492B-A934-D873E599B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33F71-3426-4A8C-AB63-582F0D04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FBE75-B594-4642-B013-D33FAF2FF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0BD27-0044-46D7-BCBF-90FAC34EB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9EC90-675E-4AC6-AD63-7D93D201F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BC373-923F-41C7-8AF0-6290B81B9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88DD3-B30E-4F14-97A0-B22F40489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65F2E-F2C7-42BE-AC8A-CB8869E3E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77E30-3356-47E2-8963-588324633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DBB1F-811B-447D-A6EF-E60686D06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1D7B-6D65-4F42-9F8A-C6D9F4C2C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B517C-F42E-46A5-8686-82CFE8091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417D-39E9-47E3-9CE6-F6E70F41B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2D8CF-217C-4524-BED9-5AC696FD5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B229F-0363-4288-A09B-FD9A52244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C70E-D76D-40A1-A58B-9058AA3C5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F06C9-C40D-4399-B7D4-66856523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0DEE3-4698-4EDF-BF28-258879A6B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B9545-5826-428D-8A6C-8EEB2E417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50AFE2B-4E57-4340-B548-E9A352A51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B3021-08C7-4F5D-8E51-250CB1CB1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0A8E5-9F55-446D-A5E9-22A8EA8E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4CECC-ACF4-48B4-A65A-41689A2D7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8A87B-1297-46C2-A9E2-B194D2D8B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6BF46-BF42-4DD9-BE75-E52D05A67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DC93F-69B4-4180-BFD7-C18320752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1DA22-8CB3-4DB9-AB20-D4EF68885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EA88-E31A-459F-A230-8DA2A2E5F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5F8FE-DF56-4E7C-B76B-E9541C3DF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1F3A4-F22E-42B0-B8B0-C83B62B0F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7F2D9-5AFD-46C7-BFD5-C9C078952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F57891A-E3B1-46B3-9AB4-F9E8EBB52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DB036-34B9-46CA-9D0F-8E97C42EE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4DA2-59C5-4C12-A021-4DE2FBC89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743B6-286A-425E-8AAA-DD262FB13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92DB5-630B-42F9-B199-B54FD55A9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9FE6E-C0F8-45CF-85CC-F8D0E67F6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9A8F4-E058-43B9-B4C7-20D6276DD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F138-2B57-4C52-928C-A0DC96D8B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DB7F9-ED7A-4418-9317-E9EAC6471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A374C-E717-41B0-BC52-B5DBCC2AD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58A91-AE90-46B9-BFDE-4F82854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FDBC-8F52-47BC-8294-C5A9A7BC9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FEE9C15-9D3B-49D9-886C-AFCE75B1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19A13-9546-40A2-A384-8F71C81F0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7ACF-2E35-4DC8-9EC9-5A396EA8C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EBDE-16B6-4CDB-A0FB-163BB64F6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1740-8DA2-4B26-8B62-3BD9A2E05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15770-6BC3-42F3-A6BA-C9DEBBDB9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71CD-F57B-43ED-90AE-33EDF8164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C7E3D-5B41-499D-8AB9-F9D2DB228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CE5C-F05A-4AA3-B42E-8A4D2041E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FA4D6-BBCF-4EBB-91CA-7BC37BD15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3F41-8C7B-41FF-8D78-465625C07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D3819-BDBC-46D7-8352-2699627AC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8FBC9DF-3C67-4E9A-89F0-9A1F033D0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57D85-8465-49CF-BE4D-9C215EE39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41D3F-2C6E-41F8-87B5-58E890A74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A16B4-A607-4B66-A12C-3D6385FA9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DA5C4-982B-4434-8C7D-A2E59A5E7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4497-1559-4D75-A8D4-C97BEEF46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5B433-458B-400B-B216-BFAD77FFC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358DD-5F4F-496A-A4CA-18B25D5EC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83B40-110D-49C3-A95E-A781449C6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AD016-6D6A-4105-9682-615419394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A69AC-90CA-468F-9FC6-FAAB2DAC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AE331-3FA4-4764-B82C-ADB63AC06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54E753D-71FB-43C7-8154-45CFF2D57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9B2D-ADC0-4882-87C1-B66B5B421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C872E-062C-41F0-A16A-260C66F6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6FCD-DAF3-4880-AC15-ADB74D3D7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9E1-4690-4D4A-AC51-BA1BFAF2F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C30A5-572A-46AD-B460-9BF42C1E8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45C47-5F40-4C71-B93A-F3A7AAC46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6319E-CD14-4F9A-A6BE-A48AF9BC4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EB08-1FED-4E6A-A61D-DF3581A81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C58DB-AA19-4321-A1C8-4399825B3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B7FF-6966-486D-B479-4BC89B13A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A766B-CE14-4397-875C-E42161221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2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2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2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2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2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2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2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image" Target="../media/image2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image" Target="../media/image2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image" Target="../media/image2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2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image" Target="../media/image2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image" Target="../media/image2.jpe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image" Target="../media/image2.jpe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14" Type="http://schemas.openxmlformats.org/officeDocument/2006/relationships/image" Target="../media/image2.jpe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Relationship Id="rId14" Type="http://schemas.openxmlformats.org/officeDocument/2006/relationships/image" Target="../media/image2.jpe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Relationship Id="rId14" Type="http://schemas.openxmlformats.org/officeDocument/2006/relationships/image" Target="../media/image2.jpeg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image" Target="../media/image2.jpeg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Relationship Id="rId14" Type="http://schemas.openxmlformats.org/officeDocument/2006/relationships/image" Target="../media/image2.jpe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A7E0144-AED3-4C7C-AEA4-966A4B56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2.</a:t>
            </a:r>
            <a:fld id="{55041B14-0573-43FB-AAF6-914662CFE091}" type="slidenum">
              <a:rPr 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Database System Concepts - 5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Edition, Oct 5, 2006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0" r:id="rId1"/>
    <p:sldLayoutId id="2147486410" r:id="rId2"/>
    <p:sldLayoutId id="2147486411" r:id="rId3"/>
    <p:sldLayoutId id="2147486412" r:id="rId4"/>
    <p:sldLayoutId id="2147486413" r:id="rId5"/>
    <p:sldLayoutId id="2147486414" r:id="rId6"/>
    <p:sldLayoutId id="2147486415" r:id="rId7"/>
    <p:sldLayoutId id="2147486416" r:id="rId8"/>
    <p:sldLayoutId id="2147486417" r:id="rId9"/>
    <p:sldLayoutId id="2147486418" r:id="rId10"/>
    <p:sldLayoutId id="21474864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3AEA9B-D7E2-4AFF-9B3B-A66ED2118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14615DCE-1565-42F5-997B-6FA356D17812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4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9" r:id="rId1"/>
    <p:sldLayoutId id="2147486500" r:id="rId2"/>
    <p:sldLayoutId id="2147486501" r:id="rId3"/>
    <p:sldLayoutId id="2147486502" r:id="rId4"/>
    <p:sldLayoutId id="2147486503" r:id="rId5"/>
    <p:sldLayoutId id="2147486504" r:id="rId6"/>
    <p:sldLayoutId id="2147486505" r:id="rId7"/>
    <p:sldLayoutId id="2147486506" r:id="rId8"/>
    <p:sldLayoutId id="2147486507" r:id="rId9"/>
    <p:sldLayoutId id="2147486508" r:id="rId10"/>
    <p:sldLayoutId id="21474865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8A2D2F1-4B0E-465D-9AC0-0AB809DF0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F858B2D3-3521-4A76-95EB-349B07A8B596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7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0" r:id="rId1"/>
    <p:sldLayoutId id="2147486510" r:id="rId2"/>
    <p:sldLayoutId id="2147486511" r:id="rId3"/>
    <p:sldLayoutId id="2147486512" r:id="rId4"/>
    <p:sldLayoutId id="2147486513" r:id="rId5"/>
    <p:sldLayoutId id="2147486514" r:id="rId6"/>
    <p:sldLayoutId id="2147486515" r:id="rId7"/>
    <p:sldLayoutId id="2147486516" r:id="rId8"/>
    <p:sldLayoutId id="2147486517" r:id="rId9"/>
    <p:sldLayoutId id="2147486518" r:id="rId10"/>
    <p:sldLayoutId id="21474865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D6988D8-4B05-4FE5-B964-1BA6D5E1B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AFC153E3-9382-47AF-B825-F254D3E07228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29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1" r:id="rId1"/>
    <p:sldLayoutId id="2147486520" r:id="rId2"/>
    <p:sldLayoutId id="2147486521" r:id="rId3"/>
    <p:sldLayoutId id="2147486522" r:id="rId4"/>
    <p:sldLayoutId id="2147486523" r:id="rId5"/>
    <p:sldLayoutId id="2147486524" r:id="rId6"/>
    <p:sldLayoutId id="2147486525" r:id="rId7"/>
    <p:sldLayoutId id="2147486526" r:id="rId8"/>
    <p:sldLayoutId id="2147486527" r:id="rId9"/>
    <p:sldLayoutId id="2147486528" r:id="rId10"/>
    <p:sldLayoutId id="21474865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315676E-2349-4F97-8E4F-D1C045024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0635BDB0-D5CD-4C94-A9EB-0555107416B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332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2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2" r:id="rId1"/>
    <p:sldLayoutId id="2147486530" r:id="rId2"/>
    <p:sldLayoutId id="2147486531" r:id="rId3"/>
    <p:sldLayoutId id="2147486532" r:id="rId4"/>
    <p:sldLayoutId id="2147486533" r:id="rId5"/>
    <p:sldLayoutId id="2147486534" r:id="rId6"/>
    <p:sldLayoutId id="2147486535" r:id="rId7"/>
    <p:sldLayoutId id="2147486536" r:id="rId8"/>
    <p:sldLayoutId id="2147486537" r:id="rId9"/>
    <p:sldLayoutId id="2147486538" r:id="rId10"/>
    <p:sldLayoutId id="21474865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B41FCE4-4D79-4372-BACE-B37631771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E9245930-EB27-48B9-AA6B-B03DAB48C511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4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3" r:id="rId1"/>
    <p:sldLayoutId id="2147486540" r:id="rId2"/>
    <p:sldLayoutId id="2147486541" r:id="rId3"/>
    <p:sldLayoutId id="2147486542" r:id="rId4"/>
    <p:sldLayoutId id="2147486543" r:id="rId5"/>
    <p:sldLayoutId id="2147486544" r:id="rId6"/>
    <p:sldLayoutId id="2147486545" r:id="rId7"/>
    <p:sldLayoutId id="2147486546" r:id="rId8"/>
    <p:sldLayoutId id="2147486547" r:id="rId9"/>
    <p:sldLayoutId id="2147486548" r:id="rId10"/>
    <p:sldLayoutId id="21474865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2E0274E-462F-4266-B047-6BAFBBF72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9D2AAB0-2D0B-46DB-990A-BBD3B29E1640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36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4" r:id="rId1"/>
    <p:sldLayoutId id="2147486550" r:id="rId2"/>
    <p:sldLayoutId id="2147486551" r:id="rId3"/>
    <p:sldLayoutId id="2147486552" r:id="rId4"/>
    <p:sldLayoutId id="2147486553" r:id="rId5"/>
    <p:sldLayoutId id="2147486554" r:id="rId6"/>
    <p:sldLayoutId id="2147486555" r:id="rId7"/>
    <p:sldLayoutId id="2147486556" r:id="rId8"/>
    <p:sldLayoutId id="2147486557" r:id="rId9"/>
    <p:sldLayoutId id="2147486558" r:id="rId10"/>
    <p:sldLayoutId id="21474865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3C83EE-51EC-426E-BB94-A88F724A2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46F83F09-6CAB-46C2-A9B6-01723C23E856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39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5" r:id="rId1"/>
    <p:sldLayoutId id="2147486560" r:id="rId2"/>
    <p:sldLayoutId id="2147486561" r:id="rId3"/>
    <p:sldLayoutId id="2147486562" r:id="rId4"/>
    <p:sldLayoutId id="2147486563" r:id="rId5"/>
    <p:sldLayoutId id="2147486564" r:id="rId6"/>
    <p:sldLayoutId id="2147486565" r:id="rId7"/>
    <p:sldLayoutId id="2147486566" r:id="rId8"/>
    <p:sldLayoutId id="2147486567" r:id="rId9"/>
    <p:sldLayoutId id="2147486568" r:id="rId10"/>
    <p:sldLayoutId id="21474865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6BA973-3349-4479-9182-A5C8F3AFC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45A83DF-E80E-4172-A80F-AACB2F767A7B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41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6" r:id="rId1"/>
    <p:sldLayoutId id="2147486570" r:id="rId2"/>
    <p:sldLayoutId id="2147486571" r:id="rId3"/>
    <p:sldLayoutId id="2147486572" r:id="rId4"/>
    <p:sldLayoutId id="2147486573" r:id="rId5"/>
    <p:sldLayoutId id="2147486574" r:id="rId6"/>
    <p:sldLayoutId id="2147486575" r:id="rId7"/>
    <p:sldLayoutId id="2147486576" r:id="rId8"/>
    <p:sldLayoutId id="2147486577" r:id="rId9"/>
    <p:sldLayoutId id="2147486578" r:id="rId10"/>
    <p:sldLayoutId id="21474865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CF00449-B358-4B34-9FE6-CD2532D17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B70DAEE1-B3F4-4036-80F3-2A93F1CE7F8F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44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7" r:id="rId1"/>
    <p:sldLayoutId id="2147486580" r:id="rId2"/>
    <p:sldLayoutId id="2147486581" r:id="rId3"/>
    <p:sldLayoutId id="2147486582" r:id="rId4"/>
    <p:sldLayoutId id="2147486583" r:id="rId5"/>
    <p:sldLayoutId id="2147486584" r:id="rId6"/>
    <p:sldLayoutId id="2147486585" r:id="rId7"/>
    <p:sldLayoutId id="2147486586" r:id="rId8"/>
    <p:sldLayoutId id="2147486587" r:id="rId9"/>
    <p:sldLayoutId id="2147486588" r:id="rId10"/>
    <p:sldLayoutId id="21474865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0D9D088-C5E9-40FF-9E38-FBE853E4C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FF0E90BD-46B6-413B-A564-B5EC6A7DFE1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8" r:id="rId1"/>
    <p:sldLayoutId id="2147486590" r:id="rId2"/>
    <p:sldLayoutId id="2147486591" r:id="rId3"/>
    <p:sldLayoutId id="2147486592" r:id="rId4"/>
    <p:sldLayoutId id="2147486593" r:id="rId5"/>
    <p:sldLayoutId id="2147486594" r:id="rId6"/>
    <p:sldLayoutId id="2147486595" r:id="rId7"/>
    <p:sldLayoutId id="2147486596" r:id="rId8"/>
    <p:sldLayoutId id="2147486597" r:id="rId9"/>
    <p:sldLayoutId id="2147486598" r:id="rId10"/>
    <p:sldLayoutId id="21474865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555779-8AEA-4F5D-A89B-B9B2FF051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842A1CFD-1422-4A4C-A7FC-70D5C8CD0742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1" r:id="rId1"/>
    <p:sldLayoutId id="2147486420" r:id="rId2"/>
    <p:sldLayoutId id="2147486421" r:id="rId3"/>
    <p:sldLayoutId id="2147486422" r:id="rId4"/>
    <p:sldLayoutId id="2147486423" r:id="rId5"/>
    <p:sldLayoutId id="2147486424" r:id="rId6"/>
    <p:sldLayoutId id="2147486425" r:id="rId7"/>
    <p:sldLayoutId id="2147486426" r:id="rId8"/>
    <p:sldLayoutId id="2147486427" r:id="rId9"/>
    <p:sldLayoutId id="2147486428" r:id="rId10"/>
    <p:sldLayoutId id="21474864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5C4546-941C-4876-814B-1CE13B132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453580C-51BA-43F1-B092-2CA6465B733C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8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9" r:id="rId1"/>
    <p:sldLayoutId id="2147486600" r:id="rId2"/>
    <p:sldLayoutId id="2147486601" r:id="rId3"/>
    <p:sldLayoutId id="2147486602" r:id="rId4"/>
    <p:sldLayoutId id="2147486603" r:id="rId5"/>
    <p:sldLayoutId id="2147486604" r:id="rId6"/>
    <p:sldLayoutId id="2147486605" r:id="rId7"/>
    <p:sldLayoutId id="2147486606" r:id="rId8"/>
    <p:sldLayoutId id="2147486607" r:id="rId9"/>
    <p:sldLayoutId id="2147486608" r:id="rId10"/>
    <p:sldLayoutId id="21474866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90E4D67-4F3D-4E43-B9AC-B72F236FD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D4D75928-12B5-4CC5-AAF8-78FB16BA4FB4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51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0" r:id="rId1"/>
    <p:sldLayoutId id="2147486610" r:id="rId2"/>
    <p:sldLayoutId id="2147486611" r:id="rId3"/>
    <p:sldLayoutId id="2147486612" r:id="rId4"/>
    <p:sldLayoutId id="2147486613" r:id="rId5"/>
    <p:sldLayoutId id="2147486614" r:id="rId6"/>
    <p:sldLayoutId id="2147486615" r:id="rId7"/>
    <p:sldLayoutId id="2147486616" r:id="rId8"/>
    <p:sldLayoutId id="2147486617" r:id="rId9"/>
    <p:sldLayoutId id="2147486618" r:id="rId10"/>
    <p:sldLayoutId id="21474866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B75E0AE-5C5A-4880-9340-DCEF8F66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B947C61F-98B3-49AF-9AB5-552EC73916CB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3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620" r:id="rId2"/>
    <p:sldLayoutId id="2147486621" r:id="rId3"/>
    <p:sldLayoutId id="2147486622" r:id="rId4"/>
    <p:sldLayoutId id="2147486623" r:id="rId5"/>
    <p:sldLayoutId id="2147486624" r:id="rId6"/>
    <p:sldLayoutId id="2147486625" r:id="rId7"/>
    <p:sldLayoutId id="2147486626" r:id="rId8"/>
    <p:sldLayoutId id="2147486627" r:id="rId9"/>
    <p:sldLayoutId id="2147486628" r:id="rId10"/>
    <p:sldLayoutId id="21474866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8765DEA-A2F2-484A-8957-62FE35C79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F6C1F29F-26ED-4F6E-AE26-654C7C367E51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356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2" r:id="rId1"/>
    <p:sldLayoutId id="2147486630" r:id="rId2"/>
    <p:sldLayoutId id="2147486631" r:id="rId3"/>
    <p:sldLayoutId id="2147486632" r:id="rId4"/>
    <p:sldLayoutId id="2147486633" r:id="rId5"/>
    <p:sldLayoutId id="2147486634" r:id="rId6"/>
    <p:sldLayoutId id="2147486635" r:id="rId7"/>
    <p:sldLayoutId id="2147486636" r:id="rId8"/>
    <p:sldLayoutId id="2147486637" r:id="rId9"/>
    <p:sldLayoutId id="2147486638" r:id="rId10"/>
    <p:sldLayoutId id="21474866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846DDF9-9523-42C6-AB40-C01AC4D73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ABAD091E-C3AC-4D32-907D-F960378D531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458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3" r:id="rId1"/>
    <p:sldLayoutId id="2147486640" r:id="rId2"/>
    <p:sldLayoutId id="2147486641" r:id="rId3"/>
    <p:sldLayoutId id="2147486642" r:id="rId4"/>
    <p:sldLayoutId id="2147486643" r:id="rId5"/>
    <p:sldLayoutId id="2147486644" r:id="rId6"/>
    <p:sldLayoutId id="2147486645" r:id="rId7"/>
    <p:sldLayoutId id="2147486646" r:id="rId8"/>
    <p:sldLayoutId id="2147486647" r:id="rId9"/>
    <p:sldLayoutId id="2147486648" r:id="rId10"/>
    <p:sldLayoutId id="2147486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373DCB3-1734-450A-B7C5-1B6C44613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0B27BA3C-2AE6-49E3-9586-AB0D2C768D1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560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60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4" r:id="rId1"/>
    <p:sldLayoutId id="2147486650" r:id="rId2"/>
    <p:sldLayoutId id="2147486651" r:id="rId3"/>
    <p:sldLayoutId id="2147486652" r:id="rId4"/>
    <p:sldLayoutId id="2147486653" r:id="rId5"/>
    <p:sldLayoutId id="2147486654" r:id="rId6"/>
    <p:sldLayoutId id="2147486655" r:id="rId7"/>
    <p:sldLayoutId id="2147486656" r:id="rId8"/>
    <p:sldLayoutId id="2147486657" r:id="rId9"/>
    <p:sldLayoutId id="2147486658" r:id="rId10"/>
    <p:sldLayoutId id="2147486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E243F99-6282-42E2-A5D5-F53A16FC4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3A2F9893-2FBE-4B59-B773-511F0FF6E33D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63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5" r:id="rId1"/>
    <p:sldLayoutId id="2147486660" r:id="rId2"/>
    <p:sldLayoutId id="2147486661" r:id="rId3"/>
    <p:sldLayoutId id="2147486662" r:id="rId4"/>
    <p:sldLayoutId id="2147486663" r:id="rId5"/>
    <p:sldLayoutId id="2147486664" r:id="rId6"/>
    <p:sldLayoutId id="2147486665" r:id="rId7"/>
    <p:sldLayoutId id="2147486666" r:id="rId8"/>
    <p:sldLayoutId id="2147486667" r:id="rId9"/>
    <p:sldLayoutId id="2147486668" r:id="rId10"/>
    <p:sldLayoutId id="21474866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87A7A83-7B6F-4AB9-965A-9E5F7BFE8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914C7514-635E-4D23-A530-AFD529F1D7CB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765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6" r:id="rId1"/>
    <p:sldLayoutId id="2147486670" r:id="rId2"/>
    <p:sldLayoutId id="2147486671" r:id="rId3"/>
    <p:sldLayoutId id="2147486672" r:id="rId4"/>
    <p:sldLayoutId id="2147486673" r:id="rId5"/>
    <p:sldLayoutId id="2147486674" r:id="rId6"/>
    <p:sldLayoutId id="2147486675" r:id="rId7"/>
    <p:sldLayoutId id="2147486676" r:id="rId8"/>
    <p:sldLayoutId id="2147486677" r:id="rId9"/>
    <p:sldLayoutId id="2147486678" r:id="rId10"/>
    <p:sldLayoutId id="21474866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924E5B-991E-4BAB-BA94-325411FBB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5416A457-BF43-482B-8672-4368E9533432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868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7" r:id="rId1"/>
    <p:sldLayoutId id="2147486680" r:id="rId2"/>
    <p:sldLayoutId id="2147486681" r:id="rId3"/>
    <p:sldLayoutId id="2147486682" r:id="rId4"/>
    <p:sldLayoutId id="2147486683" r:id="rId5"/>
    <p:sldLayoutId id="2147486684" r:id="rId6"/>
    <p:sldLayoutId id="2147486685" r:id="rId7"/>
    <p:sldLayoutId id="2147486686" r:id="rId8"/>
    <p:sldLayoutId id="2147486687" r:id="rId9"/>
    <p:sldLayoutId id="2147486688" r:id="rId10"/>
    <p:sldLayoutId id="2147486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E5C0E5C-BD71-4728-A4F4-5CFED9545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7E079A7-AF8D-4C33-871E-DBFA74E4D308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970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8" r:id="rId1"/>
    <p:sldLayoutId id="2147486690" r:id="rId2"/>
    <p:sldLayoutId id="2147486691" r:id="rId3"/>
    <p:sldLayoutId id="2147486692" r:id="rId4"/>
    <p:sldLayoutId id="2147486693" r:id="rId5"/>
    <p:sldLayoutId id="2147486694" r:id="rId6"/>
    <p:sldLayoutId id="2147486695" r:id="rId7"/>
    <p:sldLayoutId id="2147486696" r:id="rId8"/>
    <p:sldLayoutId id="2147486697" r:id="rId9"/>
    <p:sldLayoutId id="2147486698" r:id="rId10"/>
    <p:sldLayoutId id="21474866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1719F3C-8541-4A32-80DB-9466AA9D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8733F06D-F3BE-4472-9992-9364B56DF0AD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08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2" r:id="rId1"/>
    <p:sldLayoutId id="2147486430" r:id="rId2"/>
    <p:sldLayoutId id="2147486431" r:id="rId3"/>
    <p:sldLayoutId id="2147486432" r:id="rId4"/>
    <p:sldLayoutId id="2147486433" r:id="rId5"/>
    <p:sldLayoutId id="2147486434" r:id="rId6"/>
    <p:sldLayoutId id="2147486435" r:id="rId7"/>
    <p:sldLayoutId id="2147486436" r:id="rId8"/>
    <p:sldLayoutId id="2147486437" r:id="rId9"/>
    <p:sldLayoutId id="2147486438" r:id="rId10"/>
    <p:sldLayoutId id="21474864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DC986CC-F664-46C5-84A5-448F705BA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CAF2289-501B-4A58-84B1-E97B913D3289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072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9" r:id="rId1"/>
    <p:sldLayoutId id="2147486700" r:id="rId2"/>
    <p:sldLayoutId id="2147486701" r:id="rId3"/>
    <p:sldLayoutId id="2147486702" r:id="rId4"/>
    <p:sldLayoutId id="2147486703" r:id="rId5"/>
    <p:sldLayoutId id="2147486704" r:id="rId6"/>
    <p:sldLayoutId id="2147486705" r:id="rId7"/>
    <p:sldLayoutId id="2147486706" r:id="rId8"/>
    <p:sldLayoutId id="2147486707" r:id="rId9"/>
    <p:sldLayoutId id="2147486708" r:id="rId10"/>
    <p:sldLayoutId id="2147486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88B225-D854-4E11-BEBD-4F95234C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0F29F483-1404-4A83-BDC7-75714CB3B818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175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175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0" r:id="rId1"/>
    <p:sldLayoutId id="2147486710" r:id="rId2"/>
    <p:sldLayoutId id="2147486711" r:id="rId3"/>
    <p:sldLayoutId id="2147486712" r:id="rId4"/>
    <p:sldLayoutId id="2147486713" r:id="rId5"/>
    <p:sldLayoutId id="2147486714" r:id="rId6"/>
    <p:sldLayoutId id="2147486715" r:id="rId7"/>
    <p:sldLayoutId id="2147486716" r:id="rId8"/>
    <p:sldLayoutId id="2147486717" r:id="rId9"/>
    <p:sldLayoutId id="2147486718" r:id="rId10"/>
    <p:sldLayoutId id="2147486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F722614-C446-45A0-BB77-B4BE88629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9183950B-A158-45AC-AF1E-0A0EF27107AF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277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277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1" r:id="rId1"/>
    <p:sldLayoutId id="2147486720" r:id="rId2"/>
    <p:sldLayoutId id="2147486721" r:id="rId3"/>
    <p:sldLayoutId id="2147486722" r:id="rId4"/>
    <p:sldLayoutId id="2147486723" r:id="rId5"/>
    <p:sldLayoutId id="2147486724" r:id="rId6"/>
    <p:sldLayoutId id="2147486725" r:id="rId7"/>
    <p:sldLayoutId id="2147486726" r:id="rId8"/>
    <p:sldLayoutId id="2147486727" r:id="rId9"/>
    <p:sldLayoutId id="2147486728" r:id="rId10"/>
    <p:sldLayoutId id="21474867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6CDE7D5-2221-4474-985F-F3AE05189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896789BB-E197-4D93-B94D-6B28CDE598BC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380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2" r:id="rId1"/>
    <p:sldLayoutId id="2147486730" r:id="rId2"/>
    <p:sldLayoutId id="2147486731" r:id="rId3"/>
    <p:sldLayoutId id="2147486732" r:id="rId4"/>
    <p:sldLayoutId id="2147486733" r:id="rId5"/>
    <p:sldLayoutId id="2147486734" r:id="rId6"/>
    <p:sldLayoutId id="2147486735" r:id="rId7"/>
    <p:sldLayoutId id="2147486736" r:id="rId8"/>
    <p:sldLayoutId id="2147486737" r:id="rId9"/>
    <p:sldLayoutId id="2147486738" r:id="rId10"/>
    <p:sldLayoutId id="2147486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0C816F6-BBCD-4601-9FC4-3DFC3ADB1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A4162CA3-22AC-40FB-8472-3739BFD5DD7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482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482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3" r:id="rId1"/>
    <p:sldLayoutId id="2147486740" r:id="rId2"/>
    <p:sldLayoutId id="2147486741" r:id="rId3"/>
    <p:sldLayoutId id="2147486742" r:id="rId4"/>
    <p:sldLayoutId id="2147486743" r:id="rId5"/>
    <p:sldLayoutId id="2147486744" r:id="rId6"/>
    <p:sldLayoutId id="2147486745" r:id="rId7"/>
    <p:sldLayoutId id="2147486746" r:id="rId8"/>
    <p:sldLayoutId id="2147486747" r:id="rId9"/>
    <p:sldLayoutId id="2147486748" r:id="rId10"/>
    <p:sldLayoutId id="2147486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9DFC982-0338-40C6-8943-ADD3AD7B0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13D9338D-C532-4F4D-98AE-061A66677171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584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50" r:id="rId2"/>
    <p:sldLayoutId id="2147486751" r:id="rId3"/>
    <p:sldLayoutId id="2147486752" r:id="rId4"/>
    <p:sldLayoutId id="2147486753" r:id="rId5"/>
    <p:sldLayoutId id="2147486754" r:id="rId6"/>
    <p:sldLayoutId id="2147486755" r:id="rId7"/>
    <p:sldLayoutId id="2147486756" r:id="rId8"/>
    <p:sldLayoutId id="2147486757" r:id="rId9"/>
    <p:sldLayoutId id="2147486758" r:id="rId10"/>
    <p:sldLayoutId id="2147486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3738C8E-225D-4D0B-B784-0A71124BC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8B19C06C-BDCB-4DF9-8B20-D3A981E67D78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3" r:id="rId1"/>
    <p:sldLayoutId id="2147486440" r:id="rId2"/>
    <p:sldLayoutId id="2147486441" r:id="rId3"/>
    <p:sldLayoutId id="2147486442" r:id="rId4"/>
    <p:sldLayoutId id="2147486443" r:id="rId5"/>
    <p:sldLayoutId id="2147486444" r:id="rId6"/>
    <p:sldLayoutId id="2147486445" r:id="rId7"/>
    <p:sldLayoutId id="2147486446" r:id="rId8"/>
    <p:sldLayoutId id="2147486447" r:id="rId9"/>
    <p:sldLayoutId id="2147486448" r:id="rId10"/>
    <p:sldLayoutId id="21474864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80FA1F8-B409-4185-B268-1FA68019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01E301D-99BB-40F3-B4D6-8A8D8413735E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512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4" r:id="rId1"/>
    <p:sldLayoutId id="2147486450" r:id="rId2"/>
    <p:sldLayoutId id="2147486451" r:id="rId3"/>
    <p:sldLayoutId id="2147486452" r:id="rId4"/>
    <p:sldLayoutId id="2147486453" r:id="rId5"/>
    <p:sldLayoutId id="2147486454" r:id="rId6"/>
    <p:sldLayoutId id="2147486455" r:id="rId7"/>
    <p:sldLayoutId id="2147486456" r:id="rId8"/>
    <p:sldLayoutId id="2147486457" r:id="rId9"/>
    <p:sldLayoutId id="2147486458" r:id="rId10"/>
    <p:sldLayoutId id="21474864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748FC30-8BCD-48FC-B366-768499D0C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D0BF6C1A-F209-455E-8191-0B05B011B8EB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5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5" r:id="rId1"/>
    <p:sldLayoutId id="2147486460" r:id="rId2"/>
    <p:sldLayoutId id="2147486461" r:id="rId3"/>
    <p:sldLayoutId id="2147486462" r:id="rId4"/>
    <p:sldLayoutId id="2147486463" r:id="rId5"/>
    <p:sldLayoutId id="2147486464" r:id="rId6"/>
    <p:sldLayoutId id="2147486465" r:id="rId7"/>
    <p:sldLayoutId id="2147486466" r:id="rId8"/>
    <p:sldLayoutId id="2147486467" r:id="rId9"/>
    <p:sldLayoutId id="2147486468" r:id="rId10"/>
    <p:sldLayoutId id="21474864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1042F74-FE78-4804-A5D7-AEE299C7C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C2D35DF4-6BD2-4924-845C-27332D09C48F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6" r:id="rId1"/>
    <p:sldLayoutId id="2147486470" r:id="rId2"/>
    <p:sldLayoutId id="2147486471" r:id="rId3"/>
    <p:sldLayoutId id="2147486472" r:id="rId4"/>
    <p:sldLayoutId id="2147486473" r:id="rId5"/>
    <p:sldLayoutId id="2147486474" r:id="rId6"/>
    <p:sldLayoutId id="2147486475" r:id="rId7"/>
    <p:sldLayoutId id="2147486476" r:id="rId8"/>
    <p:sldLayoutId id="2147486477" r:id="rId9"/>
    <p:sldLayoutId id="2147486478" r:id="rId10"/>
    <p:sldLayoutId id="21474864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224AC7A-57D9-457D-9CC4-73CA9C025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7D9163A0-534A-4217-9B8A-C224F31DEB9C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0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7" r:id="rId1"/>
    <p:sldLayoutId id="2147486480" r:id="rId2"/>
    <p:sldLayoutId id="2147486481" r:id="rId3"/>
    <p:sldLayoutId id="2147486482" r:id="rId4"/>
    <p:sldLayoutId id="2147486483" r:id="rId5"/>
    <p:sldLayoutId id="2147486484" r:id="rId6"/>
    <p:sldLayoutId id="2147486485" r:id="rId7"/>
    <p:sldLayoutId id="2147486486" r:id="rId8"/>
    <p:sldLayoutId id="2147486487" r:id="rId9"/>
    <p:sldLayoutId id="2147486488" r:id="rId10"/>
    <p:sldLayoutId id="21474864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9DC548B-7D7F-45BD-A827-EC35C48E9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1F5054BF-C417-446D-95CA-30AD357276E4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22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8" r:id="rId1"/>
    <p:sldLayoutId id="2147486490" r:id="rId2"/>
    <p:sldLayoutId id="2147486491" r:id="rId3"/>
    <p:sldLayoutId id="2147486492" r:id="rId4"/>
    <p:sldLayoutId id="2147486493" r:id="rId5"/>
    <p:sldLayoutId id="2147486494" r:id="rId6"/>
    <p:sldLayoutId id="2147486495" r:id="rId7"/>
    <p:sldLayoutId id="2147486496" r:id="rId8"/>
    <p:sldLayoutId id="2147486497" r:id="rId9"/>
    <p:sldLayoutId id="2147486498" r:id="rId10"/>
    <p:sldLayoutId id="21474864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4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4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6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8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0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7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8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9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7.xml"/><Relationship Id="rId4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7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7.xml"/><Relationship Id="rId5" Type="http://schemas.openxmlformats.org/officeDocument/2006/relationships/image" Target="../media/image48.png"/><Relationship Id="rId4" Type="http://schemas.openxmlformats.org/officeDocument/2006/relationships/image" Target="../media/image2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7.xml"/><Relationship Id="rId4" Type="http://schemas.openxmlformats.org/officeDocument/2006/relationships/image" Target="../media/image51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8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8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050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7536" y="3886200"/>
            <a:ext cx="66095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Dept. of Computer Science and Engineering</a:t>
            </a:r>
          </a:p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www.ru.ac.bd</a:t>
            </a:r>
          </a:p>
          <a:p>
            <a:pPr algn="r" eaLnBrk="1" hangingPunct="1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Dr.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Shamim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18900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52600" y="457200"/>
          <a:ext cx="5562600" cy="1997074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5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CustomerID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CustomerName</a:t>
                      </a:r>
                      <a:r>
                        <a:rPr lang="en-US" sz="180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Status</a:t>
                      </a:r>
                      <a:r>
                        <a:rPr lang="en-US" sz="180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Google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Amazon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Alibaba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52" name="Rectangle 1"/>
          <p:cNvSpPr>
            <a:spLocks noChangeArrowheads="1"/>
          </p:cNvSpPr>
          <p:nvPr/>
        </p:nvSpPr>
        <p:spPr bwMode="auto">
          <a:xfrm>
            <a:off x="2133600" y="3043238"/>
            <a:ext cx="4435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 Unicode MS" pitchFamily="34" charset="-128"/>
              </a:rPr>
              <a:t>Π </a:t>
            </a:r>
            <a:r>
              <a:rPr lang="en-US" sz="2400" baseline="-30000">
                <a:latin typeface="Arial Unicode MS" pitchFamily="34" charset="-128"/>
              </a:rPr>
              <a:t>CustomerName, Status </a:t>
            </a:r>
            <a:r>
              <a:rPr lang="en-US" sz="2400">
                <a:latin typeface="Arial Unicode MS" pitchFamily="34" charset="-128"/>
              </a:rPr>
              <a:t>(Customers)</a:t>
            </a:r>
            <a:r>
              <a:rPr lang="en-US" sz="1800"/>
              <a:t> </a:t>
            </a:r>
            <a:endParaRPr lang="en-US" sz="4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1238" y="3840163"/>
          <a:ext cx="4495800" cy="192087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CustomerName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Status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Google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Amazon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Apple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Alibaba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73" name="Curved Right Arrow 5"/>
          <p:cNvSpPr>
            <a:spLocks noChangeArrowheads="1"/>
          </p:cNvSpPr>
          <p:nvPr/>
        </p:nvSpPr>
        <p:spPr bwMode="auto">
          <a:xfrm>
            <a:off x="762000" y="1905000"/>
            <a:ext cx="990600" cy="1600200"/>
          </a:xfrm>
          <a:prstGeom prst="curvedRightArrow">
            <a:avLst>
              <a:gd name="adj1" fmla="val 24994"/>
              <a:gd name="adj2" fmla="val 5000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74" name="Curved Left Arrow 6"/>
          <p:cNvSpPr>
            <a:spLocks noChangeArrowheads="1"/>
          </p:cNvSpPr>
          <p:nvPr/>
        </p:nvSpPr>
        <p:spPr bwMode="auto">
          <a:xfrm>
            <a:off x="7086600" y="3125788"/>
            <a:ext cx="1295400" cy="1674812"/>
          </a:xfrm>
          <a:prstGeom prst="curvedLeftArrow">
            <a:avLst>
              <a:gd name="adj1" fmla="val 25014"/>
              <a:gd name="adj2" fmla="val 5002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75" name="TextBox 7"/>
          <p:cNvSpPr txBox="1">
            <a:spLocks noChangeArrowheads="1"/>
          </p:cNvSpPr>
          <p:nvPr/>
        </p:nvSpPr>
        <p:spPr bwMode="auto">
          <a:xfrm>
            <a:off x="5184775" y="6459538"/>
            <a:ext cx="3803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https://www.geeksforgeeks.org/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32525" y="1957388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3400" y="1957388"/>
          <a:ext cx="274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6988" name="Text Box 26"/>
          <p:cNvSpPr txBox="1">
            <a:spLocks noChangeArrowheads="1"/>
          </p:cNvSpPr>
          <p:nvPr/>
        </p:nvSpPr>
        <p:spPr bwMode="auto">
          <a:xfrm>
            <a:off x="3178175" y="1295400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66989" name="Text Box 27"/>
          <p:cNvSpPr txBox="1">
            <a:spLocks noChangeArrowheads="1"/>
          </p:cNvSpPr>
          <p:nvPr/>
        </p:nvSpPr>
        <p:spPr bwMode="auto">
          <a:xfrm>
            <a:off x="6684963" y="132397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66990" name="TextBox 1"/>
          <p:cNvSpPr txBox="1">
            <a:spLocks noChangeArrowheads="1"/>
          </p:cNvSpPr>
          <p:nvPr/>
        </p:nvSpPr>
        <p:spPr bwMode="auto">
          <a:xfrm>
            <a:off x="1624013" y="609600"/>
            <a:ext cx="6378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1:  for X1 and X2 of r for all Y1 and Y2 of 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143000"/>
          <a:ext cx="274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7995" name="Text Box 26"/>
          <p:cNvSpPr txBox="1">
            <a:spLocks noChangeArrowheads="1"/>
          </p:cNvSpPr>
          <p:nvPr/>
        </p:nvSpPr>
        <p:spPr bwMode="auto">
          <a:xfrm>
            <a:off x="2136775" y="582613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91200" y="1152525"/>
          <a:ext cx="27432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91200" y="1752600"/>
          <a:ext cx="124460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6" name="Text Box 26"/>
          <p:cNvSpPr txBox="1">
            <a:spLocks noChangeArrowheads="1"/>
          </p:cNvSpPr>
          <p:nvPr/>
        </p:nvSpPr>
        <p:spPr bwMode="auto">
          <a:xfrm>
            <a:off x="4597400" y="1062038"/>
            <a:ext cx="406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68017" name="Text Box 26"/>
          <p:cNvSpPr txBox="1">
            <a:spLocks noChangeArrowheads="1"/>
          </p:cNvSpPr>
          <p:nvPr/>
        </p:nvSpPr>
        <p:spPr bwMode="auto">
          <a:xfrm>
            <a:off x="4572000" y="1671638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91200" y="2438400"/>
          <a:ext cx="124460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26" name="Text Box 26"/>
          <p:cNvSpPr txBox="1">
            <a:spLocks noChangeArrowheads="1"/>
          </p:cNvSpPr>
          <p:nvPr/>
        </p:nvSpPr>
        <p:spPr bwMode="auto">
          <a:xfrm>
            <a:off x="4573588" y="2409825"/>
            <a:ext cx="715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R-S</a:t>
            </a:r>
          </a:p>
        </p:txBody>
      </p:sp>
      <p:sp>
        <p:nvSpPr>
          <p:cNvPr id="168027" name="Rectangle 11"/>
          <p:cNvSpPr>
            <a:spLocks noChangeArrowheads="1"/>
          </p:cNvSpPr>
          <p:nvPr/>
        </p:nvSpPr>
        <p:spPr bwMode="auto">
          <a:xfrm>
            <a:off x="4556125" y="3352800"/>
            <a:ext cx="2171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)</a:t>
            </a:r>
          </a:p>
          <a:p>
            <a:r>
              <a:rPr lang="en-US" sz="2400" b="1">
                <a:solidFill>
                  <a:srgbClr val="7030A0"/>
                </a:solidFill>
                <a:latin typeface="CMR10"/>
              </a:rPr>
              <a:t>=</a:t>
            </a:r>
          </a:p>
          <a:p>
            <a:r>
              <a:rPr lang="en-US" sz="32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b="1" i="1">
                <a:solidFill>
                  <a:srgbClr val="7030A0"/>
                </a:solidFill>
                <a:latin typeface="CMMI7"/>
              </a:rPr>
              <a:t>X1,X2,Y1,Y2</a:t>
            </a:r>
            <a:r>
              <a:rPr lang="en-US" sz="32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32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3200" b="1">
                <a:solidFill>
                  <a:srgbClr val="7030A0"/>
                </a:solidFill>
                <a:latin typeface="CMR10"/>
              </a:rPr>
              <a:t>)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 </a:t>
            </a:r>
            <a:endParaRPr lang="en-US"/>
          </a:p>
        </p:txBody>
      </p:sp>
      <p:sp>
        <p:nvSpPr>
          <p:cNvPr id="168028" name="Rectangle 12"/>
          <p:cNvSpPr>
            <a:spLocks noChangeArrowheads="1"/>
          </p:cNvSpPr>
          <p:nvPr/>
        </p:nvSpPr>
        <p:spPr bwMode="auto">
          <a:xfrm>
            <a:off x="4556125" y="3352800"/>
            <a:ext cx="1266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) </a:t>
            </a:r>
            <a:endParaRPr lang="en-US"/>
          </a:p>
        </p:txBody>
      </p:sp>
      <p:sp>
        <p:nvSpPr>
          <p:cNvPr id="168029" name="TextBox 11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5334000"/>
            <a:ext cx="5032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0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merely reorders the attributes of </a:t>
            </a:r>
            <a:r>
              <a:rPr lang="en-US" sz="2000" i="1" dirty="0">
                <a:latin typeface="CMMI10"/>
              </a:rPr>
              <a:t>r</a:t>
            </a:r>
            <a:r>
              <a:rPr lang="en-US" dirty="0">
                <a:latin typeface="Palatino-Roman"/>
              </a:rPr>
              <a:t>.`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66813" y="1092200"/>
          <a:ext cx="274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019" name="Text Box 26"/>
          <p:cNvSpPr txBox="1">
            <a:spLocks noChangeArrowheads="1"/>
          </p:cNvSpPr>
          <p:nvPr/>
        </p:nvSpPr>
        <p:spPr bwMode="auto">
          <a:xfrm>
            <a:off x="2541588" y="48418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69020" name="Rectangle 11"/>
          <p:cNvSpPr>
            <a:spLocks noChangeArrowheads="1"/>
          </p:cNvSpPr>
          <p:nvPr/>
        </p:nvSpPr>
        <p:spPr bwMode="auto">
          <a:xfrm>
            <a:off x="4800600" y="527050"/>
            <a:ext cx="3505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24413" y="1046163"/>
          <a:ext cx="3001964" cy="375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078" name="TextBox 5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5032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0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merely reorders the attributes of </a:t>
            </a:r>
            <a:r>
              <a:rPr lang="en-US" sz="2000" i="1" dirty="0">
                <a:latin typeface="CMMI10"/>
              </a:rPr>
              <a:t>r</a:t>
            </a:r>
            <a:r>
              <a:rPr lang="en-US" dirty="0">
                <a:latin typeface="Palatino-Roman"/>
              </a:rPr>
              <a:t>.`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72200" y="25146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600200"/>
          <a:ext cx="1714500" cy="370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2590800"/>
          <a:ext cx="12192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055" name="Rectangle 1"/>
          <p:cNvSpPr>
            <a:spLocks noChangeArrowheads="1"/>
          </p:cNvSpPr>
          <p:nvPr/>
        </p:nvSpPr>
        <p:spPr bwMode="auto">
          <a:xfrm>
            <a:off x="1600200" y="685800"/>
            <a:ext cx="244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>
                <a:solidFill>
                  <a:srgbClr val="FF0000"/>
                </a:solidFill>
                <a:latin typeface="CMR10"/>
              </a:rPr>
              <a:t>  </a:t>
            </a:r>
            <a:endParaRPr lang="en-US"/>
          </a:p>
        </p:txBody>
      </p:sp>
      <p:pic>
        <p:nvPicPr>
          <p:cNvPr id="170056" name="Picture 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1763" y="1600200"/>
            <a:ext cx="6191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0057" name="TextBox 6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1676400"/>
          <a:ext cx="12192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0600" y="16764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1295400"/>
          <a:ext cx="3429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1101" name="Rectangle 5"/>
          <p:cNvSpPr>
            <a:spLocks noChangeArrowheads="1"/>
          </p:cNvSpPr>
          <p:nvPr/>
        </p:nvSpPr>
        <p:spPr bwMode="auto">
          <a:xfrm>
            <a:off x="471488" y="990600"/>
            <a:ext cx="18145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9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b="1">
                <a:solidFill>
                  <a:srgbClr val="FF0000"/>
                </a:solidFill>
                <a:latin typeface="CMR10"/>
              </a:rPr>
              <a:t>(</a:t>
            </a:r>
            <a:r>
              <a:rPr lang="en-US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b="1">
                <a:solidFill>
                  <a:srgbClr val="FF0000"/>
                </a:solidFill>
                <a:latin typeface="CMR10"/>
              </a:rPr>
              <a:t>(</a:t>
            </a:r>
            <a:r>
              <a:rPr lang="en-US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900" b="1">
                <a:solidFill>
                  <a:srgbClr val="FF0000"/>
                </a:solidFill>
                <a:latin typeface="CMR10"/>
              </a:rPr>
              <a:t>  </a:t>
            </a:r>
            <a:endParaRPr lang="en-US" sz="1100"/>
          </a:p>
        </p:txBody>
      </p:sp>
      <p:pic>
        <p:nvPicPr>
          <p:cNvPr id="171102" name="Picture 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1763" y="955675"/>
            <a:ext cx="3984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103" name="Rectangle 4"/>
          <p:cNvSpPr>
            <a:spLocks noChangeArrowheads="1"/>
          </p:cNvSpPr>
          <p:nvPr/>
        </p:nvSpPr>
        <p:spPr bwMode="auto">
          <a:xfrm>
            <a:off x="5105400" y="698500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s</a:t>
            </a:r>
            <a:endParaRPr lang="en-US"/>
          </a:p>
        </p:txBody>
      </p:sp>
      <p:sp>
        <p:nvSpPr>
          <p:cNvPr id="171104" name="TextBox 7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257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0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dirty="0">
                <a:latin typeface="Palatino-Roman"/>
              </a:rPr>
              <a:t>. This relation is on schema </a:t>
            </a:r>
            <a:r>
              <a:rPr lang="en-US" sz="2000" i="1" dirty="0">
                <a:latin typeface="Palatino-Italic"/>
              </a:rPr>
              <a:t>R</a:t>
            </a:r>
          </a:p>
          <a:p>
            <a:pPr>
              <a:defRPr/>
            </a:pPr>
            <a:r>
              <a:rPr lang="en-US" sz="2000" dirty="0">
                <a:latin typeface="Palatino-Roman"/>
              </a:rPr>
              <a:t>	Pairs every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in 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000" dirty="0"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with every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in </a:t>
            </a:r>
            <a:r>
              <a:rPr lang="en-US" sz="2000" i="1" dirty="0">
                <a:latin typeface="Palatino-Italic"/>
              </a:rPr>
              <a:t>s</a:t>
            </a:r>
            <a:r>
              <a:rPr lang="en-US" sz="1200" dirty="0">
                <a:latin typeface="Palatino-Roman"/>
              </a:rPr>
              <a:t>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863600"/>
          <a:ext cx="304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  <a:endParaRPr 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863600"/>
          <a:ext cx="2667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91400" y="4876800"/>
          <a:ext cx="1219200" cy="1447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2162" name="Rectangle 6"/>
          <p:cNvSpPr>
            <a:spLocks noChangeArrowheads="1"/>
          </p:cNvSpPr>
          <p:nvPr/>
        </p:nvSpPr>
        <p:spPr bwMode="auto">
          <a:xfrm>
            <a:off x="1676400" y="300038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s</a:t>
            </a:r>
            <a:endParaRPr lang="en-US"/>
          </a:p>
        </p:txBody>
      </p:sp>
      <p:sp>
        <p:nvSpPr>
          <p:cNvPr id="172163" name="Rectangle 7"/>
          <p:cNvSpPr>
            <a:spLocks noChangeArrowheads="1"/>
          </p:cNvSpPr>
          <p:nvPr/>
        </p:nvSpPr>
        <p:spPr bwMode="auto">
          <a:xfrm>
            <a:off x="4800600" y="304800"/>
            <a:ext cx="350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4800600"/>
            <a:ext cx="39957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2165" name="Rectangle 2"/>
          <p:cNvSpPr>
            <a:spLocks noChangeArrowheads="1"/>
          </p:cNvSpPr>
          <p:nvPr/>
        </p:nvSpPr>
        <p:spPr bwMode="auto">
          <a:xfrm>
            <a:off x="947738" y="2362200"/>
            <a:ext cx="1471612" cy="21336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166" name="TextBox 8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578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latin typeface="CMR10"/>
              </a:rPr>
              <a:t>(Π</a:t>
            </a:r>
            <a:r>
              <a:rPr lang="en-US" sz="10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0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0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18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18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18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18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18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18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1800" b="1" i="1" dirty="0">
                <a:latin typeface="CMSY10"/>
              </a:rPr>
              <a:t>− </a:t>
            </a:r>
            <a:r>
              <a:rPr lang="en-US" sz="18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05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05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05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18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18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18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1800" dirty="0">
                <a:latin typeface="CMR10"/>
              </a:rPr>
              <a:t>(</a:t>
            </a:r>
            <a:r>
              <a:rPr lang="en-US" sz="1800" dirty="0">
                <a:latin typeface="Palatino-Roman"/>
              </a:rPr>
              <a:t>gives us those pairs of </a:t>
            </a:r>
            <a:r>
              <a:rPr lang="en-US" sz="1800" dirty="0" err="1">
                <a:latin typeface="Palatino-Roman"/>
              </a:rPr>
              <a:t>tuples</a:t>
            </a:r>
            <a:r>
              <a:rPr lang="en-US" sz="1800" dirty="0">
                <a:latin typeface="Palatino-Roman"/>
              </a:rPr>
              <a:t> 	from </a:t>
            </a:r>
            <a:r>
              <a:rPr lang="en-US" sz="1800" b="1" dirty="0">
                <a:latin typeface="CMR10"/>
              </a:rPr>
              <a:t>Π</a:t>
            </a:r>
            <a:r>
              <a:rPr lang="en-US" sz="1050" b="1" i="1" dirty="0">
                <a:latin typeface="CMMI7"/>
              </a:rPr>
              <a:t>R</a:t>
            </a:r>
            <a:r>
              <a:rPr lang="en-US" sz="1050" b="1" i="1" dirty="0">
                <a:latin typeface="CMSY7"/>
              </a:rPr>
              <a:t>−</a:t>
            </a:r>
            <a:r>
              <a:rPr lang="en-US" sz="1050" b="1" i="1" dirty="0">
                <a:latin typeface="CMMI7"/>
              </a:rPr>
              <a:t>S </a:t>
            </a:r>
            <a:r>
              <a:rPr lang="en-US" sz="1800" b="1" dirty="0">
                <a:latin typeface="CMR10"/>
              </a:rPr>
              <a:t>(</a:t>
            </a:r>
            <a:r>
              <a:rPr lang="en-US" sz="1800" b="1" i="1" dirty="0">
                <a:latin typeface="CMMI10"/>
              </a:rPr>
              <a:t>r</a:t>
            </a:r>
            <a:r>
              <a:rPr lang="en-US" sz="1800" b="1" dirty="0">
                <a:latin typeface="CMR10"/>
              </a:rPr>
              <a:t>) </a:t>
            </a:r>
            <a:r>
              <a:rPr lang="en-US" sz="1800" dirty="0">
                <a:latin typeface="Palatino-Roman"/>
              </a:rPr>
              <a:t>and </a:t>
            </a:r>
            <a:r>
              <a:rPr lang="en-US" sz="1800" b="1" i="1" dirty="0">
                <a:latin typeface="Palatino-Italic"/>
              </a:rPr>
              <a:t>s</a:t>
            </a:r>
            <a:r>
              <a:rPr lang="en-US" sz="1800" i="1" dirty="0">
                <a:latin typeface="Palatino-Italic"/>
              </a:rPr>
              <a:t> </a:t>
            </a:r>
            <a:r>
              <a:rPr lang="en-US" sz="1800" dirty="0">
                <a:latin typeface="Palatino-Roman"/>
              </a:rPr>
              <a:t>that do not appear in </a:t>
            </a:r>
            <a:r>
              <a:rPr lang="en-US" sz="1800" b="1" i="1" dirty="0">
                <a:latin typeface="Palatino-Italic"/>
              </a:rPr>
              <a:t>r</a:t>
            </a:r>
            <a:r>
              <a:rPr lang="en-US" sz="1800" b="1" dirty="0">
                <a:latin typeface="Palatino-Roman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8674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800" dirty="0">
                <a:solidFill>
                  <a:srgbClr val="000000"/>
                </a:solidFill>
                <a:latin typeface="CMR10"/>
              </a:rPr>
              <a:t>Π</a:t>
            </a:r>
            <a:r>
              <a:rPr lang="pt-BR" sz="1100" i="1" dirty="0">
                <a:solidFill>
                  <a:srgbClr val="000000"/>
                </a:solidFill>
                <a:latin typeface="CMMI7"/>
              </a:rPr>
              <a:t>R</a:t>
            </a:r>
            <a:r>
              <a:rPr lang="pt-BR" sz="1100" i="1" dirty="0">
                <a:solidFill>
                  <a:srgbClr val="000000"/>
                </a:solidFill>
                <a:latin typeface="CMSY7"/>
              </a:rPr>
              <a:t>−</a:t>
            </a:r>
            <a:r>
              <a:rPr lang="pt-BR" sz="11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9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05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90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18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18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18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1800" i="1" dirty="0">
                <a:solidFill>
                  <a:srgbClr val="000000"/>
                </a:solidFill>
                <a:latin typeface="CMMI10"/>
              </a:rPr>
              <a:t>s</a:t>
            </a:r>
            <a:r>
              <a:rPr lang="pt-BR" sz="1800" dirty="0">
                <a:solidFill>
                  <a:srgbClr val="000000"/>
                </a:solidFill>
                <a:latin typeface="CMR10"/>
              </a:rPr>
              <a:t>) </a:t>
            </a:r>
            <a:r>
              <a:rPr lang="pt-BR" sz="1800" i="1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1800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050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050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050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pt-BR" sz="1800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1800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1800" dirty="0">
                <a:solidFill>
                  <a:srgbClr val="7030A0"/>
                </a:solidFill>
                <a:latin typeface="CMR1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MR10"/>
              </a:rPr>
              <a:t>)  </a:t>
            </a:r>
            <a:r>
              <a:rPr lang="en-US" sz="1800" dirty="0">
                <a:latin typeface="Palatino-Roman"/>
              </a:rPr>
              <a:t>If a </a:t>
            </a:r>
            <a:r>
              <a:rPr lang="en-US" sz="1800" dirty="0" err="1">
                <a:latin typeface="Palatino-Roman"/>
              </a:rPr>
              <a:t>tuple</a:t>
            </a:r>
            <a:r>
              <a:rPr lang="en-US" sz="1800" dirty="0">
                <a:latin typeface="Palatino-Roman"/>
              </a:rPr>
              <a:t> </a:t>
            </a:r>
            <a:r>
              <a:rPr lang="en-US" sz="1800" i="1" dirty="0" err="1">
                <a:latin typeface="CMMI10"/>
              </a:rPr>
              <a:t>t</a:t>
            </a:r>
            <a:r>
              <a:rPr lang="en-US" sz="1050" i="1" dirty="0" err="1">
                <a:latin typeface="CMMI7"/>
              </a:rPr>
              <a:t>j</a:t>
            </a:r>
            <a:r>
              <a:rPr lang="en-US" sz="600" i="1" dirty="0">
                <a:latin typeface="CMMI7"/>
              </a:rPr>
              <a:t> </a:t>
            </a:r>
            <a:r>
              <a:rPr lang="en-US" sz="1800" dirty="0">
                <a:latin typeface="Palatino-Roman"/>
              </a:rPr>
              <a:t>is in here;  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hen there is some </a:t>
            </a:r>
            <a:r>
              <a:rPr lang="en-US" sz="1800" dirty="0" err="1">
                <a:solidFill>
                  <a:srgbClr val="000000"/>
                </a:solidFill>
                <a:latin typeface="Palatino-Roman"/>
              </a:rPr>
              <a:t>tuple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 </a:t>
            </a:r>
            <a:r>
              <a:rPr lang="en-US" sz="1800" i="1" dirty="0" err="1">
                <a:latin typeface="CMMI10"/>
              </a:rPr>
              <a:t>t</a:t>
            </a:r>
            <a:r>
              <a:rPr lang="en-US" sz="1100" i="1" dirty="0" err="1">
                <a:latin typeface="CMMI7"/>
              </a:rPr>
              <a:t>s</a:t>
            </a:r>
            <a:r>
              <a:rPr lang="en-US" sz="900" i="1" dirty="0">
                <a:latin typeface="CMMI7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in </a:t>
            </a:r>
            <a:r>
              <a:rPr lang="en-US" sz="1800" i="1" dirty="0">
                <a:solidFill>
                  <a:srgbClr val="000000"/>
                </a:solidFill>
                <a:latin typeface="Palatino-Italic"/>
              </a:rPr>
              <a:t>s 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that does not combine with </a:t>
            </a:r>
            <a:r>
              <a:rPr lang="en-US" sz="1800" dirty="0" err="1">
                <a:solidFill>
                  <a:srgbClr val="000000"/>
                </a:solidFill>
                <a:latin typeface="Palatino-Roman"/>
              </a:rPr>
              <a:t>tuple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MMI10"/>
              </a:rPr>
              <a:t>t</a:t>
            </a:r>
            <a:r>
              <a:rPr lang="en-US" sz="900" i="1" dirty="0" err="1">
                <a:solidFill>
                  <a:srgbClr val="000000"/>
                </a:solidFill>
                <a:latin typeface="CMMI7"/>
              </a:rPr>
              <a:t>j</a:t>
            </a:r>
            <a:r>
              <a:rPr lang="en-US" sz="9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to form a </a:t>
            </a:r>
            <a:r>
              <a:rPr lang="en-US" sz="1800" dirty="0" err="1">
                <a:solidFill>
                  <a:srgbClr val="000000"/>
                </a:solidFill>
                <a:latin typeface="Palatino-Roman"/>
              </a:rPr>
              <a:t>tuple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 in </a:t>
            </a:r>
            <a:r>
              <a:rPr lang="en-US" i="1" dirty="0">
                <a:solidFill>
                  <a:srgbClr val="000000"/>
                </a:solidFill>
                <a:latin typeface="Palatino-Italic"/>
              </a:rPr>
              <a:t>r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5038" y="1295400"/>
          <a:ext cx="1219200" cy="13303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1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62463" y="457200"/>
            <a:ext cx="39957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9700" y="3733800"/>
            <a:ext cx="62103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i="1" dirty="0">
                <a:solidFill>
                  <a:srgbClr val="000000"/>
                </a:solidFill>
                <a:latin typeface="CMMI10"/>
              </a:rPr>
              <a:t>r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÷ </a:t>
            </a:r>
            <a:r>
              <a:rPr lang="pt-BR" sz="2400" i="1" dirty="0">
                <a:solidFill>
                  <a:srgbClr val="000000"/>
                </a:solidFill>
                <a:latin typeface="CMMI10"/>
              </a:rPr>
              <a:t>s </a:t>
            </a:r>
            <a:r>
              <a:rPr lang="pt-BR" sz="2400" dirty="0">
                <a:solidFill>
                  <a:srgbClr val="000000"/>
                </a:solidFill>
                <a:latin typeface="CMR10"/>
              </a:rPr>
              <a:t>=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4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400" b="1" i="1" dirty="0">
                <a:solidFill>
                  <a:srgbClr val="7030A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7030A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7030A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7030A0"/>
                </a:solidFill>
                <a:latin typeface="CMSY10"/>
              </a:rPr>
              <a:t>× 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s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7030A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000" b="1" dirty="0">
                <a:solidFill>
                  <a:srgbClr val="7030A0"/>
                </a:solidFill>
                <a:latin typeface="CMR10"/>
              </a:rPr>
              <a:t>))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57363" y="1143000"/>
          <a:ext cx="12192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091" name="Rectangle 10"/>
          <p:cNvSpPr>
            <a:spLocks noChangeArrowheads="1"/>
          </p:cNvSpPr>
          <p:nvPr/>
        </p:nvSpPr>
        <p:spPr bwMode="auto">
          <a:xfrm>
            <a:off x="1143000" y="455613"/>
            <a:ext cx="2447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>
                <a:solidFill>
                  <a:srgbClr val="FF0000"/>
                </a:solidFill>
                <a:latin typeface="CMR10"/>
              </a:rPr>
              <a:t>  </a:t>
            </a:r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52863" y="4419600"/>
          <a:ext cx="1219200" cy="96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103" name="TextBox 7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32525" y="11430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3400" y="1143000"/>
          <a:ext cx="274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156" name="Text Box 26"/>
          <p:cNvSpPr txBox="1">
            <a:spLocks noChangeArrowheads="1"/>
          </p:cNvSpPr>
          <p:nvPr/>
        </p:nvSpPr>
        <p:spPr bwMode="auto">
          <a:xfrm>
            <a:off x="3178175" y="582613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4157" name="Text Box 27"/>
          <p:cNvSpPr txBox="1">
            <a:spLocks noChangeArrowheads="1"/>
          </p:cNvSpPr>
          <p:nvPr/>
        </p:nvSpPr>
        <p:spPr bwMode="auto">
          <a:xfrm>
            <a:off x="6684963" y="611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74158" name="Rectangle 1"/>
          <p:cNvSpPr>
            <a:spLocks noChangeArrowheads="1"/>
          </p:cNvSpPr>
          <p:nvPr/>
        </p:nvSpPr>
        <p:spPr bwMode="auto">
          <a:xfrm>
            <a:off x="2559050" y="1042988"/>
            <a:ext cx="1217613" cy="39862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9" name="TextBox 6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32525" y="1782763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3400" y="1782763"/>
          <a:ext cx="2743200" cy="408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5185" name="Text Box 26"/>
          <p:cNvSpPr txBox="1">
            <a:spLocks noChangeArrowheads="1"/>
          </p:cNvSpPr>
          <p:nvPr/>
        </p:nvSpPr>
        <p:spPr bwMode="auto">
          <a:xfrm>
            <a:off x="3178175" y="1222375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5186" name="Text Box 27"/>
          <p:cNvSpPr txBox="1">
            <a:spLocks noChangeArrowheads="1"/>
          </p:cNvSpPr>
          <p:nvPr/>
        </p:nvSpPr>
        <p:spPr bwMode="auto">
          <a:xfrm>
            <a:off x="6684963" y="125095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75187" name="TextBox 6"/>
          <p:cNvSpPr txBox="1">
            <a:spLocks noChangeArrowheads="1"/>
          </p:cNvSpPr>
          <p:nvPr/>
        </p:nvSpPr>
        <p:spPr bwMode="auto">
          <a:xfrm>
            <a:off x="1905000" y="492125"/>
            <a:ext cx="6378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2:  for X1 and X2 of r for all Y1 and Y2 of 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143000"/>
          <a:ext cx="27432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6192" name="Text Box 26"/>
          <p:cNvSpPr txBox="1">
            <a:spLocks noChangeArrowheads="1"/>
          </p:cNvSpPr>
          <p:nvPr/>
        </p:nvSpPr>
        <p:spPr bwMode="auto">
          <a:xfrm>
            <a:off x="2136775" y="582613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91200" y="1152525"/>
          <a:ext cx="27432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91200" y="1752600"/>
          <a:ext cx="124460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213" name="Text Box 26"/>
          <p:cNvSpPr txBox="1">
            <a:spLocks noChangeArrowheads="1"/>
          </p:cNvSpPr>
          <p:nvPr/>
        </p:nvSpPr>
        <p:spPr bwMode="auto">
          <a:xfrm>
            <a:off x="4597400" y="1062038"/>
            <a:ext cx="406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6214" name="Text Box 26"/>
          <p:cNvSpPr txBox="1">
            <a:spLocks noChangeArrowheads="1"/>
          </p:cNvSpPr>
          <p:nvPr/>
        </p:nvSpPr>
        <p:spPr bwMode="auto">
          <a:xfrm>
            <a:off x="4572000" y="1671638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91200" y="2438400"/>
          <a:ext cx="124460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223" name="Text Box 26"/>
          <p:cNvSpPr txBox="1">
            <a:spLocks noChangeArrowheads="1"/>
          </p:cNvSpPr>
          <p:nvPr/>
        </p:nvSpPr>
        <p:spPr bwMode="auto">
          <a:xfrm>
            <a:off x="4573588" y="2409825"/>
            <a:ext cx="715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R-S</a:t>
            </a:r>
          </a:p>
        </p:txBody>
      </p:sp>
      <p:sp>
        <p:nvSpPr>
          <p:cNvPr id="176224" name="Rectangle 11"/>
          <p:cNvSpPr>
            <a:spLocks noChangeArrowheads="1"/>
          </p:cNvSpPr>
          <p:nvPr/>
        </p:nvSpPr>
        <p:spPr bwMode="auto">
          <a:xfrm>
            <a:off x="4556125" y="3352800"/>
            <a:ext cx="2171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)</a:t>
            </a:r>
          </a:p>
          <a:p>
            <a:r>
              <a:rPr lang="en-US" sz="2400" b="1">
                <a:solidFill>
                  <a:srgbClr val="7030A0"/>
                </a:solidFill>
                <a:latin typeface="CMR10"/>
              </a:rPr>
              <a:t>=</a:t>
            </a:r>
          </a:p>
          <a:p>
            <a:r>
              <a:rPr lang="en-US" sz="32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b="1" i="1">
                <a:solidFill>
                  <a:srgbClr val="7030A0"/>
                </a:solidFill>
                <a:latin typeface="CMMI7"/>
              </a:rPr>
              <a:t>X1,X2,Y1,Y2</a:t>
            </a:r>
            <a:r>
              <a:rPr lang="en-US" sz="32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32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3200" b="1">
                <a:solidFill>
                  <a:srgbClr val="7030A0"/>
                </a:solidFill>
                <a:latin typeface="CMR10"/>
              </a:rPr>
              <a:t>)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6225" name="Rectangle 12"/>
          <p:cNvSpPr>
            <a:spLocks noChangeArrowheads="1"/>
          </p:cNvSpPr>
          <p:nvPr/>
        </p:nvSpPr>
        <p:spPr bwMode="auto">
          <a:xfrm>
            <a:off x="4556125" y="3352800"/>
            <a:ext cx="1266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)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6226" name="TextBox 11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52600" y="609600"/>
          <a:ext cx="5791200" cy="329247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Dept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Position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1st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Asif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1st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Kushal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2nd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CSE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Qawsar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2nd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EEE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Qawsar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3rd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EEE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Sangeeta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3rd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EEE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Asif</a:t>
                      </a:r>
                      <a:r>
                        <a:rPr lang="en-US" sz="1800" dirty="0"/>
                        <a:t>`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1st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ICE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Sangeeta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1st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Kushal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8892" name="Rectangle 1"/>
          <p:cNvSpPr>
            <a:spLocks noChangeArrowheads="1"/>
          </p:cNvSpPr>
          <p:nvPr/>
        </p:nvSpPr>
        <p:spPr bwMode="auto">
          <a:xfrm>
            <a:off x="2971800" y="4114800"/>
            <a:ext cx="32004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π</a:t>
            </a:r>
            <a:r>
              <a:rPr lang="en-US" sz="2000" baseline="-30000">
                <a:latin typeface="Arial Unicode MS" pitchFamily="34" charset="-128"/>
              </a:rPr>
              <a:t>Class, Dept</a:t>
            </a:r>
            <a:r>
              <a:rPr lang="en-US" sz="2000">
                <a:latin typeface="Arial Unicode MS" pitchFamily="34" charset="-128"/>
              </a:rPr>
              <a:t>(Faculty)   ?</a:t>
            </a:r>
          </a:p>
          <a:p>
            <a:endParaRPr lang="en-US" sz="2000">
              <a:latin typeface="Arial Unicode MS" pitchFamily="34" charset="-128"/>
            </a:endParaRPr>
          </a:p>
          <a:p>
            <a:r>
              <a:rPr lang="en-US" sz="2000">
                <a:latin typeface="Arial Unicode MS" pitchFamily="34" charset="-128"/>
              </a:rPr>
              <a:t>π</a:t>
            </a:r>
            <a:r>
              <a:rPr lang="en-US" sz="2000" baseline="-30000">
                <a:latin typeface="Arial Unicode MS" pitchFamily="34" charset="-128"/>
              </a:rPr>
              <a:t>Class, position</a:t>
            </a:r>
            <a:r>
              <a:rPr lang="en-US" sz="2000">
                <a:latin typeface="Arial Unicode MS" pitchFamily="34" charset="-128"/>
              </a:rPr>
              <a:t>(Faculty)</a:t>
            </a:r>
            <a:r>
              <a:rPr lang="en-US"/>
              <a:t>  </a:t>
            </a:r>
            <a:r>
              <a:rPr lang="en-US" sz="2000"/>
              <a:t>?</a:t>
            </a:r>
            <a:endParaRPr lang="en-US" sz="4000"/>
          </a:p>
          <a:p>
            <a:endParaRPr lang="en-US"/>
          </a:p>
          <a:p>
            <a:r>
              <a:rPr lang="en-US" sz="2000">
                <a:latin typeface="Arial Unicode MS" pitchFamily="34" charset="-128"/>
              </a:rPr>
              <a:t>π</a:t>
            </a:r>
            <a:r>
              <a:rPr lang="en-US" sz="2000" baseline="-30000">
                <a:latin typeface="Arial Unicode MS" pitchFamily="34" charset="-128"/>
              </a:rPr>
              <a:t>Dept, position</a:t>
            </a:r>
            <a:r>
              <a:rPr lang="en-US" sz="2000">
                <a:latin typeface="Arial Unicode MS" pitchFamily="34" charset="-128"/>
              </a:rPr>
              <a:t>(Faculty)  ?</a:t>
            </a:r>
            <a:r>
              <a:rPr lang="en-US"/>
              <a:t> </a:t>
            </a:r>
            <a:endParaRPr lang="en-US" sz="4000"/>
          </a:p>
          <a:p>
            <a:r>
              <a:rPr lang="en-US"/>
              <a:t> </a:t>
            </a:r>
            <a:endParaRPr lang="en-US" sz="40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66813" y="1092200"/>
          <a:ext cx="27432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7216" name="Text Box 26"/>
          <p:cNvSpPr txBox="1">
            <a:spLocks noChangeArrowheads="1"/>
          </p:cNvSpPr>
          <p:nvPr/>
        </p:nvSpPr>
        <p:spPr bwMode="auto">
          <a:xfrm>
            <a:off x="2541588" y="48418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7217" name="Rectangle 11"/>
          <p:cNvSpPr>
            <a:spLocks noChangeArrowheads="1"/>
          </p:cNvSpPr>
          <p:nvPr/>
        </p:nvSpPr>
        <p:spPr bwMode="auto">
          <a:xfrm>
            <a:off x="4800600" y="527050"/>
            <a:ext cx="3505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24413" y="1046163"/>
          <a:ext cx="3001964" cy="413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7280" name="TextBox 5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53000" y="5562600"/>
            <a:ext cx="3180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 ??? 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 dirty="0">
                <a:solidFill>
                  <a:srgbClr val="FF0000"/>
                </a:solidFill>
                <a:latin typeface="CMR10"/>
              </a:rPr>
              <a:t>  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72200" y="21336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219200"/>
          <a:ext cx="1714500" cy="406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16002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259" name="Rectangle 1"/>
          <p:cNvSpPr>
            <a:spLocks noChangeArrowheads="1"/>
          </p:cNvSpPr>
          <p:nvPr/>
        </p:nvSpPr>
        <p:spPr bwMode="auto">
          <a:xfrm>
            <a:off x="1600200" y="685800"/>
            <a:ext cx="244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 dirty="0">
                <a:solidFill>
                  <a:srgbClr val="FF0000"/>
                </a:solidFill>
                <a:latin typeface="CMR10"/>
              </a:rPr>
              <a:t> 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8260" name="Picture 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1763" y="1219200"/>
            <a:ext cx="6191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8261" name="TextBox 6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81600" y="5638800"/>
            <a:ext cx="2218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??? 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0600" y="16764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258763"/>
          <a:ext cx="2743200" cy="637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79321" name="Rectangle 5"/>
          <p:cNvSpPr>
            <a:spLocks noChangeArrowheads="1"/>
          </p:cNvSpPr>
          <p:nvPr/>
        </p:nvSpPr>
        <p:spPr bwMode="auto">
          <a:xfrm>
            <a:off x="471488" y="990600"/>
            <a:ext cx="18145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9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b="1">
                <a:solidFill>
                  <a:srgbClr val="FF0000"/>
                </a:solidFill>
                <a:latin typeface="CMR10"/>
              </a:rPr>
              <a:t>(</a:t>
            </a:r>
            <a:r>
              <a:rPr lang="en-US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b="1">
                <a:solidFill>
                  <a:srgbClr val="FF0000"/>
                </a:solidFill>
                <a:latin typeface="CMR10"/>
              </a:rPr>
              <a:t>(</a:t>
            </a:r>
            <a:r>
              <a:rPr lang="en-US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900" b="1">
                <a:solidFill>
                  <a:srgbClr val="FF0000"/>
                </a:solidFill>
                <a:latin typeface="CMR10"/>
              </a:rPr>
              <a:t>  </a:t>
            </a:r>
            <a:endParaRPr lang="en-US" sz="1100">
              <a:solidFill>
                <a:srgbClr val="000000"/>
              </a:solidFill>
            </a:endParaRPr>
          </a:p>
        </p:txBody>
      </p:sp>
      <p:pic>
        <p:nvPicPr>
          <p:cNvPr id="179322" name="Picture 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1763" y="955675"/>
            <a:ext cx="3984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9323" name="Rectangle 4"/>
          <p:cNvSpPr>
            <a:spLocks noChangeArrowheads="1"/>
          </p:cNvSpPr>
          <p:nvPr/>
        </p:nvSpPr>
        <p:spPr bwMode="auto">
          <a:xfrm>
            <a:off x="7572375" y="1600200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9324" name="TextBox 7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9938" y="16764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6015335"/>
            <a:ext cx="4879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??? 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2" name="Rectangle 6"/>
          <p:cNvSpPr>
            <a:spLocks noChangeArrowheads="1"/>
          </p:cNvSpPr>
          <p:nvPr/>
        </p:nvSpPr>
        <p:spPr bwMode="auto">
          <a:xfrm>
            <a:off x="3051175" y="304800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0253" name="Rectangle 7"/>
          <p:cNvSpPr>
            <a:spLocks noChangeArrowheads="1"/>
          </p:cNvSpPr>
          <p:nvPr/>
        </p:nvSpPr>
        <p:spPr bwMode="auto">
          <a:xfrm>
            <a:off x="5715000" y="98425"/>
            <a:ext cx="312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258763"/>
          <a:ext cx="2743200" cy="637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75338" y="766763"/>
          <a:ext cx="3001964" cy="413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33800" y="18923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0252" name="Rectangle 6"/>
          <p:cNvSpPr>
            <a:spLocks noChangeArrowheads="1"/>
          </p:cNvSpPr>
          <p:nvPr/>
        </p:nvSpPr>
        <p:spPr bwMode="auto">
          <a:xfrm>
            <a:off x="3051175" y="304800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0253" name="Rectangle 7"/>
          <p:cNvSpPr>
            <a:spLocks noChangeArrowheads="1"/>
          </p:cNvSpPr>
          <p:nvPr/>
        </p:nvSpPr>
        <p:spPr bwMode="auto">
          <a:xfrm>
            <a:off x="5715000" y="98425"/>
            <a:ext cx="312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5" y="5486400"/>
            <a:ext cx="4194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258763"/>
          <a:ext cx="2743200" cy="637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75338" y="766763"/>
          <a:ext cx="3001964" cy="413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2463" y="457200"/>
            <a:ext cx="39957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9700" y="5156200"/>
            <a:ext cx="62103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i="1" dirty="0">
                <a:solidFill>
                  <a:srgbClr val="000000"/>
                </a:solidFill>
                <a:latin typeface="CMMI10"/>
              </a:rPr>
              <a:t>r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÷ </a:t>
            </a:r>
            <a:r>
              <a:rPr lang="pt-BR" sz="2400" i="1" dirty="0">
                <a:solidFill>
                  <a:srgbClr val="000000"/>
                </a:solidFill>
                <a:latin typeface="CMMI10"/>
              </a:rPr>
              <a:t>s </a:t>
            </a:r>
            <a:r>
              <a:rPr lang="pt-BR" sz="2400" dirty="0">
                <a:solidFill>
                  <a:srgbClr val="000000"/>
                </a:solidFill>
                <a:latin typeface="CMR10"/>
              </a:rPr>
              <a:t>=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4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400" b="1" i="1" dirty="0">
                <a:solidFill>
                  <a:srgbClr val="7030A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7030A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7030A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7030A0"/>
                </a:solidFill>
                <a:latin typeface="CMSY10"/>
              </a:rPr>
              <a:t>× 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s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7030A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000" b="1" dirty="0">
                <a:solidFill>
                  <a:srgbClr val="7030A0"/>
                </a:solidFill>
                <a:latin typeface="CMR10"/>
              </a:rPr>
              <a:t>))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81252" name="Rectangle 10"/>
          <p:cNvSpPr>
            <a:spLocks noChangeArrowheads="1"/>
          </p:cNvSpPr>
          <p:nvPr/>
        </p:nvSpPr>
        <p:spPr bwMode="auto">
          <a:xfrm>
            <a:off x="1143000" y="455613"/>
            <a:ext cx="2447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>
                <a:solidFill>
                  <a:srgbClr val="FF0000"/>
                </a:solidFill>
                <a:latin typeface="CMR10"/>
              </a:rPr>
              <a:t> 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52863" y="5842000"/>
          <a:ext cx="1219200" cy="48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261" name="TextBox 7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19800" y="11430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57363" y="12192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32525" y="11430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291" name="Text Box 26"/>
          <p:cNvSpPr txBox="1">
            <a:spLocks noChangeArrowheads="1"/>
          </p:cNvSpPr>
          <p:nvPr/>
        </p:nvSpPr>
        <p:spPr bwMode="auto">
          <a:xfrm>
            <a:off x="3178175" y="582613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82292" name="Text Box 27"/>
          <p:cNvSpPr txBox="1">
            <a:spLocks noChangeArrowheads="1"/>
          </p:cNvSpPr>
          <p:nvPr/>
        </p:nvSpPr>
        <p:spPr bwMode="auto">
          <a:xfrm>
            <a:off x="6684963" y="611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82293" name="TextBox 6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65275" y="1177925"/>
          <a:ext cx="27432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2356" name="Rectangle 1"/>
          <p:cNvSpPr>
            <a:spLocks noChangeArrowheads="1"/>
          </p:cNvSpPr>
          <p:nvPr/>
        </p:nvSpPr>
        <p:spPr bwMode="auto">
          <a:xfrm>
            <a:off x="2333625" y="1562100"/>
            <a:ext cx="1217613" cy="3986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"/>
          <p:cNvSpPr>
            <a:spLocks noChangeArrowheads="1"/>
          </p:cNvSpPr>
          <p:nvPr/>
        </p:nvSpPr>
        <p:spPr bwMode="auto">
          <a:xfrm>
            <a:off x="914400" y="434975"/>
            <a:ext cx="67056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NimbusSanL-Regu"/>
              </a:rPr>
              <a:t>r ÷ s is used </a:t>
            </a:r>
          </a:p>
          <a:p>
            <a:pPr algn="ctr"/>
            <a:r>
              <a:rPr lang="en-US" sz="2800" b="1">
                <a:solidFill>
                  <a:srgbClr val="C00000"/>
                </a:solidFill>
                <a:latin typeface="NimbusSanL-Regu"/>
              </a:rPr>
              <a:t>when we wish to express </a:t>
            </a:r>
          </a:p>
          <a:p>
            <a:pPr algn="ctr"/>
            <a:r>
              <a:rPr lang="en-US" sz="2800" b="1">
                <a:solidFill>
                  <a:srgbClr val="FF0000"/>
                </a:solidFill>
                <a:latin typeface="NimbusSanL-Regu"/>
              </a:rPr>
              <a:t>queries with “all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”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83299" name="Rectangle 2"/>
          <p:cNvSpPr>
            <a:spLocks noChangeArrowheads="1"/>
          </p:cNvSpPr>
          <p:nvPr/>
        </p:nvSpPr>
        <p:spPr bwMode="auto">
          <a:xfrm>
            <a:off x="457200" y="2262188"/>
            <a:ext cx="830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SanL-Regu"/>
              </a:rPr>
              <a:t>Ex. 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persons have a loyal customer's card at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clothing boutiques in town X?”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persons have a bank account at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banks in the country?”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students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given by Soini?”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students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that are taught in period 1?”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boys are registered on those courses that are taken by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girls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taken by student nr. 40101?”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Assignment Operation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204075" cy="4681537"/>
          </a:xfrm>
        </p:spPr>
        <p:txBody>
          <a:bodyPr/>
          <a:lstStyle/>
          <a:p>
            <a:r>
              <a:rPr lang="en-US" sz="1600"/>
              <a:t>The assignment operation (</a:t>
            </a:r>
            <a:r>
              <a:rPr lang="en-US" sz="1600">
                <a:sym typeface="Symbol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sz="1600">
                <a:sym typeface="Symbol" pitchFamily="18" charset="2"/>
              </a:rPr>
              <a:t> Write query as a sequential program consisting of</a:t>
            </a:r>
          </a:p>
          <a:p>
            <a:pPr lvl="2"/>
            <a:r>
              <a:rPr lang="en-US" sz="1600">
                <a:sym typeface="Symbol" pitchFamily="18" charset="2"/>
              </a:rPr>
              <a:t>a series of assignments </a:t>
            </a:r>
          </a:p>
          <a:p>
            <a:pPr lvl="2"/>
            <a:r>
              <a:rPr lang="en-US" sz="1600">
                <a:sym typeface="Symbol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sz="1600">
                <a:sym typeface="Symbol" pitchFamily="18" charset="2"/>
              </a:rPr>
              <a:t>Assignment must always be made to a temporary relation variable.</a:t>
            </a:r>
          </a:p>
          <a:p>
            <a:r>
              <a:rPr lang="en-US" sz="1600">
                <a:sym typeface="Symbol" pitchFamily="18" charset="2"/>
              </a:rPr>
              <a:t>Example:  Write 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  </a:t>
            </a:r>
            <a:r>
              <a:rPr lang="en-US" sz="1600" i="1">
                <a:sym typeface="Symbol" pitchFamily="18" charset="2"/>
              </a:rPr>
              <a:t>s</a:t>
            </a:r>
            <a:r>
              <a:rPr lang="en-US" sz="1600">
                <a:sym typeface="Symbol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sz="1600"/>
              <a:t>			</a:t>
            </a:r>
            <a:r>
              <a:rPr lang="en-US" sz="1600" i="1"/>
              <a:t>temp1</a:t>
            </a:r>
            <a:r>
              <a:rPr lang="en-US" sz="1600" baseline="30000"/>
              <a:t> </a:t>
            </a:r>
            <a:r>
              <a:rPr lang="en-US" sz="1600">
                <a:sym typeface="Symbol" pitchFamily="18" charset="2"/>
              </a:rPr>
              <a:t> </a:t>
            </a:r>
            <a:r>
              <a:rPr lang="en-US" sz="1600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</a:t>
            </a:r>
            <a:r>
              <a:rPr lang="en-US" sz="1600"/>
              <a:t> </a:t>
            </a:r>
            <a:br>
              <a:rPr lang="en-US" sz="1600"/>
            </a:br>
            <a:r>
              <a:rPr lang="en-US" sz="1600"/>
              <a:t>		</a:t>
            </a:r>
            <a:r>
              <a:rPr lang="en-US" sz="1600" i="1"/>
              <a:t>temp2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 </a:t>
            </a:r>
            <a:r>
              <a:rPr lang="en-US" sz="1600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((</a:t>
            </a:r>
            <a:r>
              <a:rPr lang="en-US" sz="1600" i="1">
                <a:sym typeface="Symbol" pitchFamily="18" charset="2"/>
              </a:rPr>
              <a:t>temp1</a:t>
            </a:r>
            <a:r>
              <a:rPr lang="en-US" sz="1600">
                <a:sym typeface="Symbol" pitchFamily="18" charset="2"/>
              </a:rPr>
              <a:t> x </a:t>
            </a:r>
            <a:r>
              <a:rPr lang="en-US" sz="1600" i="1">
                <a:sym typeface="Symbol" pitchFamily="18" charset="2"/>
              </a:rPr>
              <a:t>s </a:t>
            </a:r>
            <a:r>
              <a:rPr lang="en-US" sz="1600">
                <a:sym typeface="Symbol" pitchFamily="18" charset="2"/>
              </a:rPr>
              <a:t>) – </a:t>
            </a:r>
            <a:r>
              <a:rPr lang="en-US" sz="1600" i="1" baseline="-25000">
                <a:sym typeface="Symbol" pitchFamily="18" charset="2"/>
              </a:rPr>
              <a:t>R-S,S 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))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</a:t>
            </a:r>
            <a:r>
              <a:rPr lang="en-US" sz="1600" i="1">
                <a:sym typeface="Symbol" pitchFamily="18" charset="2"/>
              </a:rPr>
              <a:t>result</a:t>
            </a:r>
            <a:r>
              <a:rPr lang="en-US" sz="1600">
                <a:sym typeface="Symbol" pitchFamily="18" charset="2"/>
              </a:rPr>
              <a:t> = </a:t>
            </a:r>
            <a:r>
              <a:rPr lang="en-US" sz="1600" i="1">
                <a:sym typeface="Symbol" pitchFamily="18" charset="2"/>
              </a:rPr>
              <a:t>temp1</a:t>
            </a:r>
            <a:r>
              <a:rPr lang="en-US" sz="1600">
                <a:sym typeface="Symbol" pitchFamily="18" charset="2"/>
              </a:rPr>
              <a:t> –</a:t>
            </a:r>
            <a:r>
              <a:rPr lang="en-US" sz="1600" i="1">
                <a:sym typeface="Symbol" pitchFamily="18" charset="2"/>
              </a:rPr>
              <a:t> temp2</a:t>
            </a:r>
            <a:endParaRPr lang="en-US" sz="1600">
              <a:sym typeface="Symbol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sz="1600">
                <a:sym typeface="Symbol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sz="1600">
                <a:sym typeface="Symbol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114300"/>
            <a:ext cx="6781800" cy="609600"/>
          </a:xfrm>
        </p:spPr>
        <p:txBody>
          <a:bodyPr/>
          <a:lstStyle/>
          <a:p>
            <a:pPr>
              <a:defRPr/>
            </a:pPr>
            <a:r>
              <a:rPr lang="en-US"/>
              <a:t>Bank Example Queries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7500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indent="-2921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ym typeface="Symbol" pitchFamily="18" charset="2"/>
              </a:rPr>
              <a:t>Find the names of all customers who have a loan and an account at bank.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75692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borrower</a:t>
            </a:r>
            <a:r>
              <a:rPr kumimoji="1" lang="en-US" sz="2000">
                <a:sym typeface="Symbol" pitchFamily="18" charset="2"/>
              </a:rPr>
              <a:t>)  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depositor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lang="en-US" sz="1800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98513" y="2895600"/>
            <a:ext cx="7848600" cy="10033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/>
              <a:t>Find the name of all customers who have a loan at the bank and the loan amount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952500" y="3810000"/>
            <a:ext cx="756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customer_name, loan_number, amount </a:t>
            </a:r>
            <a:r>
              <a:rPr kumimoji="1" lang="en-US" sz="2000" i="1">
                <a:sym typeface="Symbol" pitchFamily="18" charset="2"/>
              </a:rPr>
              <a:t>(borrower     loan)</a:t>
            </a:r>
            <a:endParaRPr lang="en-US"/>
          </a:p>
        </p:txBody>
      </p:sp>
      <p:sp>
        <p:nvSpPr>
          <p:cNvPr id="185351" name="AutoShape 12"/>
          <p:cNvSpPr>
            <a:spLocks noChangeArrowheads="1"/>
          </p:cNvSpPr>
          <p:nvPr/>
        </p:nvSpPr>
        <p:spPr bwMode="auto">
          <a:xfrm rot="16200000" flipV="1">
            <a:off x="6492875" y="3946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/>
      <p:bldP spid="214021" grpId="0" autoUpdateAnimBg="0"/>
      <p:bldP spid="214022" grpId="0" build="p"/>
      <p:bldP spid="2140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8013" y="2161057"/>
            <a:ext cx="79768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Arial Unicode MS" pitchFamily="34" charset="-128"/>
              </a:rPr>
              <a:t>π</a:t>
            </a:r>
            <a:r>
              <a:rPr lang="en-US" sz="2400" baseline="-30000" dirty="0">
                <a:latin typeface="Arial Unicode MS" pitchFamily="34" charset="-128"/>
              </a:rPr>
              <a:t>Attribute List 1</a:t>
            </a:r>
            <a:r>
              <a:rPr lang="en-US" sz="2400" dirty="0">
                <a:latin typeface="Arial Unicode MS" pitchFamily="34" charset="-128"/>
              </a:rPr>
              <a:t>(π</a:t>
            </a:r>
            <a:r>
              <a:rPr lang="en-US" sz="2400" baseline="-30000" dirty="0">
                <a:latin typeface="Arial Unicode MS" pitchFamily="34" charset="-128"/>
              </a:rPr>
              <a:t>Attribute List2</a:t>
            </a:r>
            <a:r>
              <a:rPr lang="en-US" sz="2400" dirty="0">
                <a:latin typeface="Arial Unicode MS" pitchFamily="34" charset="-128"/>
              </a:rPr>
              <a:t>(R)) = π</a:t>
            </a:r>
            <a:r>
              <a:rPr lang="en-US" sz="2400" baseline="-30000" dirty="0">
                <a:latin typeface="Arial Unicode MS" pitchFamily="34" charset="-128"/>
              </a:rPr>
              <a:t>Attribute List 2 </a:t>
            </a:r>
            <a:r>
              <a:rPr lang="en-US" sz="2400" dirty="0">
                <a:latin typeface="Arial Unicode MS" pitchFamily="34" charset="-128"/>
              </a:rPr>
              <a:t>(π</a:t>
            </a:r>
            <a:r>
              <a:rPr lang="en-US" sz="2400" baseline="-30000" dirty="0">
                <a:latin typeface="Arial Unicode MS" pitchFamily="34" charset="-128"/>
              </a:rPr>
              <a:t>Attribute List1</a:t>
            </a:r>
            <a:r>
              <a:rPr lang="en-US" sz="2400" dirty="0">
                <a:latin typeface="Arial Unicode MS" pitchFamily="34" charset="-128"/>
              </a:rPr>
              <a:t>(R))</a:t>
            </a:r>
          </a:p>
          <a:p>
            <a:r>
              <a:rPr lang="en-US" sz="6000" dirty="0">
                <a:solidFill>
                  <a:srgbClr val="FF0000"/>
                </a:solidFill>
                <a:latin typeface="Arial Unicode MS" pitchFamily="34" charset="-128"/>
              </a:rPr>
              <a:t>?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2400" baseline="-30000" dirty="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 dirty="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(R)) != π</a:t>
            </a:r>
            <a:r>
              <a:rPr lang="en-US" sz="2400" baseline="-30000" dirty="0">
                <a:solidFill>
                  <a:srgbClr val="000000"/>
                </a:solidFill>
                <a:latin typeface="Arial Unicode MS" pitchFamily="34" charset="-128"/>
              </a:rPr>
              <a:t>Attribute List 2 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 dirty="0">
                <a:solidFill>
                  <a:srgbClr val="000000"/>
                </a:solidFill>
                <a:latin typeface="Arial Unicode MS" pitchFamily="34" charset="-128"/>
              </a:rPr>
              <a:t>Attribute List1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(R))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4400" dirty="0">
              <a:solidFill>
                <a:srgbClr val="000000"/>
              </a:solidFill>
            </a:endParaRP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allAtOnce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09600" y="1676400"/>
            <a:ext cx="80772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2150" lvl="1" indent="-2349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Query 1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sym typeface="Symbol" pitchFamily="18" charset="2"/>
              </a:rPr>
              <a:t></a:t>
            </a:r>
            <a:r>
              <a:rPr kumimoji="1" lang="en-US" sz="2200" i="1" baseline="-25000"/>
              <a:t>customer_name </a:t>
            </a:r>
            <a:r>
              <a:rPr kumimoji="1" lang="en-US" sz="1800"/>
              <a:t>(</a:t>
            </a:r>
            <a:r>
              <a:rPr kumimoji="1" lang="en-US" sz="2200">
                <a:sym typeface="Symbol" pitchFamily="18" charset="2"/>
              </a:rPr>
              <a:t></a:t>
            </a:r>
            <a:r>
              <a:rPr kumimoji="1" lang="en-US" sz="2100" i="1" baseline="-25000">
                <a:sym typeface="Symbol" pitchFamily="18" charset="2"/>
              </a:rPr>
              <a:t>branch_name </a:t>
            </a:r>
            <a:r>
              <a:rPr kumimoji="1" lang="en-US" sz="2100" baseline="-25000">
                <a:sym typeface="Symbol" pitchFamily="18" charset="2"/>
              </a:rPr>
              <a:t>= “Downtown</a:t>
            </a:r>
            <a:r>
              <a:rPr kumimoji="1" lang="en-US" sz="1800" baseline="-25000">
                <a:sym typeface="Symbol" pitchFamily="18" charset="2"/>
              </a:rPr>
              <a:t>”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depositor</a:t>
            </a:r>
            <a:r>
              <a:rPr kumimoji="1" lang="en-US" sz="1800">
                <a:sym typeface="Symbol" pitchFamily="18" charset="2"/>
              </a:rPr>
              <a:t>      </a:t>
            </a:r>
            <a:r>
              <a:rPr kumimoji="1" lang="en-US" sz="1800" i="1">
                <a:sym typeface="Symbol" pitchFamily="18" charset="2"/>
              </a:rPr>
              <a:t>account </a:t>
            </a:r>
            <a:r>
              <a:rPr kumimoji="1" lang="en-US" sz="1800">
                <a:sym typeface="Symbol" pitchFamily="18" charset="2"/>
              </a:rPr>
              <a:t>)) 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sym typeface="Symbol" pitchFamily="18" charset="2"/>
              </a:rPr>
              <a:t>        </a:t>
            </a:r>
            <a:r>
              <a:rPr kumimoji="1" lang="en-US" sz="2100" i="1" baseline="-25000"/>
              <a:t>customer_name </a:t>
            </a:r>
            <a:r>
              <a:rPr kumimoji="1" lang="en-US" sz="1800"/>
              <a:t>(</a:t>
            </a:r>
            <a:r>
              <a:rPr kumimoji="1" lang="en-US" sz="2200">
                <a:sym typeface="Symbol" pitchFamily="18" charset="2"/>
              </a:rPr>
              <a:t></a:t>
            </a:r>
            <a:r>
              <a:rPr kumimoji="1" lang="en-US" sz="2100" i="1" baseline="-25000">
                <a:sym typeface="Symbol" pitchFamily="18" charset="2"/>
              </a:rPr>
              <a:t>branch_name </a:t>
            </a:r>
            <a:r>
              <a:rPr kumimoji="1" lang="en-US" sz="2100" baseline="-25000">
                <a:sym typeface="Symbol" pitchFamily="18" charset="2"/>
              </a:rPr>
              <a:t>= “Uptown</a:t>
            </a:r>
            <a:r>
              <a:rPr kumimoji="1" lang="en-US" sz="1800" baseline="-25000">
                <a:sym typeface="Symbol" pitchFamily="18" charset="2"/>
              </a:rPr>
              <a:t>”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depositor</a:t>
            </a:r>
            <a:r>
              <a:rPr kumimoji="1" lang="en-US" sz="1800">
                <a:sym typeface="Symbol" pitchFamily="18" charset="2"/>
              </a:rPr>
              <a:t>     </a:t>
            </a:r>
            <a:r>
              <a:rPr kumimoji="1" lang="en-US" sz="1800" i="1">
                <a:sym typeface="Symbol" pitchFamily="18" charset="2"/>
              </a:rPr>
              <a:t>account</a:t>
            </a:r>
            <a:r>
              <a:rPr kumimoji="1" lang="en-US" sz="1800">
                <a:sym typeface="Symbol" pitchFamily="18" charset="2"/>
              </a:rPr>
              <a:t>))</a:t>
            </a:r>
            <a:endParaRPr lang="en-US" sz="1800"/>
          </a:p>
        </p:txBody>
      </p:sp>
      <p:grpSp>
        <p:nvGrpSpPr>
          <p:cNvPr id="186371" name="Group 19"/>
          <p:cNvGrpSpPr>
            <a:grpSpLocks/>
          </p:cNvGrpSpPr>
          <p:nvPr/>
        </p:nvGrpSpPr>
        <p:grpSpPr bwMode="auto">
          <a:xfrm>
            <a:off x="838200" y="3276600"/>
            <a:ext cx="7054850" cy="1606550"/>
            <a:chOff x="566" y="2788"/>
            <a:chExt cx="4444" cy="1012"/>
          </a:xfrm>
        </p:grpSpPr>
        <p:sp>
          <p:nvSpPr>
            <p:cNvPr id="186376" name="AutoShape 6"/>
            <p:cNvSpPr>
              <a:spLocks noChangeArrowheads="1"/>
            </p:cNvSpPr>
            <p:nvPr/>
          </p:nvSpPr>
          <p:spPr bwMode="auto">
            <a:xfrm rot="16200000" flipV="1">
              <a:off x="3641" y="3157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7" name="Text Box 12"/>
            <p:cNvSpPr txBox="1">
              <a:spLocks noChangeArrowheads="1"/>
            </p:cNvSpPr>
            <p:nvPr/>
          </p:nvSpPr>
          <p:spPr bwMode="auto">
            <a:xfrm>
              <a:off x="566" y="2788"/>
              <a:ext cx="4444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 sz="1800"/>
                <a:t>Query 2</a:t>
              </a:r>
            </a:p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/>
                <a:t>	 </a:t>
              </a:r>
              <a:r>
                <a:rPr kumimoji="1" lang="en-US" sz="1800">
                  <a:sym typeface="Symbol" pitchFamily="18" charset="2"/>
                </a:rPr>
                <a:t></a:t>
              </a:r>
              <a:r>
                <a:rPr kumimoji="1" lang="en-US" sz="2300" i="1" baseline="-25000"/>
                <a:t>customer_name, branch_name</a:t>
              </a:r>
              <a:r>
                <a:rPr kumimoji="1" lang="en-US" sz="1800" baseline="-25000"/>
                <a:t> </a:t>
              </a:r>
              <a:r>
                <a:rPr kumimoji="1" lang="en-US" sz="1800"/>
                <a:t>(</a:t>
              </a:r>
              <a:r>
                <a:rPr kumimoji="1" lang="en-US" sz="1800" i="1">
                  <a:sym typeface="Symbol" pitchFamily="18" charset="2"/>
                </a:rPr>
                <a:t>depositor</a:t>
              </a:r>
              <a:r>
                <a:rPr kumimoji="1" lang="en-US" sz="1800">
                  <a:sym typeface="Symbol" pitchFamily="18" charset="2"/>
                </a:rPr>
                <a:t>      </a:t>
              </a:r>
              <a:r>
                <a:rPr kumimoji="1" lang="en-US" sz="1800" i="1">
                  <a:sym typeface="Symbol" pitchFamily="18" charset="2"/>
                </a:rPr>
                <a:t>account</a:t>
              </a:r>
              <a:r>
                <a:rPr kumimoji="1" lang="en-US" sz="1800">
                  <a:sym typeface="Symbol" pitchFamily="18" charset="2"/>
                </a:rPr>
                <a:t>)</a:t>
              </a:r>
              <a:br>
                <a:rPr kumimoji="1" lang="en-US" sz="1800">
                  <a:sym typeface="Symbol" pitchFamily="18" charset="2"/>
                </a:rPr>
              </a:br>
              <a:r>
                <a:rPr kumimoji="1" lang="en-US" sz="1800">
                  <a:sym typeface="Symbol" pitchFamily="18" charset="2"/>
                </a:rPr>
                <a:t>	         </a:t>
              </a:r>
              <a:r>
                <a:rPr kumimoji="1" lang="en-US" sz="1800" i="1">
                  <a:sym typeface="Symbol" pitchFamily="18" charset="2"/>
                </a:rPr>
                <a:t></a:t>
              </a:r>
              <a:r>
                <a:rPr kumimoji="1" lang="en-US" sz="2200" i="1" baseline="-25000">
                  <a:sym typeface="Symbol" pitchFamily="18" charset="2"/>
                </a:rPr>
                <a:t>temp(branch_name</a:t>
              </a:r>
              <a:r>
                <a:rPr kumimoji="1" lang="en-US" sz="1800" i="1" baseline="-25000">
                  <a:sym typeface="Symbol" pitchFamily="18" charset="2"/>
                </a:rPr>
                <a:t>)</a:t>
              </a:r>
              <a:r>
                <a:rPr kumimoji="1" lang="en-US" sz="1800" baseline="-25000">
                  <a:sym typeface="Symbol" pitchFamily="18" charset="2"/>
                </a:rPr>
                <a:t> </a:t>
              </a:r>
              <a:r>
                <a:rPr kumimoji="1" lang="en-US" sz="1800">
                  <a:sym typeface="Symbol" pitchFamily="18" charset="2"/>
                </a:rPr>
                <a:t>({(</a:t>
              </a:r>
              <a:r>
                <a:rPr kumimoji="1" lang="en-US" sz="1800" i="1">
                  <a:sym typeface="Symbol" pitchFamily="18" charset="2"/>
                </a:rPr>
                <a:t>“Downtown” </a:t>
              </a:r>
              <a:r>
                <a:rPr kumimoji="1" lang="en-US" sz="1800">
                  <a:sym typeface="Symbol" pitchFamily="18" charset="2"/>
                </a:rPr>
                <a:t>)</a:t>
              </a:r>
              <a:r>
                <a:rPr kumimoji="1" lang="en-US" sz="1800" i="1">
                  <a:sym typeface="Symbol" pitchFamily="18" charset="2"/>
                </a:rPr>
                <a:t>, </a:t>
              </a:r>
              <a:r>
                <a:rPr kumimoji="1" lang="en-US" sz="1800">
                  <a:sym typeface="Symbol" pitchFamily="18" charset="2"/>
                </a:rPr>
                <a:t>(</a:t>
              </a:r>
              <a:r>
                <a:rPr kumimoji="1" lang="en-US" sz="1800" i="1">
                  <a:sym typeface="Symbol" pitchFamily="18" charset="2"/>
                </a:rPr>
                <a:t>“Uptown” </a:t>
              </a:r>
              <a:r>
                <a:rPr kumimoji="1" lang="en-US" sz="1800">
                  <a:sym typeface="Symbol" pitchFamily="18" charset="2"/>
                </a:rPr>
                <a:t>)})</a:t>
              </a:r>
            </a:p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>
                  <a:sym typeface="Symbol" pitchFamily="18" charset="2"/>
                </a:rPr>
                <a:t>Note that Query 2 uses a constant relation.</a:t>
              </a:r>
            </a:p>
          </p:txBody>
        </p:sp>
      </p:grp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117475"/>
            <a:ext cx="7510462" cy="609600"/>
          </a:xfrm>
        </p:spPr>
        <p:txBody>
          <a:bodyPr/>
          <a:lstStyle/>
          <a:p>
            <a:pPr>
              <a:defRPr/>
            </a:pPr>
            <a:r>
              <a:rPr lang="en-US"/>
              <a:t>Bank Example Queries</a:t>
            </a:r>
          </a:p>
        </p:txBody>
      </p:sp>
      <p:sp>
        <p:nvSpPr>
          <p:cNvPr id="186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52475"/>
          </a:xfrm>
        </p:spPr>
        <p:txBody>
          <a:bodyPr/>
          <a:lstStyle/>
          <a:p>
            <a:r>
              <a:rPr lang="en-US" sz="1800"/>
              <a:t>Find all customers who have an account from at least the “Downtown” and the Uptown” branches.</a:t>
            </a:r>
          </a:p>
        </p:txBody>
      </p:sp>
      <p:sp>
        <p:nvSpPr>
          <p:cNvPr id="186374" name="AutoShape 4"/>
          <p:cNvSpPr>
            <a:spLocks noChangeArrowheads="1"/>
          </p:cNvSpPr>
          <p:nvPr/>
        </p:nvSpPr>
        <p:spPr bwMode="auto">
          <a:xfrm rot="16200000" flipV="1">
            <a:off x="6873082" y="2270918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375" name="AutoShape 20"/>
          <p:cNvSpPr>
            <a:spLocks noChangeArrowheads="1"/>
          </p:cNvSpPr>
          <p:nvPr/>
        </p:nvSpPr>
        <p:spPr bwMode="auto">
          <a:xfrm rot="16200000" flipV="1">
            <a:off x="7026275" y="2803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1003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/>
              <a:t>Find all customers who have an account at all branches located in Brooklyn city.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Bank Example Queries</a:t>
            </a:r>
          </a:p>
        </p:txBody>
      </p:sp>
      <p:grpSp>
        <p:nvGrpSpPr>
          <p:cNvPr id="187396" name="Group 13"/>
          <p:cNvGrpSpPr>
            <a:grpSpLocks/>
          </p:cNvGrpSpPr>
          <p:nvPr/>
        </p:nvGrpSpPr>
        <p:grpSpPr bwMode="auto">
          <a:xfrm>
            <a:off x="850900" y="1824038"/>
            <a:ext cx="7486650" cy="968375"/>
            <a:chOff x="494" y="1325"/>
            <a:chExt cx="4716" cy="610"/>
          </a:xfrm>
        </p:grpSpPr>
        <p:sp>
          <p:nvSpPr>
            <p:cNvPr id="187397" name="AutoShape 4"/>
            <p:cNvSpPr>
              <a:spLocks noChangeArrowheads="1"/>
            </p:cNvSpPr>
            <p:nvPr/>
          </p:nvSpPr>
          <p:spPr bwMode="auto"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8" name="Text Box 10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sym typeface="Symbol" pitchFamily="18" charset="2"/>
                </a:rPr>
                <a:t>	</a:t>
              </a:r>
              <a:r>
                <a:rPr kumimoji="1" lang="en-US" sz="2400">
                  <a:sym typeface="Symbol" pitchFamily="18" charset="2"/>
                </a:rPr>
                <a:t></a:t>
              </a:r>
              <a:r>
                <a:rPr kumimoji="1" lang="en-US" sz="2400" i="1" baseline="-25000"/>
                <a:t>customer_name, branch_name</a:t>
              </a:r>
              <a:r>
                <a:rPr kumimoji="1" lang="en-US" sz="2400" baseline="-25000"/>
                <a:t> </a:t>
              </a:r>
              <a:r>
                <a:rPr kumimoji="1" lang="en-US" sz="2000"/>
                <a:t>(</a:t>
              </a:r>
              <a:r>
                <a:rPr kumimoji="1" lang="en-US" sz="2000" i="1">
                  <a:sym typeface="Symbol" pitchFamily="18" charset="2"/>
                </a:rPr>
                <a:t>depositor</a:t>
              </a:r>
              <a:r>
                <a:rPr kumimoji="1" lang="en-US" sz="2000">
                  <a:sym typeface="Symbol" pitchFamily="18" charset="2"/>
                </a:rPr>
                <a:t>     </a:t>
              </a:r>
              <a:r>
                <a:rPr kumimoji="1" lang="en-US" sz="2000" i="1">
                  <a:sym typeface="Symbol" pitchFamily="18" charset="2"/>
                </a:rPr>
                <a:t>account</a:t>
              </a:r>
              <a:r>
                <a:rPr kumimoji="1" lang="en-US" sz="2000">
                  <a:sym typeface="Symbol" pitchFamily="18" charset="2"/>
                </a:rPr>
                <a:t>)</a:t>
              </a:r>
              <a:br>
                <a:rPr kumimoji="1" lang="en-US" sz="2000">
                  <a:sym typeface="Symbol" pitchFamily="18" charset="2"/>
                </a:rPr>
              </a:br>
              <a:r>
                <a:rPr kumimoji="1" lang="en-US" sz="2400">
                  <a:sym typeface="Symbol" pitchFamily="18" charset="2"/>
                </a:rPr>
                <a:t>	 </a:t>
              </a:r>
              <a:r>
                <a:rPr kumimoji="1" lang="en-US" sz="2400" i="1" baseline="-25000">
                  <a:sym typeface="Symbol" pitchFamily="18" charset="2"/>
                </a:rPr>
                <a:t>branch_name </a:t>
              </a:r>
              <a:r>
                <a:rPr kumimoji="1" lang="en-US" sz="2400">
                  <a:sym typeface="Symbol" pitchFamily="18" charset="2"/>
                </a:rPr>
                <a:t>(</a:t>
              </a:r>
              <a:r>
                <a:rPr kumimoji="1" lang="en-US" sz="2400" i="1" baseline="-25000">
                  <a:sym typeface="Symbol" pitchFamily="18" charset="2"/>
                </a:rPr>
                <a:t>branch_city</a:t>
              </a:r>
              <a:r>
                <a:rPr kumimoji="1" lang="en-US" sz="2400" baseline="-25000">
                  <a:sym typeface="Symbol" pitchFamily="18" charset="2"/>
                </a:rPr>
                <a:t> = “Brooklyn”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branch</a:t>
              </a:r>
              <a:r>
                <a:rPr kumimoji="1" lang="en-US" sz="2000">
                  <a:sym typeface="Symbol" pitchFamily="18" charset="2"/>
                </a:rPr>
                <a:t>))</a:t>
              </a:r>
              <a:endParaRPr lang="en-US" sz="2000"/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pPr>
              <a:defRPr/>
            </a:pPr>
            <a:r>
              <a:rPr lang="en-US"/>
              <a:t>Extended Relational-Algebra-Operations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 sz="1800"/>
              <a:t>Generalized Projection</a:t>
            </a:r>
          </a:p>
          <a:p>
            <a:r>
              <a:rPr lang="en-US" sz="1800"/>
              <a:t>Aggregate Functions</a:t>
            </a:r>
          </a:p>
          <a:p>
            <a:r>
              <a:rPr lang="en-US" sz="1800"/>
              <a:t>Outer Join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Generalized Projection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sz="1800"/>
              <a:t>Extends the projection operation by allowing arithmetic functions to be used in the projection list.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lang="en-US" sz="1800"/>
              <a:t>	</a:t>
            </a:r>
          </a:p>
          <a:p>
            <a:pPr>
              <a:tabLst>
                <a:tab pos="3195638" algn="ctr"/>
              </a:tabLst>
            </a:pPr>
            <a:r>
              <a:rPr lang="en-US" sz="1800" i="1"/>
              <a:t>E</a:t>
            </a:r>
            <a:r>
              <a:rPr lang="en-US" sz="1800"/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sz="1800"/>
              <a:t>Each of </a:t>
            </a:r>
            <a:r>
              <a:rPr lang="en-US" sz="1800" i="1"/>
              <a:t>F</a:t>
            </a:r>
            <a:r>
              <a:rPr lang="en-US" sz="1900" baseline="-25000"/>
              <a:t>1</a:t>
            </a:r>
            <a:r>
              <a:rPr lang="en-US" sz="1800"/>
              <a:t>, </a:t>
            </a:r>
            <a:r>
              <a:rPr lang="en-US" sz="1800" i="1"/>
              <a:t>F</a:t>
            </a:r>
            <a:r>
              <a:rPr lang="en-US" sz="1900" baseline="-25000"/>
              <a:t>2</a:t>
            </a:r>
            <a:r>
              <a:rPr lang="en-US" sz="1800"/>
              <a:t>, …, </a:t>
            </a:r>
            <a:r>
              <a:rPr lang="en-US" sz="1800" i="1"/>
              <a:t>F</a:t>
            </a:r>
            <a:r>
              <a:rPr lang="en-US" sz="1900" i="1" baseline="-25000"/>
              <a:t>n</a:t>
            </a:r>
            <a:r>
              <a:rPr lang="en-US" sz="1800" i="1" baseline="-25000"/>
              <a:t> </a:t>
            </a:r>
            <a:r>
              <a:rPr lang="en-US" sz="1800" i="1"/>
              <a:t> </a:t>
            </a:r>
            <a:r>
              <a:rPr lang="en-US" sz="1800"/>
              <a:t>are are arithmetic expressions involving constants and attributes in the schema of </a:t>
            </a:r>
            <a:r>
              <a:rPr lang="en-US" sz="1800" i="1"/>
              <a:t>E</a:t>
            </a:r>
            <a:r>
              <a:rPr lang="en-US" sz="1800"/>
              <a:t>.</a:t>
            </a:r>
          </a:p>
          <a:p>
            <a:pPr>
              <a:tabLst>
                <a:tab pos="3195638" algn="ctr"/>
              </a:tabLst>
            </a:pPr>
            <a:r>
              <a:rPr lang="en-US" sz="1800"/>
              <a:t>Given relation </a:t>
            </a:r>
            <a:r>
              <a:rPr lang="en-US" sz="1800" i="1"/>
              <a:t>credit_info(customer_name, limit, credit_balance),</a:t>
            </a:r>
            <a:r>
              <a:rPr lang="en-US" sz="1800"/>
              <a:t> find how much more each person can spend: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sz="1800"/>
              <a:t>		</a:t>
            </a:r>
            <a:r>
              <a:rPr lang="en-US" sz="1800">
                <a:sym typeface="Symbol" pitchFamily="18" charset="2"/>
              </a:rPr>
              <a:t></a:t>
            </a:r>
            <a:r>
              <a:rPr lang="en-US" sz="2100" i="1" baseline="-25000"/>
              <a:t>customer_name, limit – credit_balance</a:t>
            </a:r>
            <a:r>
              <a:rPr lang="en-US" sz="1800" i="1"/>
              <a:t> (credit_info)</a:t>
            </a:r>
            <a:endParaRPr lang="en-US" sz="1800"/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3236913" y="2114550"/>
          <a:ext cx="15128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117" imgH="355446" progId="Equation.3">
                  <p:embed/>
                </p:oleObj>
              </mc:Choice>
              <mc:Fallback>
                <p:oleObj name="Equation" r:id="rId2" imgW="1574117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2114550"/>
                        <a:ext cx="151288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Aggregate Functions and Operations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sz="1800" b="1">
                <a:solidFill>
                  <a:schemeClr val="tx2"/>
                </a:solidFill>
              </a:rPr>
              <a:t>Aggregation function</a:t>
            </a:r>
            <a:r>
              <a:rPr lang="en-US" sz="180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z="1800"/>
              <a:t>		</a:t>
            </a:r>
            <a:r>
              <a:rPr lang="en-US" sz="1800" b="1"/>
              <a:t>avg</a:t>
            </a:r>
            <a:r>
              <a:rPr lang="en-US" sz="1800"/>
              <a:t>:  average value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min</a:t>
            </a:r>
            <a:r>
              <a:rPr lang="en-US" sz="1800"/>
              <a:t>:  minimum value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max</a:t>
            </a:r>
            <a:r>
              <a:rPr lang="en-US" sz="1800"/>
              <a:t>:  maximum value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sum</a:t>
            </a:r>
            <a:r>
              <a:rPr lang="en-US" sz="1800"/>
              <a:t>:  sum of values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count</a:t>
            </a:r>
            <a:r>
              <a:rPr lang="en-US" sz="180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sz="1800" b="1">
                <a:solidFill>
                  <a:schemeClr val="tx2"/>
                </a:solidFill>
              </a:rPr>
              <a:t>Aggregate operation</a:t>
            </a:r>
            <a:r>
              <a:rPr lang="en-US" sz="180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z="1800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z="1800"/>
              <a:t>	</a:t>
            </a:r>
            <a:br>
              <a:rPr lang="en-US" sz="1800"/>
            </a:br>
            <a:r>
              <a:rPr lang="en-US" sz="1800" i="1"/>
              <a:t>E</a:t>
            </a:r>
            <a:r>
              <a:rPr lang="en-US" sz="180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1800" i="1"/>
              <a:t>G</a:t>
            </a:r>
            <a:r>
              <a:rPr lang="en-US" sz="1800" i="1" baseline="-25000"/>
              <a:t>1</a:t>
            </a:r>
            <a:r>
              <a:rPr lang="en-US" sz="1800"/>
              <a:t>, </a:t>
            </a:r>
            <a:r>
              <a:rPr lang="en-US" sz="1800" i="1"/>
              <a:t>G</a:t>
            </a:r>
            <a:r>
              <a:rPr lang="en-US" sz="1800" i="1" baseline="-25000"/>
              <a:t>2</a:t>
            </a:r>
            <a:r>
              <a:rPr lang="en-US" sz="1800"/>
              <a:t> …, </a:t>
            </a:r>
            <a:r>
              <a:rPr lang="en-US" sz="1800" i="1"/>
              <a:t>G</a:t>
            </a:r>
            <a:r>
              <a:rPr lang="en-US" sz="1800" i="1" baseline="-25000"/>
              <a:t>n</a:t>
            </a:r>
            <a:r>
              <a:rPr lang="en-US" sz="180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1800"/>
              <a:t>Each </a:t>
            </a:r>
            <a:r>
              <a:rPr lang="en-US" sz="1800" i="1"/>
              <a:t>F</a:t>
            </a:r>
            <a:r>
              <a:rPr lang="en-US" sz="2000" i="1" baseline="-25000"/>
              <a:t>i</a:t>
            </a:r>
            <a:r>
              <a:rPr lang="en-US" sz="1800" i="1"/>
              <a:t> </a:t>
            </a:r>
            <a:r>
              <a:rPr lang="en-US" sz="1800"/>
              <a:t>is an aggregate function</a:t>
            </a:r>
            <a:endParaRPr lang="en-US" sz="1800" i="1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1800"/>
              <a:t>Each </a:t>
            </a:r>
            <a:r>
              <a:rPr lang="en-US" sz="1800" i="1"/>
              <a:t>A</a:t>
            </a:r>
            <a:r>
              <a:rPr lang="en-US" sz="2000" i="1" baseline="-25000"/>
              <a:t>i</a:t>
            </a:r>
            <a:r>
              <a:rPr lang="en-US" sz="1800" i="1"/>
              <a:t> </a:t>
            </a:r>
            <a:r>
              <a:rPr lang="en-US" sz="1800"/>
              <a:t>is an attribute name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2133600" y="3581400"/>
          <a:ext cx="3349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355600" progId="Equation.3">
                  <p:embed/>
                </p:oleObj>
              </mc:Choice>
              <mc:Fallback>
                <p:oleObj name="Equation" r:id="rId2" imgW="26416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3496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Operation – Example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r</a:t>
            </a:r>
            <a:r>
              <a:rPr lang="en-US" sz="1800"/>
              <a:t>: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10</a:t>
            </a:r>
          </a:p>
        </p:txBody>
      </p:sp>
      <p:sp>
        <p:nvSpPr>
          <p:cNvPr id="191498" name="Rectangle 11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latin typeface="Lucida Sans Unicode" pitchFamily="34" charset="0"/>
                <a:sym typeface="Symbol" pitchFamily="18" charset="2"/>
              </a:rPr>
              <a:t>g</a:t>
            </a:r>
            <a:r>
              <a:rPr kumimoji="1" lang="en-US" sz="1800" b="1">
                <a:latin typeface="Times New Roman" pitchFamily="18" charset="0"/>
              </a:rPr>
              <a:t> </a:t>
            </a:r>
            <a:r>
              <a:rPr kumimoji="1" lang="en-US" sz="2000" b="1" baseline="-25000">
                <a:latin typeface="Times New Roman" pitchFamily="18" charset="0"/>
              </a:rPr>
              <a:t>sum(c</a:t>
            </a:r>
            <a:r>
              <a:rPr kumimoji="1" lang="en-US" sz="1800" b="1" baseline="-25000">
                <a:latin typeface="Times New Roman" pitchFamily="18" charset="0"/>
              </a:rPr>
              <a:t>) </a:t>
            </a:r>
            <a:r>
              <a:rPr kumimoji="1" lang="en-US" sz="1800">
                <a:latin typeface="Times New Roman" pitchFamily="18" charset="0"/>
              </a:rPr>
              <a:t>(r)</a:t>
            </a:r>
          </a:p>
        </p:txBody>
      </p:sp>
      <p:sp>
        <p:nvSpPr>
          <p:cNvPr id="191499" name="Rectangle 12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c </a:t>
            </a:r>
            <a:r>
              <a:rPr lang="en-US" sz="1800"/>
              <a:t>)</a:t>
            </a:r>
          </a:p>
        </p:txBody>
      </p:sp>
      <p:sp>
        <p:nvSpPr>
          <p:cNvPr id="191500" name="Rectangle 13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27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Operation – Example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412750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account</a:t>
            </a:r>
            <a:r>
              <a:rPr lang="en-US" sz="1800"/>
              <a:t> grouped by </a:t>
            </a:r>
            <a:r>
              <a:rPr lang="en-US" sz="1800" i="1"/>
              <a:t>branch-name</a:t>
            </a:r>
            <a:r>
              <a:rPr lang="en-US" sz="1800"/>
              <a:t>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i="1" baseline="-25000"/>
              <a:t>branch_name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baseline="-25000">
                <a:latin typeface="Times New Roman" pitchFamily="18" charset="0"/>
                <a:sym typeface="Symbol" pitchFamily="18" charset="2"/>
              </a:rPr>
              <a:t>sum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baseline="-25000">
                <a:sym typeface="Symbol" pitchFamily="18" charset="2"/>
              </a:rPr>
              <a:t>balance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i="1">
                <a:sym typeface="Symbol" pitchFamily="18" charset="2"/>
              </a:rPr>
              <a:t>account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branch_name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account_number</a:t>
            </a:r>
            <a:endParaRPr lang="en-US" sz="1800"/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balance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Perryridge</a:t>
            </a:r>
          </a:p>
          <a:p>
            <a:r>
              <a:rPr lang="en-US" sz="1800"/>
              <a:t>Perryridge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Redwood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A-102</a:t>
            </a:r>
          </a:p>
          <a:p>
            <a:pPr algn="ctr"/>
            <a:r>
              <a:rPr lang="en-US" sz="1800"/>
              <a:t>A-201</a:t>
            </a:r>
          </a:p>
          <a:p>
            <a:pPr algn="ctr"/>
            <a:r>
              <a:rPr lang="en-US" sz="1800"/>
              <a:t>A-217</a:t>
            </a:r>
          </a:p>
          <a:p>
            <a:pPr algn="ctr"/>
            <a:r>
              <a:rPr lang="en-US" sz="1800"/>
              <a:t>A-215</a:t>
            </a:r>
          </a:p>
          <a:p>
            <a:pPr algn="ctr"/>
            <a:r>
              <a:rPr lang="en-US" sz="1800"/>
              <a:t>A-222</a:t>
            </a: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400</a:t>
            </a:r>
          </a:p>
          <a:p>
            <a:pPr algn="ctr"/>
            <a:r>
              <a:rPr lang="en-US" sz="1800"/>
              <a:t>900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3581400" y="45212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branch_name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5181600" y="4521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balance</a:t>
            </a:r>
            <a:r>
              <a:rPr lang="en-US" sz="1800"/>
              <a:t>)</a:t>
            </a:r>
            <a:endParaRPr lang="en-US" sz="1800" i="1"/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3581400" y="49022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Perryridge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Redwood</a:t>
            </a: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5181600" y="4902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1300</a:t>
            </a:r>
          </a:p>
          <a:p>
            <a:pPr algn="ctr"/>
            <a:r>
              <a:rPr lang="en-US" sz="1800"/>
              <a:t>1500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Functions (Cont.)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Result of aggregation does not have a name</a:t>
            </a:r>
          </a:p>
          <a:p>
            <a:pPr lvl="1"/>
            <a:r>
              <a:rPr lang="en-US" sz="1800"/>
              <a:t>Can use rename operation to give it a name</a:t>
            </a:r>
          </a:p>
          <a:p>
            <a:pPr lvl="1"/>
            <a:r>
              <a:rPr lang="en-US" sz="1800"/>
              <a:t>For convenience, we permit renaming as part of aggregate operation</a:t>
            </a:r>
            <a:br>
              <a:rPr lang="en-US" sz="1800"/>
            </a:br>
            <a:endParaRPr lang="en-US" sz="1800"/>
          </a:p>
          <a:p>
            <a:pPr lvl="1"/>
            <a:endParaRPr lang="en-US" sz="180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i="1" baseline="-25000"/>
              <a:t>branch_name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i="1" baseline="-25000">
                <a:sym typeface="Symbol" pitchFamily="18" charset="2"/>
              </a:rPr>
              <a:t>sum</a:t>
            </a:r>
            <a:r>
              <a:rPr lang="en-US" sz="2800" i="1" baseline="-25000">
                <a:sym typeface="Symbol" pitchFamily="18" charset="2"/>
              </a:rPr>
              <a:t>(balance) </a:t>
            </a:r>
            <a:r>
              <a:rPr lang="en-US" sz="2800" b="1" i="1" baseline="-25000">
                <a:sym typeface="Symbol" pitchFamily="18" charset="2"/>
              </a:rPr>
              <a:t>as</a:t>
            </a:r>
            <a:r>
              <a:rPr lang="en-US" sz="2800" i="1" baseline="-25000">
                <a:sym typeface="Symbol" pitchFamily="18" charset="2"/>
              </a:rPr>
              <a:t> sum_balance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account</a:t>
            </a:r>
            <a:r>
              <a:rPr lang="en-US" sz="2400">
                <a:sym typeface="Symbol" pitchFamily="18" charset="2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An extension of the join operation that avoids loss of information.</a:t>
            </a:r>
          </a:p>
          <a:p>
            <a:r>
              <a:rPr lang="en-US" sz="1800"/>
              <a:t>Computes the join and then adds tuples form one relation that does not match tuples in the other relation to the result of the join. </a:t>
            </a:r>
          </a:p>
          <a:p>
            <a:r>
              <a:rPr lang="en-US" sz="1800"/>
              <a:t>Uses </a:t>
            </a:r>
            <a:r>
              <a:rPr lang="en-US" sz="1800" i="1"/>
              <a:t>null</a:t>
            </a:r>
            <a:r>
              <a:rPr lang="en-US" sz="1800"/>
              <a:t> values:</a:t>
            </a:r>
          </a:p>
          <a:p>
            <a:pPr lvl="1"/>
            <a:r>
              <a:rPr lang="en-US" sz="2000" i="1"/>
              <a:t>null </a:t>
            </a:r>
            <a:r>
              <a:rPr lang="en-US" sz="1800"/>
              <a:t>signifies that the value is unknown or does not exist </a:t>
            </a:r>
          </a:p>
          <a:p>
            <a:pPr lvl="1"/>
            <a:r>
              <a:rPr lang="en-US" sz="1800"/>
              <a:t>All comparisons involving </a:t>
            </a:r>
            <a:r>
              <a:rPr lang="en-US" sz="1800" i="1"/>
              <a:t>null</a:t>
            </a:r>
            <a:r>
              <a:rPr lang="en-US" sz="1800"/>
              <a:t> are (roughly speaking) </a:t>
            </a:r>
            <a:r>
              <a:rPr lang="en-US" sz="1800" b="1"/>
              <a:t>false</a:t>
            </a:r>
            <a:r>
              <a:rPr lang="en-US" sz="1800"/>
              <a:t> by definition.</a:t>
            </a:r>
          </a:p>
          <a:p>
            <a:pPr lvl="2"/>
            <a:r>
              <a:rPr lang="en-US" sz="1800"/>
              <a:t>We shall study precise meaning of comparisons with nulls later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– Example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loan</a:t>
            </a:r>
            <a:endParaRPr lang="en-US" sz="1800"/>
          </a:p>
        </p:txBody>
      </p:sp>
      <p:sp>
        <p:nvSpPr>
          <p:cNvPr id="195588" name="Rectangle 10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Relation </a:t>
            </a:r>
            <a:r>
              <a:rPr kumimoji="1" lang="en-US" sz="1800" i="1"/>
              <a:t>borrower</a:t>
            </a:r>
            <a:endParaRPr kumimoji="1" lang="en-US" sz="1800"/>
          </a:p>
        </p:txBody>
      </p:sp>
      <p:grpSp>
        <p:nvGrpSpPr>
          <p:cNvPr id="195589" name="Group 20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195597" name="Rectangle 11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5598" name="Rectangle 12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5599" name="Rectangle 13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/>
                <a:t>Hayes</a:t>
              </a:r>
            </a:p>
          </p:txBody>
        </p:sp>
        <p:sp>
          <p:nvSpPr>
            <p:cNvPr id="195600" name="Rectangle 14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L-155</a:t>
              </a:r>
            </a:p>
          </p:txBody>
        </p:sp>
      </p:grpSp>
      <p:grpSp>
        <p:nvGrpSpPr>
          <p:cNvPr id="195590" name="Group 19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195591" name="Rectangle 9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/>
                <a:t>1700</a:t>
              </a:r>
            </a:p>
          </p:txBody>
        </p:sp>
        <p:sp>
          <p:nvSpPr>
            <p:cNvPr id="195592" name="Rectangle 5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5593" name="Rectangle 6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5594" name="Rectangle 8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L-260</a:t>
              </a:r>
            </a:p>
          </p:txBody>
        </p:sp>
        <p:sp>
          <p:nvSpPr>
            <p:cNvPr id="195595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5596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/>
                <a:t>Perryridge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870200"/>
            <a:ext cx="8054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(R)) != 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 2 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List1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(R))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4400">
              <a:solidFill>
                <a:srgbClr val="000000"/>
              </a:solidFill>
            </a:endParaRPr>
          </a:p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82675" y="1865313"/>
            <a:ext cx="708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The Project operation is not commutative</a:t>
            </a:r>
            <a:endParaRPr lang="en-US" sz="7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 nodeType="clickPar">
                      <p:stCondLst>
                        <p:cond delay="0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allAtOnce"/>
      <p:bldP spid="3" grpId="0" build="p"/>
      <p:bldP spid="3" grpId="1" build="allAtOnce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– Example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Join </a:t>
            </a:r>
            <a:br>
              <a:rPr lang="en-US" sz="1800"/>
            </a:br>
            <a:br>
              <a:rPr lang="en-US" sz="1600" b="1"/>
            </a:br>
            <a:r>
              <a:rPr lang="en-US" sz="1800" i="1"/>
              <a:t>loan      borrower</a:t>
            </a:r>
          </a:p>
        </p:txBody>
      </p:sp>
      <p:sp>
        <p:nvSpPr>
          <p:cNvPr id="196612" name="AutoShape 23"/>
          <p:cNvSpPr>
            <a:spLocks noChangeArrowheads="1"/>
          </p:cNvSpPr>
          <p:nvPr/>
        </p:nvSpPr>
        <p:spPr bwMode="auto">
          <a:xfrm rot="16200000" flipV="1">
            <a:off x="1790700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24000" y="2209800"/>
            <a:ext cx="6019800" cy="990600"/>
            <a:chOff x="960" y="1392"/>
            <a:chExt cx="3792" cy="624"/>
          </a:xfrm>
        </p:grpSpPr>
        <p:sp>
          <p:nvSpPr>
            <p:cNvPr id="196629" name="Rectangle 5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6630" name="Rectangle 6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6631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</p:txBody>
        </p:sp>
        <p:sp>
          <p:nvSpPr>
            <p:cNvPr id="196632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</p:txBody>
        </p:sp>
        <p:sp>
          <p:nvSpPr>
            <p:cNvPr id="196633" name="Rectangle 10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6634" name="Rectangle 11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</p:txBody>
        </p:sp>
        <p:sp>
          <p:nvSpPr>
            <p:cNvPr id="196635" name="Rectangle 27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6636" name="Rectangle 28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589088" y="4254500"/>
            <a:ext cx="6032500" cy="1219200"/>
            <a:chOff x="1001" y="2680"/>
            <a:chExt cx="3800" cy="768"/>
          </a:xfrm>
        </p:grpSpPr>
        <p:sp>
          <p:nvSpPr>
            <p:cNvPr id="196621" name="Rectangle 21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 i="1"/>
                <a:t>null</a:t>
              </a:r>
              <a:endParaRPr lang="en-US" sz="1800"/>
            </a:p>
          </p:txBody>
        </p:sp>
        <p:sp>
          <p:nvSpPr>
            <p:cNvPr id="196622" name="Rectangle 14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6623" name="Rectangle 15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6624" name="Rectangle 17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L-260</a:t>
              </a:r>
            </a:p>
          </p:txBody>
        </p:sp>
        <p:sp>
          <p:nvSpPr>
            <p:cNvPr id="196625" name="Rectangle 18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/>
                <a:t>1700</a:t>
              </a:r>
            </a:p>
          </p:txBody>
        </p:sp>
        <p:sp>
          <p:nvSpPr>
            <p:cNvPr id="196626" name="Rectangle 19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6627" name="Rectangle 29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6628" name="Rectangle 30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/>
                <a:t>Perryridge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793750" y="3422650"/>
            <a:ext cx="4235450" cy="738188"/>
            <a:chOff x="714" y="2156"/>
            <a:chExt cx="2668" cy="465"/>
          </a:xfrm>
        </p:grpSpPr>
        <p:sp>
          <p:nvSpPr>
            <p:cNvPr id="196616" name="Rectangle 26"/>
            <p:cNvSpPr>
              <a:spLocks noChangeArrowheads="1"/>
            </p:cNvSpPr>
            <p:nvPr/>
          </p:nvSpPr>
          <p:spPr bwMode="auto">
            <a:xfrm>
              <a:off x="714" y="2156"/>
              <a:ext cx="2668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 b="1"/>
                <a:t> </a:t>
              </a:r>
              <a:r>
                <a:rPr kumimoji="1" lang="en-US" sz="1800"/>
                <a:t>Left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sz="1800" i="1"/>
                <a:t>    loan          borrower</a:t>
              </a:r>
              <a:endParaRPr kumimoji="1" lang="en-US" sz="1800" b="1"/>
            </a:p>
          </p:txBody>
        </p:sp>
        <p:grpSp>
          <p:nvGrpSpPr>
            <p:cNvPr id="196617" name="Group 41"/>
            <p:cNvGrpSpPr>
              <a:grpSpLocks/>
            </p:cNvGrpSpPr>
            <p:nvPr/>
          </p:nvGrpSpPr>
          <p:grpSpPr bwMode="auto">
            <a:xfrm>
              <a:off x="1248" y="2465"/>
              <a:ext cx="261" cy="132"/>
              <a:chOff x="1225" y="2417"/>
              <a:chExt cx="261" cy="132"/>
            </a:xfrm>
          </p:grpSpPr>
          <p:sp>
            <p:nvSpPr>
              <p:cNvPr id="196618" name="AutoShape 42"/>
              <p:cNvSpPr>
                <a:spLocks noChangeArrowheads="1"/>
              </p:cNvSpPr>
              <p:nvPr/>
            </p:nvSpPr>
            <p:spPr bwMode="auto">
              <a:xfrm rot="16200000" flipV="1">
                <a:off x="1354" y="2417"/>
                <a:ext cx="132" cy="132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19" name="Line 43"/>
              <p:cNvSpPr>
                <a:spLocks noChangeShapeType="1"/>
              </p:cNvSpPr>
              <p:nvPr/>
            </p:nvSpPr>
            <p:spPr bwMode="auto">
              <a:xfrm flipH="1">
                <a:off x="1228" y="2419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6620" name="Line 44"/>
              <p:cNvSpPr>
                <a:spLocks noChangeShapeType="1"/>
              </p:cNvSpPr>
              <p:nvPr/>
            </p:nvSpPr>
            <p:spPr bwMode="auto">
              <a:xfrm flipH="1">
                <a:off x="1225" y="2542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– Example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295400" y="2062163"/>
            <a:ext cx="6019800" cy="1219200"/>
            <a:chOff x="816" y="1299"/>
            <a:chExt cx="3792" cy="768"/>
          </a:xfrm>
        </p:grpSpPr>
        <p:sp>
          <p:nvSpPr>
            <p:cNvPr id="197659" name="Rectangle 5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7660" name="Rectangle 6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7661" name="Rectangle 8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L-155</a:t>
              </a:r>
            </a:p>
          </p:txBody>
        </p:sp>
        <p:sp>
          <p:nvSpPr>
            <p:cNvPr id="197662" name="Rectangle 9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 i="1"/>
                <a:t>null</a:t>
              </a:r>
            </a:p>
          </p:txBody>
        </p:sp>
        <p:sp>
          <p:nvSpPr>
            <p:cNvPr id="197663" name="Rectangle 10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7664" name="Rectangle 11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/>
                <a:t>Hayes</a:t>
              </a:r>
            </a:p>
          </p:txBody>
        </p:sp>
        <p:sp>
          <p:nvSpPr>
            <p:cNvPr id="197665" name="Rectangle 25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7666" name="Rectangle 26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 i="1"/>
                <a:t>null</a:t>
              </a:r>
              <a:endParaRPr lang="en-US" sz="1800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219200" y="4267200"/>
            <a:ext cx="6019800" cy="1524000"/>
            <a:chOff x="768" y="2688"/>
            <a:chExt cx="3792" cy="960"/>
          </a:xfrm>
        </p:grpSpPr>
        <p:sp>
          <p:nvSpPr>
            <p:cNvPr id="197651" name="Rectangle 14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7652" name="Rectangle 15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7653" name="Rectangle 17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L-260</a:t>
              </a:r>
            </a:p>
            <a:p>
              <a:r>
                <a:rPr lang="en-US" sz="1800"/>
                <a:t>L-155</a:t>
              </a:r>
            </a:p>
          </p:txBody>
        </p:sp>
        <p:sp>
          <p:nvSpPr>
            <p:cNvPr id="197654" name="Rectangle 18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/>
                <a:t>1700</a:t>
              </a:r>
            </a:p>
            <a:p>
              <a:pPr algn="ctr"/>
              <a:r>
                <a:rPr lang="en-US" sz="1800" i="1"/>
                <a:t>null</a:t>
              </a:r>
            </a:p>
          </p:txBody>
        </p:sp>
        <p:sp>
          <p:nvSpPr>
            <p:cNvPr id="197655" name="Rectangle 19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7656" name="Rectangle 20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 i="1"/>
                <a:t>null</a:t>
              </a:r>
              <a:endParaRPr lang="en-US" sz="1800"/>
            </a:p>
            <a:p>
              <a:r>
                <a:rPr lang="en-US" sz="1800"/>
                <a:t>Hayes</a:t>
              </a:r>
            </a:p>
          </p:txBody>
        </p:sp>
        <p:sp>
          <p:nvSpPr>
            <p:cNvPr id="197657" name="Rectangle 27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7658" name="Rectangle 28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/>
                <a:t>Perryridge</a:t>
              </a:r>
            </a:p>
            <a:p>
              <a:r>
                <a:rPr lang="en-US" sz="1800" i="1"/>
                <a:t>null</a:t>
              </a:r>
              <a:endParaRPr lang="en-US" sz="1800"/>
            </a:p>
          </p:txBody>
        </p:sp>
      </p:grpSp>
      <p:grpSp>
        <p:nvGrpSpPr>
          <p:cNvPr id="197637" name="Group 83"/>
          <p:cNvGrpSpPr>
            <a:grpSpLocks/>
          </p:cNvGrpSpPr>
          <p:nvPr/>
        </p:nvGrpSpPr>
        <p:grpSpPr bwMode="auto">
          <a:xfrm>
            <a:off x="806450" y="3405188"/>
            <a:ext cx="4070350" cy="738187"/>
            <a:chOff x="508" y="2145"/>
            <a:chExt cx="2564" cy="465"/>
          </a:xfrm>
        </p:grpSpPr>
        <p:sp>
          <p:nvSpPr>
            <p:cNvPr id="197644" name="Rectangle 24"/>
            <p:cNvSpPr>
              <a:spLocks noChangeArrowheads="1"/>
            </p:cNvSpPr>
            <p:nvPr/>
          </p:nvSpPr>
          <p:spPr bwMode="auto">
            <a:xfrm>
              <a:off x="508" y="2145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 Full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    loan        borrower</a:t>
              </a:r>
            </a:p>
          </p:txBody>
        </p:sp>
        <p:grpSp>
          <p:nvGrpSpPr>
            <p:cNvPr id="197645" name="Group 56"/>
            <p:cNvGrpSpPr>
              <a:grpSpLocks/>
            </p:cNvGrpSpPr>
            <p:nvPr/>
          </p:nvGrpSpPr>
          <p:grpSpPr bwMode="auto">
            <a:xfrm>
              <a:off x="1017" y="2448"/>
              <a:ext cx="244" cy="96"/>
              <a:chOff x="1141" y="2444"/>
              <a:chExt cx="244" cy="96"/>
            </a:xfrm>
          </p:grpSpPr>
          <p:sp>
            <p:nvSpPr>
              <p:cNvPr id="197646" name="AutoShape 57"/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7" name="Line 58"/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648" name="Line 59"/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649" name="Line 60"/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650" name="Line 61"/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97638" name="Group 82"/>
          <p:cNvGrpSpPr>
            <a:grpSpLocks/>
          </p:cNvGrpSpPr>
          <p:nvPr/>
        </p:nvGrpSpPr>
        <p:grpSpPr bwMode="auto">
          <a:xfrm>
            <a:off x="798513" y="1077913"/>
            <a:ext cx="4070350" cy="738187"/>
            <a:chOff x="503" y="679"/>
            <a:chExt cx="2564" cy="465"/>
          </a:xfrm>
        </p:grpSpPr>
        <p:sp>
          <p:nvSpPr>
            <p:cNvPr id="197639" name="Rectangle 66"/>
            <p:cNvSpPr>
              <a:spLocks noChangeArrowheads="1"/>
            </p:cNvSpPr>
            <p:nvPr/>
          </p:nvSpPr>
          <p:spPr bwMode="auto">
            <a:xfrm>
              <a:off x="503" y="679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 Right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    loan        borrower</a:t>
              </a:r>
            </a:p>
          </p:txBody>
        </p:sp>
        <p:grpSp>
          <p:nvGrpSpPr>
            <p:cNvPr id="197640" name="Group 73"/>
            <p:cNvGrpSpPr>
              <a:grpSpLocks/>
            </p:cNvGrpSpPr>
            <p:nvPr/>
          </p:nvGrpSpPr>
          <p:grpSpPr bwMode="auto">
            <a:xfrm>
              <a:off x="1065" y="978"/>
              <a:ext cx="167" cy="99"/>
              <a:chOff x="1050" y="991"/>
              <a:chExt cx="167" cy="99"/>
            </a:xfrm>
          </p:grpSpPr>
          <p:sp>
            <p:nvSpPr>
              <p:cNvPr id="197641" name="AutoShape 74"/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2" name="Line 75"/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643" name="Line 76"/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Null Values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3625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/>
              <a:t>It is possible for tuples to have a null value, denoted by </a:t>
            </a:r>
            <a:r>
              <a:rPr lang="en-US" sz="1800" i="1"/>
              <a:t>null</a:t>
            </a:r>
            <a:r>
              <a:rPr lang="en-US" sz="1800"/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sz="1800" i="1"/>
              <a:t>null</a:t>
            </a:r>
            <a:r>
              <a:rPr lang="en-US" sz="1800"/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 sz="1800"/>
              <a:t>The result of any arithmetic expression involving </a:t>
            </a:r>
            <a:r>
              <a:rPr lang="en-US" sz="1800" i="1"/>
              <a:t>null</a:t>
            </a:r>
            <a:r>
              <a:rPr lang="en-US" sz="1800"/>
              <a:t> is </a:t>
            </a:r>
            <a:r>
              <a:rPr lang="en-US" sz="1800" i="1"/>
              <a:t>null.</a:t>
            </a:r>
          </a:p>
          <a:p>
            <a:pPr>
              <a:lnSpc>
                <a:spcPct val="120000"/>
              </a:lnSpc>
            </a:pPr>
            <a:r>
              <a:rPr lang="en-US" sz="1800"/>
              <a:t>Aggregate functions simply ignore null values (as in SQL)</a:t>
            </a:r>
          </a:p>
          <a:p>
            <a:pPr>
              <a:lnSpc>
                <a:spcPct val="120000"/>
              </a:lnSpc>
            </a:pPr>
            <a:r>
              <a:rPr lang="en-US" sz="1800"/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Null Values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104900"/>
            <a:ext cx="7791450" cy="4930775"/>
          </a:xfrm>
        </p:spPr>
        <p:txBody>
          <a:bodyPr/>
          <a:lstStyle/>
          <a:p>
            <a:r>
              <a:rPr lang="en-US" sz="1800"/>
              <a:t>Comparisons with null values return the special truth value: </a:t>
            </a:r>
            <a:r>
              <a:rPr lang="en-US" sz="1800" i="1"/>
              <a:t>unknown</a:t>
            </a:r>
          </a:p>
          <a:p>
            <a:pPr lvl="1"/>
            <a:r>
              <a:rPr lang="en-US" sz="1800"/>
              <a:t> </a:t>
            </a:r>
            <a:endParaRPr lang="en-US" sz="1800" b="1" i="1"/>
          </a:p>
          <a:p>
            <a:r>
              <a:rPr lang="en-US" sz="1800" b="1"/>
              <a:t>Three-valued logic using the truth valu</a:t>
            </a:r>
            <a:r>
              <a:rPr lang="en-US" sz="1800"/>
              <a:t>e </a:t>
            </a:r>
            <a:r>
              <a:rPr lang="en-US" sz="1800" i="1"/>
              <a:t>unknown</a:t>
            </a:r>
            <a:r>
              <a:rPr lang="en-US" sz="1800"/>
              <a:t>:</a:t>
            </a:r>
          </a:p>
          <a:p>
            <a:pPr lvl="1"/>
            <a:r>
              <a:rPr lang="en-US" sz="1800"/>
              <a:t>OR: (</a:t>
            </a:r>
            <a:r>
              <a:rPr lang="en-US" sz="1800" i="1"/>
              <a:t>unknown</a:t>
            </a:r>
            <a:r>
              <a:rPr lang="en-US" sz="1800"/>
              <a:t> </a:t>
            </a:r>
            <a:r>
              <a:rPr lang="en-US" sz="1800" b="1"/>
              <a:t>or</a:t>
            </a:r>
            <a:r>
              <a:rPr lang="en-US" sz="1800"/>
              <a:t> </a:t>
            </a:r>
            <a:r>
              <a:rPr lang="en-US" sz="1800" i="1"/>
              <a:t>true</a:t>
            </a:r>
            <a:r>
              <a:rPr lang="en-US" sz="1800"/>
              <a:t>)         = </a:t>
            </a:r>
            <a:r>
              <a:rPr lang="en-US" sz="1800" i="1"/>
              <a:t>true</a:t>
            </a:r>
            <a:r>
              <a:rPr lang="en-US" sz="1800"/>
              <a:t>, </a:t>
            </a:r>
            <a:br>
              <a:rPr lang="en-US" sz="1800"/>
            </a:br>
            <a:r>
              <a:rPr lang="en-US" sz="1800"/>
              <a:t>       (</a:t>
            </a:r>
            <a:r>
              <a:rPr lang="en-US" sz="1800" i="1"/>
              <a:t>unknown</a:t>
            </a:r>
            <a:r>
              <a:rPr lang="en-US" sz="1800"/>
              <a:t> </a:t>
            </a:r>
            <a:r>
              <a:rPr lang="en-US" sz="1800" b="1"/>
              <a:t>or</a:t>
            </a:r>
            <a:r>
              <a:rPr lang="en-US" sz="1800"/>
              <a:t> </a:t>
            </a:r>
            <a:r>
              <a:rPr lang="en-US" sz="1800" i="1"/>
              <a:t>false</a:t>
            </a:r>
            <a:r>
              <a:rPr lang="en-US" sz="1800"/>
              <a:t>)        = </a:t>
            </a:r>
            <a:r>
              <a:rPr lang="en-US" sz="1800" i="1"/>
              <a:t>unknown</a:t>
            </a:r>
            <a:br>
              <a:rPr lang="en-US" sz="1800"/>
            </a:br>
            <a:r>
              <a:rPr lang="en-US" sz="1800"/>
              <a:t>       (</a:t>
            </a:r>
            <a:r>
              <a:rPr lang="en-US" sz="1800" i="1"/>
              <a:t>unknown </a:t>
            </a:r>
            <a:r>
              <a:rPr lang="en-US" sz="1800" b="1"/>
              <a:t>or</a:t>
            </a:r>
            <a:r>
              <a:rPr lang="en-US" sz="1800" i="1"/>
              <a:t> unknown</a:t>
            </a:r>
            <a:r>
              <a:rPr lang="en-US" sz="1800"/>
              <a:t>)</a:t>
            </a:r>
            <a:r>
              <a:rPr lang="en-US" sz="1800" i="1"/>
              <a:t> = unknown</a:t>
            </a:r>
          </a:p>
          <a:p>
            <a:pPr lvl="1"/>
            <a:r>
              <a:rPr lang="en-US" sz="1800"/>
              <a:t>AND:</a:t>
            </a:r>
            <a:r>
              <a:rPr lang="en-US" sz="1800" i="1"/>
              <a:t>   </a:t>
            </a:r>
            <a:r>
              <a:rPr lang="en-US" sz="1800"/>
              <a:t>(</a:t>
            </a:r>
            <a:r>
              <a:rPr lang="en-US" sz="1800" i="1"/>
              <a:t>true</a:t>
            </a:r>
            <a:r>
              <a:rPr lang="en-US" sz="1800" b="1"/>
              <a:t> and </a:t>
            </a:r>
            <a:r>
              <a:rPr lang="en-US" sz="1800" i="1"/>
              <a:t>unknown</a:t>
            </a:r>
            <a:r>
              <a:rPr lang="en-US" sz="1800"/>
              <a:t>)</a:t>
            </a:r>
            <a:r>
              <a:rPr lang="en-US" sz="1800" i="1"/>
              <a:t>         = unknown,   </a:t>
            </a:r>
            <a:br>
              <a:rPr lang="en-US" sz="1800" i="1"/>
            </a:br>
            <a:r>
              <a:rPr lang="en-US" sz="1800" i="1"/>
              <a:t>           </a:t>
            </a:r>
            <a:r>
              <a:rPr lang="en-US" sz="1800"/>
              <a:t>(</a:t>
            </a:r>
            <a:r>
              <a:rPr lang="en-US" sz="1800" i="1"/>
              <a:t>false</a:t>
            </a:r>
            <a:r>
              <a:rPr lang="en-US" sz="1800" b="1"/>
              <a:t> and </a:t>
            </a:r>
            <a:r>
              <a:rPr lang="en-US" sz="1800" i="1"/>
              <a:t>unknown</a:t>
            </a:r>
            <a:r>
              <a:rPr lang="en-US" sz="1800"/>
              <a:t>)</a:t>
            </a:r>
            <a:r>
              <a:rPr lang="en-US" sz="1800" i="1"/>
              <a:t>        = false,</a:t>
            </a:r>
            <a:br>
              <a:rPr lang="en-US" sz="1800" i="1"/>
            </a:br>
            <a:r>
              <a:rPr lang="en-US" sz="1800" i="1"/>
              <a:t>           </a:t>
            </a:r>
            <a:r>
              <a:rPr lang="en-US" sz="1800"/>
              <a:t>(</a:t>
            </a:r>
            <a:r>
              <a:rPr lang="en-US" sz="1800" i="1"/>
              <a:t>unknown </a:t>
            </a:r>
            <a:r>
              <a:rPr lang="en-US" sz="1800" b="1"/>
              <a:t>and</a:t>
            </a:r>
            <a:r>
              <a:rPr lang="en-US" sz="1800" i="1"/>
              <a:t> unknown</a:t>
            </a:r>
            <a:r>
              <a:rPr lang="en-US" sz="1800"/>
              <a:t>)</a:t>
            </a:r>
            <a:r>
              <a:rPr lang="en-US" sz="1800" i="1"/>
              <a:t> = unknown</a:t>
            </a:r>
          </a:p>
          <a:p>
            <a:pPr lvl="1"/>
            <a:r>
              <a:rPr lang="en-US" sz="1800"/>
              <a:t>NOT</a:t>
            </a:r>
            <a:r>
              <a:rPr lang="en-US" sz="1800" i="1"/>
              <a:t>:  </a:t>
            </a:r>
            <a:r>
              <a:rPr lang="en-US" sz="1800"/>
              <a:t>(</a:t>
            </a:r>
            <a:r>
              <a:rPr lang="en-US" sz="1800" b="1"/>
              <a:t>not</a:t>
            </a:r>
            <a:r>
              <a:rPr lang="en-US" sz="1800" i="1"/>
              <a:t> unknown</a:t>
            </a:r>
            <a:r>
              <a:rPr lang="en-US" sz="1800"/>
              <a:t>)</a:t>
            </a:r>
            <a:r>
              <a:rPr lang="en-US" sz="1800" i="1"/>
              <a:t> = unknown</a:t>
            </a:r>
          </a:p>
          <a:p>
            <a:pPr lvl="1"/>
            <a:r>
              <a:rPr lang="en-US" sz="1800"/>
              <a:t>In SQL “</a:t>
            </a:r>
            <a:r>
              <a:rPr lang="en-US" sz="1800" i="1"/>
              <a:t>P</a:t>
            </a:r>
            <a:r>
              <a:rPr lang="en-US" sz="1800" b="1"/>
              <a:t> is unknown</a:t>
            </a:r>
            <a:r>
              <a:rPr lang="en-US" sz="1800"/>
              <a:t>”</a:t>
            </a:r>
            <a:r>
              <a:rPr lang="en-US" sz="1800" b="1"/>
              <a:t> </a:t>
            </a:r>
            <a:r>
              <a:rPr lang="en-US" sz="1800"/>
              <a:t>evaluates to true if predicate </a:t>
            </a:r>
            <a:r>
              <a:rPr lang="en-US" sz="1800" i="1"/>
              <a:t>P</a:t>
            </a:r>
            <a:r>
              <a:rPr lang="en-US" sz="1800"/>
              <a:t> evaluates to </a:t>
            </a:r>
            <a:r>
              <a:rPr lang="en-US" sz="1800" i="1"/>
              <a:t>unknown</a:t>
            </a:r>
          </a:p>
          <a:p>
            <a:r>
              <a:rPr lang="en-US" sz="1800"/>
              <a:t>Result of select</a:t>
            </a:r>
            <a:r>
              <a:rPr lang="en-US" sz="1800" b="1"/>
              <a:t> </a:t>
            </a:r>
            <a:r>
              <a:rPr lang="en-US" sz="1800"/>
              <a:t> predicate is treated as </a:t>
            </a:r>
            <a:r>
              <a:rPr lang="en-US" sz="1800" i="1"/>
              <a:t>false </a:t>
            </a:r>
            <a:r>
              <a:rPr lang="en-US" sz="1800"/>
              <a:t>if it evaluates to </a:t>
            </a:r>
            <a:r>
              <a:rPr lang="en-US" sz="1800" i="1"/>
              <a:t>unknown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Modification of the Database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 sz="1800"/>
              <a:t>The content of the database may be modified using the following operations:</a:t>
            </a:r>
          </a:p>
          <a:p>
            <a:pPr lvl="1"/>
            <a:r>
              <a:rPr lang="en-US" sz="1800"/>
              <a:t>Deletion</a:t>
            </a:r>
          </a:p>
          <a:p>
            <a:pPr lvl="1"/>
            <a:r>
              <a:rPr lang="en-US" sz="1800"/>
              <a:t>Insertion</a:t>
            </a:r>
          </a:p>
          <a:p>
            <a:pPr lvl="1"/>
            <a:r>
              <a:rPr lang="en-US" sz="1800"/>
              <a:t>Updating</a:t>
            </a:r>
          </a:p>
          <a:p>
            <a:r>
              <a:rPr lang="en-US" sz="1800"/>
              <a:t>All these operations are expressed using the assignment operator.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Deletion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080250" cy="4568825"/>
          </a:xfrm>
        </p:spPr>
        <p:txBody>
          <a:bodyPr/>
          <a:lstStyle/>
          <a:p>
            <a:pPr>
              <a:tabLst>
                <a:tab pos="3138488" algn="ctr"/>
              </a:tabLst>
            </a:pPr>
            <a:r>
              <a:rPr lang="en-US" sz="1800"/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 sz="1800"/>
              <a:t>Can delete only whole tuples;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 sz="1800"/>
              <a:t>A deletion is expressed in relational algebra by:</a:t>
            </a: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sz="1800"/>
              <a:t>		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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– </a:t>
            </a:r>
            <a:r>
              <a:rPr lang="en-US" sz="1800" i="1">
                <a:sym typeface="Symbol" pitchFamily="18" charset="2"/>
              </a:rPr>
              <a:t>E</a:t>
            </a:r>
            <a:endParaRPr lang="en-US" sz="1800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sz="1800">
                <a:sym typeface="Symbol" pitchFamily="18" charset="2"/>
              </a:rPr>
              <a:t>	where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is a relation and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1800">
                <a:sym typeface="Symbol" pitchFamily="18" charset="2"/>
              </a:rPr>
              <a:t> is a relational algebra query.</a:t>
            </a:r>
            <a:endParaRPr lang="en-US" sz="18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Deletion Examples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254875" cy="522287"/>
          </a:xfrm>
        </p:spPr>
        <p:txBody>
          <a:bodyPr/>
          <a:lstStyle/>
          <a:p>
            <a:pPr>
              <a:tabLst>
                <a:tab pos="1093788" algn="l"/>
                <a:tab pos="1482725" algn="l"/>
              </a:tabLst>
            </a:pPr>
            <a:r>
              <a:rPr lang="en-US" sz="1800"/>
              <a:t>Delete all account records in the Perryridge branch.</a:t>
            </a:r>
            <a:endParaRPr lang="en-US" sz="1800">
              <a:sym typeface="Symbol" pitchFamily="18" charset="2"/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</a:t>
            </a:r>
            <a:r>
              <a:rPr kumimoji="1" lang="en-US" sz="2000"/>
              <a:t>  </a:t>
            </a:r>
            <a:r>
              <a:rPr kumimoji="1" lang="en-US" sz="1800"/>
              <a:t>Delete</a:t>
            </a:r>
            <a:r>
              <a:rPr kumimoji="1" lang="en-US" sz="2000"/>
              <a:t> </a:t>
            </a:r>
            <a:r>
              <a:rPr kumimoji="1" lang="en-US" sz="1800"/>
              <a:t>all loan records with amount in the range of 0 to 50</a:t>
            </a:r>
            <a:endParaRPr lang="en-US" sz="1800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loan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loan</a:t>
            </a:r>
            <a:r>
              <a:rPr kumimoji="1" lang="en-US" sz="2000">
                <a:sym typeface="Symbol" pitchFamily="18" charset="2"/>
              </a:rPr>
              <a:t> – </a:t>
            </a:r>
            <a:r>
              <a:rPr kumimoji="1" lang="en-US" sz="2400">
                <a:sym typeface="Symbol" pitchFamily="18" charset="2"/>
              </a:rPr>
              <a:t></a:t>
            </a:r>
            <a:r>
              <a:rPr kumimoji="1" lang="en-US" sz="2000">
                <a:sym typeface="Symbol" pitchFamily="18" charset="2"/>
              </a:rPr>
              <a:t></a:t>
            </a:r>
            <a:r>
              <a:rPr kumimoji="1" lang="en-US" sz="2800" i="1" baseline="-25000">
                <a:sym typeface="Symbol" pitchFamily="18" charset="2"/>
              </a:rPr>
              <a:t>amount 0and amount  50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loan</a:t>
            </a:r>
            <a:r>
              <a:rPr kumimoji="1" lang="en-US" sz="2000">
                <a:sym typeface="Symbol" pitchFamily="18" charset="2"/>
              </a:rPr>
              <a:t>)</a:t>
            </a:r>
            <a:endParaRPr lang="en-US" sz="1800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account </a:t>
            </a:r>
            <a:r>
              <a:rPr kumimoji="1" lang="en-US" sz="2000">
                <a:sym typeface="Symbol" pitchFamily="18" charset="2"/>
              </a:rPr>
              <a:t>– </a:t>
            </a:r>
            <a:r>
              <a:rPr kumimoji="1" lang="en-US" sz="2400">
                <a:sym typeface="Symbol" pitchFamily="18" charset="2"/>
              </a:rPr>
              <a:t></a:t>
            </a:r>
            <a:r>
              <a:rPr kumimoji="1" lang="en-US" sz="2800" i="1" baseline="-25000">
                <a:sym typeface="Symbol" pitchFamily="18" charset="2"/>
              </a:rPr>
              <a:t>branch_name = “Perryridge”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account 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78" grpId="0" autoUpdateAnimBg="0"/>
      <p:bldP spid="83979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sz="1800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 sz="1800"/>
              <a:t>specify a tuple to be inserted</a:t>
            </a:r>
          </a:p>
          <a:p>
            <a:pPr lvl="1">
              <a:tabLst>
                <a:tab pos="3263900" algn="ctr"/>
              </a:tabLst>
            </a:pPr>
            <a:r>
              <a:rPr lang="en-US" sz="1800"/>
              <a:t>write a query whose result is a set of tuples to be inserted</a:t>
            </a:r>
          </a:p>
          <a:p>
            <a:pPr>
              <a:tabLst>
                <a:tab pos="3263900" algn="ctr"/>
              </a:tabLst>
            </a:pPr>
            <a:r>
              <a:rPr lang="en-US" sz="1800"/>
              <a:t>in relational algebra, an insertion is expressed by: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sz="1800"/>
              <a:t>		</a:t>
            </a:r>
            <a:r>
              <a:rPr lang="en-US" sz="1800" i="1"/>
              <a:t>r </a:t>
            </a:r>
            <a:r>
              <a:rPr lang="en-US" sz="1800">
                <a:sym typeface="Symbol" pitchFamily="18" charset="2"/>
              </a:rPr>
              <a:t> </a:t>
            </a:r>
            <a:r>
              <a:rPr lang="en-US" sz="1800" i="1">
                <a:sym typeface="Symbol" pitchFamily="18" charset="2"/>
              </a:rPr>
              <a:t> r</a:t>
            </a:r>
            <a:r>
              <a:rPr lang="en-US" sz="1800">
                <a:sym typeface="Symbol" pitchFamily="18" charset="2"/>
              </a:rPr>
              <a:t>    </a:t>
            </a:r>
            <a:r>
              <a:rPr lang="en-US" sz="1800" i="1">
                <a:sym typeface="Symbol" pitchFamily="18" charset="2"/>
              </a:rPr>
              <a:t>E</a:t>
            </a:r>
            <a:endParaRPr lang="en-US" sz="1800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sz="1800"/>
              <a:t>	where </a:t>
            </a:r>
            <a:r>
              <a:rPr lang="en-US" sz="1800" i="1"/>
              <a:t>r</a:t>
            </a:r>
            <a:r>
              <a:rPr lang="en-US" sz="1800"/>
              <a:t> is a relation and </a:t>
            </a:r>
            <a:r>
              <a:rPr lang="en-US" sz="1800" i="1"/>
              <a:t>E</a:t>
            </a:r>
            <a:r>
              <a:rPr lang="en-US" sz="1800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 sz="1800"/>
              <a:t>The insertion of a single tuple is expressed by letting </a:t>
            </a:r>
            <a:r>
              <a:rPr lang="en-US" sz="1800" i="1"/>
              <a:t>E</a:t>
            </a:r>
            <a:r>
              <a:rPr lang="en-US" sz="1800"/>
              <a:t>  be a constant relation containing one tuple.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Insertion Examples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14375"/>
          </a:xfrm>
        </p:spPr>
        <p:txBody>
          <a:bodyPr/>
          <a:lstStyle/>
          <a:p>
            <a:pPr>
              <a:tabLst>
                <a:tab pos="1030288" algn="l"/>
              </a:tabLst>
            </a:pPr>
            <a:r>
              <a:rPr lang="en-US" sz="1800"/>
              <a:t>Insert information in the database specifying that Smith has $1200 in account A-973 at the Perryridge branch.</a:t>
            </a:r>
            <a:endParaRPr lang="en-US" sz="1800">
              <a:sym typeface="Symbol" pitchFamily="18" charset="2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 account</a:t>
            </a:r>
            <a:r>
              <a:rPr kumimoji="1" lang="en-US" sz="2000">
                <a:sym typeface="Symbol" pitchFamily="18" charset="2"/>
              </a:rPr>
              <a:t>    {(“A-973”,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“Perryridge”, 1200)}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depositor  </a:t>
            </a:r>
            <a:r>
              <a:rPr kumimoji="1" lang="en-US" sz="2000" i="1">
                <a:sym typeface="Symbol" pitchFamily="18" charset="2"/>
              </a:rPr>
              <a:t> depositor</a:t>
            </a:r>
            <a:r>
              <a:rPr kumimoji="1" lang="en-US" sz="2000">
                <a:sym typeface="Symbol" pitchFamily="18" charset="2"/>
              </a:rPr>
              <a:t>    {(“Smith”, “A-973”)}</a:t>
            </a:r>
          </a:p>
        </p:txBody>
      </p:sp>
      <p:sp>
        <p:nvSpPr>
          <p:cNvPr id="204807" name="AutoShape 5"/>
          <p:cNvSpPr>
            <a:spLocks noChangeArrowheads="1"/>
          </p:cNvSpPr>
          <p:nvPr/>
        </p:nvSpPr>
        <p:spPr bwMode="auto">
          <a:xfrm rot="16200000" flipV="1">
            <a:off x="5494338" y="4527551"/>
            <a:ext cx="1397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4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Updating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sz="1800"/>
              <a:t>A mechanism to change a value in a tuple without charging </a:t>
            </a:r>
            <a:r>
              <a:rPr lang="en-US" sz="1800" i="1"/>
              <a:t>all</a:t>
            </a:r>
            <a:r>
              <a:rPr lang="en-US" sz="1800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 sz="1800"/>
              <a:t>Use the generalized projection operator to do this task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sz="1800"/>
              <a:t>	</a:t>
            </a:r>
            <a:br>
              <a:rPr lang="en-US" sz="1800"/>
            </a:br>
            <a:r>
              <a:rPr lang="en-US" sz="1800"/>
              <a:t>	</a:t>
            </a:r>
            <a:endParaRPr lang="en-US" sz="1800">
              <a:sym typeface="Symbol" pitchFamily="18" charset="2"/>
            </a:endParaRPr>
          </a:p>
          <a:p>
            <a:pPr>
              <a:tabLst>
                <a:tab pos="3263900" algn="ctr"/>
              </a:tabLst>
            </a:pPr>
            <a:r>
              <a:rPr lang="en-US" sz="1800">
                <a:sym typeface="Symbol" pitchFamily="18" charset="2"/>
              </a:rPr>
              <a:t>Each 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2400" i="1" baseline="-25000">
                <a:sym typeface="Symbol" pitchFamily="18" charset="2"/>
              </a:rPr>
              <a:t>i</a:t>
            </a:r>
            <a:r>
              <a:rPr lang="en-US" sz="1800">
                <a:sym typeface="Symbol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 sz="1800">
                <a:sym typeface="Symbol" pitchFamily="18" charset="2"/>
              </a:rPr>
              <a:t>the </a:t>
            </a:r>
            <a:r>
              <a:rPr lang="en-US" sz="1800" i="1">
                <a:sym typeface="Symbol" pitchFamily="18" charset="2"/>
              </a:rPr>
              <a:t>I </a:t>
            </a:r>
            <a:r>
              <a:rPr lang="en-US" sz="1800" baseline="30000">
                <a:sym typeface="Symbol" pitchFamily="18" charset="2"/>
              </a:rPr>
              <a:t>th</a:t>
            </a:r>
            <a:r>
              <a:rPr lang="en-US" sz="1800">
                <a:sym typeface="Symbol" pitchFamily="18" charset="2"/>
              </a:rPr>
              <a:t> attribute of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, if the </a:t>
            </a:r>
            <a:r>
              <a:rPr lang="en-US" sz="1800" i="1">
                <a:sym typeface="Symbol" pitchFamily="18" charset="2"/>
              </a:rPr>
              <a:t>I </a:t>
            </a:r>
            <a:r>
              <a:rPr lang="en-US" sz="1800" baseline="30000">
                <a:sym typeface="Symbol" pitchFamily="18" charset="2"/>
              </a:rPr>
              <a:t>th </a:t>
            </a:r>
            <a:r>
              <a:rPr lang="en-US" sz="1800">
                <a:sym typeface="Symbol" pitchFamily="18" charset="2"/>
              </a:rPr>
              <a:t>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 sz="1800">
                <a:sym typeface="Symbol" pitchFamily="18" charset="2"/>
              </a:rPr>
              <a:t>if the attribute is to be updated F</a:t>
            </a:r>
            <a:r>
              <a:rPr lang="en-US" sz="1800" i="1" baseline="-25000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 is an expression, involving only constants and the attributes of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, which gives the new value for the attribute</a:t>
            </a:r>
          </a:p>
        </p:txBody>
      </p:sp>
      <p:graphicFrame>
        <p:nvGraphicFramePr>
          <p:cNvPr id="205828" name="Object 0"/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355600" progId="Equation.3">
                  <p:embed/>
                </p:oleObj>
              </mc:Choice>
              <mc:Fallback>
                <p:oleObj name="Equation" r:id="rId2" imgW="1701800" imgH="355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386013"/>
                        <a:ext cx="212883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ChangeArrowheads="1"/>
          </p:cNvSpPr>
          <p:nvPr/>
        </p:nvSpPr>
        <p:spPr bwMode="auto">
          <a:xfrm>
            <a:off x="2270125" y="2041525"/>
            <a:ext cx="50006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3200" baseline="-3000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3200" baseline="-3000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(R))</a:t>
            </a:r>
          </a:p>
          <a:p>
            <a:pPr algn="ctr"/>
            <a:endParaRPr lang="en-US" sz="3200">
              <a:solidFill>
                <a:srgbClr val="000000"/>
              </a:solidFill>
              <a:latin typeface="Arial Unicode MS" pitchFamily="34" charset="-128"/>
            </a:endParaRPr>
          </a:p>
          <a:p>
            <a:pPr algn="ctr"/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???</a:t>
            </a: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5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Update Examples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7925"/>
            <a:ext cx="8153400" cy="650875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sz="1800"/>
              <a:t>Make interest payments by increasing all balances by 5 percent.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206855" name="Text Box 6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account </a:t>
              </a:r>
              <a:r>
                <a:rPr kumimoji="1" lang="en-US" sz="1800">
                  <a:sym typeface="Symbol" pitchFamily="18" charset="2"/>
                </a:rPr>
                <a:t>  </a:t>
              </a:r>
              <a:r>
                <a:rPr kumimoji="1" lang="en-US" sz="2000" i="1" baseline="-25000">
                  <a:sym typeface="Symbol" pitchFamily="18" charset="2"/>
                </a:rPr>
                <a:t>account_number</a:t>
              </a:r>
              <a:r>
                <a:rPr kumimoji="1" lang="en-US" sz="2000" baseline="-25000">
                  <a:sym typeface="Symbol" pitchFamily="18" charset="2"/>
                </a:rPr>
                <a:t>, </a:t>
              </a:r>
              <a:r>
                <a:rPr kumimoji="1" lang="en-US" sz="2000" i="1" baseline="-25000">
                  <a:sym typeface="Symbol" pitchFamily="18" charset="2"/>
                </a:rPr>
                <a:t>branch_name</a:t>
              </a:r>
              <a:r>
                <a:rPr kumimoji="1" lang="en-US" sz="2000" baseline="-25000">
                  <a:sym typeface="Symbol" pitchFamily="18" charset="2"/>
                </a:rPr>
                <a:t>, </a:t>
              </a:r>
              <a:r>
                <a:rPr kumimoji="1" lang="en-US" sz="2000" i="1" baseline="-25000">
                  <a:sym typeface="Symbol" pitchFamily="18" charset="2"/>
                </a:rPr>
                <a:t>balance </a:t>
              </a:r>
              <a:r>
                <a:rPr kumimoji="1" lang="en-US" sz="2000" baseline="-25000">
                  <a:sym typeface="Symbol" pitchFamily="18" charset="2"/>
                </a:rPr>
                <a:t>* 1.05</a:t>
              </a:r>
              <a:r>
                <a:rPr kumimoji="1" lang="en-US" sz="1800" i="1" baseline="-25000">
                  <a:sym typeface="Symbol" pitchFamily="18" charset="2"/>
                </a:rPr>
                <a:t> </a:t>
              </a:r>
              <a:r>
                <a:rPr kumimoji="1" lang="en-US" sz="1800">
                  <a:sym typeface="Symbol" pitchFamily="18" charset="2"/>
                </a:rPr>
                <a:t>(</a:t>
              </a:r>
              <a:r>
                <a:rPr kumimoji="1" lang="en-US" sz="1800" i="1">
                  <a:sym typeface="Symbol" pitchFamily="18" charset="2"/>
                </a:rPr>
                <a:t>account</a:t>
              </a:r>
              <a:r>
                <a:rPr kumimoji="1" lang="en-US" sz="1800">
                  <a:sym typeface="Symbol" pitchFamily="18" charset="2"/>
                </a:rPr>
                <a:t>)</a:t>
              </a:r>
            </a:p>
          </p:txBody>
        </p:sp>
        <p:sp>
          <p:nvSpPr>
            <p:cNvPr id="206856" name="Text Box 7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kumimoji="1" lang="en-US" sz="1800" i="1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063" y="904875"/>
            <a:ext cx="7772400" cy="2370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Tuple Relational Calculus (TRC) in DBMS</a:t>
            </a:r>
          </a:p>
          <a:p>
            <a:pPr>
              <a:defRPr/>
            </a:pPr>
            <a:endParaRPr lang="en-US" sz="2400" b="1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sz="2000" dirty="0"/>
              <a:t>Tuple Relational Calculus is a </a:t>
            </a:r>
            <a:r>
              <a:rPr lang="en-US" sz="2000" b="1" dirty="0"/>
              <a:t>non-procedural query language</a:t>
            </a:r>
            <a:r>
              <a:rPr lang="en-US" sz="2000" dirty="0"/>
              <a:t> unlike relational algebra.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sz="2000" dirty="0"/>
              <a:t>Tuple Calculus provides only the description of the query but it does not provide the methods to solve it.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sz="2000" dirty="0"/>
              <a:t>Thus, it explains what to do but not how to do</a:t>
            </a:r>
            <a:r>
              <a:rPr lang="en-US" sz="1800" dirty="0"/>
              <a:t>.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029200" y="6292850"/>
            <a:ext cx="3802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https://www.geeksforgeeks.org/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"/>
          <p:cNvSpPr>
            <a:spLocks noChangeArrowheads="1"/>
          </p:cNvSpPr>
          <p:nvPr/>
        </p:nvSpPr>
        <p:spPr bwMode="auto">
          <a:xfrm>
            <a:off x="439738" y="592138"/>
            <a:ext cx="8418512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Tuple Calculus</a:t>
            </a:r>
          </a:p>
          <a:p>
            <a:r>
              <a:rPr lang="en-US" sz="2800"/>
              <a:t>A query is expressed as </a:t>
            </a:r>
            <a:endParaRPr lang="en-US" sz="1400">
              <a:latin typeface="Arial Unicode MS" pitchFamily="34" charset="-128"/>
            </a:endParaRPr>
          </a:p>
          <a:p>
            <a:endParaRPr lang="en-US" sz="2400" b="1">
              <a:latin typeface="Arial Unicode MS" pitchFamily="34" charset="-128"/>
            </a:endParaRPr>
          </a:p>
          <a:p>
            <a:r>
              <a:rPr lang="en-US" sz="2400" b="1">
                <a:latin typeface="Arial Unicode MS" pitchFamily="34" charset="-128"/>
              </a:rPr>
              <a:t>{t| P(t)}</a:t>
            </a:r>
            <a:r>
              <a:rPr lang="en-US" sz="1800" b="1"/>
              <a:t> ,</a:t>
            </a:r>
            <a:r>
              <a:rPr lang="en-US" sz="1800"/>
              <a:t> </a:t>
            </a:r>
            <a:r>
              <a:rPr lang="en-US" sz="2400"/>
              <a:t>Where</a:t>
            </a:r>
          </a:p>
          <a:p>
            <a:r>
              <a:rPr lang="en-US" sz="2400"/>
              <a:t>t = resulting tuples,</a:t>
            </a:r>
            <a:br>
              <a:rPr lang="en-US" sz="2400"/>
            </a:br>
            <a:r>
              <a:rPr lang="en-US" sz="2400"/>
              <a:t>P(t) = known as Predicate</a:t>
            </a:r>
          </a:p>
          <a:p>
            <a:r>
              <a:rPr lang="en-US" sz="2400"/>
              <a:t>	These are the conditions that are used to fetch t</a:t>
            </a:r>
          </a:p>
          <a:p>
            <a:endParaRPr lang="en-US" sz="2400"/>
          </a:p>
          <a:p>
            <a:r>
              <a:rPr lang="en-US" sz="2400"/>
              <a:t>Thus, it generates set of all tuples t</a:t>
            </a:r>
          </a:p>
          <a:p>
            <a:r>
              <a:rPr lang="en-US" sz="2400"/>
              <a:t>	such that Predicate P(t) is true for t.</a:t>
            </a:r>
          </a:p>
          <a:p>
            <a:endParaRPr lang="en-US" sz="2400"/>
          </a:p>
          <a:p>
            <a:r>
              <a:rPr lang="en-US" sz="2400"/>
              <a:t>P(t) may have various conditions logically combined with </a:t>
            </a:r>
          </a:p>
          <a:p>
            <a:r>
              <a:rPr lang="en-US" sz="2400"/>
              <a:t>	</a:t>
            </a:r>
            <a:r>
              <a:rPr lang="en-US" sz="2000"/>
              <a:t>OR (∨), AND (∧), NOT(¬).`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57350" y="1071563"/>
          <a:ext cx="5962650" cy="1859014"/>
        </p:xfrm>
        <a:graphic>
          <a:graphicData uri="http://schemas.openxmlformats.org/drawingml/2006/table">
            <a:tbl>
              <a:tblPr/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63" marR="60963" marT="60927" marB="60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Street</a:t>
                      </a:r>
                    </a:p>
                  </a:txBody>
                  <a:tcPr marL="60963" marR="60963" marT="60927" marB="60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City</a:t>
                      </a:r>
                    </a:p>
                  </a:txBody>
                  <a:tcPr marL="60963" marR="60963" marT="60927" marB="60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Saurabh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A7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Patiala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Mehak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B6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Jalandhar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Sumiti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D9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Ludhiana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Ria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A5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Patiala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948" name="Rectangle 1"/>
          <p:cNvSpPr>
            <a:spLocks noChangeArrowheads="1"/>
          </p:cNvSpPr>
          <p:nvPr/>
        </p:nvSpPr>
        <p:spPr bwMode="auto">
          <a:xfrm>
            <a:off x="1600200" y="704850"/>
            <a:ext cx="241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/>
              <a:t>Table-1: Customer</a:t>
            </a:r>
            <a:endParaRPr lang="en-US" sz="20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3562350"/>
          <a:ext cx="6019800" cy="154305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Branch name</a:t>
                      </a:r>
                    </a:p>
                  </a:txBody>
                  <a:tcPr marL="60960" marR="60960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Branch city</a:t>
                      </a:r>
                    </a:p>
                  </a:txBody>
                  <a:tcPr marL="60960" marR="60960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ABC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Patiala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Ludhiana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GHI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Jalandhar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9966" name="Rectangle 29"/>
          <p:cNvSpPr>
            <a:spLocks noChangeArrowheads="1"/>
          </p:cNvSpPr>
          <p:nvPr/>
        </p:nvSpPr>
        <p:spPr bwMode="auto">
          <a:xfrm>
            <a:off x="1524000" y="3162300"/>
            <a:ext cx="360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/>
              <a:t>Table-2: Branch</a:t>
            </a:r>
            <a:endParaRPr lang="en-US" sz="20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 noChangeArrowheads="1"/>
          </p:cNvSpPr>
          <p:nvPr/>
        </p:nvSpPr>
        <p:spPr bwMode="auto">
          <a:xfrm>
            <a:off x="1733550" y="457200"/>
            <a:ext cx="4819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/>
              <a:t>Table-3: Account</a:t>
            </a:r>
            <a:r>
              <a:rPr lang="en-US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33550" y="892175"/>
          <a:ext cx="5657850" cy="2170112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0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Account number</a:t>
                      </a:r>
                    </a:p>
                  </a:txBody>
                  <a:tcPr marL="60953" marR="60953" marT="60982" marB="609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Branch name</a:t>
                      </a:r>
                    </a:p>
                  </a:txBody>
                  <a:tcPr marL="60953" marR="60953" marT="60982" marB="609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Balance</a:t>
                      </a:r>
                    </a:p>
                  </a:txBody>
                  <a:tcPr marL="60953" marR="60953" marT="60982" marB="609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1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1111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ABC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50000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1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1112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10000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1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1113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GHI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9000 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1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1114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ABC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7000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33550" y="3763963"/>
          <a:ext cx="5734050" cy="1870075"/>
        </p:xfrm>
        <a:graphic>
          <a:graphicData uri="http://schemas.openxmlformats.org/drawingml/2006/table">
            <a:tbl>
              <a:tblPr/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4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60" marR="60960" marT="60986" marB="609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Branch name</a:t>
                      </a:r>
                    </a:p>
                  </a:txBody>
                  <a:tcPr marL="60960" marR="60960" marT="60986" marB="609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Amount</a:t>
                      </a:r>
                    </a:p>
                  </a:txBody>
                  <a:tcPr marL="60960" marR="60960" marT="60986" marB="609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L33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ABC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10000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L35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DEF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15000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L49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GHI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9000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L98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65000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999" name="Rectangle 2"/>
          <p:cNvSpPr>
            <a:spLocks noChangeArrowheads="1"/>
          </p:cNvSpPr>
          <p:nvPr/>
        </p:nvSpPr>
        <p:spPr bwMode="auto">
          <a:xfrm>
            <a:off x="1736725" y="3276600"/>
            <a:ext cx="428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/>
              <a:t>Table-4: Loan</a:t>
            </a:r>
            <a:endParaRPr lang="en-US" sz="20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82775" y="1058863"/>
          <a:ext cx="5410200" cy="1493838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60" marR="60960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60" marR="60960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Saurabh</a:t>
                      </a:r>
                      <a:endParaRPr lang="en-US" sz="1800" dirty="0">
                        <a:effectLst/>
                      </a:endParaRP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L33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Mehak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L49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Ria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L98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1987" name="Rectangle 1"/>
          <p:cNvSpPr>
            <a:spLocks noChangeArrowheads="1"/>
          </p:cNvSpPr>
          <p:nvPr/>
        </p:nvSpPr>
        <p:spPr bwMode="auto">
          <a:xfrm>
            <a:off x="1724025" y="554038"/>
            <a:ext cx="2359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/>
              <a:t>Table-5: Borrower</a:t>
            </a:r>
            <a:endParaRPr lang="en-US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52625" y="3535363"/>
          <a:ext cx="5362576" cy="1493838"/>
        </p:xfrm>
        <a:graphic>
          <a:graphicData uri="http://schemas.openxmlformats.org/drawingml/2006/table">
            <a:tbl>
              <a:tblPr/>
              <a:tblGrid>
                <a:gridCol w="268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62" marR="60962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Account number</a:t>
                      </a:r>
                    </a:p>
                  </a:txBody>
                  <a:tcPr marL="60962" marR="60962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Saurabh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1111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Mehak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1113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Sumiti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1114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005" name="Rectangle 2"/>
          <p:cNvSpPr>
            <a:spLocks noChangeArrowheads="1"/>
          </p:cNvSpPr>
          <p:nvPr/>
        </p:nvSpPr>
        <p:spPr bwMode="auto">
          <a:xfrm>
            <a:off x="1857375" y="3097213"/>
            <a:ext cx="3829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/>
              <a:t>Table-6: Depositor</a:t>
            </a:r>
            <a:endParaRPr lang="en-US" sz="200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ChangeArrowheads="1"/>
          </p:cNvSpPr>
          <p:nvPr/>
        </p:nvSpPr>
        <p:spPr bwMode="auto">
          <a:xfrm>
            <a:off x="1600200" y="533400"/>
            <a:ext cx="6324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Queries-1</a:t>
            </a:r>
          </a:p>
          <a:p>
            <a:r>
              <a:rPr lang="en-US" sz="2000" b="1"/>
              <a:t>:</a:t>
            </a:r>
            <a:r>
              <a:rPr lang="en-US" sz="2000"/>
              <a:t> Find the loan number, branch, amount of loans of greater than or equal to 10000 amount.</a:t>
            </a:r>
          </a:p>
        </p:txBody>
      </p:sp>
      <p:sp>
        <p:nvSpPr>
          <p:cNvPr id="212995" name="Rectangle 1"/>
          <p:cNvSpPr>
            <a:spLocks noChangeArrowheads="1"/>
          </p:cNvSpPr>
          <p:nvPr/>
        </p:nvSpPr>
        <p:spPr bwMode="auto">
          <a:xfrm>
            <a:off x="1603375" y="1946275"/>
            <a:ext cx="518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{t| t ∈ loan ∧ t[amount]&gt;=10000}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81150" y="2798763"/>
          <a:ext cx="6127749" cy="1493838"/>
        </p:xfrm>
        <a:graphic>
          <a:graphicData uri="http://schemas.openxmlformats.org/drawingml/2006/table">
            <a:tbl>
              <a:tblPr/>
              <a:tblGrid>
                <a:gridCol w="204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47" marR="60947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Branch name</a:t>
                      </a:r>
                    </a:p>
                  </a:txBody>
                  <a:tcPr marL="60947" marR="60947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Amount</a:t>
                      </a:r>
                    </a:p>
                  </a:txBody>
                  <a:tcPr marL="60947" marR="60947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L33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ABC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10000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L35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15000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L98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DEF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65000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"/>
          <p:cNvSpPr>
            <a:spLocks noChangeArrowheads="1"/>
          </p:cNvSpPr>
          <p:nvPr/>
        </p:nvSpPr>
        <p:spPr bwMode="auto">
          <a:xfrm>
            <a:off x="1524000" y="533400"/>
            <a:ext cx="6400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Queries-2</a:t>
            </a:r>
          </a:p>
          <a:p>
            <a:r>
              <a:rPr lang="en-US" sz="2000"/>
              <a:t>Find the loan number for each loan of an amount greater or equal to 10000.</a:t>
            </a:r>
          </a:p>
        </p:txBody>
      </p:sp>
      <p:sp>
        <p:nvSpPr>
          <p:cNvPr id="214019" name="Rectangle 1"/>
          <p:cNvSpPr>
            <a:spLocks noChangeArrowheads="1"/>
          </p:cNvSpPr>
          <p:nvPr/>
        </p:nvSpPr>
        <p:spPr bwMode="auto">
          <a:xfrm>
            <a:off x="1517650" y="1876425"/>
            <a:ext cx="62547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{t| ∃ s ∈ loan(t[loan number] = s[loan number] ∧ s[amount]&gt;=10000)}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81150" y="2798763"/>
          <a:ext cx="6127750" cy="1493838"/>
        </p:xfrm>
        <a:graphic>
          <a:graphicData uri="http://schemas.openxmlformats.org/drawingml/2006/table">
            <a:tbl>
              <a:tblPr/>
              <a:tblGrid>
                <a:gridCol w="612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47" marR="60947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L33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L35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L98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"/>
          <p:cNvSpPr>
            <a:spLocks noChangeArrowheads="1"/>
          </p:cNvSpPr>
          <p:nvPr/>
        </p:nvSpPr>
        <p:spPr bwMode="auto">
          <a:xfrm>
            <a:off x="1524000" y="636588"/>
            <a:ext cx="609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Queries-3</a:t>
            </a:r>
          </a:p>
          <a:p>
            <a:r>
              <a:rPr lang="en-US" sz="2000"/>
              <a:t>Find the names of all customers who have a loan and an account at the bank.</a:t>
            </a:r>
          </a:p>
        </p:txBody>
      </p:sp>
      <p:sp>
        <p:nvSpPr>
          <p:cNvPr id="215043" name="Rectangle 1"/>
          <p:cNvSpPr>
            <a:spLocks noChangeArrowheads="1"/>
          </p:cNvSpPr>
          <p:nvPr/>
        </p:nvSpPr>
        <p:spPr bwMode="auto">
          <a:xfrm>
            <a:off x="1524000" y="1981200"/>
            <a:ext cx="594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{t | ∃ s ∈ borrower( t[customer-name] = s[customer-name]) ∧ ∃ u ∈ depositor( t[customer-name] = u[customer-name])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429000"/>
          <a:ext cx="6127750" cy="1128713"/>
        </p:xfrm>
        <a:graphic>
          <a:graphicData uri="http://schemas.openxmlformats.org/drawingml/2006/table">
            <a:tbl>
              <a:tblPr/>
              <a:tblGrid>
                <a:gridCol w="612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5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47" marR="60947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Saurabh</a:t>
                      </a:r>
                    </a:p>
                  </a:txBody>
                  <a:tcPr marL="91421" marR="91421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Mehak</a:t>
                      </a:r>
                      <a:endParaRPr lang="en-US" sz="1800" dirty="0">
                        <a:effectLst/>
                      </a:endParaRPr>
                    </a:p>
                  </a:txBody>
                  <a:tcPr marL="91421" marR="91421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"/>
          <p:cNvSpPr>
            <a:spLocks noChangeArrowheads="1"/>
          </p:cNvSpPr>
          <p:nvPr/>
        </p:nvSpPr>
        <p:spPr bwMode="auto">
          <a:xfrm>
            <a:off x="1600200" y="2057400"/>
            <a:ext cx="594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{t | ∃ s ∈ borrower(t[customer-name] = s[customer-name] ∧ ∃ u ∈ loan(u[branch-name] = </a:t>
            </a:r>
            <a:r>
              <a:rPr lang="en-US" sz="2000"/>
              <a:t>“</a:t>
            </a:r>
            <a:r>
              <a:rPr lang="en-US" sz="2000">
                <a:latin typeface="Arial Unicode MS" pitchFamily="34" charset="-128"/>
              </a:rPr>
              <a:t>ABC</a:t>
            </a:r>
            <a:r>
              <a:rPr lang="en-US" sz="2000"/>
              <a:t>”</a:t>
            </a:r>
            <a:r>
              <a:rPr lang="en-US" sz="2000">
                <a:latin typeface="Arial Unicode MS" pitchFamily="34" charset="-128"/>
              </a:rPr>
              <a:t> ∧ u[loan-number] = s[loan-number]))}</a:t>
            </a:r>
            <a:r>
              <a:rPr lang="en-US" sz="2000"/>
              <a:t> </a:t>
            </a:r>
          </a:p>
        </p:txBody>
      </p:sp>
      <p:sp>
        <p:nvSpPr>
          <p:cNvPr id="216067" name="Rectangle 2"/>
          <p:cNvSpPr>
            <a:spLocks noChangeArrowheads="1"/>
          </p:cNvSpPr>
          <p:nvPr/>
        </p:nvSpPr>
        <p:spPr bwMode="auto">
          <a:xfrm>
            <a:off x="1600200" y="741363"/>
            <a:ext cx="586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Queries-4</a:t>
            </a:r>
          </a:p>
          <a:p>
            <a:r>
              <a:rPr lang="en-US" sz="2000"/>
              <a:t>Find the names of all customers having a loan at the “ABC” branch.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16075" y="3733800"/>
          <a:ext cx="6127750" cy="762000"/>
        </p:xfrm>
        <a:graphic>
          <a:graphicData uri="http://schemas.openxmlformats.org/drawingml/2006/table">
            <a:tbl>
              <a:tblPr/>
              <a:tblGrid>
                <a:gridCol w="612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Customer name</a:t>
                      </a:r>
                    </a:p>
                  </a:txBody>
                  <a:tcPr marL="60947" marR="60947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Saurabh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ChangeArrowheads="1"/>
          </p:cNvSpPr>
          <p:nvPr/>
        </p:nvSpPr>
        <p:spPr bwMode="auto">
          <a:xfrm>
            <a:off x="2057400" y="2286000"/>
            <a:ext cx="50006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 Unicode MS" pitchFamily="34" charset="-128"/>
              </a:rPr>
              <a:t>π</a:t>
            </a:r>
            <a:r>
              <a:rPr lang="en-US" sz="3200" baseline="-30000">
                <a:latin typeface="Arial Unicode MS" pitchFamily="34" charset="-128"/>
              </a:rPr>
              <a:t>Attribute List 1</a:t>
            </a:r>
            <a:r>
              <a:rPr lang="en-US" sz="3200">
                <a:latin typeface="Arial Unicode MS" pitchFamily="34" charset="-128"/>
              </a:rPr>
              <a:t>(π</a:t>
            </a:r>
            <a:r>
              <a:rPr lang="en-US" sz="3200" baseline="-30000">
                <a:latin typeface="Arial Unicode MS" pitchFamily="34" charset="-128"/>
              </a:rPr>
              <a:t>Attribute List2</a:t>
            </a:r>
            <a:r>
              <a:rPr lang="en-US" sz="3200">
                <a:latin typeface="Arial Unicode MS" pitchFamily="34" charset="-128"/>
              </a:rPr>
              <a:t>(R))</a:t>
            </a:r>
          </a:p>
          <a:p>
            <a:pPr algn="ctr"/>
            <a:r>
              <a:rPr lang="en-US" sz="3200">
                <a:latin typeface="Arial Unicode MS" pitchFamily="34" charset="-128"/>
              </a:rPr>
              <a:t> </a:t>
            </a:r>
            <a:endParaRPr lang="en-US" sz="540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1447800" y="12192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The following expression is valid only if </a:t>
            </a:r>
            <a:r>
              <a:rPr lang="en-US" sz="2400" b="1"/>
              <a:t>Attribute List 1 is a subset of Attribute List 2.</a:t>
            </a:r>
            <a:r>
              <a:rPr lang="en-US" b="1"/>
              <a:t> </a:t>
            </a:r>
          </a:p>
        </p:txBody>
      </p:sp>
      <p:sp>
        <p:nvSpPr>
          <p:cNvPr id="82948" name="TextBox 3"/>
          <p:cNvSpPr txBox="1">
            <a:spLocks noChangeArrowheads="1"/>
          </p:cNvSpPr>
          <p:nvPr/>
        </p:nvSpPr>
        <p:spPr bwMode="auto">
          <a:xfrm>
            <a:off x="3124200" y="3552825"/>
            <a:ext cx="32623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Any Alternate way?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ChangeArrowheads="1"/>
          </p:cNvSpPr>
          <p:nvPr/>
        </p:nvSpPr>
        <p:spPr bwMode="auto">
          <a:xfrm>
            <a:off x="838200" y="1371600"/>
            <a:ext cx="769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Domain Relational Calculus in DBMS</a:t>
            </a:r>
          </a:p>
          <a:p>
            <a:pPr>
              <a:defRPr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b="1" dirty="0"/>
              <a:t>Domain Relational Calculus</a:t>
            </a:r>
            <a:r>
              <a:rPr lang="en-US" sz="2000" dirty="0"/>
              <a:t> is a non-procedural query language equivalent in power to Tuple Relational Calculus.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/>
              <a:t>Domain Relational Calculus provides only the description of the query but it does not provide the methods to solve it. In Domain Relational Calculus, a query is expressed as,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ChangeArrowheads="1"/>
          </p:cNvSpPr>
          <p:nvPr/>
        </p:nvSpPr>
        <p:spPr bwMode="auto">
          <a:xfrm>
            <a:off x="1600200" y="928688"/>
            <a:ext cx="6248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Query-1:</a:t>
            </a:r>
          </a:p>
          <a:p>
            <a:r>
              <a:rPr lang="en-US" sz="2000"/>
              <a:t>Find the loan number, branch, amount of loans of greater than or equal to 100 amount.</a:t>
            </a:r>
          </a:p>
        </p:txBody>
      </p:sp>
      <p:sp>
        <p:nvSpPr>
          <p:cNvPr id="218115" name="Rectangle 1"/>
          <p:cNvSpPr>
            <a:spLocks noChangeArrowheads="1"/>
          </p:cNvSpPr>
          <p:nvPr/>
        </p:nvSpPr>
        <p:spPr bwMode="auto">
          <a:xfrm>
            <a:off x="1752600" y="2224088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{≺l, b, a≻ | ≺l, b, a≻ ∈ loan ∧ (a ≥ 100)}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986088"/>
          <a:ext cx="5362575" cy="1128713"/>
        </p:xfrm>
        <a:graphic>
          <a:graphicData uri="http://schemas.openxmlformats.org/drawingml/2006/table">
            <a:tbl>
              <a:tblPr/>
              <a:tblGrid>
                <a:gridCol w="178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5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56" marR="60956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Branch name</a:t>
                      </a:r>
                    </a:p>
                  </a:txBody>
                  <a:tcPr marL="60956" marR="60956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Amount</a:t>
                      </a:r>
                    </a:p>
                  </a:txBody>
                  <a:tcPr marL="60956" marR="60956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L01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Main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200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L03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Main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150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 noChangeArrowheads="1"/>
          </p:cNvSpPr>
          <p:nvPr/>
        </p:nvSpPr>
        <p:spPr bwMode="auto">
          <a:xfrm>
            <a:off x="1752600" y="1071563"/>
            <a:ext cx="594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Query-2:</a:t>
            </a:r>
          </a:p>
          <a:p>
            <a:r>
              <a:rPr lang="en-US" sz="2000"/>
              <a:t>Find the loan number for each loan of an amount greater or equal to 150.</a:t>
            </a:r>
          </a:p>
        </p:txBody>
      </p:sp>
      <p:sp>
        <p:nvSpPr>
          <p:cNvPr id="219139" name="Rectangle 1"/>
          <p:cNvSpPr>
            <a:spLocks noChangeArrowheads="1"/>
          </p:cNvSpPr>
          <p:nvPr/>
        </p:nvSpPr>
        <p:spPr bwMode="auto">
          <a:xfrm>
            <a:off x="1828800" y="2309813"/>
            <a:ext cx="533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{≺l≻ | ∃ b, a (≺l, b, a≻ ∈ loan ∧ (a ≥ 150)}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3062288"/>
          <a:ext cx="5362575" cy="1128713"/>
        </p:xfrm>
        <a:graphic>
          <a:graphicData uri="http://schemas.openxmlformats.org/drawingml/2006/table">
            <a:tbl>
              <a:tblPr/>
              <a:tblGrid>
                <a:gridCol w="536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5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56" marR="60956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L01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L03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ChangeArrowheads="1"/>
          </p:cNvSpPr>
          <p:nvPr/>
        </p:nvSpPr>
        <p:spPr bwMode="auto">
          <a:xfrm>
            <a:off x="1524000" y="762000"/>
            <a:ext cx="6400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Query-3</a:t>
            </a:r>
          </a:p>
          <a:p>
            <a:r>
              <a:rPr lang="en-US" sz="2000"/>
              <a:t>Find the names of all customers having a loan at the “Main” branch and find the loan amount .</a:t>
            </a:r>
          </a:p>
        </p:txBody>
      </p:sp>
      <p:sp>
        <p:nvSpPr>
          <p:cNvPr id="220163" name="Rectangle 2"/>
          <p:cNvSpPr>
            <a:spLocks noChangeArrowheads="1"/>
          </p:cNvSpPr>
          <p:nvPr/>
        </p:nvSpPr>
        <p:spPr bwMode="auto">
          <a:xfrm>
            <a:off x="1524000" y="1952625"/>
            <a:ext cx="64008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{≺c, a≻ | ∃ l (≺c, l≻ ∈ borrower ∧ ∃ b (≺l, b, a≻ ∈ loan ∧ (b = </a:t>
            </a:r>
            <a:r>
              <a:rPr lang="en-US" sz="2000"/>
              <a:t>“</a:t>
            </a:r>
            <a:r>
              <a:rPr lang="en-US" sz="2000">
                <a:latin typeface="Arial Unicode MS" pitchFamily="34" charset="-128"/>
              </a:rPr>
              <a:t>Main</a:t>
            </a:r>
            <a:r>
              <a:rPr lang="en-US" sz="2000"/>
              <a:t>”</a:t>
            </a:r>
            <a:r>
              <a:rPr lang="en-US" sz="2000">
                <a:latin typeface="Arial Unicode MS" pitchFamily="34" charset="-128"/>
              </a:rPr>
              <a:t>)))</a:t>
            </a:r>
            <a:r>
              <a:rPr lang="en-US" sz="2000"/>
              <a:t>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3124200"/>
          <a:ext cx="5867400" cy="1524001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3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56" marR="6095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Amount</a:t>
                      </a:r>
                    </a:p>
                  </a:txBody>
                  <a:tcPr marL="60956" marR="6095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Ritu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200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Debomit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60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Soumya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150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47566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 descr="https://media.geeksforgeeks.org/wp-content/uploads/20200616154309/ba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7620000" cy="636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2057400" y="2200275"/>
            <a:ext cx="50006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3200" baseline="-3000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3200" baseline="-3000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(R))</a:t>
            </a:r>
          </a:p>
          <a:p>
            <a:pPr algn="ctr"/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endParaRPr lang="en-US" sz="540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447800" y="1133475"/>
            <a:ext cx="6781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The following expression is valid only if </a:t>
            </a:r>
            <a:r>
              <a:rPr lang="en-US" sz="2400" b="1">
                <a:solidFill>
                  <a:srgbClr val="000000"/>
                </a:solidFill>
              </a:rPr>
              <a:t>Attribute List 1 is a subset of Attribute List 2.</a:t>
            </a:r>
            <a:r>
              <a:rPr lang="en-US" b="1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3276600" y="3503613"/>
            <a:ext cx="2379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Any Alternate way?</a:t>
            </a: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1458913" y="4186238"/>
            <a:ext cx="62166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(R)) = 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 1 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(R)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4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30724" grpId="0"/>
      <p:bldP spid="307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Cartesian-Product Operation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sz="1800" dirty="0"/>
              <a:t>Notation</a:t>
            </a:r>
            <a:r>
              <a:rPr lang="en-US" sz="1800" i="1" dirty="0"/>
              <a:t> r </a:t>
            </a:r>
            <a:r>
              <a:rPr lang="en-US" sz="1800" dirty="0"/>
              <a:t>x</a:t>
            </a:r>
            <a:r>
              <a:rPr lang="en-US" sz="1800" i="1" dirty="0"/>
              <a:t> s</a:t>
            </a:r>
            <a:endParaRPr lang="en-US" sz="1800" dirty="0"/>
          </a:p>
          <a:p>
            <a:pPr>
              <a:tabLst>
                <a:tab pos="3149600" algn="ctr"/>
              </a:tabLst>
            </a:pPr>
            <a:r>
              <a:rPr lang="en-US" sz="1800" dirty="0"/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sz="1800" dirty="0"/>
              <a:t>		</a:t>
            </a:r>
            <a:r>
              <a:rPr lang="en-US" sz="1800" i="1" dirty="0"/>
              <a:t>r</a:t>
            </a:r>
            <a:r>
              <a:rPr lang="en-US" sz="1800" dirty="0"/>
              <a:t> x </a:t>
            </a:r>
            <a:r>
              <a:rPr lang="en-US" sz="1800" i="1" dirty="0"/>
              <a:t>s</a:t>
            </a:r>
            <a:r>
              <a:rPr lang="en-US" sz="1800" dirty="0"/>
              <a:t> = {</a:t>
            </a:r>
            <a:r>
              <a:rPr lang="en-US" sz="1800" i="1" dirty="0"/>
              <a:t>t q </a:t>
            </a:r>
            <a:r>
              <a:rPr lang="en-US" sz="1800" dirty="0"/>
              <a:t>|</a:t>
            </a:r>
            <a:r>
              <a:rPr lang="en-US" sz="1800" i="1" dirty="0"/>
              <a:t> t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i="1" dirty="0">
                <a:sym typeface="Symbol" pitchFamily="18" charset="2"/>
              </a:rPr>
              <a:t> r </a:t>
            </a:r>
            <a:r>
              <a:rPr lang="en-US" sz="1800" b="1" dirty="0">
                <a:sym typeface="Symbol" pitchFamily="18" charset="2"/>
              </a:rPr>
              <a:t>and </a:t>
            </a:r>
            <a:r>
              <a:rPr lang="en-US" sz="1800" i="1" dirty="0">
                <a:sym typeface="Symbol" pitchFamily="18" charset="2"/>
              </a:rPr>
              <a:t>q </a:t>
            </a:r>
            <a:r>
              <a:rPr lang="en-US" sz="1800" dirty="0">
                <a:sym typeface="Symbol" pitchFamily="18" charset="2"/>
              </a:rPr>
              <a:t> </a:t>
            </a:r>
            <a:r>
              <a:rPr lang="en-US" sz="1800" i="1" dirty="0">
                <a:sym typeface="Symbol" pitchFamily="18" charset="2"/>
              </a:rPr>
              <a:t>s</a:t>
            </a:r>
            <a:r>
              <a:rPr lang="en-US" sz="1800" dirty="0">
                <a:sym typeface="Symbol" pitchFamily="18" charset="2"/>
              </a:rPr>
              <a:t>}</a:t>
            </a:r>
            <a:br>
              <a:rPr lang="en-US" sz="1800" dirty="0">
                <a:sym typeface="Symbol" pitchFamily="18" charset="2"/>
              </a:rPr>
            </a:br>
            <a:endParaRPr lang="en-US" sz="1800" dirty="0">
              <a:sym typeface="Symbol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sz="1800" dirty="0">
                <a:sym typeface="Symbol" pitchFamily="18" charset="2"/>
              </a:rPr>
              <a:t>Assume that attributes of r(R) and s(S) are disjoint. (That is, </a:t>
            </a:r>
            <a:r>
              <a:rPr lang="en-US" sz="1800" i="1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 </a:t>
            </a:r>
            <a:r>
              <a:rPr lang="en-US" sz="1800" i="1" dirty="0">
                <a:sym typeface="Symbol" pitchFamily="18" charset="2"/>
              </a:rPr>
              <a:t> S</a:t>
            </a:r>
            <a:r>
              <a:rPr lang="en-US" sz="1800" dirty="0">
                <a:sym typeface="Symbol" pitchFamily="18" charset="2"/>
              </a:rPr>
              <a:t> = </a:t>
            </a:r>
            <a:r>
              <a:rPr lang="en-US" sz="1800" i="1" dirty="0">
                <a:sym typeface="Symbol" pitchFamily="18" charset="2"/>
              </a:rPr>
              <a:t></a:t>
            </a:r>
            <a:r>
              <a:rPr lang="en-US" sz="1800" dirty="0">
                <a:sym typeface="Symbol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sz="1800" dirty="0">
                <a:sym typeface="Symbol" pitchFamily="18" charset="2"/>
              </a:rPr>
              <a:t>If attributes of </a:t>
            </a:r>
            <a:r>
              <a:rPr lang="en-US" sz="1800" i="1" dirty="0">
                <a:sym typeface="Symbol" pitchFamily="18" charset="2"/>
              </a:rPr>
              <a:t>r(R)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i="1" dirty="0">
                <a:sym typeface="Symbol" pitchFamily="18" charset="2"/>
              </a:rPr>
              <a:t>s(S</a:t>
            </a:r>
            <a:r>
              <a:rPr lang="en-US" sz="1800" dirty="0">
                <a:sym typeface="Symbol" pitchFamily="18" charset="2"/>
              </a:rPr>
              <a:t>) are </a:t>
            </a:r>
            <a:r>
              <a:rPr lang="en-US" sz="1800" b="1" dirty="0">
                <a:sym typeface="Symbol" pitchFamily="18" charset="2"/>
              </a:rPr>
              <a:t>not disjoint</a:t>
            </a:r>
            <a:r>
              <a:rPr lang="en-US" sz="1800" dirty="0">
                <a:sym typeface="Symbol" pitchFamily="18" charset="2"/>
              </a:rPr>
              <a:t>, then </a:t>
            </a:r>
            <a:r>
              <a:rPr lang="en-US" sz="1800" b="1" dirty="0">
                <a:sym typeface="Symbol" pitchFamily="18" charset="2"/>
              </a:rPr>
              <a:t>renaming</a:t>
            </a:r>
            <a:r>
              <a:rPr lang="en-US" sz="1800" dirty="0">
                <a:sym typeface="Symbol" pitchFamily="18" charset="2"/>
              </a:rPr>
              <a:t> must be used.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838200" y="3810000"/>
            <a:ext cx="7772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 If </a:t>
            </a:r>
            <a:r>
              <a:rPr lang="en-US" sz="1800" i="1" dirty="0"/>
              <a:t>r1(R1) and r2(R2)</a:t>
            </a:r>
          </a:p>
          <a:p>
            <a:r>
              <a:rPr lang="en-US" sz="1800" i="1" dirty="0"/>
              <a:t> then r1 × r2 is a relation </a:t>
            </a:r>
            <a:r>
              <a:rPr lang="en-US" sz="1800" b="1" i="1" dirty="0"/>
              <a:t>whose </a:t>
            </a:r>
            <a:r>
              <a:rPr lang="en-US" sz="1800" b="1" dirty="0"/>
              <a:t>schema is the concatenation of </a:t>
            </a:r>
            <a:r>
              <a:rPr lang="en-US" sz="1800" b="1" i="1" dirty="0"/>
              <a:t>R1 and R2. </a:t>
            </a:r>
          </a:p>
          <a:p>
            <a:r>
              <a:rPr lang="en-US" sz="1800" i="1" dirty="0"/>
              <a:t>Relation R contains a</a:t>
            </a:r>
            <a:r>
              <a:rPr lang="en-US" sz="1800" b="1" i="1" dirty="0"/>
              <a:t>ll tuples t </a:t>
            </a:r>
            <a:r>
              <a:rPr lang="en-US" sz="1800" i="1" dirty="0"/>
              <a:t>for which </a:t>
            </a:r>
            <a:r>
              <a:rPr lang="en-US" sz="1800" b="1" dirty="0"/>
              <a:t>there is </a:t>
            </a:r>
          </a:p>
          <a:p>
            <a:r>
              <a:rPr lang="en-US" sz="1800" dirty="0"/>
              <a:t>	</a:t>
            </a:r>
            <a:r>
              <a:rPr lang="en-US" sz="1800" b="1" dirty="0"/>
              <a:t>a tuple </a:t>
            </a:r>
            <a:r>
              <a:rPr lang="en-US" sz="1800" b="1" i="1" dirty="0"/>
              <a:t>t1 in r1 </a:t>
            </a:r>
            <a:r>
              <a:rPr lang="en-US" sz="1800" i="1" dirty="0"/>
              <a:t>and </a:t>
            </a:r>
          </a:p>
          <a:p>
            <a:r>
              <a:rPr lang="en-US" sz="1800" i="1" dirty="0"/>
              <a:t>	</a:t>
            </a:r>
            <a:r>
              <a:rPr lang="en-US" sz="1800" b="1" i="1" dirty="0"/>
              <a:t>a tuple t2 in r2</a:t>
            </a:r>
            <a:r>
              <a:rPr lang="en-US" sz="1800" i="1" dirty="0"/>
              <a:t>,   </a:t>
            </a:r>
          </a:p>
          <a:p>
            <a:r>
              <a:rPr lang="en-US" sz="1800" i="1" dirty="0"/>
              <a:t> for which</a:t>
            </a:r>
          </a:p>
          <a:p>
            <a:r>
              <a:rPr lang="en-US" sz="1800" i="1" dirty="0"/>
              <a:t>	t[R1] = t1[R1] and t[R2] = t2[R2].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858838" y="990600"/>
            <a:ext cx="746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Cartesian Product Operation in Relational Algebra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858838" y="2006600"/>
            <a:ext cx="7467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CROSS PRODUCT of two relation </a:t>
            </a:r>
          </a:p>
          <a:p>
            <a:r>
              <a:rPr lang="en-US"/>
              <a:t>A(R1, R2, R3, …, Rp) with degree p, </a:t>
            </a:r>
          </a:p>
          <a:p>
            <a:r>
              <a:rPr lang="en-US"/>
              <a:t>B(S1, S2, S3, …, Sn) with degree n, </a:t>
            </a:r>
          </a:p>
          <a:p>
            <a:endParaRPr lang="en-US"/>
          </a:p>
          <a:p>
            <a:r>
              <a:rPr lang="en-US"/>
              <a:t>relation C(R1, R2, R3, …, Rp, S1, S2, S3, …, Sn) with degree p + n attributes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3675"/>
            <a:ext cx="8077200" cy="503238"/>
          </a:xfrm>
        </p:spPr>
        <p:txBody>
          <a:bodyPr/>
          <a:lstStyle/>
          <a:p>
            <a:pPr>
              <a:defRPr/>
            </a:pPr>
            <a:r>
              <a:rPr lang="en-US"/>
              <a:t>Cartesian-Product Operation –  Example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 i="1"/>
              <a:t>r</a:t>
            </a:r>
            <a:r>
              <a:rPr kumimoji="1" lang="en-US" sz="1800"/>
              <a:t> x</a:t>
            </a:r>
            <a:r>
              <a:rPr kumimoji="1" lang="en-US" sz="1800">
                <a:sym typeface="Symbol" pitchFamily="18" charset="2"/>
              </a:rPr>
              <a:t>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grpSp>
        <p:nvGrpSpPr>
          <p:cNvPr id="87045" name="Group 27"/>
          <p:cNvGrpSpPr>
            <a:grpSpLocks/>
          </p:cNvGrpSpPr>
          <p:nvPr/>
        </p:nvGrpSpPr>
        <p:grpSpPr bwMode="auto">
          <a:xfrm>
            <a:off x="762000" y="3733800"/>
            <a:ext cx="2286000" cy="2743200"/>
            <a:chOff x="2819400" y="3365500"/>
            <a:chExt cx="2286000" cy="2743200"/>
          </a:xfrm>
        </p:grpSpPr>
        <p:sp>
          <p:nvSpPr>
            <p:cNvPr id="87061" name="Rectangle 9"/>
            <p:cNvSpPr>
              <a:spLocks noChangeArrowheads="1"/>
            </p:cNvSpPr>
            <p:nvPr/>
          </p:nvSpPr>
          <p:spPr bwMode="auto">
            <a:xfrm>
              <a:off x="28194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87062" name="Rectangle 10"/>
            <p:cNvSpPr>
              <a:spLocks noChangeArrowheads="1"/>
            </p:cNvSpPr>
            <p:nvPr/>
          </p:nvSpPr>
          <p:spPr bwMode="auto">
            <a:xfrm>
              <a:off x="32766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87063" name="Rectangle 11"/>
            <p:cNvSpPr>
              <a:spLocks noChangeArrowheads="1"/>
            </p:cNvSpPr>
            <p:nvPr/>
          </p:nvSpPr>
          <p:spPr bwMode="auto">
            <a:xfrm>
              <a:off x="28194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87064" name="Rectangle 12"/>
            <p:cNvSpPr>
              <a:spLocks noChangeArrowheads="1"/>
            </p:cNvSpPr>
            <p:nvPr/>
          </p:nvSpPr>
          <p:spPr bwMode="auto">
            <a:xfrm>
              <a:off x="32766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</p:txBody>
        </p:sp>
        <p:sp>
          <p:nvSpPr>
            <p:cNvPr id="87065" name="Rectangle 13"/>
            <p:cNvSpPr>
              <a:spLocks noChangeArrowheads="1"/>
            </p:cNvSpPr>
            <p:nvPr/>
          </p:nvSpPr>
          <p:spPr bwMode="auto">
            <a:xfrm>
              <a:off x="37338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87066" name="Rectangle 14"/>
            <p:cNvSpPr>
              <a:spLocks noChangeArrowheads="1"/>
            </p:cNvSpPr>
            <p:nvPr/>
          </p:nvSpPr>
          <p:spPr bwMode="auto">
            <a:xfrm>
              <a:off x="41910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87067" name="Rectangle 15"/>
            <p:cNvSpPr>
              <a:spLocks noChangeArrowheads="1"/>
            </p:cNvSpPr>
            <p:nvPr/>
          </p:nvSpPr>
          <p:spPr bwMode="auto">
            <a:xfrm>
              <a:off x="37338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 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</a:t>
              </a:r>
            </a:p>
          </p:txBody>
        </p:sp>
        <p:sp>
          <p:nvSpPr>
            <p:cNvPr id="87068" name="Rectangle 16"/>
            <p:cNvSpPr>
              <a:spLocks noChangeArrowheads="1"/>
            </p:cNvSpPr>
            <p:nvPr/>
          </p:nvSpPr>
          <p:spPr bwMode="auto">
            <a:xfrm>
              <a:off x="41910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</p:txBody>
        </p:sp>
        <p:sp>
          <p:nvSpPr>
            <p:cNvPr id="87069" name="Rectangle 17"/>
            <p:cNvSpPr>
              <a:spLocks noChangeArrowheads="1"/>
            </p:cNvSpPr>
            <p:nvPr/>
          </p:nvSpPr>
          <p:spPr bwMode="auto">
            <a:xfrm>
              <a:off x="46482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87070" name="Rectangle 18"/>
            <p:cNvSpPr>
              <a:spLocks noChangeArrowheads="1"/>
            </p:cNvSpPr>
            <p:nvPr/>
          </p:nvSpPr>
          <p:spPr bwMode="auto">
            <a:xfrm>
              <a:off x="46482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</p:txBody>
        </p:sp>
      </p:grpSp>
      <p:grpSp>
        <p:nvGrpSpPr>
          <p:cNvPr id="87046" name="Group 28"/>
          <p:cNvGrpSpPr>
            <a:grpSpLocks/>
          </p:cNvGrpSpPr>
          <p:nvPr/>
        </p:nvGrpSpPr>
        <p:grpSpPr bwMode="auto">
          <a:xfrm>
            <a:off x="4648200" y="1219200"/>
            <a:ext cx="1371600" cy="1752600"/>
            <a:chOff x="4648200" y="1219200"/>
            <a:chExt cx="1371600" cy="1752600"/>
          </a:xfrm>
        </p:grpSpPr>
        <p:sp>
          <p:nvSpPr>
            <p:cNvPr id="87055" name="Rectangle 19"/>
            <p:cNvSpPr>
              <a:spLocks noChangeArrowheads="1"/>
            </p:cNvSpPr>
            <p:nvPr/>
          </p:nvSpPr>
          <p:spPr bwMode="auto">
            <a:xfrm>
              <a:off x="46482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87056" name="Rectangle 20"/>
            <p:cNvSpPr>
              <a:spLocks noChangeArrowheads="1"/>
            </p:cNvSpPr>
            <p:nvPr/>
          </p:nvSpPr>
          <p:spPr bwMode="auto">
            <a:xfrm>
              <a:off x="51054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87057" name="Rectangle 21"/>
            <p:cNvSpPr>
              <a:spLocks noChangeArrowheads="1"/>
            </p:cNvSpPr>
            <p:nvPr/>
          </p:nvSpPr>
          <p:spPr bwMode="auto">
            <a:xfrm>
              <a:off x="4648200" y="1752600"/>
              <a:ext cx="457200" cy="1219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</a:t>
              </a:r>
            </a:p>
          </p:txBody>
        </p:sp>
        <p:sp>
          <p:nvSpPr>
            <p:cNvPr id="87058" name="Rectangle 22"/>
            <p:cNvSpPr>
              <a:spLocks noChangeArrowheads="1"/>
            </p:cNvSpPr>
            <p:nvPr/>
          </p:nvSpPr>
          <p:spPr bwMode="auto">
            <a:xfrm>
              <a:off x="5105400" y="1752600"/>
              <a:ext cx="457200" cy="1219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</p:txBody>
        </p:sp>
        <p:sp>
          <p:nvSpPr>
            <p:cNvPr id="87059" name="Rectangle 23"/>
            <p:cNvSpPr>
              <a:spLocks noChangeArrowheads="1"/>
            </p:cNvSpPr>
            <p:nvPr/>
          </p:nvSpPr>
          <p:spPr bwMode="auto">
            <a:xfrm>
              <a:off x="55626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87060" name="Rectangle 24"/>
            <p:cNvSpPr>
              <a:spLocks noChangeArrowheads="1"/>
            </p:cNvSpPr>
            <p:nvPr/>
          </p:nvSpPr>
          <p:spPr bwMode="auto">
            <a:xfrm>
              <a:off x="5562600" y="1752600"/>
              <a:ext cx="457200" cy="1219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</p:txBody>
        </p:sp>
      </p:grpSp>
      <p:grpSp>
        <p:nvGrpSpPr>
          <p:cNvPr id="87047" name="Group 29"/>
          <p:cNvGrpSpPr>
            <a:grpSpLocks/>
          </p:cNvGrpSpPr>
          <p:nvPr/>
        </p:nvGrpSpPr>
        <p:grpSpPr bwMode="auto">
          <a:xfrm>
            <a:off x="2895600" y="1219200"/>
            <a:ext cx="1273175" cy="1295400"/>
            <a:chOff x="2895600" y="1219200"/>
            <a:chExt cx="1273175" cy="1295400"/>
          </a:xfrm>
        </p:grpSpPr>
        <p:sp>
          <p:nvSpPr>
            <p:cNvPr id="87050" name="Rectangle 5"/>
            <p:cNvSpPr>
              <a:spLocks noChangeArrowheads="1"/>
            </p:cNvSpPr>
            <p:nvPr/>
          </p:nvSpPr>
          <p:spPr bwMode="auto">
            <a:xfrm>
              <a:off x="28956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87051" name="Rectangle 6"/>
            <p:cNvSpPr>
              <a:spLocks noChangeArrowheads="1"/>
            </p:cNvSpPr>
            <p:nvPr/>
          </p:nvSpPr>
          <p:spPr bwMode="auto">
            <a:xfrm>
              <a:off x="33528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87052" name="Rectangle 7"/>
            <p:cNvSpPr>
              <a:spLocks noChangeArrowheads="1"/>
            </p:cNvSpPr>
            <p:nvPr/>
          </p:nvSpPr>
          <p:spPr bwMode="auto">
            <a:xfrm>
              <a:off x="2895600" y="1752600"/>
              <a:ext cx="4572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50000"/>
                </a:lnSpc>
              </a:pPr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87053" name="Rectangle 8"/>
            <p:cNvSpPr>
              <a:spLocks noChangeArrowheads="1"/>
            </p:cNvSpPr>
            <p:nvPr/>
          </p:nvSpPr>
          <p:spPr bwMode="auto">
            <a:xfrm>
              <a:off x="3352800" y="1752600"/>
              <a:ext cx="4572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50000"/>
                </a:lnSpc>
              </a:pPr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i="1">
                  <a:sym typeface="Symbol" pitchFamily="18" charset="2"/>
                </a:rPr>
                <a:t>2</a:t>
              </a:r>
            </a:p>
          </p:txBody>
        </p:sp>
        <p:sp>
          <p:nvSpPr>
            <p:cNvPr id="87054" name="Text Box 26"/>
            <p:cNvSpPr txBox="1">
              <a:spLocks noChangeArrowheads="1"/>
            </p:cNvSpPr>
            <p:nvPr/>
          </p:nvSpPr>
          <p:spPr bwMode="auto">
            <a:xfrm>
              <a:off x="3908425" y="2102643"/>
              <a:ext cx="260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i="1"/>
                <a:t>r</a:t>
              </a:r>
            </a:p>
          </p:txBody>
        </p:sp>
      </p:grpSp>
      <p:sp>
        <p:nvSpPr>
          <p:cNvPr id="87048" name="Text Box 27"/>
          <p:cNvSpPr txBox="1">
            <a:spLocks noChangeArrowheads="1"/>
          </p:cNvSpPr>
          <p:nvPr/>
        </p:nvSpPr>
        <p:spPr bwMode="auto">
          <a:xfrm>
            <a:off x="6175375" y="2514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87049" name="Rectangle 1"/>
          <p:cNvSpPr>
            <a:spLocks noChangeArrowheads="1"/>
          </p:cNvSpPr>
          <p:nvPr/>
        </p:nvSpPr>
        <p:spPr bwMode="auto">
          <a:xfrm>
            <a:off x="4038600" y="4021138"/>
            <a:ext cx="45720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If r(R) and s(S)</a:t>
            </a:r>
          </a:p>
          <a:p>
            <a:r>
              <a:rPr lang="en-US"/>
              <a:t> then r × s is a relation whose schema is the concatenation of R and S. </a:t>
            </a:r>
          </a:p>
          <a:p>
            <a:r>
              <a:rPr lang="en-US"/>
              <a:t>Relation Q contains all tuples t for which there is </a:t>
            </a:r>
          </a:p>
          <a:p>
            <a:r>
              <a:rPr lang="en-US"/>
              <a:t>	a tuple t1 in r and </a:t>
            </a:r>
          </a:p>
          <a:p>
            <a:r>
              <a:rPr lang="en-US"/>
              <a:t>	a tuple t2 in s,   </a:t>
            </a:r>
          </a:p>
          <a:p>
            <a:r>
              <a:rPr lang="en-US"/>
              <a:t> for which</a:t>
            </a:r>
          </a:p>
          <a:p>
            <a:r>
              <a:rPr lang="en-US"/>
              <a:t>	t[R] = t1[R] and t[S] = t2[S].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9750"/>
            <a:ext cx="66770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Composition of Operations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r>
              <a:rPr lang="en-US" sz="1800"/>
              <a:t>Can build expressions using multiple operations</a:t>
            </a:r>
          </a:p>
          <a:p>
            <a:r>
              <a:rPr lang="en-US" sz="1800"/>
              <a:t>Example:  </a:t>
            </a:r>
            <a:r>
              <a:rPr lang="en-US" sz="1800">
                <a:sym typeface="Symbol" pitchFamily="18" charset="2"/>
              </a:rPr>
              <a:t></a:t>
            </a:r>
            <a:r>
              <a:rPr lang="en-US" sz="1800" baseline="-25000">
                <a:sym typeface="Symbol" pitchFamily="18" charset="2"/>
              </a:rPr>
              <a:t>A=C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r x s</a:t>
            </a:r>
            <a:r>
              <a:rPr lang="en-US" sz="1800">
                <a:sym typeface="Symbol" pitchFamily="18" charset="2"/>
              </a:rPr>
              <a:t>)</a:t>
            </a:r>
          </a:p>
          <a:p>
            <a:r>
              <a:rPr lang="en-US" sz="1800" i="1">
                <a:sym typeface="Symbol" pitchFamily="18" charset="2"/>
              </a:rPr>
              <a:t>r x s</a:t>
            </a: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</a:t>
            </a:r>
            <a:r>
              <a:rPr lang="en-US" sz="1800" baseline="-25000">
                <a:sym typeface="Symbol" pitchFamily="18" charset="2"/>
              </a:rPr>
              <a:t>A=C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r x s</a:t>
            </a:r>
            <a:r>
              <a:rPr lang="en-US" sz="1800">
                <a:sym typeface="Symbol" pitchFamily="18" charset="2"/>
              </a:rPr>
              <a:t>)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" imgH="291973" progId="Equation.3">
                  <p:embed/>
                </p:oleObj>
              </mc:Choice>
              <mc:Fallback>
                <p:oleObj name="Equation" r:id="rId2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Rectangle 10"/>
          <p:cNvSpPr>
            <a:spLocks noChangeArrowheads="1"/>
          </p:cNvSpPr>
          <p:nvPr/>
        </p:nvSpPr>
        <p:spPr bwMode="auto">
          <a:xfrm>
            <a:off x="32766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88070" name="Rectangle 12"/>
          <p:cNvSpPr>
            <a:spLocks noChangeArrowheads="1"/>
          </p:cNvSpPr>
          <p:nvPr/>
        </p:nvSpPr>
        <p:spPr bwMode="auto">
          <a:xfrm>
            <a:off x="32766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 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 </a:t>
            </a:r>
            <a:br>
              <a:rPr lang="en-US" sz="1800" i="1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88071" name="Rectangle 22"/>
          <p:cNvSpPr>
            <a:spLocks noChangeArrowheads="1"/>
          </p:cNvSpPr>
          <p:nvPr/>
        </p:nvSpPr>
        <p:spPr bwMode="auto">
          <a:xfrm>
            <a:off x="2819400" y="5459413"/>
            <a:ext cx="457200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88072" name="Rectangle 23"/>
          <p:cNvSpPr>
            <a:spLocks noChangeArrowheads="1"/>
          </p:cNvSpPr>
          <p:nvPr/>
        </p:nvSpPr>
        <p:spPr bwMode="auto">
          <a:xfrm>
            <a:off x="3276600" y="5459413"/>
            <a:ext cx="4302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88073" name="Rectangle 24"/>
          <p:cNvSpPr>
            <a:spLocks noChangeArrowheads="1"/>
          </p:cNvSpPr>
          <p:nvPr/>
        </p:nvSpPr>
        <p:spPr bwMode="auto">
          <a:xfrm>
            <a:off x="3708400" y="5459413"/>
            <a:ext cx="4810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88074" name="Text Box 26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/>
          </a:p>
        </p:txBody>
      </p:sp>
      <p:sp>
        <p:nvSpPr>
          <p:cNvPr id="88075" name="Text Box 34"/>
          <p:cNvSpPr txBox="1">
            <a:spLocks noChangeArrowheads="1"/>
          </p:cNvSpPr>
          <p:nvPr/>
        </p:nvSpPr>
        <p:spPr bwMode="auto">
          <a:xfrm>
            <a:off x="2393950" y="5418138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grpSp>
        <p:nvGrpSpPr>
          <p:cNvPr id="88076" name="Group 31"/>
          <p:cNvGrpSpPr>
            <a:grpSpLocks/>
          </p:cNvGrpSpPr>
          <p:nvPr/>
        </p:nvGrpSpPr>
        <p:grpSpPr bwMode="auto">
          <a:xfrm>
            <a:off x="2362200" y="1600200"/>
            <a:ext cx="2286000" cy="4787900"/>
            <a:chOff x="2362200" y="1600200"/>
            <a:chExt cx="2286000" cy="4787900"/>
          </a:xfrm>
        </p:grpSpPr>
        <p:grpSp>
          <p:nvGrpSpPr>
            <p:cNvPr id="88079" name="Group 30"/>
            <p:cNvGrpSpPr>
              <a:grpSpLocks/>
            </p:cNvGrpSpPr>
            <p:nvPr/>
          </p:nvGrpSpPr>
          <p:grpSpPr bwMode="auto">
            <a:xfrm>
              <a:off x="2362200" y="1600200"/>
              <a:ext cx="2286000" cy="2743200"/>
              <a:chOff x="2362200" y="1600200"/>
              <a:chExt cx="2286000" cy="2743200"/>
            </a:xfrm>
          </p:grpSpPr>
          <p:sp>
            <p:nvSpPr>
              <p:cNvPr id="88090" name="Rectangle 6"/>
              <p:cNvSpPr>
                <a:spLocks noChangeArrowheads="1"/>
              </p:cNvSpPr>
              <p:nvPr/>
            </p:nvSpPr>
            <p:spPr bwMode="auto">
              <a:xfrm>
                <a:off x="2362200" y="1600200"/>
                <a:ext cx="457200" cy="5334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A</a:t>
                </a:r>
              </a:p>
            </p:txBody>
          </p:sp>
          <p:sp>
            <p:nvSpPr>
              <p:cNvPr id="88091" name="Rectangle 7"/>
              <p:cNvSpPr>
                <a:spLocks noChangeArrowheads="1"/>
              </p:cNvSpPr>
              <p:nvPr/>
            </p:nvSpPr>
            <p:spPr bwMode="auto">
              <a:xfrm>
                <a:off x="2819400" y="1600200"/>
                <a:ext cx="457200" cy="5334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B</a:t>
                </a:r>
              </a:p>
            </p:txBody>
          </p:sp>
          <p:sp>
            <p:nvSpPr>
              <p:cNvPr id="88092" name="Rectangle 8"/>
              <p:cNvSpPr>
                <a:spLocks noChangeArrowheads="1"/>
              </p:cNvSpPr>
              <p:nvPr/>
            </p:nvSpPr>
            <p:spPr bwMode="auto">
              <a:xfrm>
                <a:off x="2362200" y="2209800"/>
                <a:ext cx="457200" cy="21336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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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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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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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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</a:t>
                </a:r>
              </a:p>
            </p:txBody>
          </p:sp>
          <p:sp>
            <p:nvSpPr>
              <p:cNvPr id="88093" name="Rectangle 9"/>
              <p:cNvSpPr>
                <a:spLocks noChangeArrowheads="1"/>
              </p:cNvSpPr>
              <p:nvPr/>
            </p:nvSpPr>
            <p:spPr bwMode="auto">
              <a:xfrm>
                <a:off x="2819400" y="2209800"/>
                <a:ext cx="457200" cy="21336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88094" name="Rectangle 11"/>
              <p:cNvSpPr>
                <a:spLocks noChangeArrowheads="1"/>
              </p:cNvSpPr>
              <p:nvPr/>
            </p:nvSpPr>
            <p:spPr bwMode="auto">
              <a:xfrm>
                <a:off x="3733800" y="1600200"/>
                <a:ext cx="457200" cy="5334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D</a:t>
                </a:r>
              </a:p>
            </p:txBody>
          </p:sp>
          <p:sp>
            <p:nvSpPr>
              <p:cNvPr id="88095" name="Rectangle 13"/>
              <p:cNvSpPr>
                <a:spLocks noChangeArrowheads="1"/>
              </p:cNvSpPr>
              <p:nvPr/>
            </p:nvSpPr>
            <p:spPr bwMode="auto">
              <a:xfrm>
                <a:off x="3733800" y="2209800"/>
                <a:ext cx="457200" cy="21336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</p:txBody>
          </p:sp>
          <p:sp>
            <p:nvSpPr>
              <p:cNvPr id="88096" name="Rectangle 14"/>
              <p:cNvSpPr>
                <a:spLocks noChangeArrowheads="1"/>
              </p:cNvSpPr>
              <p:nvPr/>
            </p:nvSpPr>
            <p:spPr bwMode="auto">
              <a:xfrm>
                <a:off x="4191000" y="1600200"/>
                <a:ext cx="457200" cy="5334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E</a:t>
                </a:r>
              </a:p>
            </p:txBody>
          </p:sp>
          <p:sp>
            <p:nvSpPr>
              <p:cNvPr id="88097" name="Rectangle 15"/>
              <p:cNvSpPr>
                <a:spLocks noChangeArrowheads="1"/>
              </p:cNvSpPr>
              <p:nvPr/>
            </p:nvSpPr>
            <p:spPr bwMode="auto">
              <a:xfrm>
                <a:off x="4191000" y="2209800"/>
                <a:ext cx="457200" cy="21336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b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b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b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b</a:t>
                </a:r>
              </a:p>
            </p:txBody>
          </p:sp>
        </p:grp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23622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28194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32766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37338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41910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2362200" y="5459413"/>
              <a:ext cx="482600" cy="90805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70000"/>
                </a:lnSpc>
              </a:pPr>
              <a:endParaRPr lang="en-US" sz="1800" i="1">
                <a:sym typeface="Symbol" pitchFamily="18" charset="2"/>
              </a:endParaRPr>
            </a:p>
          </p:txBody>
        </p:sp>
        <p:sp>
          <p:nvSpPr>
            <p:cNvPr id="88086" name="Rectangle 25"/>
            <p:cNvSpPr>
              <a:spLocks noChangeArrowheads="1"/>
            </p:cNvSpPr>
            <p:nvPr/>
          </p:nvSpPr>
          <p:spPr bwMode="auto">
            <a:xfrm>
              <a:off x="4176713" y="5459413"/>
              <a:ext cx="457200" cy="9286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i="1">
                <a:sym typeface="Symbol" pitchFamily="18" charset="2"/>
              </a:endParaRPr>
            </a:p>
          </p:txBody>
        </p:sp>
        <p:sp>
          <p:nvSpPr>
            <p:cNvPr id="88087" name="Text Box 36"/>
            <p:cNvSpPr txBox="1">
              <a:spLocks noChangeArrowheads="1"/>
            </p:cNvSpPr>
            <p:nvPr/>
          </p:nvSpPr>
          <p:spPr bwMode="auto">
            <a:xfrm>
              <a:off x="2878138" y="5467350"/>
              <a:ext cx="311150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</p:txBody>
        </p:sp>
        <p:sp>
          <p:nvSpPr>
            <p:cNvPr id="88088" name="Text Box 37"/>
            <p:cNvSpPr txBox="1">
              <a:spLocks noChangeArrowheads="1"/>
            </p:cNvSpPr>
            <p:nvPr/>
          </p:nvSpPr>
          <p:spPr bwMode="auto">
            <a:xfrm>
              <a:off x="3355975" y="5446712"/>
              <a:ext cx="328613" cy="915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88089" name="Text Box 38"/>
            <p:cNvSpPr txBox="1">
              <a:spLocks noChangeArrowheads="1"/>
            </p:cNvSpPr>
            <p:nvPr/>
          </p:nvSpPr>
          <p:spPr bwMode="auto">
            <a:xfrm>
              <a:off x="3694113" y="5446713"/>
              <a:ext cx="519112" cy="915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20</a:t>
              </a:r>
            </a:p>
          </p:txBody>
        </p:sp>
      </p:grpSp>
      <p:sp>
        <p:nvSpPr>
          <p:cNvPr id="88077" name="Text Box 39"/>
          <p:cNvSpPr txBox="1">
            <a:spLocks noChangeArrowheads="1"/>
          </p:cNvSpPr>
          <p:nvPr/>
        </p:nvSpPr>
        <p:spPr bwMode="auto">
          <a:xfrm>
            <a:off x="4244975" y="54483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88078" name="Text Box 37"/>
          <p:cNvSpPr txBox="1">
            <a:spLocks noChangeArrowheads="1"/>
          </p:cNvSpPr>
          <p:nvPr/>
        </p:nvSpPr>
        <p:spPr bwMode="auto">
          <a:xfrm>
            <a:off x="2438400" y="5459413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241800"/>
            <a:ext cx="6400800" cy="558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sym typeface="Symbol" pitchFamily="18" charset="2"/>
              </a:rPr>
              <a:t>                       </a:t>
            </a:r>
            <a:r>
              <a:rPr lang="el-GR" sz="2800" i="1" dirty="0">
                <a:latin typeface="CMMI10"/>
              </a:rPr>
              <a:t>σ</a:t>
            </a:r>
            <a:r>
              <a:rPr lang="en-US" sz="1200" i="1" dirty="0">
                <a:latin typeface="CMTI7"/>
              </a:rPr>
              <a:t>bra</a:t>
            </a:r>
            <a:r>
              <a:rPr lang="en-US" sz="1400" i="1" dirty="0">
                <a:latin typeface="CMTI7"/>
              </a:rPr>
              <a:t>nch</a:t>
            </a:r>
            <a:r>
              <a:rPr lang="en-US" sz="1400" dirty="0">
                <a:latin typeface="Palatino-Roman"/>
              </a:rPr>
              <a:t>-</a:t>
            </a:r>
            <a:r>
              <a:rPr lang="en-US" sz="1400" i="1" dirty="0">
                <a:latin typeface="CMTI7"/>
              </a:rPr>
              <a:t>name </a:t>
            </a:r>
            <a:r>
              <a:rPr lang="en-US" sz="1400" dirty="0">
                <a:latin typeface="CMR7"/>
              </a:rPr>
              <a:t>=</a:t>
            </a:r>
            <a:r>
              <a:rPr lang="en-US" sz="1400" dirty="0">
                <a:latin typeface="Times-Roman"/>
              </a:rPr>
              <a:t>“</a:t>
            </a:r>
            <a:r>
              <a:rPr lang="en-US" sz="1400" dirty="0" err="1">
                <a:latin typeface="Palatino-Roman"/>
              </a:rPr>
              <a:t>Perryridge</a:t>
            </a:r>
            <a:r>
              <a:rPr lang="en-US" sz="1400" dirty="0">
                <a:latin typeface="Times-Roman"/>
              </a:rPr>
              <a:t>”</a:t>
            </a:r>
            <a:r>
              <a:rPr lang="en-US" sz="1400" i="1" dirty="0">
                <a:latin typeface="CMSY7"/>
              </a:rPr>
              <a:t>∧ </a:t>
            </a:r>
            <a:r>
              <a:rPr lang="en-US" sz="1400" i="1" dirty="0">
                <a:latin typeface="CMTI7"/>
              </a:rPr>
              <a:t>amount</a:t>
            </a:r>
            <a:r>
              <a:rPr lang="en-US" sz="1400" i="1" dirty="0">
                <a:latin typeface="CMMI7"/>
              </a:rPr>
              <a:t>&gt;</a:t>
            </a:r>
            <a:r>
              <a:rPr lang="en-US" sz="1400" dirty="0">
                <a:latin typeface="CMR7"/>
              </a:rPr>
              <a:t>1200</a:t>
            </a:r>
            <a:r>
              <a:rPr lang="en-US" sz="1000" dirty="0">
                <a:latin typeface="CMR7"/>
              </a:rPr>
              <a:t> </a:t>
            </a:r>
            <a:r>
              <a:rPr lang="en-US" sz="2800" dirty="0">
                <a:latin typeface="CMR10"/>
              </a:rPr>
              <a:t>(</a:t>
            </a:r>
            <a:r>
              <a:rPr lang="en-US" sz="2800" i="1" dirty="0">
                <a:latin typeface="CMTI10"/>
              </a:rPr>
              <a:t>loan</a:t>
            </a:r>
            <a:r>
              <a:rPr lang="en-US" sz="2800" dirty="0">
                <a:latin typeface="CMR10"/>
              </a:rPr>
              <a:t>)</a:t>
            </a:r>
            <a:endParaRPr lang="en-US" sz="2000" dirty="0">
              <a:sym typeface="Symbol" pitchFamily="18" charset="2"/>
            </a:endParaRPr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743200" y="152400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90913" y="1052513"/>
            <a:ext cx="2235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loan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 relation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6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241800"/>
            <a:ext cx="6400800" cy="558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ym typeface="Symbol" pitchFamily="18" charset="2"/>
              </a:rPr>
              <a:t>                       </a:t>
            </a:r>
            <a:r>
              <a:rPr lang="el-GR" sz="2800" i="1">
                <a:latin typeface="CMMI10"/>
              </a:rPr>
              <a:t>σ</a:t>
            </a:r>
            <a:r>
              <a:rPr lang="en-US" sz="1200" i="1">
                <a:latin typeface="CMTI7"/>
              </a:rPr>
              <a:t>bra</a:t>
            </a:r>
            <a:r>
              <a:rPr lang="en-US" sz="1400" i="1">
                <a:latin typeface="CMTI7"/>
              </a:rPr>
              <a:t>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 </a:t>
            </a:r>
            <a:r>
              <a:rPr lang="en-US" sz="1400">
                <a:latin typeface="CMR7"/>
              </a:rPr>
              <a:t>=</a:t>
            </a:r>
            <a:r>
              <a:rPr lang="en-US" sz="1400">
                <a:latin typeface="Times-Roman"/>
              </a:rPr>
              <a:t>“</a:t>
            </a:r>
            <a:r>
              <a:rPr lang="en-US" sz="1400">
                <a:latin typeface="Palatino-Roman"/>
              </a:rPr>
              <a:t>Perryridge</a:t>
            </a:r>
            <a:r>
              <a:rPr lang="en-US" sz="1400">
                <a:latin typeface="Times-Roman"/>
              </a:rPr>
              <a:t>”</a:t>
            </a:r>
            <a:r>
              <a:rPr lang="en-US" sz="1400" i="1">
                <a:latin typeface="CMSY7"/>
              </a:rPr>
              <a:t>∧ </a:t>
            </a:r>
            <a:r>
              <a:rPr lang="en-US" sz="1400" i="1">
                <a:latin typeface="CMTI7"/>
              </a:rPr>
              <a:t>amount</a:t>
            </a:r>
            <a:r>
              <a:rPr lang="en-US" sz="1400" i="1">
                <a:latin typeface="CMMI7"/>
              </a:rPr>
              <a:t>&gt;</a:t>
            </a:r>
            <a:r>
              <a:rPr lang="en-US" sz="1400">
                <a:latin typeface="CMR7"/>
              </a:rPr>
              <a:t>1200</a:t>
            </a:r>
            <a:r>
              <a:rPr lang="en-US" sz="1000">
                <a:latin typeface="CMR7"/>
              </a:rPr>
              <a:t> </a:t>
            </a:r>
            <a:r>
              <a:rPr lang="en-US" sz="2800">
                <a:latin typeface="CMR10"/>
              </a:rPr>
              <a:t>(</a:t>
            </a:r>
            <a:r>
              <a:rPr lang="en-US" sz="2800" i="1">
                <a:latin typeface="CMTI10"/>
              </a:rPr>
              <a:t>loan</a:t>
            </a:r>
            <a:r>
              <a:rPr lang="en-US" sz="2800">
                <a:latin typeface="CMR10"/>
              </a:rPr>
              <a:t>)</a:t>
            </a:r>
            <a:endParaRPr lang="en-US" sz="2000">
              <a:sym typeface="Symbol" pitchFamily="18" charset="2"/>
            </a:endParaRPr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743200" y="152400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90913" y="1052513"/>
            <a:ext cx="2235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sz="20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loan</a:t>
            </a: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 relation</a:t>
            </a:r>
            <a:endParaRPr lang="en-US" sz="2000" dirty="0"/>
          </a:p>
        </p:txBody>
      </p:sp>
      <p:pic>
        <p:nvPicPr>
          <p:cNvPr id="8909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5114925"/>
            <a:ext cx="3810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92200"/>
            <a:ext cx="7912100" cy="55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Find all loans of over $1200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ym typeface="Symbol" pitchFamily="18" charset="2"/>
              </a:rPr>
              <a:t>                       </a:t>
            </a:r>
          </a:p>
        </p:txBody>
      </p:sp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838450" y="224790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55194" y="1609148"/>
            <a:ext cx="22336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20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</a:t>
            </a: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92200"/>
            <a:ext cx="7912100" cy="55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Find all loans of over $1200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ym typeface="Symbol" pitchFamily="18" charset="2"/>
              </a:rPr>
              <a:t>                       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2092325" y="1609725"/>
            <a:ext cx="27257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</a:t>
            </a:r>
            <a:r>
              <a:rPr kumimoji="1" lang="en-US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amount</a:t>
            </a:r>
            <a:r>
              <a:rPr kumimoji="1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1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&gt; 1200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(</a:t>
            </a:r>
            <a:r>
              <a:rPr kumimoji="1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loan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667000" y="312420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55988" y="2541588"/>
            <a:ext cx="22336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loan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 relation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1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860425" y="990600"/>
            <a:ext cx="77612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Find the loan number for each loan of an amount greater than                             $1200</a:t>
            </a:r>
          </a:p>
          <a:p>
            <a:pPr marL="342900" indent="-342900" algn="ctr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                     </a:t>
            </a: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1141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616200" y="2402321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048000" y="1818481"/>
            <a:ext cx="2108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loan 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Relation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860425" y="990600"/>
            <a:ext cx="77612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Find the loan number for each loan of an amount greater than                             $1200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                   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978025" y="1685925"/>
            <a:ext cx="4706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1" lang="en-US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loan_number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(</a:t>
            </a:r>
            <a:r>
              <a:rPr kumimoji="1" lang="en-US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amount</a:t>
            </a:r>
            <a:r>
              <a:rPr kumimoji="1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1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&gt; 1200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(</a:t>
            </a:r>
            <a:r>
              <a:rPr kumimoji="1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loan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))</a:t>
            </a: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91141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416175" y="292735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379663" y="2438400"/>
            <a:ext cx="2108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loan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Relation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8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927350"/>
            <a:ext cx="2203450" cy="1849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2438400"/>
            <a:ext cx="22955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2164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008313" y="2957513"/>
            <a:ext cx="2593975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1513" y="2460625"/>
            <a:ext cx="275113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52400"/>
            <a:ext cx="7092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7" name="Picture 3"/>
          <p:cNvPicPr>
            <a:picLocks noChangeAspect="1" noChangeArrowheads="1"/>
          </p:cNvPicPr>
          <p:nvPr/>
        </p:nvPicPr>
        <p:blipFill>
          <a:blip r:embed="rId5"/>
          <a:srcRect l="3345" t="2817" r="3697" b="2582"/>
          <a:stretch>
            <a:fillRect/>
          </a:stretch>
        </p:blipFill>
        <p:spPr bwMode="auto">
          <a:xfrm>
            <a:off x="6248400" y="2970213"/>
            <a:ext cx="2498725" cy="1906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6650" y="2481263"/>
            <a:ext cx="23971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customer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Relation</a:t>
            </a:r>
            <a:endParaRPr lang="en-US" dirty="0"/>
          </a:p>
        </p:txBody>
      </p:sp>
      <p:sp>
        <p:nvSpPr>
          <p:cNvPr id="92169" name="Rectangle 5"/>
          <p:cNvSpPr>
            <a:spLocks noChangeArrowheads="1"/>
          </p:cNvSpPr>
          <p:nvPr/>
        </p:nvSpPr>
        <p:spPr bwMode="auto">
          <a:xfrm>
            <a:off x="533400" y="5043488"/>
            <a:ext cx="21701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CMR10"/>
              </a:rPr>
              <a:t>Π</a:t>
            </a:r>
            <a:r>
              <a:rPr lang="en-US" sz="900" i="1">
                <a:latin typeface="CMTI7"/>
              </a:rPr>
              <a:t>customer</a:t>
            </a:r>
            <a:r>
              <a:rPr lang="en-US" sz="900">
                <a:latin typeface="Palatino-Roman"/>
              </a:rPr>
              <a:t>-</a:t>
            </a:r>
            <a:r>
              <a:rPr lang="en-US" sz="900" i="1">
                <a:latin typeface="CMTI7"/>
              </a:rPr>
              <a:t>name </a:t>
            </a:r>
            <a:r>
              <a:rPr lang="en-US">
                <a:latin typeface="CMR10"/>
              </a:rPr>
              <a:t>(</a:t>
            </a:r>
            <a:r>
              <a:rPr lang="en-US" i="1">
                <a:latin typeface="CMTI10"/>
              </a:rPr>
              <a:t>borrower </a:t>
            </a:r>
            <a:r>
              <a:rPr lang="en-US">
                <a:latin typeface="CMR10"/>
              </a:rPr>
              <a:t>)</a:t>
            </a:r>
            <a:endParaRPr lang="en-US" sz="1200"/>
          </a:p>
        </p:txBody>
      </p:sp>
      <p:sp>
        <p:nvSpPr>
          <p:cNvPr id="92170" name="Rectangle 7"/>
          <p:cNvSpPr>
            <a:spLocks noChangeArrowheads="1"/>
          </p:cNvSpPr>
          <p:nvPr/>
        </p:nvSpPr>
        <p:spPr bwMode="auto">
          <a:xfrm>
            <a:off x="3187700" y="5011738"/>
            <a:ext cx="223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CMR10"/>
              </a:rPr>
              <a:t>Π</a:t>
            </a:r>
            <a:r>
              <a:rPr lang="en-US" sz="1000" i="1">
                <a:latin typeface="CMTI7"/>
              </a:rPr>
              <a:t>customer</a:t>
            </a:r>
            <a:r>
              <a:rPr lang="en-US" sz="1000">
                <a:latin typeface="Palatino-Roman"/>
              </a:rPr>
              <a:t>-</a:t>
            </a:r>
            <a:r>
              <a:rPr lang="en-US" sz="1000" i="1">
                <a:latin typeface="CMTI7"/>
              </a:rPr>
              <a:t>name </a:t>
            </a:r>
            <a:r>
              <a:rPr lang="en-US">
                <a:latin typeface="CMR10"/>
              </a:rPr>
              <a:t>(</a:t>
            </a:r>
            <a:r>
              <a:rPr lang="en-US" i="1">
                <a:latin typeface="CMTI10"/>
              </a:rPr>
              <a:t>depositor</a:t>
            </a:r>
            <a:r>
              <a:rPr lang="en-US">
                <a:latin typeface="CMR10"/>
              </a:rPr>
              <a:t>)</a:t>
            </a:r>
            <a:endParaRPr lang="en-US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838200" y="914400"/>
            <a:ext cx="7661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olidFill>
                  <a:srgbClr val="000000"/>
                </a:solidFill>
              </a:rPr>
              <a:t>Find the names of all customers who have a loan, an account, or both, from the bank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308100" y="1787525"/>
            <a:ext cx="68135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ctr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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000" i="1">
                <a:solidFill>
                  <a:srgbClr val="000000"/>
                </a:solidFill>
                <a:sym typeface="Symbol" pitchFamily="18" charset="2"/>
              </a:rPr>
              <a:t>borrower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)  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000" i="1">
                <a:solidFill>
                  <a:srgbClr val="000000"/>
                </a:solidFill>
                <a:sym typeface="Symbol" pitchFamily="18" charset="2"/>
              </a:rPr>
              <a:t>depositor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)</a:t>
            </a:r>
          </a:p>
          <a:p>
            <a:pPr algn="ctr"/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3189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533400" y="3151188"/>
            <a:ext cx="2570163" cy="21574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63563" y="2644775"/>
            <a:ext cx="25574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borrower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 relation</a:t>
            </a:r>
            <a:endParaRPr lang="en-US" sz="1800" dirty="0"/>
          </a:p>
        </p:txBody>
      </p:sp>
      <p:pic>
        <p:nvPicPr>
          <p:cNvPr id="93191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733800" y="3151188"/>
            <a:ext cx="3128963" cy="21066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657600" y="2590800"/>
            <a:ext cx="30130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depositor 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Relation</a:t>
            </a:r>
            <a:endParaRPr lang="en-US" sz="1800" dirty="0"/>
          </a:p>
        </p:txBody>
      </p:sp>
      <p:pic>
        <p:nvPicPr>
          <p:cNvPr id="931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2644775"/>
            <a:ext cx="20097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927350"/>
            <a:ext cx="2203450" cy="1849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2438400"/>
            <a:ext cx="22955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4212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008313" y="2957513"/>
            <a:ext cx="2593975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1513" y="2460625"/>
            <a:ext cx="275113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4214" name="Picture 3"/>
          <p:cNvPicPr>
            <a:picLocks noChangeAspect="1" noChangeArrowheads="1"/>
          </p:cNvPicPr>
          <p:nvPr/>
        </p:nvPicPr>
        <p:blipFill>
          <a:blip r:embed="rId4"/>
          <a:srcRect l="3345" t="2817" r="3697" b="2582"/>
          <a:stretch>
            <a:fillRect/>
          </a:stretch>
        </p:blipFill>
        <p:spPr bwMode="auto">
          <a:xfrm>
            <a:off x="6248400" y="2970213"/>
            <a:ext cx="2498725" cy="1906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6650" y="2481263"/>
            <a:ext cx="23971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customer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4216" name="Rectangle 5"/>
          <p:cNvSpPr>
            <a:spLocks noChangeArrowheads="1"/>
          </p:cNvSpPr>
          <p:nvPr/>
        </p:nvSpPr>
        <p:spPr bwMode="auto">
          <a:xfrm>
            <a:off x="533400" y="5043488"/>
            <a:ext cx="21701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9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borrower 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4217" name="Rectangle 7"/>
          <p:cNvSpPr>
            <a:spLocks noChangeArrowheads="1"/>
          </p:cNvSpPr>
          <p:nvPr/>
        </p:nvSpPr>
        <p:spPr bwMode="auto">
          <a:xfrm>
            <a:off x="3187700" y="5011738"/>
            <a:ext cx="223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0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depositor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685800" y="1066800"/>
            <a:ext cx="75438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Palatino-Roman"/>
              </a:rPr>
              <a:t>Query</a:t>
            </a:r>
          </a:p>
          <a:p>
            <a:r>
              <a:rPr lang="en-US" sz="2400"/>
              <a:t>Find all </a:t>
            </a:r>
            <a:r>
              <a:rPr lang="en-US" sz="2400" b="1"/>
              <a:t>customer</a:t>
            </a:r>
            <a:r>
              <a:rPr lang="en-US" sz="2400"/>
              <a:t>s of the bank who have </a:t>
            </a:r>
          </a:p>
          <a:p>
            <a:r>
              <a:rPr lang="en-US" sz="2400"/>
              <a:t>an account </a:t>
            </a:r>
            <a:r>
              <a:rPr lang="en-US" sz="2400" b="1"/>
              <a:t>bu</a:t>
            </a:r>
            <a:r>
              <a:rPr lang="en-US" sz="2400"/>
              <a:t>t not a loan</a:t>
            </a:r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Difference Operation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1981200" y="381000"/>
            <a:ext cx="5197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Select and Project Operation </a:t>
            </a: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762000" y="1143000"/>
            <a:ext cx="7620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b="1"/>
              <a:t>SELECT (σ)</a:t>
            </a:r>
          </a:p>
          <a:p>
            <a:pPr algn="just"/>
            <a:r>
              <a:rPr lang="en-US" sz="2000"/>
              <a:t>The SELECT operation is used for selecting a </a:t>
            </a:r>
            <a:r>
              <a:rPr lang="en-US" sz="2000" b="1"/>
              <a:t>subset of the tuples (Horizontal subset ?) </a:t>
            </a:r>
            <a:r>
              <a:rPr lang="en-US" sz="2000"/>
              <a:t>according to a given selection condition.</a:t>
            </a:r>
          </a:p>
          <a:p>
            <a:pPr algn="just"/>
            <a:r>
              <a:rPr lang="en-US" sz="2000"/>
              <a:t>Select operator selects tuples that satisfy a given predicate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 b="1"/>
              <a:t>Projection(π)</a:t>
            </a:r>
          </a:p>
          <a:p>
            <a:pPr algn="just"/>
            <a:r>
              <a:rPr lang="en-US" sz="2000"/>
              <a:t>The projection eliminates all attributes of the input relation but those mentioned in the projection list. The projection method defines a relation that contains values for a list all attributes (</a:t>
            </a:r>
            <a:r>
              <a:rPr lang="en-US" sz="2000" b="1"/>
              <a:t>vertical subset ?) of Relation. </a:t>
            </a:r>
          </a:p>
          <a:p>
            <a:r>
              <a:rPr lang="en-US"/>
              <a:t>. 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514600" y="6357938"/>
            <a:ext cx="6477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Source: https://www.guru99.com/relational-algebra-dbms.html#2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247650" y="3913188"/>
            <a:ext cx="2570163" cy="21574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77813" y="3406775"/>
            <a:ext cx="25574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95236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448050" y="3913188"/>
            <a:ext cx="3127375" cy="21066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371850" y="3352800"/>
            <a:ext cx="3011488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5238" name="Rectangle 10"/>
          <p:cNvSpPr>
            <a:spLocks noChangeArrowheads="1"/>
          </p:cNvSpPr>
          <p:nvPr/>
        </p:nvSpPr>
        <p:spPr bwMode="auto">
          <a:xfrm>
            <a:off x="685800" y="781050"/>
            <a:ext cx="7239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Palatino-Roman"/>
              </a:rPr>
              <a:t>Query</a:t>
            </a:r>
          </a:p>
          <a:p>
            <a:r>
              <a:rPr lang="en-US" sz="2400"/>
              <a:t>Find all </a:t>
            </a:r>
            <a:r>
              <a:rPr lang="en-US" sz="2400" b="1"/>
              <a:t>customer</a:t>
            </a:r>
            <a:r>
              <a:rPr lang="en-US" sz="2400"/>
              <a:t>s of the bank who have </a:t>
            </a:r>
          </a:p>
          <a:p>
            <a:r>
              <a:rPr lang="en-US" sz="2400"/>
              <a:t>an</a:t>
            </a:r>
            <a:r>
              <a:rPr lang="en-US" sz="2400" b="1"/>
              <a:t> account bu</a:t>
            </a:r>
            <a:r>
              <a:rPr lang="en-US" sz="2400"/>
              <a:t>t not a </a:t>
            </a:r>
            <a:r>
              <a:rPr lang="en-US" sz="2400" b="1"/>
              <a:t>loan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/>
              <a:t>Set Difference Operation</a:t>
            </a:r>
            <a:endParaRPr lang="en-US" dirty="0"/>
          </a:p>
        </p:txBody>
      </p:sp>
      <p:pic>
        <p:nvPicPr>
          <p:cNvPr id="9524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310063"/>
            <a:ext cx="2439988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41" name="Rectangle 4"/>
          <p:cNvSpPr>
            <a:spLocks noChangeArrowheads="1"/>
          </p:cNvSpPr>
          <p:nvPr/>
        </p:nvSpPr>
        <p:spPr bwMode="auto">
          <a:xfrm>
            <a:off x="457200" y="2876550"/>
            <a:ext cx="690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>
                <a:latin typeface="CMR10"/>
              </a:rPr>
              <a:t>Π</a:t>
            </a:r>
            <a:r>
              <a:rPr lang="en-US" sz="1400" i="1">
                <a:latin typeface="CMTI7"/>
              </a:rPr>
              <a:t>customer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</a:t>
            </a:r>
            <a:r>
              <a:rPr lang="en-US" sz="800" i="1">
                <a:latin typeface="CMTI7"/>
              </a:rPr>
              <a:t>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depositor</a:t>
            </a:r>
            <a:r>
              <a:rPr lang="en-US" sz="2000">
                <a:latin typeface="CMR10"/>
              </a:rPr>
              <a:t>) </a:t>
            </a:r>
            <a:r>
              <a:rPr lang="en-US" sz="2000" i="1">
                <a:latin typeface="CMSY10"/>
              </a:rPr>
              <a:t>− </a:t>
            </a:r>
            <a:r>
              <a:rPr lang="el-GR" sz="2000">
                <a:latin typeface="CMR10"/>
              </a:rPr>
              <a:t>Π</a:t>
            </a:r>
            <a:r>
              <a:rPr lang="en-US" sz="1400" i="1">
                <a:latin typeface="CMTI7"/>
              </a:rPr>
              <a:t>customer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</a:t>
            </a:r>
            <a:r>
              <a:rPr lang="en-US" sz="800" i="1">
                <a:latin typeface="CMTI7"/>
              </a:rPr>
              <a:t>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>
                <a:latin typeface="CMR10"/>
              </a:rPr>
              <a:t>)</a:t>
            </a:r>
            <a:endParaRPr lang="en-US"/>
          </a:p>
        </p:txBody>
      </p:sp>
      <p:sp>
        <p:nvSpPr>
          <p:cNvPr id="95242" name="Rectangle 5"/>
          <p:cNvSpPr>
            <a:spLocks noChangeArrowheads="1"/>
          </p:cNvSpPr>
          <p:nvPr/>
        </p:nvSpPr>
        <p:spPr bwMode="auto">
          <a:xfrm>
            <a:off x="679450" y="1973263"/>
            <a:ext cx="78041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Palatino-Roman"/>
              </a:rPr>
              <a:t>The expression </a:t>
            </a:r>
            <a:r>
              <a:rPr lang="en-US" sz="2400" i="1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400" i="1">
                <a:solidFill>
                  <a:srgbClr val="FF0000"/>
                </a:solidFill>
                <a:latin typeface="CMSY10"/>
              </a:rPr>
              <a:t>− </a:t>
            </a:r>
            <a:r>
              <a:rPr lang="en-US" sz="2400" i="1">
                <a:solidFill>
                  <a:srgbClr val="FF0000"/>
                </a:solidFill>
                <a:latin typeface="CMMI10"/>
              </a:rPr>
              <a:t>s </a:t>
            </a:r>
            <a:r>
              <a:rPr lang="en-US" sz="2400">
                <a:solidFill>
                  <a:srgbClr val="FF0000"/>
                </a:solidFill>
                <a:latin typeface="Palatino-Roman"/>
              </a:rPr>
              <a:t>produces a relation</a:t>
            </a:r>
          </a:p>
          <a:p>
            <a:r>
              <a:rPr lang="en-US" sz="2400">
                <a:solidFill>
                  <a:srgbClr val="FF0000"/>
                </a:solidFill>
                <a:latin typeface="Palatino-Roman"/>
              </a:rPr>
              <a:t> containing </a:t>
            </a:r>
            <a:r>
              <a:rPr lang="en-US" sz="2400" b="1">
                <a:solidFill>
                  <a:srgbClr val="FF0000"/>
                </a:solidFill>
                <a:latin typeface="Palatino-Roman"/>
              </a:rPr>
              <a:t>those tuples in </a:t>
            </a:r>
            <a:r>
              <a:rPr lang="en-US" sz="2400" b="1" i="1">
                <a:solidFill>
                  <a:srgbClr val="FF0000"/>
                </a:solidFill>
                <a:latin typeface="Palatino-Italic"/>
              </a:rPr>
              <a:t>r </a:t>
            </a:r>
            <a:r>
              <a:rPr lang="en-US" sz="2400" b="1">
                <a:solidFill>
                  <a:srgbClr val="FF0000"/>
                </a:solidFill>
                <a:latin typeface="Palatino-Roman"/>
              </a:rPr>
              <a:t>but not in </a:t>
            </a:r>
            <a:r>
              <a:rPr lang="en-US" sz="2400" b="1" i="1">
                <a:solidFill>
                  <a:srgbClr val="FF0000"/>
                </a:solidFill>
                <a:latin typeface="Palatino-Italic"/>
              </a:rPr>
              <a:t>s</a:t>
            </a:r>
            <a:r>
              <a:rPr lang="en-US" sz="2400" b="1">
                <a:latin typeface="Palatino-Roman"/>
              </a:rPr>
              <a:t>.</a:t>
            </a:r>
            <a:endParaRPr lang="en-US" sz="2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1600200" y="4090988"/>
            <a:ext cx="2570163" cy="21574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30363" y="3584575"/>
            <a:ext cx="25574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4800600" y="4090988"/>
            <a:ext cx="3128963" cy="21066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594225" y="3530600"/>
            <a:ext cx="30130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6262" name="Rectangle 10"/>
          <p:cNvSpPr>
            <a:spLocks noChangeArrowheads="1"/>
          </p:cNvSpPr>
          <p:nvPr/>
        </p:nvSpPr>
        <p:spPr bwMode="auto">
          <a:xfrm>
            <a:off x="685800" y="781050"/>
            <a:ext cx="7239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Palatino-Roman"/>
              </a:rPr>
              <a:t>Query</a:t>
            </a:r>
          </a:p>
          <a:p>
            <a:r>
              <a:rPr lang="en-US" sz="2400">
                <a:solidFill>
                  <a:srgbClr val="000000"/>
                </a:solidFill>
              </a:rPr>
              <a:t>Find all </a:t>
            </a:r>
            <a:r>
              <a:rPr lang="en-US" sz="2400" b="1">
                <a:solidFill>
                  <a:srgbClr val="000000"/>
                </a:solidFill>
              </a:rPr>
              <a:t>customer</a:t>
            </a:r>
            <a:r>
              <a:rPr lang="en-US" sz="2400">
                <a:solidFill>
                  <a:srgbClr val="000000"/>
                </a:solidFill>
              </a:rPr>
              <a:t>s of the bank who have </a:t>
            </a:r>
          </a:p>
          <a:p>
            <a:r>
              <a:rPr lang="en-US" sz="2400">
                <a:solidFill>
                  <a:srgbClr val="000000"/>
                </a:solidFill>
              </a:rPr>
              <a:t>an</a:t>
            </a:r>
            <a:r>
              <a:rPr lang="en-US" sz="2400" b="1">
                <a:solidFill>
                  <a:srgbClr val="000000"/>
                </a:solidFill>
              </a:rPr>
              <a:t> loan bu</a:t>
            </a:r>
            <a:r>
              <a:rPr lang="en-US" sz="2400">
                <a:solidFill>
                  <a:srgbClr val="000000"/>
                </a:solidFill>
              </a:rPr>
              <a:t>t not a </a:t>
            </a:r>
            <a:r>
              <a:rPr lang="en-US" sz="2400" b="1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Set Difference Operation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96264" name="Rectangle 4"/>
          <p:cNvSpPr>
            <a:spLocks noChangeArrowheads="1"/>
          </p:cNvSpPr>
          <p:nvPr/>
        </p:nvSpPr>
        <p:spPr bwMode="auto">
          <a:xfrm>
            <a:off x="457200" y="2876550"/>
            <a:ext cx="690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4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name</a:t>
            </a:r>
            <a:r>
              <a:rPr lang="en-US" sz="800" i="1">
                <a:solidFill>
                  <a:srgbClr val="000000"/>
                </a:solidFill>
                <a:latin typeface="CMTI7"/>
              </a:rPr>
              <a:t>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borrower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 - </a:t>
            </a:r>
            <a:r>
              <a:rPr lang="el-GR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4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name</a:t>
            </a:r>
            <a:r>
              <a:rPr lang="en-US" sz="800" i="1">
                <a:solidFill>
                  <a:srgbClr val="000000"/>
                </a:solidFill>
                <a:latin typeface="CMTI7"/>
              </a:rPr>
              <a:t>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depositor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6265" name="Rectangle 5"/>
          <p:cNvSpPr>
            <a:spLocks noChangeArrowheads="1"/>
          </p:cNvSpPr>
          <p:nvPr/>
        </p:nvSpPr>
        <p:spPr bwMode="auto">
          <a:xfrm>
            <a:off x="679450" y="1973263"/>
            <a:ext cx="78041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Palatino-Roman"/>
              </a:rPr>
              <a:t>The expression </a:t>
            </a:r>
            <a:r>
              <a:rPr lang="en-US" sz="2400" i="1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400" i="1">
                <a:solidFill>
                  <a:srgbClr val="FF0000"/>
                </a:solidFill>
                <a:latin typeface="CMSY10"/>
              </a:rPr>
              <a:t>− </a:t>
            </a:r>
            <a:r>
              <a:rPr lang="en-US" sz="2400" i="1">
                <a:solidFill>
                  <a:srgbClr val="FF0000"/>
                </a:solidFill>
                <a:latin typeface="CMMI10"/>
              </a:rPr>
              <a:t>s </a:t>
            </a:r>
            <a:r>
              <a:rPr lang="en-US" sz="2400">
                <a:solidFill>
                  <a:srgbClr val="FF0000"/>
                </a:solidFill>
                <a:latin typeface="Palatino-Roman"/>
              </a:rPr>
              <a:t>produces a relation</a:t>
            </a:r>
          </a:p>
          <a:p>
            <a:r>
              <a:rPr lang="en-US" sz="2400">
                <a:solidFill>
                  <a:srgbClr val="FF0000"/>
                </a:solidFill>
                <a:latin typeface="Palatino-Roman"/>
              </a:rPr>
              <a:t> containing </a:t>
            </a:r>
            <a:r>
              <a:rPr lang="en-US" sz="2400" b="1">
                <a:solidFill>
                  <a:srgbClr val="FF0000"/>
                </a:solidFill>
                <a:latin typeface="Palatino-Roman"/>
              </a:rPr>
              <a:t>those tuples in </a:t>
            </a:r>
            <a:r>
              <a:rPr lang="en-US" sz="2400" b="1" i="1">
                <a:solidFill>
                  <a:srgbClr val="FF0000"/>
                </a:solidFill>
                <a:latin typeface="Palatino-Italic"/>
              </a:rPr>
              <a:t>r </a:t>
            </a:r>
            <a:r>
              <a:rPr lang="en-US" sz="2400" b="1">
                <a:solidFill>
                  <a:srgbClr val="FF0000"/>
                </a:solidFill>
                <a:latin typeface="Palatino-Roman"/>
              </a:rPr>
              <a:t>but not in </a:t>
            </a:r>
            <a:r>
              <a:rPr lang="en-US" sz="2400" b="1" i="1">
                <a:solidFill>
                  <a:srgbClr val="FF0000"/>
                </a:solidFill>
                <a:latin typeface="Palatino-Italic"/>
              </a:rPr>
              <a:t>s</a:t>
            </a:r>
            <a:r>
              <a:rPr lang="en-US" sz="2400" b="1">
                <a:solidFill>
                  <a:srgbClr val="000000"/>
                </a:solidFill>
                <a:latin typeface="Palatino-Roman"/>
              </a:rPr>
              <a:t>.</a:t>
            </a:r>
            <a:endParaRPr 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013700" cy="825500"/>
          </a:xfrm>
        </p:spPr>
        <p:txBody>
          <a:bodyPr/>
          <a:lstStyle/>
          <a:p>
            <a:r>
              <a:rPr lang="en-US" sz="1800"/>
              <a:t>Find the names of all </a:t>
            </a:r>
            <a:r>
              <a:rPr lang="en-US" sz="1800" b="1"/>
              <a:t>customers</a:t>
            </a:r>
            <a:r>
              <a:rPr lang="en-US" sz="1800"/>
              <a:t> who have a </a:t>
            </a:r>
            <a:r>
              <a:rPr lang="en-US" sz="1800" b="1"/>
              <a:t>loan</a:t>
            </a:r>
            <a:r>
              <a:rPr lang="en-US" sz="1800"/>
              <a:t> at the Perryridge branch.</a:t>
            </a:r>
          </a:p>
        </p:txBody>
      </p:sp>
      <p:pic>
        <p:nvPicPr>
          <p:cNvPr id="9728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3863" y="1981200"/>
            <a:ext cx="20208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5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3903663" y="2360613"/>
            <a:ext cx="2649537" cy="1600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830638" y="1981200"/>
            <a:ext cx="16144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9728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165600"/>
            <a:ext cx="464820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013700" cy="825500"/>
          </a:xfrm>
        </p:spPr>
        <p:txBody>
          <a:bodyPr/>
          <a:lstStyle/>
          <a:p>
            <a:r>
              <a:rPr lang="en-US" sz="1800"/>
              <a:t>Find the names of all </a:t>
            </a:r>
            <a:r>
              <a:rPr lang="en-US" sz="1800" b="1"/>
              <a:t>customers</a:t>
            </a:r>
            <a:r>
              <a:rPr lang="en-US" sz="1800"/>
              <a:t> who have a </a:t>
            </a:r>
            <a:r>
              <a:rPr lang="en-US" sz="1800" b="1"/>
              <a:t>loan</a:t>
            </a:r>
            <a:r>
              <a:rPr lang="en-US" sz="1800"/>
              <a:t> at the Perryridge branch.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457200" y="1774825"/>
            <a:ext cx="906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olidFill>
                  <a:srgbClr val="000000"/>
                </a:solidFill>
                <a:sym typeface="Symbol" pitchFamily="18" charset="2"/>
              </a:rPr>
              <a:t>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4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800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branch_name=“Perryridge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” </a:t>
            </a:r>
            <a:r>
              <a:rPr kumimoji="1" lang="en-US" sz="2400">
                <a:solidFill>
                  <a:srgbClr val="000000"/>
                </a:solidFill>
              </a:rPr>
              <a:t> 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sz="2000" i="1">
                <a:solidFill>
                  <a:srgbClr val="000000"/>
                </a:solidFill>
                <a:sym typeface="Symbol" pitchFamily="18" charset="2"/>
              </a:rPr>
              <a:t>borrower x loan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))</a:t>
            </a:r>
          </a:p>
        </p:txBody>
      </p:sp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20208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10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2667000" y="3427413"/>
            <a:ext cx="2649538" cy="1600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593975" y="3048000"/>
            <a:ext cx="16144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2522538"/>
            <a:ext cx="30480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47244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7950"/>
            <a:ext cx="47244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4953000" y="457200"/>
            <a:ext cx="412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i="1">
                <a:latin typeface="CMMI10"/>
              </a:rPr>
              <a:t>σ</a:t>
            </a:r>
            <a:r>
              <a:rPr lang="en-US" sz="1200" i="1">
                <a:latin typeface="CMTI7"/>
              </a:rPr>
              <a:t>branch</a:t>
            </a:r>
            <a:r>
              <a:rPr lang="en-US" sz="1200">
                <a:latin typeface="Palatino-Roman"/>
              </a:rPr>
              <a:t>-</a:t>
            </a:r>
            <a:r>
              <a:rPr lang="en-US" sz="1200" i="1">
                <a:latin typeface="CMTI7"/>
              </a:rPr>
              <a:t>name </a:t>
            </a:r>
            <a:r>
              <a:rPr lang="en-US" sz="1200">
                <a:latin typeface="CMR7"/>
              </a:rPr>
              <a:t>=</a:t>
            </a:r>
            <a:r>
              <a:rPr lang="en-US" sz="1200">
                <a:latin typeface="Times-Roman"/>
              </a:rPr>
              <a:t>“</a:t>
            </a:r>
            <a:r>
              <a:rPr lang="en-US" sz="1200">
                <a:latin typeface="Palatino-Roman"/>
              </a:rPr>
              <a:t>Perryridge</a:t>
            </a:r>
            <a:r>
              <a:rPr lang="en-US" sz="800">
                <a:latin typeface="Times-Roman"/>
              </a:rPr>
              <a:t>”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 i="1">
                <a:latin typeface="CMSY10"/>
              </a:rPr>
              <a:t>× </a:t>
            </a:r>
            <a:r>
              <a:rPr lang="en-US" sz="2000" i="1">
                <a:latin typeface="CMTI10"/>
              </a:rPr>
              <a:t>loan</a:t>
            </a:r>
            <a:r>
              <a:rPr lang="en-US" sz="2000">
                <a:latin typeface="CMR10"/>
              </a:rPr>
              <a:t>)</a:t>
            </a:r>
            <a:endParaRPr lang="en-US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6763" y="1295400"/>
            <a:ext cx="4525962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013700" cy="825500"/>
          </a:xfrm>
        </p:spPr>
        <p:txBody>
          <a:bodyPr/>
          <a:lstStyle/>
          <a:p>
            <a:r>
              <a:rPr lang="en-US" sz="2000"/>
              <a:t>Find the names of all customers who have a loan at the Perryridge branch.</a:t>
            </a:r>
          </a:p>
        </p:txBody>
      </p:sp>
      <p:sp>
        <p:nvSpPr>
          <p:cNvPr id="101380" name="Rectangle 1"/>
          <p:cNvSpPr>
            <a:spLocks noChangeArrowheads="1"/>
          </p:cNvSpPr>
          <p:nvPr/>
        </p:nvSpPr>
        <p:spPr bwMode="auto">
          <a:xfrm>
            <a:off x="473075" y="2495550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borrower 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 </a:t>
            </a:r>
            <a:r>
              <a:rPr lang="en-US" sz="1400">
                <a:latin typeface="CMR7"/>
              </a:rPr>
              <a:t>=</a:t>
            </a:r>
            <a:r>
              <a:rPr lang="en-US" sz="1400" i="1">
                <a:latin typeface="CMTI7"/>
              </a:rPr>
              <a:t>loan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 </a:t>
            </a:r>
            <a:r>
              <a:rPr lang="el-GR" sz="2000">
                <a:latin typeface="CMR10"/>
              </a:rPr>
              <a:t>(</a:t>
            </a:r>
            <a:r>
              <a:rPr lang="el-GR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branch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 </a:t>
            </a:r>
            <a:r>
              <a:rPr lang="en-US" sz="1400">
                <a:latin typeface="CMR7"/>
              </a:rPr>
              <a:t>=</a:t>
            </a:r>
            <a:r>
              <a:rPr lang="en-US" sz="1400">
                <a:latin typeface="Times-Roman"/>
              </a:rPr>
              <a:t>“</a:t>
            </a:r>
            <a:r>
              <a:rPr lang="en-US" sz="1400">
                <a:latin typeface="Palatino-Roman"/>
              </a:rPr>
              <a:t>Perryridge</a:t>
            </a:r>
            <a:r>
              <a:rPr lang="en-US" sz="1400">
                <a:latin typeface="Times-Roman"/>
              </a:rPr>
              <a:t>”</a:t>
            </a:r>
            <a:r>
              <a:rPr lang="en-US" sz="14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 i="1">
                <a:latin typeface="CMSY10"/>
              </a:rPr>
              <a:t>× </a:t>
            </a:r>
            <a:r>
              <a:rPr lang="en-US" sz="2000" i="1">
                <a:latin typeface="CMTI10"/>
              </a:rPr>
              <a:t>loan</a:t>
            </a:r>
            <a:r>
              <a:rPr lang="en-US" sz="2000">
                <a:latin typeface="CMR10"/>
              </a:rPr>
              <a:t>))</a:t>
            </a:r>
            <a:endParaRPr lang="en-US"/>
          </a:p>
        </p:txBody>
      </p:sp>
      <p:sp>
        <p:nvSpPr>
          <p:cNvPr id="101381" name="Rectangle 2"/>
          <p:cNvSpPr>
            <a:spLocks noChangeArrowheads="1"/>
          </p:cNvSpPr>
          <p:nvPr/>
        </p:nvSpPr>
        <p:spPr bwMode="auto">
          <a:xfrm>
            <a:off x="1173163" y="3871913"/>
            <a:ext cx="662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To have only customer-name, we do a projection</a:t>
            </a:r>
          </a:p>
        </p:txBody>
      </p:sp>
      <p:sp>
        <p:nvSpPr>
          <p:cNvPr id="101382" name="Rectangle 3"/>
          <p:cNvSpPr>
            <a:spLocks noChangeArrowheads="1"/>
          </p:cNvSpPr>
          <p:nvPr/>
        </p:nvSpPr>
        <p:spPr bwMode="auto">
          <a:xfrm>
            <a:off x="1295400" y="4648200"/>
            <a:ext cx="563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>
                <a:latin typeface="CMR10"/>
              </a:rPr>
              <a:t>Π</a:t>
            </a:r>
            <a:r>
              <a:rPr lang="en-US" sz="1400" i="1">
                <a:latin typeface="CMTI7"/>
              </a:rPr>
              <a:t>customer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</a:t>
            </a:r>
            <a:r>
              <a:rPr lang="en-US" sz="800" i="1">
                <a:latin typeface="CMTI7"/>
              </a:rPr>
              <a:t> </a:t>
            </a:r>
            <a:r>
              <a:rPr lang="en-US" sz="2000">
                <a:latin typeface="CMR10"/>
              </a:rPr>
              <a:t>(</a:t>
            </a:r>
            <a:r>
              <a:rPr lang="el-GR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borrower 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 </a:t>
            </a:r>
            <a:r>
              <a:rPr lang="en-US" sz="1400">
                <a:latin typeface="CMR7"/>
              </a:rPr>
              <a:t>=</a:t>
            </a:r>
            <a:r>
              <a:rPr lang="en-US" sz="1400" i="1">
                <a:latin typeface="CMTI7"/>
              </a:rPr>
              <a:t>loan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</a:t>
            </a:r>
          </a:p>
          <a:p>
            <a:r>
              <a:rPr lang="el-GR" sz="2000">
                <a:latin typeface="CMR10"/>
              </a:rPr>
              <a:t>(</a:t>
            </a:r>
            <a:r>
              <a:rPr lang="el-GR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branch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 </a:t>
            </a:r>
            <a:r>
              <a:rPr lang="en-US" sz="1400">
                <a:latin typeface="CMR7"/>
              </a:rPr>
              <a:t>=</a:t>
            </a:r>
            <a:r>
              <a:rPr lang="en-US" sz="1400">
                <a:latin typeface="Times-Roman"/>
              </a:rPr>
              <a:t>“</a:t>
            </a:r>
            <a:r>
              <a:rPr lang="en-US" sz="1400">
                <a:latin typeface="Palatino-Roman"/>
              </a:rPr>
              <a:t>Perryridge</a:t>
            </a:r>
            <a:r>
              <a:rPr lang="en-US" sz="1400">
                <a:latin typeface="Times-Roman"/>
              </a:rPr>
              <a:t>”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 i="1">
                <a:latin typeface="CMSY10"/>
              </a:rPr>
              <a:t>× </a:t>
            </a:r>
            <a:r>
              <a:rPr lang="en-US" sz="2000" i="1">
                <a:latin typeface="CMTI10"/>
              </a:rPr>
              <a:t>loan</a:t>
            </a:r>
            <a:r>
              <a:rPr lang="en-US" sz="2000">
                <a:latin typeface="CMR10"/>
              </a:rPr>
              <a:t>)))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76400"/>
            <a:ext cx="41052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438400" y="3903663"/>
            <a:ext cx="48006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Palatino-Roman"/>
              </a:rPr>
              <a:t>Result of </a:t>
            </a:r>
          </a:p>
          <a:p>
            <a:pPr>
              <a:defRPr/>
            </a:pPr>
            <a:r>
              <a:rPr lang="el-GR" sz="2000" dirty="0">
                <a:latin typeface="CMR10"/>
              </a:rPr>
              <a:t>Π</a:t>
            </a:r>
            <a:r>
              <a:rPr lang="en-US" sz="1400" i="1" dirty="0">
                <a:latin typeface="CMTI7"/>
              </a:rPr>
              <a:t>customer</a:t>
            </a:r>
            <a:r>
              <a:rPr lang="en-US" sz="1400" dirty="0">
                <a:latin typeface="Palatino-Roman"/>
              </a:rPr>
              <a:t>-</a:t>
            </a:r>
            <a:r>
              <a:rPr lang="en-US" sz="1400" i="1" dirty="0">
                <a:latin typeface="CMTI7"/>
              </a:rPr>
              <a:t>name</a:t>
            </a:r>
          </a:p>
          <a:p>
            <a:pPr>
              <a:defRPr/>
            </a:pPr>
            <a:r>
              <a:rPr lang="el-GR" sz="2000" dirty="0">
                <a:latin typeface="CMR10"/>
              </a:rPr>
              <a:t>(</a:t>
            </a:r>
            <a:r>
              <a:rPr lang="el-GR" sz="2000" i="1" dirty="0">
                <a:latin typeface="CMMI10"/>
              </a:rPr>
              <a:t>σ</a:t>
            </a:r>
            <a:r>
              <a:rPr lang="en-US" sz="1050" i="1" dirty="0">
                <a:latin typeface="CMTI7"/>
              </a:rPr>
              <a:t>borrower </a:t>
            </a:r>
            <a:r>
              <a:rPr lang="en-US" sz="1050" i="1" dirty="0">
                <a:latin typeface="CMMI7"/>
              </a:rPr>
              <a:t>.</a:t>
            </a:r>
            <a:r>
              <a:rPr lang="en-US" sz="1050" i="1" dirty="0">
                <a:latin typeface="CMTI7"/>
              </a:rPr>
              <a:t>loan</a:t>
            </a:r>
            <a:r>
              <a:rPr lang="en-US" sz="1050" dirty="0">
                <a:latin typeface="Palatino-Roman"/>
              </a:rPr>
              <a:t>-</a:t>
            </a:r>
            <a:r>
              <a:rPr lang="en-US" sz="1050" i="1" dirty="0">
                <a:latin typeface="CMTI7"/>
              </a:rPr>
              <a:t>number </a:t>
            </a:r>
            <a:r>
              <a:rPr lang="en-US" sz="1050" dirty="0">
                <a:latin typeface="CMR7"/>
              </a:rPr>
              <a:t>=</a:t>
            </a:r>
            <a:r>
              <a:rPr lang="en-US" sz="1050" i="1" dirty="0" err="1">
                <a:latin typeface="CMTI7"/>
              </a:rPr>
              <a:t>loan</a:t>
            </a:r>
            <a:r>
              <a:rPr lang="en-US" sz="1050" i="1" dirty="0" err="1">
                <a:latin typeface="CMMI7"/>
              </a:rPr>
              <a:t>.</a:t>
            </a:r>
            <a:r>
              <a:rPr lang="en-US" sz="1050" i="1" dirty="0" err="1">
                <a:latin typeface="CMTI7"/>
              </a:rPr>
              <a:t>loan</a:t>
            </a:r>
            <a:r>
              <a:rPr lang="en-US" sz="1050" dirty="0">
                <a:latin typeface="Palatino-Roman"/>
              </a:rPr>
              <a:t>-</a:t>
            </a:r>
            <a:r>
              <a:rPr lang="en-US" sz="1050" i="1" dirty="0">
                <a:latin typeface="CMTI7"/>
              </a:rPr>
              <a:t>number</a:t>
            </a:r>
          </a:p>
          <a:p>
            <a:pPr>
              <a:defRPr/>
            </a:pPr>
            <a:r>
              <a:rPr lang="el-GR" sz="2000" dirty="0">
                <a:latin typeface="CMR10"/>
              </a:rPr>
              <a:t>(</a:t>
            </a:r>
            <a:r>
              <a:rPr lang="el-GR" sz="2000" i="1" dirty="0">
                <a:latin typeface="CMMI10"/>
              </a:rPr>
              <a:t>σ</a:t>
            </a:r>
            <a:r>
              <a:rPr lang="en-US" sz="1050" i="1" dirty="0">
                <a:latin typeface="CMTI7"/>
              </a:rPr>
              <a:t>branch</a:t>
            </a:r>
            <a:r>
              <a:rPr lang="en-US" sz="1050" dirty="0">
                <a:latin typeface="Palatino-Roman"/>
              </a:rPr>
              <a:t>-</a:t>
            </a:r>
            <a:r>
              <a:rPr lang="en-US" sz="1050" i="1" dirty="0">
                <a:latin typeface="CMTI7"/>
              </a:rPr>
              <a:t>name </a:t>
            </a:r>
            <a:r>
              <a:rPr lang="en-US" sz="1050" dirty="0">
                <a:latin typeface="CMR7"/>
              </a:rPr>
              <a:t>=</a:t>
            </a:r>
            <a:r>
              <a:rPr lang="en-US" sz="1050" dirty="0">
                <a:latin typeface="Times-Roman"/>
              </a:rPr>
              <a:t>“</a:t>
            </a:r>
            <a:r>
              <a:rPr lang="en-US" sz="1050" dirty="0" err="1">
                <a:latin typeface="Palatino-Roman"/>
              </a:rPr>
              <a:t>Perryridge</a:t>
            </a:r>
            <a:r>
              <a:rPr lang="en-US" sz="1050" dirty="0">
                <a:latin typeface="Times-Roman"/>
              </a:rPr>
              <a:t>” </a:t>
            </a:r>
            <a:r>
              <a:rPr lang="en-US" sz="2000" dirty="0">
                <a:latin typeface="CMR10"/>
              </a:rPr>
              <a:t>(</a:t>
            </a:r>
            <a:r>
              <a:rPr lang="en-US" sz="2000" i="1" dirty="0">
                <a:latin typeface="CMTI10"/>
              </a:rPr>
              <a:t>borrower </a:t>
            </a:r>
            <a:r>
              <a:rPr lang="en-US" sz="2000" i="1" dirty="0">
                <a:latin typeface="CMSY10"/>
              </a:rPr>
              <a:t>× </a:t>
            </a:r>
            <a:r>
              <a:rPr lang="en-US" sz="2000" i="1" dirty="0">
                <a:latin typeface="CMTI10"/>
              </a:rPr>
              <a:t>loan</a:t>
            </a:r>
            <a:r>
              <a:rPr lang="en-US" sz="2000" dirty="0">
                <a:latin typeface="CMR10"/>
              </a:rPr>
              <a:t>)))</a:t>
            </a:r>
            <a:r>
              <a:rPr lang="en-US" sz="2000" dirty="0">
                <a:latin typeface="Palatino-Roman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013700" cy="825500"/>
          </a:xfrm>
        </p:spPr>
        <p:txBody>
          <a:bodyPr/>
          <a:lstStyle/>
          <a:p>
            <a:r>
              <a:rPr lang="en-US" sz="2000"/>
              <a:t>Find the names of all customers who have a loan at the Perryridge branch.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1081088" y="4495800"/>
            <a:ext cx="743743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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400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branch_name=“Perryridge</a:t>
            </a:r>
            <a:r>
              <a:rPr kumimoji="1" lang="en-US" sz="2000" i="1" baseline="-25000">
                <a:solidFill>
                  <a:srgbClr val="000000"/>
                </a:solidFill>
                <a:sym typeface="Symbol" pitchFamily="18" charset="2"/>
              </a:rPr>
              <a:t>”</a:t>
            </a:r>
            <a:endParaRPr kumimoji="1" lang="en-US" sz="2000">
              <a:solidFill>
                <a:srgbClr val="000000"/>
              </a:solidFill>
              <a:sym typeface="Symbol" pitchFamily="18" charset="2"/>
            </a:endParaRPr>
          </a:p>
          <a:p>
            <a:pPr algn="ctr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</a:rPr>
              <a:t>    (</a:t>
            </a:r>
            <a:r>
              <a:rPr kumimoji="1" lang="en-US" sz="2000" i="1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borrower.loan_number = loan.loan_number</a:t>
            </a: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sz="1800" i="1">
                <a:solidFill>
                  <a:srgbClr val="000000"/>
                </a:solidFill>
                <a:sym typeface="Symbol" pitchFamily="18" charset="2"/>
              </a:rPr>
              <a:t>borrower x loan</a:t>
            </a: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)))</a:t>
            </a:r>
          </a:p>
        </p:txBody>
      </p:sp>
      <p:sp>
        <p:nvSpPr>
          <p:cNvPr id="103429" name="Rectangle 3"/>
          <p:cNvSpPr>
            <a:spLocks noChangeArrowheads="1"/>
          </p:cNvSpPr>
          <p:nvPr/>
        </p:nvSpPr>
        <p:spPr bwMode="auto">
          <a:xfrm>
            <a:off x="1690688" y="2243138"/>
            <a:ext cx="6248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400">
                <a:latin typeface="CMR10"/>
              </a:rPr>
              <a:t>Π</a:t>
            </a:r>
            <a:r>
              <a:rPr lang="en-US" i="1">
                <a:latin typeface="CMTI7"/>
              </a:rPr>
              <a:t>customer</a:t>
            </a:r>
            <a:r>
              <a:rPr lang="en-US">
                <a:latin typeface="Palatino-Roman"/>
              </a:rPr>
              <a:t>-</a:t>
            </a:r>
            <a:r>
              <a:rPr lang="en-US" i="1">
                <a:latin typeface="CMTI7"/>
              </a:rPr>
              <a:t>name </a:t>
            </a:r>
            <a:r>
              <a:rPr lang="el-GR" sz="2400">
                <a:latin typeface="CMR10"/>
              </a:rPr>
              <a:t>(</a:t>
            </a:r>
            <a:r>
              <a:rPr lang="el-GR" sz="24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borrower 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 </a:t>
            </a:r>
            <a:r>
              <a:rPr lang="en-US" sz="1400">
                <a:latin typeface="CMR7"/>
              </a:rPr>
              <a:t>=</a:t>
            </a:r>
            <a:r>
              <a:rPr lang="en-US" sz="1400" i="1">
                <a:latin typeface="CMTI7"/>
              </a:rPr>
              <a:t>loan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</a:t>
            </a:r>
          </a:p>
          <a:p>
            <a:pPr algn="ctr"/>
            <a:r>
              <a:rPr lang="el-GR" sz="2400">
                <a:latin typeface="CMR10"/>
              </a:rPr>
              <a:t>(</a:t>
            </a:r>
            <a:r>
              <a:rPr lang="el-GR" sz="2400" i="1">
                <a:latin typeface="CMMI10"/>
              </a:rPr>
              <a:t>σ</a:t>
            </a:r>
            <a:r>
              <a:rPr lang="en-US" i="1">
                <a:latin typeface="CMTI7"/>
              </a:rPr>
              <a:t>branch</a:t>
            </a:r>
            <a:r>
              <a:rPr lang="en-US">
                <a:latin typeface="Palatino-Roman"/>
              </a:rPr>
              <a:t>-</a:t>
            </a:r>
            <a:r>
              <a:rPr lang="en-US" i="1">
                <a:latin typeface="CMTI7"/>
              </a:rPr>
              <a:t>name </a:t>
            </a:r>
            <a:r>
              <a:rPr lang="en-US">
                <a:latin typeface="CMR7"/>
              </a:rPr>
              <a:t>=</a:t>
            </a:r>
            <a:r>
              <a:rPr lang="en-US">
                <a:latin typeface="Times-Roman"/>
              </a:rPr>
              <a:t>“</a:t>
            </a:r>
            <a:r>
              <a:rPr lang="en-US">
                <a:latin typeface="Palatino-Roman"/>
              </a:rPr>
              <a:t>Perryridge</a:t>
            </a:r>
            <a:r>
              <a:rPr lang="en-US" sz="900">
                <a:latin typeface="Times-Roman"/>
              </a:rPr>
              <a:t>” </a:t>
            </a:r>
            <a:r>
              <a:rPr lang="en-US" sz="24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 i="1">
                <a:latin typeface="CMSY10"/>
              </a:rPr>
              <a:t>× </a:t>
            </a:r>
            <a:r>
              <a:rPr lang="en-US" sz="2000" i="1">
                <a:latin typeface="CMTI10"/>
              </a:rPr>
              <a:t>loan</a:t>
            </a:r>
            <a:r>
              <a:rPr lang="en-US" sz="2000">
                <a:latin typeface="CMR10"/>
              </a:rPr>
              <a:t>)))</a:t>
            </a:r>
            <a:r>
              <a:rPr lang="en-US" sz="2000">
                <a:latin typeface="Palatino-Roman"/>
              </a:rPr>
              <a:t>.</a:t>
            </a:r>
            <a:endParaRPr lang="en-US" sz="1800"/>
          </a:p>
        </p:txBody>
      </p:sp>
      <p:sp>
        <p:nvSpPr>
          <p:cNvPr id="103430" name="TextBox 4"/>
          <p:cNvSpPr txBox="1">
            <a:spLocks noChangeArrowheads="1"/>
          </p:cNvSpPr>
          <p:nvPr/>
        </p:nvSpPr>
        <p:spPr bwMode="auto">
          <a:xfrm>
            <a:off x="4067175" y="3487738"/>
            <a:ext cx="1370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OR ??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Rename Operation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Allows us to name, and therefore to refer to, the results of relational-algebra expressions.</a:t>
            </a:r>
          </a:p>
          <a:p>
            <a:r>
              <a:rPr lang="en-US" sz="1800"/>
              <a:t>Allows us to refer to a relation by more than one name.</a:t>
            </a:r>
          </a:p>
          <a:p>
            <a:r>
              <a:rPr lang="en-US" sz="180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 				</a:t>
            </a:r>
            <a:r>
              <a:rPr lang="en-US" sz="2000" i="1">
                <a:sym typeface="Symbol" pitchFamily="18" charset="2"/>
              </a:rPr>
              <a:t></a:t>
            </a:r>
            <a:r>
              <a:rPr lang="en-US" sz="1800" i="1"/>
              <a:t> </a:t>
            </a:r>
            <a:r>
              <a:rPr lang="en-US" sz="2400" i="1" baseline="-25000"/>
              <a:t>x</a:t>
            </a:r>
            <a:r>
              <a:rPr lang="en-US" sz="1800"/>
              <a:t> (</a:t>
            </a:r>
            <a:r>
              <a:rPr lang="en-US" sz="1800" i="1"/>
              <a:t>E</a:t>
            </a:r>
            <a:r>
              <a:rPr lang="en-US" sz="1800"/>
              <a:t>)</a:t>
            </a:r>
            <a:br>
              <a:rPr lang="en-US" sz="1800"/>
            </a:br>
            <a:endParaRPr lang="en-US" sz="1800"/>
          </a:p>
          <a:p>
            <a:pPr>
              <a:buFont typeface="Monotype Sorts" pitchFamily="2" charset="2"/>
              <a:buNone/>
            </a:pPr>
            <a:r>
              <a:rPr lang="en-US" sz="1800"/>
              <a:t>	returns the expression </a:t>
            </a:r>
            <a:r>
              <a:rPr lang="en-US" sz="1800" i="1"/>
              <a:t>E</a:t>
            </a:r>
            <a:r>
              <a:rPr lang="en-US" sz="1800"/>
              <a:t> under the name </a:t>
            </a:r>
            <a:r>
              <a:rPr lang="en-US" sz="1800" i="1"/>
              <a:t>X</a:t>
            </a:r>
            <a:endParaRPr lang="en-US" sz="1800"/>
          </a:p>
          <a:p>
            <a:r>
              <a:rPr lang="en-US" sz="1800"/>
              <a:t>If a relational-algebra expression </a:t>
            </a:r>
            <a:r>
              <a:rPr lang="en-US" sz="1800" i="1"/>
              <a:t>E</a:t>
            </a:r>
            <a:r>
              <a:rPr lang="en-US" sz="1800"/>
              <a:t> has arity </a:t>
            </a:r>
            <a:r>
              <a:rPr lang="en-US" sz="1800" i="1"/>
              <a:t>n</a:t>
            </a:r>
            <a:r>
              <a:rPr lang="en-US" sz="1800"/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 sz="1800"/>
          </a:p>
          <a:p>
            <a:pPr>
              <a:buFont typeface="Monotype Sorts" pitchFamily="2" charset="2"/>
              <a:buNone/>
            </a:pPr>
            <a:r>
              <a:rPr lang="en-US" sz="1800"/>
              <a:t>	returns the result of expression </a:t>
            </a:r>
            <a:r>
              <a:rPr lang="en-US" sz="1800" i="1"/>
              <a:t>E</a:t>
            </a:r>
            <a:r>
              <a:rPr lang="en-US" sz="1800"/>
              <a:t> under the name </a:t>
            </a:r>
            <a:r>
              <a:rPr lang="en-US" sz="1800" i="1"/>
              <a:t>X</a:t>
            </a:r>
            <a:r>
              <a:rPr lang="en-US" sz="1800"/>
              <a:t>, and with the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attributes renamed to </a:t>
            </a:r>
            <a:r>
              <a:rPr lang="en-US" sz="1800" i="1"/>
              <a:t>A</a:t>
            </a:r>
            <a:r>
              <a:rPr lang="en-US" sz="1600" i="1" baseline="-25000"/>
              <a:t>1 </a:t>
            </a:r>
            <a:r>
              <a:rPr lang="en-US" sz="1800" i="1"/>
              <a:t>, A</a:t>
            </a:r>
            <a:r>
              <a:rPr lang="en-US" sz="1800" i="1" baseline="-25000"/>
              <a:t>2 </a:t>
            </a:r>
            <a:r>
              <a:rPr lang="en-US" sz="1800" i="1"/>
              <a:t>, …., A</a:t>
            </a:r>
            <a:r>
              <a:rPr lang="en-US" sz="1800" i="1" baseline="-25000"/>
              <a:t>n </a:t>
            </a:r>
            <a:r>
              <a:rPr lang="en-US" sz="1800"/>
              <a:t>.</a:t>
            </a:r>
          </a:p>
          <a:p>
            <a:endParaRPr lang="en-US" sz="1800"/>
          </a:p>
        </p:txBody>
      </p:sp>
      <p:graphicFrame>
        <p:nvGraphicFramePr>
          <p:cNvPr id="104452" name="Object 5"/>
          <p:cNvGraphicFramePr>
            <a:graphicFrameLocks noChangeAspect="1"/>
          </p:cNvGraphicFramePr>
          <p:nvPr/>
        </p:nvGraphicFramePr>
        <p:xfrm>
          <a:off x="2895600" y="4114800"/>
          <a:ext cx="20685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172" imgH="355446" progId="Equation.3">
                  <p:embed/>
                </p:oleObj>
              </mc:Choice>
              <mc:Fallback>
                <p:oleObj name="Equation" r:id="rId2" imgW="1447172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206851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960438"/>
          <a:ext cx="6894515" cy="198120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Fees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Team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Bikash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Kevin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792" name="Rectangle 2"/>
          <p:cNvSpPr>
            <a:spLocks noChangeArrowheads="1"/>
          </p:cNvSpPr>
          <p:nvPr/>
        </p:nvSpPr>
        <p:spPr bwMode="auto">
          <a:xfrm>
            <a:off x="1312863" y="3294063"/>
            <a:ext cx="388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Select all the student of Team A </a:t>
            </a:r>
            <a:r>
              <a:rPr lang="en-US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74793" name="Rectangle 3"/>
          <p:cNvSpPr>
            <a:spLocks noChangeArrowheads="1"/>
          </p:cNvSpPr>
          <p:nvPr/>
        </p:nvSpPr>
        <p:spPr bwMode="auto">
          <a:xfrm>
            <a:off x="5410200" y="3324225"/>
            <a:ext cx="2263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 Unicode MS" pitchFamily="34" charset="-128"/>
              </a:rPr>
              <a:t>σ</a:t>
            </a:r>
            <a:r>
              <a:rPr lang="en-US" sz="1800">
                <a:solidFill>
                  <a:srgbClr val="000000"/>
                </a:solidFill>
              </a:rPr>
              <a:t> </a:t>
            </a:r>
            <a:r>
              <a:rPr lang="en-US" sz="1800" baseline="-30000">
                <a:solidFill>
                  <a:srgbClr val="000000"/>
                </a:solidFill>
                <a:latin typeface="Arial Unicode MS" pitchFamily="34" charset="-128"/>
              </a:rPr>
              <a:t>Team = 'A'</a:t>
            </a:r>
            <a:r>
              <a:rPr lang="en-US" sz="1800">
                <a:solidFill>
                  <a:srgbClr val="000000"/>
                </a:solidFill>
                <a:latin typeface="Arial Unicode MS" pitchFamily="34" charset="-128"/>
              </a:rPr>
              <a:t> (Student)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360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4160838"/>
          <a:ext cx="6894515" cy="109701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Roll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Department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Fees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Team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Bikash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CSE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22000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Josh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CSE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34000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820" name="Group 5"/>
          <p:cNvGrpSpPr>
            <a:grpSpLocks/>
          </p:cNvGrpSpPr>
          <p:nvPr/>
        </p:nvGrpSpPr>
        <p:grpSpPr bwMode="auto">
          <a:xfrm>
            <a:off x="76200" y="2179638"/>
            <a:ext cx="8763000" cy="2667000"/>
            <a:chOff x="152400" y="1828800"/>
            <a:chExt cx="8763000" cy="2667000"/>
          </a:xfrm>
        </p:grpSpPr>
        <p:sp>
          <p:nvSpPr>
            <p:cNvPr id="74821" name="Curved Right Arrow 3"/>
            <p:cNvSpPr>
              <a:spLocks noChangeArrowheads="1"/>
            </p:cNvSpPr>
            <p:nvPr/>
          </p:nvSpPr>
          <p:spPr bwMode="auto">
            <a:xfrm>
              <a:off x="152400" y="1828800"/>
              <a:ext cx="914400" cy="1636438"/>
            </a:xfrm>
            <a:prstGeom prst="curvedRightArrow">
              <a:avLst>
                <a:gd name="adj1" fmla="val 24997"/>
                <a:gd name="adj2" fmla="val 50002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22" name="Curved Left Arrow 4"/>
            <p:cNvSpPr>
              <a:spLocks noChangeArrowheads="1"/>
            </p:cNvSpPr>
            <p:nvPr/>
          </p:nvSpPr>
          <p:spPr bwMode="auto">
            <a:xfrm>
              <a:off x="8153400" y="2942869"/>
              <a:ext cx="762000" cy="1552931"/>
            </a:xfrm>
            <a:prstGeom prst="curvedLeftArrow">
              <a:avLst>
                <a:gd name="adj1" fmla="val 24993"/>
                <a:gd name="adj2" fmla="val 49996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ChangeArrowheads="1"/>
          </p:cNvSpPr>
          <p:nvPr/>
        </p:nvSpPr>
        <p:spPr bwMode="auto">
          <a:xfrm>
            <a:off x="1447800" y="1166813"/>
            <a:ext cx="6096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Example-1: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Query to rename the relation </a:t>
            </a:r>
            <a:r>
              <a:rPr lang="en-US" b="1">
                <a:solidFill>
                  <a:srgbClr val="000000"/>
                </a:solidFill>
              </a:rPr>
              <a:t>Student</a:t>
            </a:r>
            <a:r>
              <a:rPr lang="en-US">
                <a:solidFill>
                  <a:srgbClr val="000000"/>
                </a:solidFill>
              </a:rPr>
              <a:t> as </a:t>
            </a:r>
            <a:r>
              <a:rPr lang="en-US" b="1">
                <a:solidFill>
                  <a:srgbClr val="000000"/>
                </a:solidFill>
              </a:rPr>
              <a:t>MaleStudent</a:t>
            </a:r>
            <a:r>
              <a:rPr lang="en-US">
                <a:solidFill>
                  <a:srgbClr val="000000"/>
                </a:solidFill>
              </a:rPr>
              <a:t> and the attributes of </a:t>
            </a:r>
            <a:r>
              <a:rPr lang="en-US" b="1">
                <a:solidFill>
                  <a:srgbClr val="000000"/>
                </a:solidFill>
              </a:rPr>
              <a:t>Student – RollNo, SName </a:t>
            </a:r>
            <a:r>
              <a:rPr lang="en-US">
                <a:solidFill>
                  <a:srgbClr val="000000"/>
                </a:solidFill>
              </a:rPr>
              <a:t>as (</a:t>
            </a:r>
            <a:r>
              <a:rPr lang="en-US" b="1">
                <a:solidFill>
                  <a:srgbClr val="000000"/>
                </a:solidFill>
              </a:rPr>
              <a:t>Eno, Name</a:t>
            </a:r>
            <a:r>
              <a:rPr lang="en-US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105475" name="Rectangle 1"/>
          <p:cNvSpPr>
            <a:spLocks noChangeArrowheads="1"/>
          </p:cNvSpPr>
          <p:nvPr/>
        </p:nvSpPr>
        <p:spPr bwMode="auto">
          <a:xfrm>
            <a:off x="1447800" y="2381250"/>
            <a:ext cx="5911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Arial Unicode MS" pitchFamily="34" charset="-128"/>
              </a:rPr>
              <a:t>ρ </a:t>
            </a:r>
            <a:r>
              <a:rPr lang="en-US" sz="2000" b="1" baseline="-30000">
                <a:solidFill>
                  <a:srgbClr val="000000"/>
                </a:solidFill>
                <a:latin typeface="Arial Unicode MS" pitchFamily="34" charset="-128"/>
              </a:rPr>
              <a:t>MaleStudent(Eno, Name)</a:t>
            </a:r>
            <a:r>
              <a:rPr lang="en-US" sz="2000" b="1">
                <a:solidFill>
                  <a:srgbClr val="000000"/>
                </a:solidFill>
                <a:latin typeface="Arial Unicode MS" pitchFamily="34" charset="-128"/>
              </a:rPr>
              <a:t> π</a:t>
            </a:r>
            <a:r>
              <a:rPr lang="en-US" sz="2000" b="1" baseline="-30000">
                <a:solidFill>
                  <a:srgbClr val="000000"/>
                </a:solidFill>
                <a:latin typeface="Arial Unicode MS" pitchFamily="34" charset="-128"/>
              </a:rPr>
              <a:t>RollNo, SName</a:t>
            </a:r>
            <a:r>
              <a:rPr lang="en-US" sz="2000" b="1">
                <a:solidFill>
                  <a:srgbClr val="000000"/>
                </a:solidFill>
                <a:latin typeface="Arial Unicode MS" pitchFamily="34" charset="-128"/>
              </a:rPr>
              <a:t>(σ</a:t>
            </a:r>
            <a:r>
              <a:rPr lang="en-US" sz="2000" b="1" baseline="-30000">
                <a:solidFill>
                  <a:srgbClr val="000000"/>
                </a:solidFill>
                <a:latin typeface="Arial Unicode MS" pitchFamily="34" charset="-128"/>
              </a:rPr>
              <a:t>Condition</a:t>
            </a:r>
            <a:r>
              <a:rPr lang="en-US" sz="2000" b="1">
                <a:solidFill>
                  <a:srgbClr val="000000"/>
                </a:solidFill>
                <a:latin typeface="Arial Unicode MS" pitchFamily="34" charset="-128"/>
              </a:rPr>
              <a:t>(Student))</a:t>
            </a:r>
            <a:r>
              <a:rPr lang="en-US">
                <a:solidFill>
                  <a:srgbClr val="000000"/>
                </a:solidFill>
              </a:rPr>
              <a:t> </a:t>
            </a:r>
            <a:endParaRPr lang="en-US" sz="40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59125" y="3114675"/>
          <a:ext cx="2673350" cy="1152526"/>
        </p:xfrm>
        <a:graphic>
          <a:graphicData uri="http://schemas.openxmlformats.org/drawingml/2006/table">
            <a:tbl>
              <a:tblPr/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422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Eno</a:t>
                      </a:r>
                      <a:endParaRPr lang="en-US" sz="1800" dirty="0"/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22">
                <a:tc>
                  <a:txBody>
                    <a:bodyPr/>
                    <a:lstStyle/>
                    <a:p>
                      <a:r>
                        <a:rPr lang="en-US" sz="1800"/>
                        <a:t>2600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Ronny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2">
                <a:tc>
                  <a:txBody>
                    <a:bodyPr/>
                    <a:lstStyle/>
                    <a:p>
                      <a:r>
                        <a:rPr lang="en-US" sz="1800"/>
                        <a:t>2655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Raja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ChangeArrowheads="1"/>
          </p:cNvSpPr>
          <p:nvPr/>
        </p:nvSpPr>
        <p:spPr bwMode="auto">
          <a:xfrm>
            <a:off x="1116013" y="457200"/>
            <a:ext cx="715803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Example: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Query to rename the attributes Name, Age of table Department to A,B.</a:t>
            </a:r>
          </a:p>
          <a:p>
            <a:br>
              <a:rPr lang="en-US" sz="2000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ρ </a:t>
            </a:r>
            <a:r>
              <a:rPr lang="en-US" sz="2400" b="1" baseline="-30000">
                <a:solidFill>
                  <a:srgbClr val="000000"/>
                </a:solidFill>
                <a:latin typeface="Arial Unicode MS" pitchFamily="34" charset="-128"/>
              </a:rPr>
              <a:t>(A, B)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 (Department)</a:t>
            </a:r>
            <a:r>
              <a:rPr lang="en-US" sz="1800" b="1">
                <a:solidFill>
                  <a:srgbClr val="000000"/>
                </a:solidFill>
              </a:rPr>
              <a:t> </a:t>
            </a:r>
            <a:endParaRPr lang="en-US" sz="4400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Example: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Query to rename the table name Project to Pro and its attributes to P, Q, R.</a:t>
            </a:r>
          </a:p>
          <a:p>
            <a:br>
              <a:rPr lang="en-US" sz="2000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ρ </a:t>
            </a:r>
            <a:r>
              <a:rPr lang="en-US" sz="2400" b="1" baseline="-30000">
                <a:solidFill>
                  <a:srgbClr val="000000"/>
                </a:solidFill>
                <a:latin typeface="Arial Unicode MS" pitchFamily="34" charset="-128"/>
              </a:rPr>
              <a:t>Pro(P, Q, R)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 (Project) </a:t>
            </a:r>
            <a:endParaRPr lang="en-US" sz="1800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Example: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Query to rename the first attribute of the table Employee with attributes A, B, C to P.</a:t>
            </a:r>
          </a:p>
          <a:p>
            <a:br>
              <a:rPr lang="en-US" sz="2000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ρ </a:t>
            </a:r>
            <a:r>
              <a:rPr lang="en-US" sz="2400" b="1" baseline="-30000">
                <a:solidFill>
                  <a:srgbClr val="000000"/>
                </a:solidFill>
                <a:latin typeface="Arial Unicode MS" pitchFamily="34" charset="-128"/>
              </a:rPr>
              <a:t>(P, B, C)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 (Employee) </a:t>
            </a:r>
            <a:endParaRPr lang="en-US"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ChangeArrowheads="1"/>
          </p:cNvSpPr>
          <p:nvPr/>
        </p:nvSpPr>
        <p:spPr bwMode="auto">
          <a:xfrm>
            <a:off x="1295400" y="601663"/>
            <a:ext cx="67818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2400">
                <a:solidFill>
                  <a:srgbClr val="000000"/>
                </a:solidFill>
                <a:latin typeface="Palatino-Roman"/>
              </a:rPr>
              <a:t>Find the </a:t>
            </a:r>
            <a:r>
              <a:rPr lang="en-US" sz="2400" b="1">
                <a:solidFill>
                  <a:srgbClr val="000000"/>
                </a:solidFill>
                <a:latin typeface="Palatino-Roman"/>
              </a:rPr>
              <a:t>largest account  </a:t>
            </a:r>
            <a:r>
              <a:rPr lang="en-US" sz="2400">
                <a:solidFill>
                  <a:srgbClr val="000000"/>
                </a:solidFill>
                <a:latin typeface="Palatino-Roman"/>
              </a:rPr>
              <a:t>balance in the bank</a:t>
            </a:r>
            <a:r>
              <a:rPr lang="en-US">
                <a:solidFill>
                  <a:srgbClr val="000000"/>
                </a:solidFill>
                <a:latin typeface="Palatino-Roman"/>
              </a:rPr>
              <a:t>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2925" y="1885950"/>
            <a:ext cx="26924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20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07524" name="Picture 3"/>
          <p:cNvPicPr>
            <a:picLocks noChangeAspect="1" noChangeArrowheads="1"/>
          </p:cNvPicPr>
          <p:nvPr/>
        </p:nvPicPr>
        <p:blipFill>
          <a:blip r:embed="rId2"/>
          <a:srcRect l="1591" t="13914" r="3008" b="13914"/>
          <a:stretch>
            <a:fillRect/>
          </a:stretch>
        </p:blipFill>
        <p:spPr bwMode="auto">
          <a:xfrm>
            <a:off x="2622550" y="2433638"/>
            <a:ext cx="3636963" cy="2063750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62200" y="1524000"/>
          <a:ext cx="4591049" cy="2138364"/>
        </p:xfrm>
        <a:graphic>
          <a:graphicData uri="http://schemas.openxmlformats.org/drawingml/2006/table">
            <a:tbl>
              <a:tblPr firstRow="1" firstCol="1" bandRow="1"/>
              <a:tblGrid>
                <a:gridCol w="154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685800"/>
          <a:ext cx="5948364" cy="5012436"/>
        </p:xfrm>
        <a:graphic>
          <a:graphicData uri="http://schemas.openxmlformats.org/drawingml/2006/table">
            <a:tbl>
              <a:tblPr firstRow="1" firstCol="1" bandRow="1"/>
              <a:tblGrid>
                <a:gridCol w="99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0050" y="1039813"/>
          <a:ext cx="5949948" cy="5012436"/>
        </p:xfrm>
        <a:graphic>
          <a:graphicData uri="http://schemas.openxmlformats.org/drawingml/2006/table">
            <a:tbl>
              <a:tblPr firstRow="1" firstCol="1" bandRow="1"/>
              <a:tblGrid>
                <a:gridCol w="9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10785" name="Rectangle 2"/>
          <p:cNvSpPr>
            <a:spLocks noChangeArrowheads="1"/>
          </p:cNvSpPr>
          <p:nvPr/>
        </p:nvSpPr>
        <p:spPr bwMode="auto">
          <a:xfrm>
            <a:off x="3124200" y="381000"/>
            <a:ext cx="2951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800" i="1">
                <a:solidFill>
                  <a:srgbClr val="000000"/>
                </a:solidFill>
                <a:latin typeface="CMTI7"/>
              </a:rPr>
              <a:t>t1 </a:t>
            </a:r>
            <a:r>
              <a:rPr lang="en-US" sz="18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8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800" i="1">
                <a:solidFill>
                  <a:srgbClr val="000000"/>
                </a:solidFill>
                <a:latin typeface="CMMI7"/>
              </a:rPr>
              <a:t>&lt; t2.</a:t>
            </a:r>
            <a:r>
              <a:rPr lang="en-US" sz="1800" i="1">
                <a:solidFill>
                  <a:srgbClr val="000000"/>
                </a:solidFill>
                <a:latin typeface="CMTI7"/>
              </a:rPr>
              <a:t>balance </a:t>
            </a:r>
            <a:endParaRPr 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762000"/>
          <a:ext cx="6026149" cy="5012436"/>
        </p:xfrm>
        <a:graphic>
          <a:graphicData uri="http://schemas.openxmlformats.org/drawingml/2006/table">
            <a:tbl>
              <a:tblPr firstRow="1" firstCol="1" bandRow="1"/>
              <a:tblGrid>
                <a:gridCol w="99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8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11809" name="Rectangle 2"/>
          <p:cNvSpPr>
            <a:spLocks noChangeArrowheads="1"/>
          </p:cNvSpPr>
          <p:nvPr/>
        </p:nvSpPr>
        <p:spPr bwMode="auto">
          <a:xfrm>
            <a:off x="3352800" y="320675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>
                <a:solidFill>
                  <a:srgbClr val="FF0000"/>
                </a:solidFill>
                <a:latin typeface="CMTI7"/>
              </a:rPr>
              <a:t>T1</a:t>
            </a:r>
            <a:r>
              <a:rPr lang="en-US" sz="1200" b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200" b="1">
                <a:solidFill>
                  <a:srgbClr val="FF0000"/>
                </a:solidFill>
                <a:latin typeface="CMTI7"/>
              </a:rPr>
              <a:t>balance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11810" name="Rectangle 3"/>
          <p:cNvSpPr>
            <a:spLocks noChangeArrowheads="1"/>
          </p:cNvSpPr>
          <p:nvPr/>
        </p:nvSpPr>
        <p:spPr bwMode="auto">
          <a:xfrm>
            <a:off x="6553200" y="312738"/>
            <a:ext cx="1252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000000"/>
                </a:solidFill>
                <a:latin typeface="CMTI7"/>
              </a:rPr>
              <a:t>T2 </a:t>
            </a:r>
            <a:r>
              <a:rPr lang="en-US" sz="1200" b="1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b="1" i="1">
                <a:solidFill>
                  <a:srgbClr val="000000"/>
                </a:solidFill>
                <a:latin typeface="CMTI7"/>
              </a:rPr>
              <a:t>balance </a:t>
            </a:r>
            <a:endParaRPr lang="en-US" sz="12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ChangeArrowheads="1"/>
          </p:cNvSpPr>
          <p:nvPr/>
        </p:nvSpPr>
        <p:spPr bwMode="auto">
          <a:xfrm>
            <a:off x="1295400" y="601663"/>
            <a:ext cx="67818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2400">
                <a:solidFill>
                  <a:srgbClr val="000000"/>
                </a:solidFill>
                <a:latin typeface="Palatino-Roman"/>
              </a:rPr>
              <a:t>Find the largest account  balance in the bank</a:t>
            </a:r>
            <a:r>
              <a:rPr lang="en-US">
                <a:solidFill>
                  <a:srgbClr val="000000"/>
                </a:solidFill>
                <a:latin typeface="Palatino-Roman"/>
              </a:rPr>
              <a:t>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1371600" y="2286000"/>
            <a:ext cx="6858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(1) compute first a </a:t>
            </a:r>
            <a:r>
              <a:rPr lang="en-US" sz="1800" b="1">
                <a:solidFill>
                  <a:srgbClr val="000000"/>
                </a:solidFill>
                <a:latin typeface="Palatino-Roman"/>
              </a:rPr>
              <a:t>temporary relation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consisting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of those balances that are </a:t>
            </a:r>
            <a:r>
              <a:rPr lang="en-US" sz="1800" b="1" i="1">
                <a:solidFill>
                  <a:srgbClr val="000000"/>
                </a:solidFill>
                <a:latin typeface="Palatino-Italic"/>
              </a:rPr>
              <a:t>not </a:t>
            </a:r>
            <a:r>
              <a:rPr lang="en-US" sz="1800" b="1">
                <a:solidFill>
                  <a:srgbClr val="000000"/>
                </a:solidFill>
                <a:latin typeface="Palatino-Roman"/>
              </a:rPr>
              <a:t>the largest </a:t>
            </a:r>
          </a:p>
          <a:p>
            <a:endParaRPr lang="en-US" sz="1800" b="1">
              <a:solidFill>
                <a:srgbClr val="000000"/>
              </a:solidFill>
              <a:latin typeface="Palatino-Roman"/>
            </a:endParaRP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(2) take the set difference between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the relation 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)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and the temporary relation just computed, to obtain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ChangeArrowheads="1"/>
          </p:cNvSpPr>
          <p:nvPr/>
        </p:nvSpPr>
        <p:spPr bwMode="auto">
          <a:xfrm>
            <a:off x="1219200" y="2105025"/>
            <a:ext cx="6781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&lt; 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d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×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ρ</a:t>
            </a:r>
            <a:r>
              <a:rPr lang="en-US" sz="800" i="1">
                <a:solidFill>
                  <a:srgbClr val="000000"/>
                </a:solidFill>
                <a:latin typeface="CMMI7"/>
              </a:rPr>
              <a:t>d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)))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ChangeArrowheads="1"/>
          </p:cNvSpPr>
          <p:nvPr/>
        </p:nvSpPr>
        <p:spPr bwMode="auto">
          <a:xfrm>
            <a:off x="1754188" y="877888"/>
            <a:ext cx="6400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(1) compute first a </a:t>
            </a:r>
            <a:r>
              <a:rPr lang="en-US" sz="1800" b="1">
                <a:solidFill>
                  <a:srgbClr val="000000"/>
                </a:solidFill>
                <a:latin typeface="Palatino-Roman"/>
              </a:rPr>
              <a:t>temporary relation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consisting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of those balances that are </a:t>
            </a:r>
            <a:r>
              <a:rPr lang="en-US" sz="1800" b="1" i="1">
                <a:solidFill>
                  <a:srgbClr val="000000"/>
                </a:solidFill>
                <a:latin typeface="Palatino-Italic"/>
              </a:rPr>
              <a:t>not </a:t>
            </a:r>
            <a:r>
              <a:rPr lang="en-US" sz="1800" b="1">
                <a:solidFill>
                  <a:srgbClr val="000000"/>
                </a:solidFill>
                <a:latin typeface="Palatino-Roman"/>
              </a:rPr>
              <a:t>the largest </a:t>
            </a:r>
          </a:p>
        </p:txBody>
      </p:sp>
      <p:pic>
        <p:nvPicPr>
          <p:cNvPr id="1136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200400"/>
            <a:ext cx="1905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ChangeArrowheads="1"/>
          </p:cNvSpPr>
          <p:nvPr/>
        </p:nvSpPr>
        <p:spPr bwMode="auto">
          <a:xfrm>
            <a:off x="1257300" y="304800"/>
            <a:ext cx="6781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2400">
                <a:solidFill>
                  <a:srgbClr val="000000"/>
                </a:solidFill>
                <a:latin typeface="Palatino-Roman"/>
              </a:rPr>
              <a:t>Find the largest account  balance in the bank</a:t>
            </a:r>
            <a:r>
              <a:rPr lang="en-US">
                <a:solidFill>
                  <a:srgbClr val="000000"/>
                </a:solidFill>
                <a:latin typeface="Palatino-Roman"/>
              </a:rPr>
              <a:t>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1219200" y="1403350"/>
            <a:ext cx="6858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(2) take the set difference between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the relation 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)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and the temporary relation just computed, to obtain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1219200" y="2667000"/>
            <a:ext cx="6705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balance</a:t>
            </a:r>
            <a:r>
              <a:rPr lang="en-US" sz="800" i="1">
                <a:solidFill>
                  <a:srgbClr val="000000"/>
                </a:solidFill>
                <a:latin typeface="CMTI7"/>
              </a:rPr>
              <a:t>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−</a:t>
            </a:r>
          </a:p>
          <a:p>
            <a:r>
              <a:rPr lang="en-US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&lt; 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d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×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ρ</a:t>
            </a:r>
            <a:r>
              <a:rPr lang="en-US" sz="800" i="1">
                <a:solidFill>
                  <a:srgbClr val="000000"/>
                </a:solidFill>
                <a:latin typeface="CMMI7"/>
              </a:rPr>
              <a:t>d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)))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146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057650"/>
            <a:ext cx="24384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038600"/>
            <a:ext cx="1908175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8" y="4057650"/>
            <a:ext cx="37988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655638"/>
          <a:ext cx="6894515" cy="198120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Fees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Team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Bikash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Kevin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16" name="Rectangle 8"/>
          <p:cNvSpPr>
            <a:spLocks noChangeArrowheads="1"/>
          </p:cNvSpPr>
          <p:nvPr/>
        </p:nvSpPr>
        <p:spPr bwMode="auto">
          <a:xfrm>
            <a:off x="1295400" y="3017838"/>
            <a:ext cx="632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Select all the students of department ECE whose fees is greater then equal to 10000 and belongs to Team other than A.</a:t>
            </a:r>
          </a:p>
        </p:txBody>
      </p:sp>
      <p:sp>
        <p:nvSpPr>
          <p:cNvPr id="75817" name="Rectangle 4"/>
          <p:cNvSpPr>
            <a:spLocks noChangeArrowheads="1"/>
          </p:cNvSpPr>
          <p:nvPr/>
        </p:nvSpPr>
        <p:spPr bwMode="auto">
          <a:xfrm>
            <a:off x="3429000" y="374015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σ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Fees &gt;= 10000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(σ</a:t>
            </a:r>
            <a:r>
              <a:rPr kumimoji="0" lang="en-US" sz="2000" b="0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Class != 'A'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(Student))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5844" name="Curved Right Arrow 11"/>
          <p:cNvSpPr>
            <a:spLocks noChangeArrowheads="1"/>
          </p:cNvSpPr>
          <p:nvPr/>
        </p:nvSpPr>
        <p:spPr bwMode="auto">
          <a:xfrm>
            <a:off x="76200" y="2230438"/>
            <a:ext cx="914400" cy="1371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5845" name="Curved Left Arrow 12"/>
          <p:cNvSpPr>
            <a:spLocks noChangeArrowheads="1"/>
          </p:cNvSpPr>
          <p:nvPr/>
        </p:nvSpPr>
        <p:spPr bwMode="auto">
          <a:xfrm>
            <a:off x="8077200" y="3602038"/>
            <a:ext cx="914400" cy="1778000"/>
          </a:xfrm>
          <a:prstGeom prst="curvedLeftArrow">
            <a:avLst>
              <a:gd name="adj1" fmla="val 25008"/>
              <a:gd name="adj2" fmla="val 500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745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ChangeArrowheads="1"/>
          </p:cNvSpPr>
          <p:nvPr/>
        </p:nvSpPr>
        <p:spPr bwMode="auto">
          <a:xfrm>
            <a:off x="914400" y="152400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CMR10"/>
              </a:rPr>
              <a:t>??? </a:t>
            </a:r>
          </a:p>
          <a:p>
            <a:r>
              <a:rPr lang="en-US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4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1400" b="1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400" b="1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4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balance </a:t>
            </a:r>
            <a:r>
              <a:rPr lang="en-US" sz="1400" b="1" i="1">
                <a:solidFill>
                  <a:srgbClr val="FF0000"/>
                </a:solidFill>
                <a:latin typeface="CMMI7"/>
              </a:rPr>
              <a:t>&gt; 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d</a:t>
            </a:r>
            <a:r>
              <a:rPr lang="en-US" sz="1400" b="1" i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×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ρ</a:t>
            </a:r>
            <a:r>
              <a:rPr lang="en-US" sz="800" i="1">
                <a:solidFill>
                  <a:srgbClr val="000000"/>
                </a:solidFill>
                <a:latin typeface="CMMI7"/>
              </a:rPr>
              <a:t>d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)))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0050" y="1039813"/>
          <a:ext cx="5949948" cy="5012436"/>
        </p:xfrm>
        <a:graphic>
          <a:graphicData uri="http://schemas.openxmlformats.org/drawingml/2006/table">
            <a:tbl>
              <a:tblPr firstRow="1" firstCol="1" bandRow="1"/>
              <a:tblGrid>
                <a:gridCol w="9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46250" y="1312863"/>
          <a:ext cx="5949948" cy="5012436"/>
        </p:xfrm>
        <a:graphic>
          <a:graphicData uri="http://schemas.openxmlformats.org/drawingml/2006/table">
            <a:tbl>
              <a:tblPr firstRow="1" firstCol="1" bandRow="1"/>
              <a:tblGrid>
                <a:gridCol w="9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16929" name="Rectangle 2"/>
          <p:cNvSpPr>
            <a:spLocks noChangeArrowheads="1"/>
          </p:cNvSpPr>
          <p:nvPr/>
        </p:nvSpPr>
        <p:spPr bwMode="auto">
          <a:xfrm>
            <a:off x="914400" y="152400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CMR10"/>
              </a:rPr>
              <a:t>??? </a:t>
            </a:r>
          </a:p>
          <a:p>
            <a:r>
              <a:rPr lang="en-US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4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1400" b="1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400" b="1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4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balance </a:t>
            </a:r>
            <a:r>
              <a:rPr lang="en-US" sz="1400" b="1" i="1">
                <a:solidFill>
                  <a:srgbClr val="FF0000"/>
                </a:solidFill>
                <a:latin typeface="CMMI7"/>
              </a:rPr>
              <a:t>&gt; 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d</a:t>
            </a:r>
            <a:r>
              <a:rPr lang="en-US" sz="1400" b="1" i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×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ρ</a:t>
            </a:r>
            <a:r>
              <a:rPr lang="en-US" sz="800" i="1">
                <a:solidFill>
                  <a:srgbClr val="000000"/>
                </a:solidFill>
                <a:latin typeface="CMMI7"/>
              </a:rPr>
              <a:t>d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)))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6930" name="Rectangle 2"/>
          <p:cNvSpPr>
            <a:spLocks noChangeArrowheads="1"/>
          </p:cNvSpPr>
          <p:nvPr/>
        </p:nvSpPr>
        <p:spPr bwMode="auto">
          <a:xfrm>
            <a:off x="6594475" y="887413"/>
            <a:ext cx="125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TI7"/>
              </a:rPr>
              <a:t>T2 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200" b="1" i="1">
                <a:solidFill>
                  <a:srgbClr val="FF0000"/>
                </a:solidFill>
                <a:latin typeface="CMTI7"/>
              </a:rPr>
              <a:t>balance </a:t>
            </a:r>
            <a:endParaRPr lang="en-US" sz="1200" b="1">
              <a:solidFill>
                <a:srgbClr val="FF0000"/>
              </a:solidFill>
            </a:endParaRPr>
          </a:p>
        </p:txBody>
      </p:sp>
      <p:sp>
        <p:nvSpPr>
          <p:cNvPr id="116931" name="Rectangle 4"/>
          <p:cNvSpPr>
            <a:spLocks noChangeArrowheads="1"/>
          </p:cNvSpPr>
          <p:nvPr/>
        </p:nvSpPr>
        <p:spPr bwMode="auto">
          <a:xfrm>
            <a:off x="3581400" y="914400"/>
            <a:ext cx="1252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TI7"/>
              </a:rPr>
              <a:t>T1 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200" b="1" i="1">
                <a:solidFill>
                  <a:srgbClr val="FF0000"/>
                </a:solidFill>
                <a:latin typeface="CMTI7"/>
              </a:rPr>
              <a:t>balance </a:t>
            </a:r>
            <a:endParaRPr 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685800" y="838200"/>
            <a:ext cx="7816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  Find the names of all customers who have a loan at the </a:t>
            </a:r>
            <a:br>
              <a:rPr kumimoji="1" lang="en-US" sz="1800">
                <a:solidFill>
                  <a:srgbClr val="000000"/>
                </a:solidFill>
                <a:sym typeface="Symbol" pitchFamily="18" charset="2"/>
              </a:rPr>
            </a:b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    Perryridge branch but do not have an account at any branch of   </a:t>
            </a:r>
            <a:br>
              <a:rPr kumimoji="1" lang="en-US" sz="1800">
                <a:solidFill>
                  <a:srgbClr val="000000"/>
                </a:solidFill>
                <a:sym typeface="Symbol" pitchFamily="18" charset="2"/>
              </a:rPr>
            </a:b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    the bank.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7525" name="Text Box 1029"/>
          <p:cNvSpPr txBox="1">
            <a:spLocks noChangeArrowheads="1"/>
          </p:cNvSpPr>
          <p:nvPr/>
        </p:nvSpPr>
        <p:spPr bwMode="auto">
          <a:xfrm>
            <a:off x="695325" y="1658938"/>
            <a:ext cx="8469313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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800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branch_name = “Perryridge”</a:t>
            </a:r>
            <a:endParaRPr kumimoji="1" lang="en-US" sz="280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800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borrower.loan_number = loan.loan_number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(borrower x loan)))  –           </a:t>
            </a:r>
            <a:br>
              <a:rPr kumimoji="1" lang="en-US" sz="2000">
                <a:solidFill>
                  <a:srgbClr val="000000"/>
                </a:solidFill>
                <a:sym typeface="Symbol" pitchFamily="18" charset="2"/>
              </a:rPr>
            </a:b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    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(depositor)</a:t>
            </a: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Formal Definition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/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 sz="1800"/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sz="1800"/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 sz="1800"/>
              <a:t>Let </a:t>
            </a:r>
            <a:r>
              <a:rPr lang="en-US" sz="1800" b="1" i="1"/>
              <a:t>E</a:t>
            </a:r>
            <a:r>
              <a:rPr lang="en-US" sz="1800" b="1" i="1" baseline="-25000"/>
              <a:t>1</a:t>
            </a:r>
            <a:r>
              <a:rPr lang="en-US" sz="1800" b="1"/>
              <a:t> and </a:t>
            </a:r>
            <a:r>
              <a:rPr lang="en-US" sz="1800" b="1" i="1"/>
              <a:t>E</a:t>
            </a:r>
            <a:r>
              <a:rPr lang="en-US" sz="1800" b="1" i="1" baseline="-25000"/>
              <a:t>2</a:t>
            </a:r>
            <a:r>
              <a:rPr lang="en-US" sz="1800" b="1"/>
              <a:t>  be relational-algebra expressions</a:t>
            </a:r>
            <a:r>
              <a:rPr lang="en-US" sz="1800"/>
              <a:t>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sz="1800" i="1"/>
              <a:t>E</a:t>
            </a:r>
            <a:r>
              <a:rPr lang="en-US" sz="2400" i="1" baseline="-25000"/>
              <a:t>1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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/>
              <a:t>–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1800" i="1"/>
              <a:t>E</a:t>
            </a:r>
            <a:r>
              <a:rPr lang="en-US" sz="2400" i="1" baseline="-25000"/>
              <a:t>1</a:t>
            </a:r>
            <a:r>
              <a:rPr lang="en-US" sz="1800"/>
              <a:t> x </a:t>
            </a:r>
            <a:r>
              <a:rPr lang="en-US" sz="1800" i="1"/>
              <a:t>E</a:t>
            </a:r>
            <a:r>
              <a:rPr lang="en-US" sz="2400" i="1" baseline="-25000"/>
              <a:t>2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1800" i="1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p</a:t>
            </a:r>
            <a:r>
              <a:rPr lang="en-US" sz="1800">
                <a:sym typeface="Symbol" pitchFamily="18" charset="2"/>
              </a:rPr>
              <a:t> (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), </a:t>
            </a:r>
            <a:r>
              <a:rPr lang="en-US" sz="1800" i="1">
                <a:sym typeface="Symbol" pitchFamily="18" charset="2"/>
              </a:rPr>
              <a:t>P</a:t>
            </a:r>
            <a:r>
              <a:rPr lang="en-US" sz="1800">
                <a:sym typeface="Symbol" pitchFamily="18" charset="2"/>
              </a:rPr>
              <a:t> is a predicate on attributes in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1800">
                <a:sym typeface="Symbol" pitchFamily="18" charset="2"/>
              </a:rPr>
              <a:t></a:t>
            </a:r>
            <a:r>
              <a:rPr lang="en-US" sz="2400" i="1" baseline="-25000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), </a:t>
            </a: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 is a list consisting of some of the attributes in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2000" i="1">
                <a:sym typeface="Symbol" pitchFamily="18" charset="2"/>
              </a:rPr>
              <a:t>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x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), x is the new name for the result of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Additional Operations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800"/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sz="1800"/>
              <a:t>Set intersection</a:t>
            </a:r>
          </a:p>
          <a:p>
            <a:r>
              <a:rPr lang="en-US" sz="1800"/>
              <a:t>Natural join</a:t>
            </a:r>
          </a:p>
          <a:p>
            <a:r>
              <a:rPr lang="en-US" sz="1800"/>
              <a:t>Division</a:t>
            </a:r>
          </a:p>
          <a:p>
            <a:r>
              <a:rPr lang="en-US" sz="1800"/>
              <a:t>Assignment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Set-Intersection Operation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Notation: 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 </a:t>
            </a:r>
            <a:r>
              <a:rPr lang="en-US" sz="1800" i="1"/>
              <a:t>s</a:t>
            </a:r>
            <a:endParaRPr lang="en-US" sz="1800"/>
          </a:p>
          <a:p>
            <a:r>
              <a:rPr lang="en-US" sz="1800"/>
              <a:t>Defined as:</a:t>
            </a:r>
          </a:p>
          <a:p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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/>
              <a:t> = { </a:t>
            </a:r>
            <a:r>
              <a:rPr lang="en-US" sz="1800" i="1"/>
              <a:t>t </a:t>
            </a:r>
            <a:r>
              <a:rPr lang="en-US" sz="1800"/>
              <a:t>| </a:t>
            </a:r>
            <a:r>
              <a:rPr lang="en-US" sz="1800" i="1"/>
              <a:t>t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</a:t>
            </a:r>
            <a:r>
              <a:rPr lang="en-US" sz="1800"/>
              <a:t> 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 b="1"/>
              <a:t>and</a:t>
            </a:r>
            <a:r>
              <a:rPr lang="en-US" sz="1800"/>
              <a:t> </a:t>
            </a:r>
            <a:r>
              <a:rPr lang="en-US" sz="1800" i="1"/>
              <a:t>t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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/>
              <a:t> }</a:t>
            </a:r>
          </a:p>
          <a:p>
            <a:r>
              <a:rPr lang="en-US" sz="1800"/>
              <a:t>Assume: </a:t>
            </a:r>
          </a:p>
          <a:p>
            <a:pPr lvl="1"/>
            <a:r>
              <a:rPr lang="en-US" sz="1800" i="1"/>
              <a:t>r</a:t>
            </a:r>
            <a:r>
              <a:rPr lang="en-US" sz="1800"/>
              <a:t>, </a:t>
            </a:r>
            <a:r>
              <a:rPr lang="en-US" sz="1800" i="1"/>
              <a:t>s</a:t>
            </a:r>
            <a:r>
              <a:rPr lang="en-US" sz="1800"/>
              <a:t> have the </a:t>
            </a:r>
            <a:r>
              <a:rPr lang="en-US" sz="1800" i="1"/>
              <a:t>same arity</a:t>
            </a:r>
            <a:r>
              <a:rPr lang="en-US" sz="1800"/>
              <a:t> </a:t>
            </a:r>
          </a:p>
          <a:p>
            <a:pPr lvl="1"/>
            <a:r>
              <a:rPr lang="en-US" sz="1800"/>
              <a:t>attributes of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are compatible</a:t>
            </a:r>
          </a:p>
          <a:p>
            <a:r>
              <a:rPr lang="en-US" sz="1800"/>
              <a:t>Note: </a:t>
            </a:r>
            <a:r>
              <a:rPr lang="en-US" sz="2400" b="1" i="1"/>
              <a:t>r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</a:t>
            </a:r>
            <a:r>
              <a:rPr lang="en-US" sz="2400" b="1"/>
              <a:t> </a:t>
            </a:r>
            <a:r>
              <a:rPr lang="en-US" sz="2400" b="1" i="1"/>
              <a:t>s</a:t>
            </a:r>
            <a:r>
              <a:rPr lang="en-US" sz="2400" b="1"/>
              <a:t> = </a:t>
            </a:r>
            <a:r>
              <a:rPr lang="en-US" sz="2400" b="1" i="1"/>
              <a:t>r</a:t>
            </a:r>
            <a:r>
              <a:rPr lang="en-US" sz="2400" b="1"/>
              <a:t> – (</a:t>
            </a:r>
            <a:r>
              <a:rPr lang="en-US" sz="2400" b="1" i="1"/>
              <a:t>r</a:t>
            </a:r>
            <a:r>
              <a:rPr lang="en-US" sz="2400" b="1"/>
              <a:t> – </a:t>
            </a:r>
            <a:r>
              <a:rPr lang="en-US" sz="2400" b="1" i="1"/>
              <a:t>s</a:t>
            </a:r>
            <a:r>
              <a:rPr lang="en-US" sz="2400" b="1"/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Set-Intersection Operation – Example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r, s</a:t>
            </a:r>
            <a:r>
              <a:rPr lang="en-US" sz="1800"/>
              <a:t>: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pPr>
              <a:buFont typeface="Monotype Sorts" pitchFamily="2" charset="2"/>
              <a:buNone/>
            </a:pPr>
            <a:endParaRPr lang="en-US" sz="1800"/>
          </a:p>
          <a:p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 </a:t>
            </a:r>
            <a:r>
              <a:rPr lang="en-US" sz="1800" i="1">
                <a:sym typeface="Symbol" pitchFamily="18" charset="2"/>
              </a:rPr>
              <a:t>s</a:t>
            </a:r>
            <a:endParaRPr lang="en-US" sz="1800" i="1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741613" y="1154113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747963" y="12144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1862" name="Line 7"/>
          <p:cNvSpPr>
            <a:spLocks noChangeShapeType="1"/>
          </p:cNvSpPr>
          <p:nvPr/>
        </p:nvSpPr>
        <p:spPr bwMode="auto">
          <a:xfrm>
            <a:off x="3148013" y="11636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Rectangle 9"/>
          <p:cNvSpPr>
            <a:spLocks noChangeArrowheads="1"/>
          </p:cNvSpPr>
          <p:nvPr/>
        </p:nvSpPr>
        <p:spPr bwMode="auto">
          <a:xfrm>
            <a:off x="2759075" y="1616075"/>
            <a:ext cx="1046163" cy="9683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Line 11"/>
          <p:cNvSpPr>
            <a:spLocks noChangeShapeType="1"/>
          </p:cNvSpPr>
          <p:nvPr/>
        </p:nvSpPr>
        <p:spPr bwMode="auto">
          <a:xfrm>
            <a:off x="3138488" y="1639888"/>
            <a:ext cx="1587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Text Box 12"/>
          <p:cNvSpPr txBox="1">
            <a:spLocks noChangeArrowheads="1"/>
          </p:cNvSpPr>
          <p:nvPr/>
        </p:nvSpPr>
        <p:spPr bwMode="auto">
          <a:xfrm>
            <a:off x="2708275" y="1638300"/>
            <a:ext cx="3286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21866" name="Text Box 16"/>
          <p:cNvSpPr txBox="1">
            <a:spLocks noChangeArrowheads="1"/>
          </p:cNvSpPr>
          <p:nvPr/>
        </p:nvSpPr>
        <p:spPr bwMode="auto">
          <a:xfrm>
            <a:off x="3203575" y="1662113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1</a:t>
            </a:r>
          </a:p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1</a:t>
            </a:r>
          </a:p>
        </p:txBody>
      </p:sp>
      <p:sp>
        <p:nvSpPr>
          <p:cNvPr id="121867" name="Rectangle 17"/>
          <p:cNvSpPr>
            <a:spLocks noChangeArrowheads="1"/>
          </p:cNvSpPr>
          <p:nvPr/>
        </p:nvSpPr>
        <p:spPr bwMode="auto">
          <a:xfrm>
            <a:off x="4953000" y="1225550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Text Box 18"/>
          <p:cNvSpPr txBox="1">
            <a:spLocks noChangeArrowheads="1"/>
          </p:cNvSpPr>
          <p:nvPr/>
        </p:nvSpPr>
        <p:spPr bwMode="auto">
          <a:xfrm>
            <a:off x="4946650" y="128587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1869" name="Line 19"/>
          <p:cNvSpPr>
            <a:spLocks noChangeShapeType="1"/>
          </p:cNvSpPr>
          <p:nvPr/>
        </p:nvSpPr>
        <p:spPr bwMode="auto">
          <a:xfrm>
            <a:off x="5432425" y="123507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0" name="Rectangle 20"/>
          <p:cNvSpPr>
            <a:spLocks noChangeArrowheads="1"/>
          </p:cNvSpPr>
          <p:nvPr/>
        </p:nvSpPr>
        <p:spPr bwMode="auto">
          <a:xfrm>
            <a:off x="4943475" y="1728788"/>
            <a:ext cx="1046163" cy="7016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1" name="Line 21"/>
          <p:cNvSpPr>
            <a:spLocks noChangeShapeType="1"/>
          </p:cNvSpPr>
          <p:nvPr/>
        </p:nvSpPr>
        <p:spPr bwMode="auto">
          <a:xfrm>
            <a:off x="5449888" y="1738313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Text Box 22"/>
          <p:cNvSpPr txBox="1">
            <a:spLocks noChangeArrowheads="1"/>
          </p:cNvSpPr>
          <p:nvPr/>
        </p:nvSpPr>
        <p:spPr bwMode="auto">
          <a:xfrm>
            <a:off x="5032375" y="1736725"/>
            <a:ext cx="328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21873" name="Text Box 23"/>
          <p:cNvSpPr txBox="1">
            <a:spLocks noChangeArrowheads="1"/>
          </p:cNvSpPr>
          <p:nvPr/>
        </p:nvSpPr>
        <p:spPr bwMode="auto">
          <a:xfrm>
            <a:off x="5514975" y="1760538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3</a:t>
            </a:r>
          </a:p>
        </p:txBody>
      </p:sp>
      <p:sp>
        <p:nvSpPr>
          <p:cNvPr id="121874" name="Text Box 24"/>
          <p:cNvSpPr txBox="1">
            <a:spLocks noChangeArrowheads="1"/>
          </p:cNvSpPr>
          <p:nvPr/>
        </p:nvSpPr>
        <p:spPr bwMode="auto">
          <a:xfrm>
            <a:off x="2990850" y="27241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r</a:t>
            </a:r>
            <a:endParaRPr lang="en-US" sz="1800"/>
          </a:p>
        </p:txBody>
      </p:sp>
      <p:sp>
        <p:nvSpPr>
          <p:cNvPr id="121875" name="Text Box 29"/>
          <p:cNvSpPr txBox="1">
            <a:spLocks noChangeArrowheads="1"/>
          </p:cNvSpPr>
          <p:nvPr/>
        </p:nvSpPr>
        <p:spPr bwMode="auto">
          <a:xfrm>
            <a:off x="5256213" y="2724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s</a:t>
            </a:r>
            <a:endParaRPr lang="en-US" sz="1800"/>
          </a:p>
        </p:txBody>
      </p:sp>
      <p:sp>
        <p:nvSpPr>
          <p:cNvPr id="121876" name="Rectangle 30"/>
          <p:cNvSpPr>
            <a:spLocks noChangeArrowheads="1"/>
          </p:cNvSpPr>
          <p:nvPr/>
        </p:nvSpPr>
        <p:spPr bwMode="auto">
          <a:xfrm>
            <a:off x="2559050" y="3671888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Text Box 31"/>
          <p:cNvSpPr txBox="1">
            <a:spLocks noChangeArrowheads="1"/>
          </p:cNvSpPr>
          <p:nvPr/>
        </p:nvSpPr>
        <p:spPr bwMode="auto">
          <a:xfrm>
            <a:off x="2552700" y="3732213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1878" name="Line 32"/>
          <p:cNvSpPr>
            <a:spLocks noChangeShapeType="1"/>
          </p:cNvSpPr>
          <p:nvPr/>
        </p:nvSpPr>
        <p:spPr bwMode="auto">
          <a:xfrm>
            <a:off x="3038475" y="368141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9" name="Rectangle 33"/>
          <p:cNvSpPr>
            <a:spLocks noChangeArrowheads="1"/>
          </p:cNvSpPr>
          <p:nvPr/>
        </p:nvSpPr>
        <p:spPr bwMode="auto">
          <a:xfrm>
            <a:off x="2576513" y="4175125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0" name="Text Box 34"/>
          <p:cNvSpPr txBox="1">
            <a:spLocks noChangeArrowheads="1"/>
          </p:cNvSpPr>
          <p:nvPr/>
        </p:nvSpPr>
        <p:spPr bwMode="auto">
          <a:xfrm>
            <a:off x="2619375" y="4230688"/>
            <a:ext cx="836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      2</a:t>
            </a:r>
            <a:endParaRPr lang="en-US" sz="1800"/>
          </a:p>
        </p:txBody>
      </p:sp>
      <p:sp>
        <p:nvSpPr>
          <p:cNvPr id="121881" name="Line 35"/>
          <p:cNvSpPr>
            <a:spLocks noChangeShapeType="1"/>
          </p:cNvSpPr>
          <p:nvPr/>
        </p:nvSpPr>
        <p:spPr bwMode="auto">
          <a:xfrm>
            <a:off x="3055938" y="41846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ChangeArrowheads="1"/>
          </p:cNvSpPr>
          <p:nvPr/>
        </p:nvSpPr>
        <p:spPr bwMode="auto">
          <a:xfrm>
            <a:off x="1258888" y="325438"/>
            <a:ext cx="6400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Palatino-Roman"/>
              </a:rPr>
              <a:t>Query</a:t>
            </a:r>
          </a:p>
          <a:p>
            <a:r>
              <a:rPr lang="en-US" sz="1800">
                <a:latin typeface="Palatino-Roman"/>
              </a:rPr>
              <a:t>Find all customers who have both a loan and an account.</a:t>
            </a:r>
            <a:endParaRPr lang="en-US" sz="180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1319213" y="4300538"/>
            <a:ext cx="2636837" cy="22129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484313" y="3830638"/>
            <a:ext cx="22955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885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5132388" y="1652588"/>
            <a:ext cx="2595562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18113" y="1174750"/>
            <a:ext cx="2749550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887" name="Picture 3"/>
          <p:cNvPicPr>
            <a:picLocks noChangeAspect="1" noChangeArrowheads="1"/>
          </p:cNvPicPr>
          <p:nvPr/>
        </p:nvPicPr>
        <p:blipFill>
          <a:blip r:embed="rId4"/>
          <a:srcRect l="3345" t="2817" r="3697" b="2582"/>
          <a:stretch>
            <a:fillRect/>
          </a:stretch>
        </p:blipFill>
        <p:spPr bwMode="auto">
          <a:xfrm>
            <a:off x="5114925" y="4297363"/>
            <a:ext cx="2717800" cy="20732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05400" y="3806825"/>
            <a:ext cx="23971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customer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Relation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12888" y="1143000"/>
            <a:ext cx="24431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22890" name="Picture 3"/>
          <p:cNvPicPr>
            <a:picLocks noChangeAspect="1" noChangeArrowheads="1"/>
          </p:cNvPicPr>
          <p:nvPr/>
        </p:nvPicPr>
        <p:blipFill>
          <a:blip r:embed="rId5"/>
          <a:srcRect l="1591" t="13914" r="3008" b="13914"/>
          <a:stretch>
            <a:fillRect/>
          </a:stretch>
        </p:blipFill>
        <p:spPr bwMode="auto">
          <a:xfrm>
            <a:off x="1090613" y="1652588"/>
            <a:ext cx="3252787" cy="1846262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470150"/>
            <a:ext cx="2203450" cy="184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1981200"/>
            <a:ext cx="22955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3908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008313" y="2473325"/>
            <a:ext cx="2593975" cy="1747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1513" y="2001838"/>
            <a:ext cx="2751137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3910" name="Rectangle 5"/>
          <p:cNvSpPr>
            <a:spLocks noChangeArrowheads="1"/>
          </p:cNvSpPr>
          <p:nvPr/>
        </p:nvSpPr>
        <p:spPr bwMode="auto">
          <a:xfrm>
            <a:off x="533400" y="4584700"/>
            <a:ext cx="217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9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borrower 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187700" y="4554538"/>
            <a:ext cx="2235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0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depositor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3912" name="Rectangle 12"/>
          <p:cNvSpPr>
            <a:spLocks noChangeArrowheads="1"/>
          </p:cNvSpPr>
          <p:nvPr/>
        </p:nvSpPr>
        <p:spPr bwMode="auto">
          <a:xfrm>
            <a:off x="533400" y="533400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Palatino-Roman"/>
              </a:rPr>
              <a:t>Query</a:t>
            </a:r>
          </a:p>
          <a:p>
            <a:r>
              <a:rPr lang="en-US" sz="2400">
                <a:solidFill>
                  <a:srgbClr val="000000"/>
                </a:solidFill>
                <a:latin typeface="Palatino-Roman"/>
              </a:rPr>
              <a:t>Find all customers who have both a loan and an account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.</a:t>
            </a: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239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622550"/>
            <a:ext cx="25622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14" name="Rectangle 1"/>
          <p:cNvSpPr>
            <a:spLocks noChangeArrowheads="1"/>
          </p:cNvSpPr>
          <p:nvPr/>
        </p:nvSpPr>
        <p:spPr bwMode="auto">
          <a:xfrm>
            <a:off x="5791200" y="4430713"/>
            <a:ext cx="3352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i="1">
                <a:solidFill>
                  <a:srgbClr val="000000"/>
                </a:solidFill>
              </a:rPr>
              <a:t>borrower </a:t>
            </a:r>
            <a:r>
              <a:rPr lang="en-US">
                <a:solidFill>
                  <a:srgbClr val="000000"/>
                </a:solidFill>
              </a:rPr>
              <a:t>) </a:t>
            </a:r>
            <a:r>
              <a:rPr lang="en-US" i="1">
                <a:solidFill>
                  <a:srgbClr val="000000"/>
                </a:solidFill>
              </a:rPr>
              <a:t>∩ </a:t>
            </a:r>
          </a:p>
          <a:p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i="1">
                <a:solidFill>
                  <a:srgbClr val="000000"/>
                </a:solidFill>
              </a:rPr>
              <a:t>depositor</a:t>
            </a:r>
            <a:r>
              <a:rPr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3915" name="Rectangle 6"/>
          <p:cNvSpPr>
            <a:spLocks noChangeArrowheads="1"/>
          </p:cNvSpPr>
          <p:nvPr/>
        </p:nvSpPr>
        <p:spPr bwMode="auto">
          <a:xfrm>
            <a:off x="685800" y="5195888"/>
            <a:ext cx="7239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000000"/>
                </a:solidFill>
                <a:latin typeface="CMR10"/>
              </a:rPr>
              <a:t>? =</a:t>
            </a:r>
            <a:r>
              <a:rPr lang="el-GR">
                <a:solidFill>
                  <a:srgbClr val="000000"/>
                </a:solidFill>
              </a:rPr>
              <a:t> 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borrower</a:t>
            </a:r>
            <a:r>
              <a:rPr lang="en-US" i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) </a:t>
            </a:r>
            <a:r>
              <a:rPr lang="pt-BR" sz="2400" i="1">
                <a:solidFill>
                  <a:srgbClr val="000000"/>
                </a:solidFill>
                <a:latin typeface="CMSY10"/>
              </a:rPr>
              <a:t>− </a:t>
            </a:r>
          </a:p>
          <a:p>
            <a:r>
              <a:rPr lang="pt-BR" sz="2400">
                <a:solidFill>
                  <a:srgbClr val="000000"/>
                </a:solidFill>
                <a:latin typeface="CMR10"/>
              </a:rPr>
              <a:t>(</a:t>
            </a:r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borrower</a:t>
            </a:r>
            <a:r>
              <a:rPr lang="en-US" i="1">
                <a:solidFill>
                  <a:srgbClr val="000000"/>
                </a:solidFill>
              </a:rPr>
              <a:t>)</a:t>
            </a:r>
            <a:r>
              <a:rPr lang="pt-BR" sz="2400" i="1">
                <a:solidFill>
                  <a:srgbClr val="000000"/>
                </a:solidFill>
                <a:latin typeface="CMMI10"/>
              </a:rPr>
              <a:t> </a:t>
            </a:r>
            <a:r>
              <a:rPr lang="pt-BR" sz="2400" i="1">
                <a:solidFill>
                  <a:srgbClr val="000000"/>
                </a:solidFill>
                <a:latin typeface="CMSY10"/>
              </a:rPr>
              <a:t>− </a:t>
            </a:r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depositor</a:t>
            </a:r>
            <a:r>
              <a:rPr lang="en-US">
                <a:solidFill>
                  <a:srgbClr val="000000"/>
                </a:solidFill>
              </a:rPr>
              <a:t>)</a:t>
            </a:r>
            <a:r>
              <a:rPr lang="pt-BR">
                <a:solidFill>
                  <a:srgbClr val="000000"/>
                </a:solidFill>
                <a:latin typeface="CMR10"/>
              </a:rPr>
              <a:t>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87700" y="2778125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7213" y="3128963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87700" y="3362325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7213" y="3535363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87700" y="3810000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4038" y="3713163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54038" y="3890963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470150"/>
            <a:ext cx="2203450" cy="184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1981200"/>
            <a:ext cx="22955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4932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008313" y="2473325"/>
            <a:ext cx="2593975" cy="1747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1513" y="2001838"/>
            <a:ext cx="2751137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4934" name="Rectangle 5"/>
          <p:cNvSpPr>
            <a:spLocks noChangeArrowheads="1"/>
          </p:cNvSpPr>
          <p:nvPr/>
        </p:nvSpPr>
        <p:spPr bwMode="auto">
          <a:xfrm>
            <a:off x="533400" y="4584700"/>
            <a:ext cx="217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9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borrower 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3187700" y="4554538"/>
            <a:ext cx="2235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0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depositor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4936" name="Rectangle 12"/>
          <p:cNvSpPr>
            <a:spLocks noChangeArrowheads="1"/>
          </p:cNvSpPr>
          <p:nvPr/>
        </p:nvSpPr>
        <p:spPr bwMode="auto">
          <a:xfrm>
            <a:off x="533400" y="533400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Palatino-Roman"/>
              </a:rPr>
              <a:t>Query</a:t>
            </a:r>
          </a:p>
          <a:p>
            <a:r>
              <a:rPr lang="en-US" sz="2400">
                <a:latin typeface="Palatino-Roman"/>
              </a:rPr>
              <a:t>Find all customers who have both a loan and an account</a:t>
            </a:r>
            <a:r>
              <a:rPr lang="en-US" sz="1800">
                <a:latin typeface="Palatino-Roman"/>
              </a:rPr>
              <a:t>.</a:t>
            </a:r>
            <a:endParaRPr lang="en-US" sz="1800"/>
          </a:p>
        </p:txBody>
      </p:sp>
      <p:pic>
        <p:nvPicPr>
          <p:cNvPr id="1249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622550"/>
            <a:ext cx="25622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938" name="Rectangle 1"/>
          <p:cNvSpPr>
            <a:spLocks noChangeArrowheads="1"/>
          </p:cNvSpPr>
          <p:nvPr/>
        </p:nvSpPr>
        <p:spPr bwMode="auto">
          <a:xfrm>
            <a:off x="5791200" y="4430713"/>
            <a:ext cx="3352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/>
              <a:t>Π</a:t>
            </a:r>
            <a:r>
              <a:rPr lang="en-US" i="1"/>
              <a:t>customer</a:t>
            </a:r>
            <a:r>
              <a:rPr lang="en-US"/>
              <a:t>-</a:t>
            </a:r>
            <a:r>
              <a:rPr lang="en-US" i="1"/>
              <a:t>name </a:t>
            </a:r>
            <a:r>
              <a:rPr lang="en-US"/>
              <a:t>(</a:t>
            </a:r>
            <a:r>
              <a:rPr lang="en-US" i="1"/>
              <a:t>borrower </a:t>
            </a:r>
            <a:r>
              <a:rPr lang="en-US"/>
              <a:t>) </a:t>
            </a:r>
            <a:r>
              <a:rPr lang="en-US" i="1"/>
              <a:t>∩ </a:t>
            </a:r>
          </a:p>
          <a:p>
            <a:r>
              <a:rPr lang="el-GR"/>
              <a:t>Π</a:t>
            </a:r>
            <a:r>
              <a:rPr lang="en-US" i="1"/>
              <a:t>customer</a:t>
            </a:r>
            <a:r>
              <a:rPr lang="en-US"/>
              <a:t>-</a:t>
            </a:r>
            <a:r>
              <a:rPr lang="en-US" i="1"/>
              <a:t>name </a:t>
            </a:r>
            <a:r>
              <a:rPr lang="en-US"/>
              <a:t>(</a:t>
            </a:r>
            <a:r>
              <a:rPr lang="en-US" i="1"/>
              <a:t>depositor</a:t>
            </a:r>
            <a:r>
              <a:rPr lang="en-US"/>
              <a:t>)</a:t>
            </a:r>
          </a:p>
        </p:txBody>
      </p:sp>
      <p:sp>
        <p:nvSpPr>
          <p:cNvPr id="124939" name="Rectangle 6"/>
          <p:cNvSpPr>
            <a:spLocks noChangeArrowheads="1"/>
          </p:cNvSpPr>
          <p:nvPr/>
        </p:nvSpPr>
        <p:spPr bwMode="auto">
          <a:xfrm>
            <a:off x="1041400" y="52578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latin typeface="CMR10"/>
              </a:rPr>
              <a:t>? =</a:t>
            </a:r>
            <a:r>
              <a:rPr lang="el-GR">
                <a:solidFill>
                  <a:srgbClr val="000000"/>
                </a:solidFill>
              </a:rPr>
              <a:t> 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depositor</a:t>
            </a:r>
            <a:r>
              <a:rPr lang="en-US" b="1">
                <a:solidFill>
                  <a:srgbClr val="FF0000"/>
                </a:solidFill>
              </a:rPr>
              <a:t>) </a:t>
            </a:r>
            <a:r>
              <a:rPr lang="pt-BR" sz="2400" i="1">
                <a:latin typeface="CMSY10"/>
              </a:rPr>
              <a:t>− </a:t>
            </a:r>
          </a:p>
          <a:p>
            <a:r>
              <a:rPr lang="pt-BR" sz="2400">
                <a:latin typeface="CMR10"/>
              </a:rPr>
              <a:t>(</a:t>
            </a:r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deposito</a:t>
            </a:r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)</a:t>
            </a:r>
            <a:r>
              <a:rPr lang="pt-BR" sz="2400" i="1">
                <a:latin typeface="CMSY10"/>
              </a:rPr>
              <a:t>− </a:t>
            </a:r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i="1">
                <a:solidFill>
                  <a:srgbClr val="000000"/>
                </a:solidFill>
              </a:rPr>
              <a:t>b</a:t>
            </a:r>
            <a:r>
              <a:rPr lang="en-US" b="1" i="1">
                <a:solidFill>
                  <a:srgbClr val="FF0000"/>
                </a:solidFill>
              </a:rPr>
              <a:t>orrower</a:t>
            </a:r>
            <a:r>
              <a:rPr lang="en-US" i="1">
                <a:solidFill>
                  <a:srgbClr val="000000"/>
                </a:solidFill>
              </a:rPr>
              <a:t>) </a:t>
            </a:r>
            <a:r>
              <a:rPr lang="pt-BR">
                <a:latin typeface="CMR10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63581"/>
              </p:ext>
            </p:extLst>
          </p:nvPr>
        </p:nvGraphicFramePr>
        <p:xfrm>
          <a:off x="1143000" y="655638"/>
          <a:ext cx="6894515" cy="198120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Fees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Bikash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Kevin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16" name="Rectangle 8"/>
          <p:cNvSpPr>
            <a:spLocks noChangeArrowheads="1"/>
          </p:cNvSpPr>
          <p:nvPr/>
        </p:nvSpPr>
        <p:spPr bwMode="auto">
          <a:xfrm>
            <a:off x="1295400" y="3017838"/>
            <a:ext cx="632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Select all the students of department ECE whose fees is greater then equal to 10000 and belongs to Team other than A.</a:t>
            </a:r>
          </a:p>
        </p:txBody>
      </p:sp>
      <p:sp>
        <p:nvSpPr>
          <p:cNvPr id="75817" name="Rectangle 4"/>
          <p:cNvSpPr>
            <a:spLocks noChangeArrowheads="1"/>
          </p:cNvSpPr>
          <p:nvPr/>
        </p:nvSpPr>
        <p:spPr bwMode="auto">
          <a:xfrm>
            <a:off x="3429000" y="374015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σ</a:t>
            </a:r>
            <a:r>
              <a:rPr lang="en-US" sz="2000"/>
              <a:t> </a:t>
            </a:r>
            <a:r>
              <a:rPr lang="en-US" sz="2000" baseline="-30000">
                <a:latin typeface="Arial Unicode MS" pitchFamily="34" charset="-128"/>
              </a:rPr>
              <a:t>Fees &gt;= 10000</a:t>
            </a:r>
            <a:r>
              <a:rPr lang="en-US" sz="2000">
                <a:latin typeface="Arial Unicode MS" pitchFamily="34" charset="-128"/>
              </a:rPr>
              <a:t>(σ</a:t>
            </a:r>
            <a:r>
              <a:rPr lang="en-US" sz="2000" baseline="-30000">
                <a:latin typeface="Arial Unicode MS" pitchFamily="34" charset="-128"/>
              </a:rPr>
              <a:t>Class != 'A'</a:t>
            </a:r>
            <a:r>
              <a:rPr lang="en-US" sz="2000">
                <a:latin typeface="Arial Unicode MS" pitchFamily="34" charset="-128"/>
              </a:rPr>
              <a:t> (Student))</a:t>
            </a:r>
            <a:r>
              <a:rPr lang="en-US"/>
              <a:t> </a:t>
            </a:r>
            <a:endParaRPr lang="en-US" sz="40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4618038"/>
          <a:ext cx="6894515" cy="109701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Roll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Department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Fees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Team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Kevin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ECE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36000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Ben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ECE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56000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844" name="Curved Right Arrow 11"/>
          <p:cNvSpPr>
            <a:spLocks noChangeArrowheads="1"/>
          </p:cNvSpPr>
          <p:nvPr/>
        </p:nvSpPr>
        <p:spPr bwMode="auto">
          <a:xfrm>
            <a:off x="76200" y="2230438"/>
            <a:ext cx="914400" cy="1371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845" name="Curved Left Arrow 12"/>
          <p:cNvSpPr>
            <a:spLocks noChangeArrowheads="1"/>
          </p:cNvSpPr>
          <p:nvPr/>
        </p:nvSpPr>
        <p:spPr bwMode="auto">
          <a:xfrm>
            <a:off x="8077200" y="3602038"/>
            <a:ext cx="914400" cy="1778000"/>
          </a:xfrm>
          <a:prstGeom prst="curvedLeftArrow">
            <a:avLst>
              <a:gd name="adj1" fmla="val 25008"/>
              <a:gd name="adj2" fmla="val 500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8"/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  Notation:  r     s</a:t>
            </a:r>
            <a:endParaRPr kumimoji="1" lang="en-US" sz="1800" i="1">
              <a:sym typeface="Symbol" pitchFamily="18" charset="2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Natural-Join Operation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8215312" cy="5207000"/>
          </a:xfrm>
        </p:spPr>
        <p:txBody>
          <a:bodyPr/>
          <a:lstStyle/>
          <a:p>
            <a:r>
              <a:rPr lang="en-US" sz="1800"/>
              <a:t>Let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be relations on schemas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respectively. </a:t>
            </a:r>
            <a:br>
              <a:rPr lang="en-US" sz="1800"/>
            </a:br>
            <a:r>
              <a:rPr lang="en-US" sz="1800"/>
              <a:t>Then,  r     s  is a relation on schema </a:t>
            </a:r>
            <a:r>
              <a:rPr lang="en-US" sz="1800" i="1"/>
              <a:t>R </a:t>
            </a:r>
            <a:r>
              <a:rPr lang="en-US" sz="1800">
                <a:sym typeface="Symbol" pitchFamily="18" charset="2"/>
              </a:rPr>
              <a:t>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/>
              <a:t> obtained as follows:</a:t>
            </a:r>
          </a:p>
          <a:p>
            <a:pPr lvl="1"/>
            <a:r>
              <a:rPr lang="en-US" sz="1800"/>
              <a:t>Consider each pair of tuples </a:t>
            </a:r>
            <a:r>
              <a:rPr lang="en-US" sz="1800" i="1"/>
              <a:t>t</a:t>
            </a:r>
            <a:r>
              <a:rPr lang="en-US" i="1" baseline="-25000"/>
              <a:t>r</a:t>
            </a:r>
            <a:r>
              <a:rPr lang="en-US" sz="1800"/>
              <a:t> from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t</a:t>
            </a:r>
            <a:r>
              <a:rPr lang="en-US" i="1" baseline="-25000"/>
              <a:t>s</a:t>
            </a:r>
            <a:r>
              <a:rPr lang="en-US" sz="1800"/>
              <a:t> from </a:t>
            </a:r>
            <a:r>
              <a:rPr lang="en-US" sz="1800" i="1"/>
              <a:t>s</a:t>
            </a:r>
            <a:r>
              <a:rPr lang="en-US" sz="1800"/>
              <a:t>.  </a:t>
            </a:r>
          </a:p>
          <a:p>
            <a:pPr lvl="1"/>
            <a:r>
              <a:rPr lang="en-US" sz="1800"/>
              <a:t>If </a:t>
            </a:r>
            <a:r>
              <a:rPr lang="en-US" sz="1800" b="1" i="1">
                <a:solidFill>
                  <a:srgbClr val="FF0000"/>
                </a:solidFill>
              </a:rPr>
              <a:t>t</a:t>
            </a:r>
            <a:r>
              <a:rPr lang="en-US" sz="2400" b="1" i="1" baseline="-25000">
                <a:solidFill>
                  <a:srgbClr val="FF0000"/>
                </a:solidFill>
              </a:rPr>
              <a:t>r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/>
              <a:t>and </a:t>
            </a:r>
            <a:r>
              <a:rPr lang="en-US" sz="1800" b="1" i="1">
                <a:solidFill>
                  <a:srgbClr val="FF0000"/>
                </a:solidFill>
              </a:rPr>
              <a:t>t</a:t>
            </a:r>
            <a:r>
              <a:rPr lang="en-US" sz="2400" b="1" i="1" baseline="-25000">
                <a:solidFill>
                  <a:srgbClr val="FF0000"/>
                </a:solidFill>
              </a:rPr>
              <a:t>s</a:t>
            </a:r>
            <a:r>
              <a:rPr lang="en-US" sz="1800"/>
              <a:t> have the </a:t>
            </a:r>
            <a:r>
              <a:rPr lang="en-US" sz="1800" b="1">
                <a:solidFill>
                  <a:srgbClr val="FF0000"/>
                </a:solidFill>
              </a:rPr>
              <a:t>same value </a:t>
            </a:r>
            <a:r>
              <a:rPr lang="en-US" sz="1800"/>
              <a:t>on each of the attributes in </a:t>
            </a:r>
            <a:r>
              <a:rPr lang="en-US" sz="1800" b="1" i="1">
                <a:solidFill>
                  <a:srgbClr val="FF0000"/>
                </a:solidFill>
              </a:rPr>
              <a:t>R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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 b="1" i="1">
                <a:solidFill>
                  <a:srgbClr val="FF0000"/>
                </a:solidFill>
              </a:rPr>
              <a:t>S</a:t>
            </a:r>
            <a:r>
              <a:rPr lang="en-US" sz="1800"/>
              <a:t>, add a tuple </a:t>
            </a:r>
            <a:r>
              <a:rPr lang="en-US" sz="1800" i="1"/>
              <a:t>t</a:t>
            </a:r>
            <a:r>
              <a:rPr lang="en-US" sz="1800"/>
              <a:t>  to the result, where</a:t>
            </a:r>
          </a:p>
          <a:p>
            <a:pPr lvl="2"/>
            <a:r>
              <a:rPr lang="en-US" sz="1800" i="1"/>
              <a:t>t</a:t>
            </a:r>
            <a:r>
              <a:rPr lang="en-US" sz="1800"/>
              <a:t> has the same value as </a:t>
            </a:r>
            <a:r>
              <a:rPr lang="en-US" sz="1800" i="1"/>
              <a:t>t</a:t>
            </a:r>
            <a:r>
              <a:rPr lang="en-US" sz="3200" i="1" baseline="-25000"/>
              <a:t>r</a:t>
            </a:r>
            <a:r>
              <a:rPr lang="en-US" sz="1800"/>
              <a:t> on </a:t>
            </a:r>
            <a:r>
              <a:rPr lang="en-US" sz="1800" i="1"/>
              <a:t>r</a:t>
            </a:r>
            <a:endParaRPr lang="en-US" sz="1800"/>
          </a:p>
          <a:p>
            <a:pPr lvl="2"/>
            <a:r>
              <a:rPr lang="en-US" sz="1800" i="1"/>
              <a:t>t</a:t>
            </a:r>
            <a:r>
              <a:rPr lang="en-US" sz="1800"/>
              <a:t> has the same value as </a:t>
            </a:r>
            <a:r>
              <a:rPr lang="en-US" sz="1800" i="1"/>
              <a:t>t</a:t>
            </a:r>
            <a:r>
              <a:rPr lang="en-US" sz="3200" i="1" baseline="-25000"/>
              <a:t>s</a:t>
            </a:r>
            <a:r>
              <a:rPr lang="en-US" sz="1800"/>
              <a:t> on </a:t>
            </a:r>
            <a:r>
              <a:rPr lang="en-US" sz="1800" i="1"/>
              <a:t>s</a:t>
            </a:r>
            <a:endParaRPr lang="en-US" sz="1800"/>
          </a:p>
          <a:p>
            <a:r>
              <a:rPr lang="en-US" sz="180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sz="1800" i="1"/>
              <a:t>R</a:t>
            </a:r>
            <a:r>
              <a:rPr lang="en-US" sz="1800"/>
              <a:t> = (</a:t>
            </a:r>
            <a:r>
              <a:rPr lang="en-US" sz="1800" i="1"/>
              <a:t>A, B, C, D</a:t>
            </a:r>
            <a:r>
              <a:rPr lang="en-US" sz="180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sz="1800" i="1"/>
              <a:t>S</a:t>
            </a:r>
            <a:r>
              <a:rPr lang="en-US" sz="1800"/>
              <a:t> = (</a:t>
            </a:r>
            <a:r>
              <a:rPr lang="en-US" sz="1800" i="1"/>
              <a:t>E, B, D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Result schema = (</a:t>
            </a:r>
            <a:r>
              <a:rPr lang="en-US" sz="1800" i="1"/>
              <a:t>A, </a:t>
            </a:r>
            <a:r>
              <a:rPr lang="en-US" sz="1800" b="1" i="1">
                <a:solidFill>
                  <a:srgbClr val="FF0000"/>
                </a:solidFill>
              </a:rPr>
              <a:t>B</a:t>
            </a:r>
            <a:r>
              <a:rPr lang="en-US" sz="1800" i="1"/>
              <a:t>, C, </a:t>
            </a:r>
            <a:r>
              <a:rPr lang="en-US" sz="1800" b="1" i="1">
                <a:solidFill>
                  <a:srgbClr val="FF0000"/>
                </a:solidFill>
              </a:rPr>
              <a:t>D, </a:t>
            </a:r>
            <a:r>
              <a:rPr lang="en-US" sz="1800" i="1"/>
              <a:t>E</a:t>
            </a:r>
            <a:r>
              <a:rPr lang="en-US" sz="1800"/>
              <a:t>)</a:t>
            </a:r>
          </a:p>
          <a:p>
            <a:pPr lvl="1"/>
            <a:r>
              <a:rPr lang="en-US" sz="1800" i="1"/>
              <a:t>r</a:t>
            </a:r>
            <a:r>
              <a:rPr lang="en-US" sz="1800"/>
              <a:t>     </a:t>
            </a:r>
            <a:r>
              <a:rPr lang="en-US" sz="1800" i="1"/>
              <a:t>s</a:t>
            </a:r>
            <a:r>
              <a:rPr lang="en-US" sz="1800"/>
              <a:t> is defined as:</a:t>
            </a:r>
            <a:br>
              <a:rPr lang="en-US" sz="1800"/>
            </a:br>
            <a:r>
              <a:rPr lang="en-US" sz="1800"/>
              <a:t>      </a:t>
            </a:r>
            <a:r>
              <a:rPr lang="en-US" sz="1800">
                <a:sym typeface="Symbol" pitchFamily="18" charset="2"/>
              </a:rPr>
              <a:t></a:t>
            </a:r>
            <a:r>
              <a:rPr lang="en-US" sz="2400" i="1" baseline="-25000"/>
              <a:t>r.A, r.B, r.C, r.D, s.E</a:t>
            </a:r>
            <a:r>
              <a:rPr lang="en-US" sz="1800"/>
              <a:t> 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 b="1" i="1" baseline="-25000">
                <a:solidFill>
                  <a:srgbClr val="FF0000"/>
                </a:solidFill>
              </a:rPr>
              <a:t>r.B = s.B </a:t>
            </a:r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sz="2400" b="1" i="1" baseline="-25000">
                <a:solidFill>
                  <a:srgbClr val="FF0000"/>
                </a:solidFill>
              </a:rPr>
              <a:t> r.D = s.D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/>
              <a:t>(</a:t>
            </a:r>
            <a:r>
              <a:rPr lang="en-US" sz="1800" i="1"/>
              <a:t>r </a:t>
            </a:r>
            <a:r>
              <a:rPr lang="en-US" sz="1800"/>
              <a:t> x  </a:t>
            </a:r>
            <a:r>
              <a:rPr lang="en-US" sz="1800" i="1"/>
              <a:t>s</a:t>
            </a:r>
            <a:r>
              <a:rPr lang="en-US" sz="1800"/>
              <a:t>))</a:t>
            </a:r>
          </a:p>
        </p:txBody>
      </p:sp>
      <p:sp>
        <p:nvSpPr>
          <p:cNvPr id="125957" name="AutoShape 4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AutoShape 5"/>
          <p:cNvSpPr>
            <a:spLocks noChangeArrowheads="1"/>
          </p:cNvSpPr>
          <p:nvPr/>
        </p:nvSpPr>
        <p:spPr bwMode="auto">
          <a:xfrm rot="16200000" flipV="1">
            <a:off x="1762125" y="5638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 rot="16200000" flipV="1">
            <a:off x="2070100" y="19319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 Join Operation –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sz="1800"/>
              <a:t>Relations r, s:</a:t>
            </a:r>
          </a:p>
        </p:txBody>
      </p:sp>
      <p:sp>
        <p:nvSpPr>
          <p:cNvPr id="126980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26981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6982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126983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2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4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26984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126985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6986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26987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`</a:t>
            </a:r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b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26988" name="Rectangle 2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6989" name="Rectangle 2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3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2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26990" name="Rectangle 25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6991" name="Rectangle 27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b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26992" name="Rectangle 28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126993" name="Rectangle 29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  <a:endParaRPr lang="en-US" sz="1800" b="1" i="1">
              <a:sym typeface="Symbol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</p:txBody>
      </p:sp>
      <p:sp>
        <p:nvSpPr>
          <p:cNvPr id="126994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26995" name="Rectangle 4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26996" name="Rectangle 5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26997" name="Rectangle 6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126998" name="Rectangle 7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126999" name="Rectangle 8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127000" name="Rectangle 9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127001" name="Rectangle 10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27002" name="Rectangle 11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127003" name="Rectangle 12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127004" name="Rectangle 13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127005" name="Text Box 31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grpSp>
        <p:nvGrpSpPr>
          <p:cNvPr id="127006" name="Group 36"/>
          <p:cNvGrpSpPr>
            <a:grpSpLocks/>
          </p:cNvGrpSpPr>
          <p:nvPr/>
        </p:nvGrpSpPr>
        <p:grpSpPr bwMode="auto">
          <a:xfrm>
            <a:off x="819150" y="4241800"/>
            <a:ext cx="7029450" cy="409575"/>
            <a:chOff x="288" y="2688"/>
            <a:chExt cx="4428" cy="258"/>
          </a:xfrm>
        </p:grpSpPr>
        <p:sp>
          <p:nvSpPr>
            <p:cNvPr id="12701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r     s</a:t>
              </a:r>
            </a:p>
          </p:txBody>
        </p:sp>
        <p:sp>
          <p:nvSpPr>
            <p:cNvPr id="127014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007" name="AutoShape 37"/>
          <p:cNvSpPr>
            <a:spLocks noChangeArrowheads="1"/>
          </p:cNvSpPr>
          <p:nvPr/>
        </p:nvSpPr>
        <p:spPr bwMode="auto">
          <a:xfrm rot="16200000" flipV="1">
            <a:off x="1428750" y="4343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08" name="Rectangle 1"/>
          <p:cNvSpPr>
            <a:spLocks noChangeArrowheads="1"/>
          </p:cNvSpPr>
          <p:nvPr/>
        </p:nvSpPr>
        <p:spPr bwMode="auto">
          <a:xfrm>
            <a:off x="1428750" y="2286000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/>
              <a:t>`</a:t>
            </a:r>
          </a:p>
        </p:txBody>
      </p:sp>
      <p:sp>
        <p:nvSpPr>
          <p:cNvPr id="127009" name="Rectangle 34"/>
          <p:cNvSpPr>
            <a:spLocks noChangeArrowheads="1"/>
          </p:cNvSpPr>
          <p:nvPr/>
        </p:nvSpPr>
        <p:spPr bwMode="auto">
          <a:xfrm>
            <a:off x="4657725" y="2209800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10" name="Rectangle 35"/>
          <p:cNvSpPr>
            <a:spLocks noChangeArrowheads="1"/>
          </p:cNvSpPr>
          <p:nvPr/>
        </p:nvSpPr>
        <p:spPr bwMode="auto">
          <a:xfrm>
            <a:off x="1411288" y="3048000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11" name="Rectangle 36"/>
          <p:cNvSpPr>
            <a:spLocks noChangeArrowheads="1"/>
          </p:cNvSpPr>
          <p:nvPr/>
        </p:nvSpPr>
        <p:spPr bwMode="auto">
          <a:xfrm>
            <a:off x="1411288" y="3343275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12" name="Rectangle 37"/>
          <p:cNvSpPr>
            <a:spLocks noChangeArrowheads="1"/>
          </p:cNvSpPr>
          <p:nvPr/>
        </p:nvSpPr>
        <p:spPr bwMode="auto">
          <a:xfrm>
            <a:off x="4687888" y="2781300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Palatino-Roman"/>
              </a:rPr>
              <a:t>Query:</a:t>
            </a:r>
          </a:p>
          <a:p>
            <a:r>
              <a:rPr lang="en-US" sz="1800">
                <a:latin typeface="Palatino-Roman"/>
              </a:rPr>
              <a:t>Find the names of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all customers </a:t>
            </a:r>
            <a:r>
              <a:rPr lang="en-US" sz="1800">
                <a:latin typeface="Palatino-Roman"/>
              </a:rPr>
              <a:t>who have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 loan </a:t>
            </a:r>
            <a:r>
              <a:rPr lang="en-US" sz="1800">
                <a:latin typeface="Palatino-Roman"/>
              </a:rPr>
              <a:t>at the bank, along with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number </a:t>
            </a:r>
            <a:r>
              <a:rPr lang="en-US" sz="1800">
                <a:latin typeface="Palatino-Roman"/>
              </a:rPr>
              <a:t>and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amount</a:t>
            </a:r>
            <a:endParaRPr lang="en-US" sz="1800" b="1">
              <a:solidFill>
                <a:srgbClr val="FF0000"/>
              </a:solidFill>
            </a:endParaRPr>
          </a:p>
        </p:txBody>
      </p:sp>
      <p:pic>
        <p:nvPicPr>
          <p:cNvPr id="1280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513" y="1752600"/>
            <a:ext cx="2219325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4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4633913" y="2132013"/>
            <a:ext cx="2909887" cy="1758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60888" y="1752600"/>
            <a:ext cx="177323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280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16560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ChangeArrowheads="1"/>
          </p:cNvSpPr>
          <p:nvPr/>
        </p:nvSpPr>
        <p:spPr bwMode="auto">
          <a:xfrm>
            <a:off x="1295400" y="1198563"/>
            <a:ext cx="6324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1800">
                <a:latin typeface="CMR10"/>
              </a:rPr>
              <a:t>Π</a:t>
            </a:r>
            <a:r>
              <a:rPr lang="en-US" sz="1500" i="1">
                <a:latin typeface="CMTI7"/>
              </a:rPr>
              <a:t>customer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name</a:t>
            </a:r>
            <a:r>
              <a:rPr lang="en-US" sz="1500" i="1">
                <a:latin typeface="CMMI7"/>
              </a:rPr>
              <a:t>, </a:t>
            </a:r>
            <a:r>
              <a:rPr lang="en-US" sz="1500" i="1">
                <a:latin typeface="CMTI7"/>
              </a:rPr>
              <a:t>loan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</a:t>
            </a:r>
            <a:r>
              <a:rPr lang="en-US" sz="1500" i="1">
                <a:latin typeface="CMMI7"/>
              </a:rPr>
              <a:t>, </a:t>
            </a:r>
            <a:r>
              <a:rPr lang="en-US" sz="1500" i="1">
                <a:latin typeface="CMTI7"/>
              </a:rPr>
              <a:t>amount</a:t>
            </a:r>
          </a:p>
          <a:p>
            <a:r>
              <a:rPr lang="en-US" sz="1800">
                <a:latin typeface="CMR10"/>
              </a:rPr>
              <a:t>(</a:t>
            </a:r>
            <a:r>
              <a:rPr lang="en-US" sz="1500" i="1">
                <a:latin typeface="CMMI10"/>
              </a:rPr>
              <a:t>σ</a:t>
            </a:r>
            <a:r>
              <a:rPr lang="en-US" sz="1500" i="1">
                <a:latin typeface="CMTI7"/>
              </a:rPr>
              <a:t>borrower 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 </a:t>
            </a:r>
            <a:r>
              <a:rPr lang="en-US" sz="1500">
                <a:latin typeface="CMR7"/>
              </a:rPr>
              <a:t>=</a:t>
            </a:r>
            <a:r>
              <a:rPr lang="en-US" sz="1500" i="1">
                <a:latin typeface="CMTI7"/>
              </a:rPr>
              <a:t>loan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 </a:t>
            </a:r>
            <a:r>
              <a:rPr lang="en-US" sz="1800">
                <a:latin typeface="CMR10"/>
              </a:rPr>
              <a:t>(</a:t>
            </a:r>
            <a:r>
              <a:rPr lang="en-US" sz="1800" i="1">
                <a:latin typeface="CMTI10"/>
              </a:rPr>
              <a:t>borrower </a:t>
            </a:r>
            <a:r>
              <a:rPr lang="en-US" sz="1800" i="1">
                <a:latin typeface="CMSY10"/>
              </a:rPr>
              <a:t>× </a:t>
            </a:r>
            <a:r>
              <a:rPr lang="en-US" sz="1800" i="1">
                <a:latin typeface="CMTI10"/>
              </a:rPr>
              <a:t>loan</a:t>
            </a:r>
            <a:r>
              <a:rPr lang="en-US" sz="1800">
                <a:latin typeface="CMR10"/>
              </a:rPr>
              <a:t>))</a:t>
            </a:r>
            <a:endParaRPr lang="en-US" sz="1400"/>
          </a:p>
        </p:txBody>
      </p:sp>
      <p:sp>
        <p:nvSpPr>
          <p:cNvPr id="129027" name="Rectangle 4"/>
          <p:cNvSpPr>
            <a:spLocks noChangeArrowheads="1"/>
          </p:cNvSpPr>
          <p:nvPr/>
        </p:nvSpPr>
        <p:spPr bwMode="auto">
          <a:xfrm>
            <a:off x="715963" y="152400"/>
            <a:ext cx="7848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Palatino-Roman"/>
              </a:rPr>
              <a:t>Query:</a:t>
            </a:r>
          </a:p>
          <a:p>
            <a:r>
              <a:rPr lang="en-US" sz="1800">
                <a:latin typeface="Palatino-Roman"/>
              </a:rPr>
              <a:t>Find the names of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all customers </a:t>
            </a:r>
            <a:r>
              <a:rPr lang="en-US" sz="1800">
                <a:latin typeface="Palatino-Roman"/>
              </a:rPr>
              <a:t>who have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 loan </a:t>
            </a:r>
            <a:r>
              <a:rPr lang="en-US" sz="1800">
                <a:latin typeface="Palatino-Roman"/>
              </a:rPr>
              <a:t>at the bank, along with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number </a:t>
            </a:r>
            <a:r>
              <a:rPr lang="en-US" sz="1800">
                <a:latin typeface="Palatino-Roman"/>
              </a:rPr>
              <a:t>and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amount</a:t>
            </a:r>
            <a:endParaRPr lang="en-US" sz="1800" b="1">
              <a:solidFill>
                <a:srgbClr val="FF0000"/>
              </a:solidFill>
            </a:endParaRPr>
          </a:p>
        </p:txBody>
      </p:sp>
      <p:sp>
        <p:nvSpPr>
          <p:cNvPr id="129028" name="Rectangle 5"/>
          <p:cNvSpPr>
            <a:spLocks noChangeArrowheads="1"/>
          </p:cNvSpPr>
          <p:nvPr/>
        </p:nvSpPr>
        <p:spPr bwMode="auto">
          <a:xfrm>
            <a:off x="914400" y="2057400"/>
            <a:ext cx="7543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Palatino-Roman"/>
              </a:rPr>
              <a:t>Cartesian product of its two arguments: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>
                <a:latin typeface="Palatino-Roman"/>
              </a:rPr>
              <a:t>Selection forcing equality on those attributes that appear in both relation schemas,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Palatino-Roman"/>
              </a:rPr>
              <a:t>Finally removes duplicate attributes</a:t>
            </a: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498475" y="3657600"/>
            <a:ext cx="8374063" cy="1704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35000"/>
              </a:spcBef>
              <a:buClr>
                <a:srgbClr val="FF9900"/>
              </a:buClr>
              <a:buSzPct val="80000"/>
              <a:defRPr/>
            </a:pP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R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= (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A, B, C, D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)</a:t>
            </a:r>
          </a:p>
          <a:p>
            <a:pPr marL="742950" lvl="1" indent="-285750">
              <a:spcBef>
                <a:spcPct val="35000"/>
              </a:spcBef>
              <a:buClr>
                <a:srgbClr val="FF9900"/>
              </a:buClr>
              <a:buSzPct val="80000"/>
              <a:defRPr/>
            </a:pP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= (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E, B, D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)</a:t>
            </a:r>
          </a:p>
          <a:p>
            <a:pPr marL="742950" lvl="1" indent="-285750">
              <a:spcBef>
                <a:spcPct val="35000"/>
              </a:spcBef>
              <a:buClr>
                <a:srgbClr val="FF9900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Result schema = (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A, </a:t>
            </a:r>
            <a:r>
              <a:rPr kumimoji="1" lang="en-US" b="1" i="1" kern="0" dirty="0">
                <a:solidFill>
                  <a:srgbClr val="FF0000"/>
                </a:solidFill>
                <a:latin typeface="Helvetica"/>
              </a:rPr>
              <a:t>B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, C, </a:t>
            </a:r>
            <a:r>
              <a:rPr kumimoji="1" lang="en-US" b="1" i="1" kern="0" dirty="0">
                <a:solidFill>
                  <a:srgbClr val="FF0000"/>
                </a:solidFill>
                <a:latin typeface="Helvetica"/>
              </a:rPr>
              <a:t>D, 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E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)</a:t>
            </a:r>
          </a:p>
          <a:p>
            <a:pPr marL="742950" lvl="1" indent="-285750">
              <a:spcBef>
                <a:spcPct val="35000"/>
              </a:spcBef>
              <a:buClr>
                <a:srgbClr val="FF9900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r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    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is defined as:</a:t>
            </a:r>
            <a:br>
              <a:rPr kumimoji="1" lang="en-US" kern="0" dirty="0">
                <a:solidFill>
                  <a:srgbClr val="000000"/>
                </a:solidFill>
                <a:latin typeface="Helvetica"/>
              </a:rPr>
            </a:b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     </a:t>
            </a:r>
            <a:r>
              <a:rPr kumimoji="1" lang="en-US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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r.A</a:t>
            </a:r>
            <a:r>
              <a:rPr kumimoji="1" lang="en-US" sz="2000" i="1" kern="0" baseline="-25000" dirty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r.B</a:t>
            </a:r>
            <a:r>
              <a:rPr kumimoji="1" lang="en-US" sz="2000" i="1" kern="0" baseline="-25000" dirty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r.C</a:t>
            </a:r>
            <a:r>
              <a:rPr kumimoji="1" lang="en-US" sz="2000" i="1" kern="0" baseline="-25000" dirty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r.D</a:t>
            </a:r>
            <a:r>
              <a:rPr kumimoji="1" lang="en-US" sz="2000" i="1" kern="0" baseline="-25000" dirty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s.E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(</a:t>
            </a:r>
            <a:r>
              <a:rPr kumimoji="1" lang="en-US" sz="2000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</a:t>
            </a:r>
            <a:r>
              <a:rPr kumimoji="1" lang="en-US" sz="2000" b="1" i="1" kern="0" baseline="-25000" dirty="0" err="1">
                <a:solidFill>
                  <a:srgbClr val="FF0000"/>
                </a:solidFill>
                <a:latin typeface="Helvetica"/>
              </a:rPr>
              <a:t>r.B</a:t>
            </a:r>
            <a:r>
              <a:rPr kumimoji="1" lang="en-US" sz="2000" b="1" i="1" kern="0" baseline="-25000" dirty="0">
                <a:solidFill>
                  <a:srgbClr val="FF0000"/>
                </a:solidFill>
                <a:latin typeface="Helvetica"/>
              </a:rPr>
              <a:t> = </a:t>
            </a:r>
            <a:r>
              <a:rPr kumimoji="1" lang="en-US" sz="2000" b="1" i="1" kern="0" baseline="-25000" dirty="0" err="1">
                <a:solidFill>
                  <a:srgbClr val="FF0000"/>
                </a:solidFill>
                <a:latin typeface="Helvetica"/>
              </a:rPr>
              <a:t>s.B</a:t>
            </a:r>
            <a:r>
              <a:rPr kumimoji="1" lang="en-US" sz="2000" b="1" i="1" kern="0" baseline="-25000" dirty="0">
                <a:solidFill>
                  <a:srgbClr val="FF0000"/>
                </a:solidFill>
                <a:latin typeface="Helvetica"/>
              </a:rPr>
              <a:t> </a:t>
            </a:r>
            <a:r>
              <a:rPr kumimoji="1" lang="en-US" b="1" kern="0" dirty="0">
                <a:solidFill>
                  <a:srgbClr val="FF0000"/>
                </a:solidFill>
                <a:latin typeface="Helvetica"/>
                <a:sym typeface="Symbol" pitchFamily="18" charset="2"/>
              </a:rPr>
              <a:t></a:t>
            </a:r>
            <a:r>
              <a:rPr kumimoji="1" lang="en-US" sz="2000" b="1" i="1" kern="0" baseline="-25000" dirty="0">
                <a:solidFill>
                  <a:srgbClr val="FF0000"/>
                </a:solidFill>
                <a:latin typeface="Helvetica"/>
              </a:rPr>
              <a:t> </a:t>
            </a:r>
            <a:r>
              <a:rPr kumimoji="1" lang="en-US" sz="2000" b="1" i="1" kern="0" baseline="-25000" dirty="0" err="1">
                <a:solidFill>
                  <a:srgbClr val="FF0000"/>
                </a:solidFill>
                <a:latin typeface="Helvetica"/>
              </a:rPr>
              <a:t>r.D</a:t>
            </a:r>
            <a:r>
              <a:rPr kumimoji="1" lang="en-US" sz="2000" b="1" i="1" kern="0" baseline="-25000" dirty="0">
                <a:solidFill>
                  <a:srgbClr val="FF0000"/>
                </a:solidFill>
                <a:latin typeface="Helvetica"/>
              </a:rPr>
              <a:t> = </a:t>
            </a:r>
            <a:r>
              <a:rPr kumimoji="1" lang="en-US" sz="2000" b="1" i="1" kern="0" baseline="-25000" dirty="0" err="1">
                <a:solidFill>
                  <a:srgbClr val="FF0000"/>
                </a:solidFill>
                <a:latin typeface="Helvetica"/>
              </a:rPr>
              <a:t>s.D</a:t>
            </a:r>
            <a:r>
              <a:rPr kumimoji="1" lang="en-US" b="1" kern="0" dirty="0">
                <a:solidFill>
                  <a:srgbClr val="FF0000"/>
                </a:solidFill>
                <a:latin typeface="Helvetica"/>
              </a:rPr>
              <a:t> 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(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r 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x  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))</a:t>
            </a:r>
          </a:p>
        </p:txBody>
      </p:sp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813" y="5746750"/>
            <a:ext cx="30749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31" name="Rectangle 1"/>
          <p:cNvSpPr>
            <a:spLocks noChangeArrowheads="1"/>
          </p:cNvSpPr>
          <p:nvPr/>
        </p:nvSpPr>
        <p:spPr bwMode="auto">
          <a:xfrm>
            <a:off x="819150" y="5740400"/>
            <a:ext cx="457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Palatino-Roman"/>
              </a:rPr>
              <a:t>Let </a:t>
            </a:r>
            <a:r>
              <a:rPr lang="en-US" i="1">
                <a:solidFill>
                  <a:srgbClr val="FF0000"/>
                </a:solidFill>
                <a:latin typeface="CMMI10"/>
              </a:rPr>
              <a:t>r</a:t>
            </a:r>
            <a:r>
              <a:rPr lang="en-US">
                <a:solidFill>
                  <a:srgbClr val="FF0000"/>
                </a:solidFill>
                <a:latin typeface="CMR10"/>
              </a:rPr>
              <a:t>(</a:t>
            </a:r>
            <a:r>
              <a:rPr lang="en-US" i="1">
                <a:solidFill>
                  <a:srgbClr val="FF0000"/>
                </a:solidFill>
                <a:latin typeface="CMMI10"/>
              </a:rPr>
              <a:t>R</a:t>
            </a:r>
            <a:r>
              <a:rPr lang="en-US">
                <a:solidFill>
                  <a:srgbClr val="FF0000"/>
                </a:solidFill>
                <a:latin typeface="CMR10"/>
              </a:rPr>
              <a:t>) </a:t>
            </a:r>
            <a:r>
              <a:rPr lang="en-US">
                <a:solidFill>
                  <a:srgbClr val="FF0000"/>
                </a:solidFill>
                <a:latin typeface="Palatino-Roman"/>
              </a:rPr>
              <a:t>and </a:t>
            </a:r>
            <a:r>
              <a:rPr lang="en-US" i="1">
                <a:solidFill>
                  <a:srgbClr val="FF0000"/>
                </a:solidFill>
                <a:latin typeface="CMMI10"/>
              </a:rPr>
              <a:t>s</a:t>
            </a:r>
            <a:r>
              <a:rPr lang="en-US">
                <a:solidFill>
                  <a:srgbClr val="FF0000"/>
                </a:solidFill>
                <a:latin typeface="CMR10"/>
              </a:rPr>
              <a:t>(</a:t>
            </a:r>
            <a:r>
              <a:rPr lang="en-US" i="1">
                <a:solidFill>
                  <a:srgbClr val="FF0000"/>
                </a:solidFill>
                <a:latin typeface="CMMI10"/>
              </a:rPr>
              <a:t>S</a:t>
            </a:r>
            <a:r>
              <a:rPr lang="en-US">
                <a:solidFill>
                  <a:srgbClr val="FF0000"/>
                </a:solidFill>
                <a:latin typeface="CMR10"/>
              </a:rPr>
              <a:t>) </a:t>
            </a:r>
            <a:r>
              <a:rPr lang="en-US">
                <a:solidFill>
                  <a:srgbClr val="FF0000"/>
                </a:solidFill>
                <a:latin typeface="Palatino-Roman"/>
              </a:rPr>
              <a:t>be relations without any attributes in common; that is, </a:t>
            </a:r>
            <a:r>
              <a:rPr lang="en-US" i="1">
                <a:solidFill>
                  <a:srgbClr val="FF0000"/>
                </a:solidFill>
                <a:latin typeface="CMMI10"/>
              </a:rPr>
              <a:t>R </a:t>
            </a:r>
            <a:r>
              <a:rPr lang="en-US" i="1">
                <a:solidFill>
                  <a:srgbClr val="FF0000"/>
                </a:solidFill>
                <a:latin typeface="CMSY10"/>
              </a:rPr>
              <a:t>∩ </a:t>
            </a:r>
            <a:r>
              <a:rPr lang="en-US" i="1">
                <a:solidFill>
                  <a:srgbClr val="FF0000"/>
                </a:solidFill>
                <a:latin typeface="CMMI10"/>
              </a:rPr>
              <a:t>S </a:t>
            </a:r>
            <a:r>
              <a:rPr lang="en-US">
                <a:solidFill>
                  <a:srgbClr val="FF0000"/>
                </a:solidFill>
                <a:latin typeface="CMR10"/>
              </a:rPr>
              <a:t>= </a:t>
            </a:r>
            <a:r>
              <a:rPr lang="en-US" i="1">
                <a:solidFill>
                  <a:srgbClr val="FF0000"/>
                </a:solidFill>
                <a:latin typeface="CMSY10"/>
              </a:rPr>
              <a:t>∅</a:t>
            </a:r>
            <a:r>
              <a:rPr lang="en-US">
                <a:latin typeface="Palatino-Roman"/>
              </a:rPr>
              <a:t>.</a:t>
            </a:r>
            <a:endParaRPr lang="en-US"/>
          </a:p>
        </p:txBody>
      </p:sp>
      <p:sp>
        <p:nvSpPr>
          <p:cNvPr id="129032" name="Right Arrow 2"/>
          <p:cNvSpPr>
            <a:spLocks noChangeArrowheads="1"/>
          </p:cNvSpPr>
          <p:nvPr/>
        </p:nvSpPr>
        <p:spPr bwMode="auto">
          <a:xfrm>
            <a:off x="4895850" y="5822950"/>
            <a:ext cx="495300" cy="4191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Find the names of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all customers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who have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 loan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at the bank, along with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number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and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amount</a:t>
            </a:r>
            <a:endParaRPr lang="en-US" sz="1800" b="1">
              <a:solidFill>
                <a:srgbClr val="FF0000"/>
              </a:solidFill>
            </a:endParaRPr>
          </a:p>
        </p:txBody>
      </p:sp>
      <p:pic>
        <p:nvPicPr>
          <p:cNvPr id="1300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89188"/>
            <a:ext cx="2220913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2892425" y="2817813"/>
            <a:ext cx="2909888" cy="1758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19400" y="2438400"/>
            <a:ext cx="17732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0054" name="Rectangle 8"/>
          <p:cNvSpPr>
            <a:spLocks noChangeArrowheads="1"/>
          </p:cNvSpPr>
          <p:nvPr/>
        </p:nvSpPr>
        <p:spPr bwMode="auto">
          <a:xfrm>
            <a:off x="1295400" y="1524000"/>
            <a:ext cx="6324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1800">
                <a:latin typeface="CMR10"/>
              </a:rPr>
              <a:t>Π</a:t>
            </a:r>
            <a:r>
              <a:rPr lang="en-US" sz="1500" i="1">
                <a:latin typeface="CMTI7"/>
              </a:rPr>
              <a:t>customer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name</a:t>
            </a:r>
            <a:r>
              <a:rPr lang="en-US" sz="1500" i="1">
                <a:latin typeface="CMMI7"/>
              </a:rPr>
              <a:t>, </a:t>
            </a:r>
            <a:r>
              <a:rPr lang="en-US" sz="1500" i="1">
                <a:latin typeface="CMTI7"/>
              </a:rPr>
              <a:t>loan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</a:t>
            </a:r>
            <a:r>
              <a:rPr lang="en-US" sz="1500" i="1">
                <a:latin typeface="CMMI7"/>
              </a:rPr>
              <a:t>, </a:t>
            </a:r>
            <a:r>
              <a:rPr lang="en-US" sz="1500" i="1">
                <a:latin typeface="CMTI7"/>
              </a:rPr>
              <a:t>amount</a:t>
            </a:r>
          </a:p>
          <a:p>
            <a:r>
              <a:rPr lang="en-US" sz="1800">
                <a:latin typeface="CMR10"/>
              </a:rPr>
              <a:t>(</a:t>
            </a:r>
            <a:r>
              <a:rPr lang="en-US" sz="1500" i="1">
                <a:latin typeface="CMMI10"/>
              </a:rPr>
              <a:t>σ</a:t>
            </a:r>
            <a:r>
              <a:rPr lang="en-US" sz="1500" i="1">
                <a:latin typeface="CMTI7"/>
              </a:rPr>
              <a:t>borrower 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 </a:t>
            </a:r>
            <a:r>
              <a:rPr lang="en-US" sz="1500">
                <a:latin typeface="CMR7"/>
              </a:rPr>
              <a:t>=</a:t>
            </a:r>
            <a:r>
              <a:rPr lang="en-US" sz="1500" i="1">
                <a:latin typeface="CMTI7"/>
              </a:rPr>
              <a:t>loan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 </a:t>
            </a:r>
            <a:r>
              <a:rPr lang="en-US" sz="1800">
                <a:latin typeface="CMR10"/>
              </a:rPr>
              <a:t>(</a:t>
            </a:r>
            <a:r>
              <a:rPr lang="en-US" sz="1800" i="1">
                <a:latin typeface="CMTI10"/>
              </a:rPr>
              <a:t>borrower </a:t>
            </a:r>
            <a:r>
              <a:rPr lang="en-US" sz="1800" i="1">
                <a:latin typeface="CMSY10"/>
              </a:rPr>
              <a:t>× </a:t>
            </a:r>
            <a:r>
              <a:rPr lang="en-US" sz="1800" i="1">
                <a:latin typeface="CMTI10"/>
              </a:rPr>
              <a:t>loan</a:t>
            </a:r>
            <a:r>
              <a:rPr lang="en-US" sz="1800">
                <a:latin typeface="CMR10"/>
              </a:rPr>
              <a:t>))</a:t>
            </a:r>
            <a:endParaRPr lang="en-US" sz="1400"/>
          </a:p>
        </p:txBody>
      </p:sp>
      <p:pic>
        <p:nvPicPr>
          <p:cNvPr id="1300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8375" y="2695575"/>
            <a:ext cx="30178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925" y="5029200"/>
            <a:ext cx="7591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0057" name="Rectangle 2"/>
          <p:cNvSpPr>
            <a:spLocks noChangeArrowheads="1"/>
          </p:cNvSpPr>
          <p:nvPr/>
        </p:nvSpPr>
        <p:spPr bwMode="auto">
          <a:xfrm>
            <a:off x="2781300" y="3733800"/>
            <a:ext cx="3124200" cy="228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8" name="Rectangle 13"/>
          <p:cNvSpPr>
            <a:spLocks noChangeArrowheads="1"/>
          </p:cNvSpPr>
          <p:nvPr/>
        </p:nvSpPr>
        <p:spPr bwMode="auto">
          <a:xfrm>
            <a:off x="152400" y="3048000"/>
            <a:ext cx="2590800" cy="228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9" name="Rectangle 14"/>
          <p:cNvSpPr>
            <a:spLocks noChangeArrowheads="1"/>
          </p:cNvSpPr>
          <p:nvPr/>
        </p:nvSpPr>
        <p:spPr bwMode="auto">
          <a:xfrm>
            <a:off x="5953125" y="2971800"/>
            <a:ext cx="3124200" cy="228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/>
              <a:t>`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10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52600"/>
            <a:ext cx="2220913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076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2895600" y="2132013"/>
            <a:ext cx="2909888" cy="1758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22575" y="1752600"/>
            <a:ext cx="17732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10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488" y="416560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562600" y="4173538"/>
            <a:ext cx="19319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1080" name="Picture 3"/>
          <p:cNvPicPr>
            <a:picLocks noChangeAspect="1" noChangeArrowheads="1"/>
          </p:cNvPicPr>
          <p:nvPr/>
        </p:nvPicPr>
        <p:blipFill>
          <a:blip r:embed="rId5"/>
          <a:srcRect l="1591" t="13914" r="3008" b="13914"/>
          <a:stretch>
            <a:fillRect/>
          </a:stretch>
        </p:blipFill>
        <p:spPr bwMode="auto">
          <a:xfrm>
            <a:off x="5638800" y="4649788"/>
            <a:ext cx="2817813" cy="1598612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pic>
        <p:nvPicPr>
          <p:cNvPr id="131081" name="Picture 3"/>
          <p:cNvPicPr>
            <a:picLocks noChangeAspect="1" noChangeArrowheads="1"/>
          </p:cNvPicPr>
          <p:nvPr/>
        </p:nvPicPr>
        <p:blipFill>
          <a:blip r:embed="rId6"/>
          <a:srcRect l="638" t="7082" r="424" b="7082"/>
          <a:stretch>
            <a:fillRect/>
          </a:stretch>
        </p:blipFill>
        <p:spPr bwMode="auto">
          <a:xfrm>
            <a:off x="6157913" y="2163763"/>
            <a:ext cx="2605087" cy="16954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126163" y="1739900"/>
            <a:ext cx="18430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branch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2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259080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868988" y="2598738"/>
            <a:ext cx="19319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2101" name="Picture 3"/>
          <p:cNvPicPr>
            <a:picLocks noChangeAspect="1" noChangeArrowheads="1"/>
          </p:cNvPicPr>
          <p:nvPr/>
        </p:nvPicPr>
        <p:blipFill>
          <a:blip r:embed="rId3"/>
          <a:srcRect l="1591" t="13914" r="3008" b="13914"/>
          <a:stretch>
            <a:fillRect/>
          </a:stretch>
        </p:blipFill>
        <p:spPr bwMode="auto">
          <a:xfrm>
            <a:off x="5945188" y="3074988"/>
            <a:ext cx="2817812" cy="1598612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pic>
        <p:nvPicPr>
          <p:cNvPr id="132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3538" y="1752600"/>
            <a:ext cx="5876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ChangeArrowheads="1"/>
          </p:cNvSpPr>
          <p:nvPr/>
        </p:nvSpPr>
        <p:spPr bwMode="auto">
          <a:xfrm>
            <a:off x="566738" y="1524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3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24155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2588" y="2192338"/>
            <a:ext cx="19319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3125" name="Picture 3"/>
          <p:cNvPicPr>
            <a:picLocks noChangeAspect="1" noChangeArrowheads="1"/>
          </p:cNvPicPr>
          <p:nvPr/>
        </p:nvPicPr>
        <p:blipFill>
          <a:blip r:embed="rId3"/>
          <a:srcRect l="1591" t="13914" r="3008" b="13914"/>
          <a:stretch>
            <a:fillRect/>
          </a:stretch>
        </p:blipFill>
        <p:spPr bwMode="auto">
          <a:xfrm>
            <a:off x="458788" y="2695575"/>
            <a:ext cx="2817812" cy="1598613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133126" name="Rectangle 2"/>
          <p:cNvSpPr>
            <a:spLocks noChangeArrowheads="1"/>
          </p:cNvSpPr>
          <p:nvPr/>
        </p:nvSpPr>
        <p:spPr bwMode="auto">
          <a:xfrm>
            <a:off x="152400" y="2057400"/>
            <a:ext cx="6248400" cy="2514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27" name="Rectangle 2"/>
          <p:cNvSpPr>
            <a:spLocks noChangeArrowheads="1"/>
          </p:cNvSpPr>
          <p:nvPr/>
        </p:nvSpPr>
        <p:spPr bwMode="auto">
          <a:xfrm>
            <a:off x="3540125" y="2225675"/>
            <a:ext cx="5486400" cy="25146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3312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363" y="5257800"/>
            <a:ext cx="3962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2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5224463"/>
            <a:ext cx="2749550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30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7475" y="1219200"/>
            <a:ext cx="3819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41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24155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2588" y="2192338"/>
            <a:ext cx="19319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4149" name="Picture 3"/>
          <p:cNvPicPr>
            <a:picLocks noChangeAspect="1" noChangeArrowheads="1"/>
          </p:cNvPicPr>
          <p:nvPr/>
        </p:nvPicPr>
        <p:blipFill>
          <a:blip r:embed="rId3"/>
          <a:srcRect l="1591" t="13914" r="3008" b="13914"/>
          <a:stretch>
            <a:fillRect/>
          </a:stretch>
        </p:blipFill>
        <p:spPr bwMode="auto">
          <a:xfrm>
            <a:off x="458788" y="2695575"/>
            <a:ext cx="2817812" cy="1598613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134150" name="Rectangle 2"/>
          <p:cNvSpPr>
            <a:spLocks noChangeArrowheads="1"/>
          </p:cNvSpPr>
          <p:nvPr/>
        </p:nvSpPr>
        <p:spPr bwMode="auto">
          <a:xfrm>
            <a:off x="152400" y="2057400"/>
            <a:ext cx="6248400" cy="2514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151" name="Rectangle 2"/>
          <p:cNvSpPr>
            <a:spLocks noChangeArrowheads="1"/>
          </p:cNvSpPr>
          <p:nvPr/>
        </p:nvSpPr>
        <p:spPr bwMode="auto">
          <a:xfrm>
            <a:off x="3540125" y="2225675"/>
            <a:ext cx="5486400" cy="25146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341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5224463"/>
            <a:ext cx="2749550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5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5363" y="5246688"/>
            <a:ext cx="25860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5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24155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2588" y="2192338"/>
            <a:ext cx="19319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5173" name="Picture 3"/>
          <p:cNvPicPr>
            <a:picLocks noChangeAspect="1" noChangeArrowheads="1"/>
          </p:cNvPicPr>
          <p:nvPr/>
        </p:nvPicPr>
        <p:blipFill>
          <a:blip r:embed="rId3"/>
          <a:srcRect l="1591" t="13914" r="3008" b="13914"/>
          <a:stretch>
            <a:fillRect/>
          </a:stretch>
        </p:blipFill>
        <p:spPr bwMode="auto">
          <a:xfrm>
            <a:off x="458788" y="2695575"/>
            <a:ext cx="2817812" cy="1598613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135174" name="Rectangle 2"/>
          <p:cNvSpPr>
            <a:spLocks noChangeArrowheads="1"/>
          </p:cNvSpPr>
          <p:nvPr/>
        </p:nvSpPr>
        <p:spPr bwMode="auto">
          <a:xfrm>
            <a:off x="152400" y="2057400"/>
            <a:ext cx="6248400" cy="2514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175" name="Rectangle 2"/>
          <p:cNvSpPr>
            <a:spLocks noChangeArrowheads="1"/>
          </p:cNvSpPr>
          <p:nvPr/>
        </p:nvSpPr>
        <p:spPr bwMode="auto">
          <a:xfrm>
            <a:off x="3540125" y="2225675"/>
            <a:ext cx="5486400" cy="25146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35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9838" y="5154613"/>
            <a:ext cx="2749550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767388"/>
            <a:ext cx="2586038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178" name="Rectangle 2"/>
          <p:cNvSpPr>
            <a:spLocks noChangeArrowheads="1"/>
          </p:cNvSpPr>
          <p:nvPr/>
        </p:nvSpPr>
        <p:spPr bwMode="auto">
          <a:xfrm>
            <a:off x="271463" y="5740400"/>
            <a:ext cx="5057775" cy="209550"/>
          </a:xfrm>
          <a:prstGeom prst="rect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3517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4819650"/>
            <a:ext cx="236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700713" y="5940425"/>
            <a:ext cx="2986087" cy="134938"/>
          </a:xfrm>
          <a:prstGeom prst="rect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23BF4-A0B9-4DA6-9C3B-2C2D4639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80" y="457200"/>
            <a:ext cx="460104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4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6862763" cy="4876800"/>
          </a:xfrm>
        </p:spPr>
        <p:txBody>
          <a:bodyPr/>
          <a:lstStyle/>
          <a:p>
            <a:pPr>
              <a:buSzPct val="100000"/>
            </a:pPr>
            <a:r>
              <a:rPr lang="en-US" sz="1800"/>
              <a:t>Notation: </a:t>
            </a:r>
          </a:p>
          <a:p>
            <a:pPr>
              <a:buSzPct val="100000"/>
            </a:pPr>
            <a:r>
              <a:rPr lang="en-US" sz="1800"/>
              <a:t>Suited to queries that include the phrase “for all”.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/>
              <a:t>Let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be relations on schemas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respectively where</a:t>
            </a:r>
          </a:p>
          <a:p>
            <a:pPr lvl="1">
              <a:lnSpc>
                <a:spcPct val="110000"/>
              </a:lnSpc>
            </a:pPr>
            <a:r>
              <a:rPr lang="en-US" sz="1800" i="1"/>
              <a:t>R</a:t>
            </a:r>
            <a:r>
              <a:rPr lang="en-US" sz="1800"/>
              <a:t> = (</a:t>
            </a:r>
            <a:r>
              <a:rPr lang="en-US" sz="1800" i="1"/>
              <a:t>A</a:t>
            </a:r>
            <a:r>
              <a:rPr lang="en-US" sz="1800" baseline="-25000"/>
              <a:t>1</a:t>
            </a:r>
            <a:r>
              <a:rPr lang="en-US" sz="1800"/>
              <a:t>, …, </a:t>
            </a:r>
            <a:r>
              <a:rPr lang="en-US" sz="1800" i="1"/>
              <a:t>A</a:t>
            </a:r>
            <a:r>
              <a:rPr lang="en-US" sz="1800" i="1" baseline="-25000"/>
              <a:t>m </a:t>
            </a:r>
            <a:r>
              <a:rPr lang="en-US" sz="1800"/>
              <a:t>, </a:t>
            </a:r>
            <a:r>
              <a:rPr lang="en-US" sz="1800" i="1"/>
              <a:t>B</a:t>
            </a:r>
            <a:r>
              <a:rPr lang="en-US" sz="1800" baseline="-25000"/>
              <a:t>1</a:t>
            </a:r>
            <a:r>
              <a:rPr lang="en-US" sz="1800"/>
              <a:t>, …, </a:t>
            </a:r>
            <a:r>
              <a:rPr lang="en-US" sz="1800" i="1"/>
              <a:t>B</a:t>
            </a:r>
            <a:r>
              <a:rPr lang="en-US" sz="1800" i="1" baseline="-25000"/>
              <a:t>n </a:t>
            </a:r>
            <a:r>
              <a:rPr lang="en-US" sz="1800"/>
              <a:t>)</a:t>
            </a:r>
          </a:p>
          <a:p>
            <a:pPr lvl="1">
              <a:lnSpc>
                <a:spcPct val="110000"/>
              </a:lnSpc>
            </a:pPr>
            <a:r>
              <a:rPr lang="en-US" sz="1800" i="1"/>
              <a:t>S</a:t>
            </a:r>
            <a:r>
              <a:rPr lang="en-US" sz="1800"/>
              <a:t> = (</a:t>
            </a:r>
            <a:r>
              <a:rPr lang="en-US" sz="1800" i="1"/>
              <a:t>B</a:t>
            </a:r>
            <a:r>
              <a:rPr lang="en-US" sz="1800" baseline="-25000"/>
              <a:t>1</a:t>
            </a:r>
            <a:r>
              <a:rPr lang="en-US" sz="1800"/>
              <a:t>, …, </a:t>
            </a:r>
            <a:r>
              <a:rPr lang="en-US" sz="1800" i="1"/>
              <a:t>B</a:t>
            </a:r>
            <a:r>
              <a:rPr lang="en-US" sz="1800" i="1" baseline="-25000"/>
              <a:t>n</a:t>
            </a:r>
            <a:r>
              <a:rPr lang="en-US" sz="1800"/>
              <a:t>)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sz="1800"/>
              <a:t>The result of  r </a:t>
            </a:r>
            <a:r>
              <a:rPr lang="en-US" sz="1800">
                <a:sym typeface="Symbol" pitchFamily="18" charset="2"/>
              </a:rPr>
              <a:t> s is a relation on schema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– </a:t>
            </a:r>
            <a:r>
              <a:rPr lang="en-US" sz="1800" i="1">
                <a:sym typeface="Symbol" pitchFamily="18" charset="2"/>
              </a:rPr>
              <a:t>S </a:t>
            </a:r>
            <a:r>
              <a:rPr lang="en-US" sz="1800">
                <a:sym typeface="Symbol" pitchFamily="18" charset="2"/>
              </a:rPr>
              <a:t>= (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, …,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 i="1" baseline="-25000">
                <a:sym typeface="Symbol" pitchFamily="18" charset="2"/>
              </a:rPr>
              <a:t>m</a:t>
            </a:r>
            <a:r>
              <a:rPr lang="en-US" sz="1800">
                <a:sym typeface="Symbol" pitchFamily="18" charset="2"/>
              </a:rPr>
              <a:t>)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1800">
                <a:sym typeface="Symbol" pitchFamily="18" charset="2"/>
              </a:rPr>
              <a:t>		</a:t>
            </a:r>
            <a:r>
              <a:rPr lang="en-US" sz="1800" i="1">
                <a:sym typeface="Symbol" pitchFamily="18" charset="2"/>
              </a:rPr>
              <a:t>r </a:t>
            </a:r>
            <a:r>
              <a:rPr lang="en-US" sz="1800">
                <a:sym typeface="Symbol" pitchFamily="18" charset="2"/>
              </a:rPr>
              <a:t> </a:t>
            </a: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 = { </a:t>
            </a:r>
            <a:r>
              <a:rPr lang="en-US" sz="1800" i="1">
                <a:sym typeface="Symbol" pitchFamily="18" charset="2"/>
              </a:rPr>
              <a:t>t</a:t>
            </a:r>
            <a:r>
              <a:rPr lang="en-US" sz="1800">
                <a:sym typeface="Symbol" pitchFamily="18" charset="2"/>
              </a:rPr>
              <a:t>  |  </a:t>
            </a:r>
            <a:r>
              <a:rPr lang="en-US" sz="1800" i="1">
                <a:sym typeface="Symbol" pitchFamily="18" charset="2"/>
              </a:rPr>
              <a:t>t </a:t>
            </a:r>
            <a:r>
              <a:rPr lang="en-US" sz="1800">
                <a:sym typeface="Symbol" pitchFamily="18" charset="2"/>
              </a:rPr>
              <a:t>  </a:t>
            </a:r>
            <a:r>
              <a:rPr lang="en-US" sz="1800" i="1" baseline="-25000">
                <a:sym typeface="Symbol" pitchFamily="18" charset="2"/>
              </a:rPr>
              <a:t>R-S 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)   </a:t>
            </a:r>
            <a:r>
              <a:rPr lang="en-US" sz="1800" i="1">
                <a:sym typeface="Symbol" pitchFamily="18" charset="2"/>
              </a:rPr>
              <a:t>u </a:t>
            </a:r>
            <a:r>
              <a:rPr lang="en-US" sz="1800">
                <a:sym typeface="Symbol" pitchFamily="18" charset="2"/>
              </a:rPr>
              <a:t> </a:t>
            </a:r>
            <a:r>
              <a:rPr lang="en-US" sz="1800" i="1">
                <a:sym typeface="Symbol" pitchFamily="18" charset="2"/>
              </a:rPr>
              <a:t>s </a:t>
            </a:r>
            <a:r>
              <a:rPr lang="en-US" sz="1800">
                <a:sym typeface="Symbol" pitchFamily="18" charset="2"/>
              </a:rPr>
              <a:t>( </a:t>
            </a:r>
            <a:r>
              <a:rPr lang="en-US" sz="1800" i="1">
                <a:sym typeface="Symbol" pitchFamily="18" charset="2"/>
              </a:rPr>
              <a:t>tu</a:t>
            </a:r>
            <a:r>
              <a:rPr lang="en-US" sz="1800">
                <a:sym typeface="Symbol" pitchFamily="18" charset="2"/>
              </a:rPr>
              <a:t> </a:t>
            </a:r>
            <a:r>
              <a:rPr lang="en-US" sz="1800" i="1">
                <a:sym typeface="Symbol" pitchFamily="18" charset="2"/>
              </a:rPr>
              <a:t> r </a:t>
            </a:r>
            <a:r>
              <a:rPr lang="en-US" sz="1800">
                <a:sym typeface="Symbol" pitchFamily="18" charset="2"/>
              </a:rPr>
              <a:t>) } 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1800">
                <a:sym typeface="Symbol" pitchFamily="18" charset="2"/>
              </a:rPr>
              <a:t>Where </a:t>
            </a:r>
            <a:r>
              <a:rPr lang="en-US" sz="1800" i="1">
                <a:sym typeface="Symbol" pitchFamily="18" charset="2"/>
              </a:rPr>
              <a:t>tu</a:t>
            </a:r>
            <a:r>
              <a:rPr lang="en-US" sz="1800">
                <a:sym typeface="Symbol" pitchFamily="18" charset="2"/>
              </a:rPr>
              <a:t> means the concatenation of tuples </a:t>
            </a:r>
            <a:r>
              <a:rPr lang="en-US" sz="1800" i="1">
                <a:sym typeface="Symbol" pitchFamily="18" charset="2"/>
              </a:rPr>
              <a:t>t</a:t>
            </a:r>
            <a:r>
              <a:rPr lang="en-US" sz="1800">
                <a:sym typeface="Symbol" pitchFamily="18" charset="2"/>
              </a:rPr>
              <a:t> and </a:t>
            </a:r>
            <a:r>
              <a:rPr lang="en-US" sz="1800" i="1">
                <a:sym typeface="Symbol" pitchFamily="18" charset="2"/>
              </a:rPr>
              <a:t>u</a:t>
            </a:r>
            <a:r>
              <a:rPr lang="en-US" sz="1800">
                <a:sym typeface="Symbol" pitchFamily="18" charset="2"/>
              </a:rPr>
              <a:t> to produce a single tuple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endParaRPr lang="en-US" sz="180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2590800" y="990600"/>
            <a:ext cx="969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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ChangeArrowheads="1"/>
          </p:cNvSpPr>
          <p:nvPr/>
        </p:nvSpPr>
        <p:spPr bwMode="auto">
          <a:xfrm>
            <a:off x="914400" y="434975"/>
            <a:ext cx="708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NimbusSanL-Regu"/>
              </a:rPr>
              <a:t>r ÷ s is used when we wish to express queries with “all</a:t>
            </a:r>
            <a:r>
              <a:rPr lang="en-US" sz="1800">
                <a:latin typeface="NimbusSanL-Regu"/>
              </a:rPr>
              <a:t>”</a:t>
            </a:r>
            <a:endParaRPr lang="en-US" sz="1800"/>
          </a:p>
        </p:txBody>
      </p:sp>
      <p:sp>
        <p:nvSpPr>
          <p:cNvPr id="137219" name="Rectangle 2"/>
          <p:cNvSpPr>
            <a:spLocks noChangeArrowheads="1"/>
          </p:cNvSpPr>
          <p:nvPr/>
        </p:nvSpPr>
        <p:spPr bwMode="auto">
          <a:xfrm>
            <a:off x="320675" y="1295400"/>
            <a:ext cx="830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SanL-Regu"/>
              </a:rPr>
              <a:t>Ex. 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persons have a loyal customer's card at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clothing boutiques in town X?”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persons have a bank account at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banks in the country?”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students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given by Soini?”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students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that are taught in period 1?”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boys are registered on those courses that are taken by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girls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taken by student nr. 40101?”</a:t>
            </a:r>
            <a:endParaRPr lang="en-US"/>
          </a:p>
        </p:txBody>
      </p:sp>
      <p:sp>
        <p:nvSpPr>
          <p:cNvPr id="137220" name="Rectangle 3"/>
          <p:cNvSpPr>
            <a:spLocks noChangeArrowheads="1"/>
          </p:cNvSpPr>
          <p:nvPr/>
        </p:nvSpPr>
        <p:spPr bwMode="auto">
          <a:xfrm>
            <a:off x="228600" y="3951288"/>
            <a:ext cx="876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NimbusSanL-Regu"/>
              </a:rPr>
              <a:t>“</a:t>
            </a:r>
            <a:r>
              <a:rPr lang="en-US" b="1">
                <a:latin typeface="NimbusSanL-Bold"/>
              </a:rPr>
              <a:t>IF </a:t>
            </a:r>
            <a:r>
              <a:rPr lang="en-US">
                <a:latin typeface="NimbusSanL-Regu"/>
              </a:rPr>
              <a:t>there is a clothing boutique in town X </a:t>
            </a:r>
            <a:r>
              <a:rPr lang="en-US" b="1">
                <a:latin typeface="NimbusSanL-Bold"/>
              </a:rPr>
              <a:t>THEN </a:t>
            </a:r>
            <a:r>
              <a:rPr lang="en-US">
                <a:latin typeface="NimbusSanL-Regu"/>
              </a:rPr>
              <a:t>the person has a loyal customer's card there”,</a:t>
            </a:r>
          </a:p>
          <a:p>
            <a:r>
              <a:rPr lang="en-US">
                <a:latin typeface="NimbusSanL-Regu"/>
              </a:rPr>
              <a:t>“</a:t>
            </a:r>
            <a:r>
              <a:rPr lang="en-US" b="1">
                <a:latin typeface="NimbusSanL-Bold"/>
              </a:rPr>
              <a:t>IF </a:t>
            </a:r>
            <a:r>
              <a:rPr lang="en-US">
                <a:latin typeface="NimbusSanL-Regu"/>
              </a:rPr>
              <a:t>Soini gives a course </a:t>
            </a:r>
            <a:r>
              <a:rPr lang="en-US" b="1">
                <a:latin typeface="NimbusSanL-Bold"/>
              </a:rPr>
              <a:t>THEN </a:t>
            </a:r>
            <a:r>
              <a:rPr lang="en-US">
                <a:latin typeface="NimbusSanL-Regu"/>
              </a:rPr>
              <a:t>the student is registered on it” or</a:t>
            </a:r>
          </a:p>
          <a:p>
            <a:r>
              <a:rPr lang="en-US">
                <a:latin typeface="NimbusSanL-Regu"/>
              </a:rPr>
              <a:t>“</a:t>
            </a:r>
            <a:r>
              <a:rPr lang="en-US" b="1">
                <a:latin typeface="NimbusSanL-Bold"/>
              </a:rPr>
              <a:t>IF </a:t>
            </a:r>
            <a:r>
              <a:rPr lang="en-US">
                <a:latin typeface="NimbusSanL-Regu"/>
              </a:rPr>
              <a:t>40101 is registered on a course </a:t>
            </a:r>
            <a:r>
              <a:rPr lang="en-US" b="1">
                <a:latin typeface="NimbusSanL-Bold"/>
              </a:rPr>
              <a:t>THEN </a:t>
            </a:r>
            <a:r>
              <a:rPr lang="en-US">
                <a:latin typeface="NimbusSanL-Regu"/>
              </a:rPr>
              <a:t>the girl is registered on the same course”.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81000" y="1219200"/>
            <a:ext cx="81978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NimbusSanL-Regu"/>
              </a:rPr>
              <a:t>Suppose that 40101 takes three </a:t>
            </a:r>
            <a:r>
              <a:rPr lang="en-US" b="1">
                <a:solidFill>
                  <a:srgbClr val="FF0000"/>
                </a:solidFill>
                <a:latin typeface="NimbusSanL-Regu"/>
              </a:rPr>
              <a:t>courses: G555, 456306 and 456302</a:t>
            </a:r>
            <a:r>
              <a:rPr lang="en-US">
                <a:solidFill>
                  <a:srgbClr val="FF0000"/>
                </a:solidFill>
                <a:latin typeface="NimbusSanL-Regu"/>
              </a:rPr>
              <a:t>. 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To get e a part of the answer </a:t>
            </a:r>
            <a:r>
              <a:rPr lang="en-US" b="1">
                <a:solidFill>
                  <a:srgbClr val="FF0000"/>
                </a:solidFill>
                <a:latin typeface="NimbusSanL-Regu"/>
              </a:rPr>
              <a:t>the girl in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question </a:t>
            </a:r>
          </a:p>
          <a:p>
            <a:r>
              <a:rPr lang="en-US" b="1">
                <a:solidFill>
                  <a:srgbClr val="000000"/>
                </a:solidFill>
                <a:latin typeface="NimbusSanL-Regu"/>
              </a:rPr>
              <a:t>must be registered on </a:t>
            </a:r>
            <a:r>
              <a:rPr lang="en-US" b="1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b="1">
                <a:solidFill>
                  <a:srgbClr val="000000"/>
                </a:solidFill>
                <a:latin typeface="NimbusSanL-Regu"/>
              </a:rPr>
              <a:t>of these three. 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(In addition to that she may be registered on other courses not taken by 40101, these will not affect the result.)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304800" y="381000"/>
            <a:ext cx="8469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NimbusSanL-Regu"/>
              </a:rPr>
              <a:t>Query:</a:t>
            </a:r>
          </a:p>
          <a:p>
            <a:r>
              <a:rPr lang="en-US" sz="1800" b="1">
                <a:solidFill>
                  <a:srgbClr val="000000"/>
                </a:solidFill>
                <a:latin typeface="NimbusSanL-Regu"/>
              </a:rPr>
              <a:t>“Which girls are registered on </a:t>
            </a:r>
            <a:r>
              <a:rPr lang="en-US" sz="1800" b="1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1800" b="1">
                <a:solidFill>
                  <a:srgbClr val="000000"/>
                </a:solidFill>
                <a:latin typeface="NimbusSanL-Regu"/>
              </a:rPr>
              <a:t>the courses taken by student nr. 40101?”</a:t>
            </a:r>
            <a:endParaRPr lang="en-US" sz="1800" b="1">
              <a:solidFill>
                <a:srgbClr val="000000"/>
              </a:solidFill>
            </a:endParaRPr>
          </a:p>
        </p:txBody>
      </p:sp>
      <p:pic>
        <p:nvPicPr>
          <p:cNvPr id="13824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92400"/>
            <a:ext cx="38100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727325"/>
            <a:ext cx="20097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ChangeArrowheads="1"/>
          </p:cNvSpPr>
          <p:nvPr/>
        </p:nvSpPr>
        <p:spPr bwMode="auto">
          <a:xfrm>
            <a:off x="304800" y="381000"/>
            <a:ext cx="8469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NimbusSanL-Regu"/>
              </a:rPr>
              <a:t>Query:</a:t>
            </a:r>
          </a:p>
          <a:p>
            <a:r>
              <a:rPr lang="en-US" sz="1800" b="1">
                <a:solidFill>
                  <a:srgbClr val="000000"/>
                </a:solidFill>
                <a:latin typeface="NimbusSanL-Regu"/>
              </a:rPr>
              <a:t>“Which girls are registered on </a:t>
            </a:r>
            <a:r>
              <a:rPr lang="en-US" sz="1800" b="1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1800" b="1">
                <a:solidFill>
                  <a:srgbClr val="000000"/>
                </a:solidFill>
                <a:latin typeface="NimbusSanL-Regu"/>
              </a:rPr>
              <a:t>the courses taken by student nr. 40101?”</a:t>
            </a:r>
            <a:endParaRPr lang="en-US" sz="1800" b="1">
              <a:solidFill>
                <a:srgbClr val="000000"/>
              </a:solidFill>
            </a:endParaRPr>
          </a:p>
        </p:txBody>
      </p:sp>
      <p:pic>
        <p:nvPicPr>
          <p:cNvPr id="13926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514600"/>
            <a:ext cx="20097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0"/>
            <a:ext cx="89709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9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514600"/>
            <a:ext cx="4257675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62600" y="1674813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8075" y="1627188"/>
          <a:ext cx="2193924" cy="408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0369" name="Text Box 26"/>
          <p:cNvSpPr txBox="1">
            <a:spLocks noChangeArrowheads="1"/>
          </p:cNvSpPr>
          <p:nvPr/>
        </p:nvSpPr>
        <p:spPr bwMode="auto">
          <a:xfrm>
            <a:off x="3752850" y="1066800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40370" name="Text Box 27"/>
          <p:cNvSpPr txBox="1">
            <a:spLocks noChangeArrowheads="1"/>
          </p:cNvSpPr>
          <p:nvPr/>
        </p:nvSpPr>
        <p:spPr bwMode="auto">
          <a:xfrm>
            <a:off x="6015038" y="114300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40371" name="TextBox 6"/>
          <p:cNvSpPr txBox="1">
            <a:spLocks noChangeArrowheads="1"/>
          </p:cNvSpPr>
          <p:nvPr/>
        </p:nvSpPr>
        <p:spPr bwMode="auto">
          <a:xfrm>
            <a:off x="1828800" y="457200"/>
            <a:ext cx="6078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3:  for X1 of r for all Y1 and Y2 of s  ???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15000" y="1782763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1627188"/>
          <a:ext cx="2057400" cy="408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1381" name="Text Box 26"/>
          <p:cNvSpPr txBox="1">
            <a:spLocks noChangeArrowheads="1"/>
          </p:cNvSpPr>
          <p:nvPr/>
        </p:nvSpPr>
        <p:spPr bwMode="auto">
          <a:xfrm>
            <a:off x="3276600" y="1066800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41382" name="Text Box 27"/>
          <p:cNvSpPr txBox="1">
            <a:spLocks noChangeArrowheads="1"/>
          </p:cNvSpPr>
          <p:nvPr/>
        </p:nvSpPr>
        <p:spPr bwMode="auto">
          <a:xfrm>
            <a:off x="6167438" y="125095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41383" name="TextBox 6"/>
          <p:cNvSpPr txBox="1">
            <a:spLocks noChangeArrowheads="1"/>
          </p:cNvSpPr>
          <p:nvPr/>
        </p:nvSpPr>
        <p:spPr bwMode="auto">
          <a:xfrm>
            <a:off x="1828800" y="457200"/>
            <a:ext cx="6078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3:  for X1 of r for all Y1 and Y2 of s  ???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91200" y="1782763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1706563"/>
          <a:ext cx="2743200" cy="408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2429" name="Text Box 26"/>
          <p:cNvSpPr txBox="1">
            <a:spLocks noChangeArrowheads="1"/>
          </p:cNvSpPr>
          <p:nvPr/>
        </p:nvSpPr>
        <p:spPr bwMode="auto">
          <a:xfrm>
            <a:off x="3584575" y="1146175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42430" name="Text Box 27"/>
          <p:cNvSpPr txBox="1">
            <a:spLocks noChangeArrowheads="1"/>
          </p:cNvSpPr>
          <p:nvPr/>
        </p:nvSpPr>
        <p:spPr bwMode="auto">
          <a:xfrm>
            <a:off x="6243638" y="125095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42431" name="TextBox 6"/>
          <p:cNvSpPr txBox="1">
            <a:spLocks noChangeArrowheads="1"/>
          </p:cNvSpPr>
          <p:nvPr/>
        </p:nvSpPr>
        <p:spPr bwMode="auto">
          <a:xfrm>
            <a:off x="1828800" y="457200"/>
            <a:ext cx="699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3:  for X1 and X2 of r for all Y1 and Y2 of s  ???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ALL courses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that are taken by 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684338"/>
          <a:ext cx="2834640" cy="2558034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676400"/>
          <a:ext cx="294894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ALL courses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that are taken by 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608138"/>
          <a:ext cx="2834640" cy="2558034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600200"/>
          <a:ext cx="294894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ALL courses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that are taken by 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1550988"/>
          <a:ext cx="999490" cy="1421130"/>
        </p:xfrm>
        <a:graphic>
          <a:graphicData uri="http://schemas.openxmlformats.org/drawingml/2006/table">
            <a:tbl>
              <a:tblPr firstRow="1" bandRow="1"/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1524000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655638"/>
          <a:ext cx="6894515" cy="198120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Fees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Team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Bikash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Kevin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16" name="Rectangle 8"/>
          <p:cNvSpPr>
            <a:spLocks noChangeArrowheads="1"/>
          </p:cNvSpPr>
          <p:nvPr/>
        </p:nvSpPr>
        <p:spPr bwMode="auto">
          <a:xfrm>
            <a:off x="1295400" y="3017838"/>
            <a:ext cx="632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Select all the students of department ECE whose fees is greater then equal to 10000 and belongs to Team other than A.</a:t>
            </a:r>
          </a:p>
        </p:txBody>
      </p:sp>
      <p:sp>
        <p:nvSpPr>
          <p:cNvPr id="75817" name="Rectangle 4"/>
          <p:cNvSpPr>
            <a:spLocks noChangeArrowheads="1"/>
          </p:cNvSpPr>
          <p:nvPr/>
        </p:nvSpPr>
        <p:spPr bwMode="auto">
          <a:xfrm>
            <a:off x="3429000" y="374015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σ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Fees &gt;= 10000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(σ</a:t>
            </a:r>
            <a:r>
              <a:rPr kumimoji="0" lang="en-US" sz="2000" b="0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Class != 'A'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(Student))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5844" name="Curved Right Arrow 11"/>
          <p:cNvSpPr>
            <a:spLocks noChangeArrowheads="1"/>
          </p:cNvSpPr>
          <p:nvPr/>
        </p:nvSpPr>
        <p:spPr bwMode="auto">
          <a:xfrm>
            <a:off x="76200" y="2230438"/>
            <a:ext cx="914400" cy="1371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5845" name="Curved Left Arrow 12"/>
          <p:cNvSpPr>
            <a:spLocks noChangeArrowheads="1"/>
          </p:cNvSpPr>
          <p:nvPr/>
        </p:nvSpPr>
        <p:spPr bwMode="auto">
          <a:xfrm>
            <a:off x="8077200" y="3602038"/>
            <a:ext cx="914400" cy="1778000"/>
          </a:xfrm>
          <a:prstGeom prst="curvedLeftArrow">
            <a:avLst>
              <a:gd name="adj1" fmla="val 25008"/>
              <a:gd name="adj2" fmla="val 500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982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ALL courses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that are taken by 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53075" y="1524000"/>
          <a:ext cx="999490" cy="1421130"/>
        </p:xfrm>
        <a:graphic>
          <a:graphicData uri="http://schemas.openxmlformats.org/drawingml/2006/table">
            <a:tbl>
              <a:tblPr firstRow="1" bandRow="1"/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19350" y="1524000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those courses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760538"/>
          <a:ext cx="2834640" cy="2558034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752600"/>
          <a:ext cx="294894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those courses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684338"/>
          <a:ext cx="2834640" cy="2558034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676400"/>
          <a:ext cx="294894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836738"/>
          <a:ext cx="2834640" cy="2558034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828800"/>
          <a:ext cx="294894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 sz="2400" b="1">
                <a:solidFill>
                  <a:srgbClr val="C00000"/>
                </a:solidFill>
                <a:latin typeface="NimbusSanL-Regu"/>
              </a:rPr>
              <a:t>G.Name/Roll??? Primary key</a:t>
            </a:r>
            <a:endParaRPr lang="en-US" sz="2400" b="1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2133600"/>
          <a:ext cx="1758950" cy="2558034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125663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 sz="2400" b="1">
                <a:solidFill>
                  <a:srgbClr val="C00000"/>
                </a:solidFill>
                <a:latin typeface="NimbusSanL-Regu"/>
              </a:rPr>
              <a:t>G.Name/Roll??? Primary key</a:t>
            </a:r>
            <a:endParaRPr lang="en-US" sz="2400" b="1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2133600"/>
          <a:ext cx="1758950" cy="2558034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27850" y="2166938"/>
          <a:ext cx="1758950" cy="2558034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1661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2766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10100" y="2209800"/>
          <a:ext cx="1758950" cy="2558034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2653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581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2209800"/>
          <a:ext cx="1805940" cy="2558034"/>
        </p:xfrm>
        <a:graphic>
          <a:graphicData uri="http://schemas.openxmlformats.org/drawingml/2006/table">
            <a:tbl>
              <a:tblPr firstRow="1" bandRow="1"/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3645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581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48200" y="2343150"/>
          <a:ext cx="1805940" cy="2558034"/>
        </p:xfrm>
        <a:graphic>
          <a:graphicData uri="http://schemas.openxmlformats.org/drawingml/2006/table">
            <a:tbl>
              <a:tblPr firstRow="1" bandRow="1"/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02513" y="2895600"/>
          <a:ext cx="891540" cy="1136904"/>
        </p:xfrm>
        <a:graphic>
          <a:graphicData uri="http://schemas.openxmlformats.org/drawingml/2006/table">
            <a:tbl>
              <a:tblPr firstRow="1" bandRow="1"/>
              <a:tblGrid>
                <a:gridCol w="8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4669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581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0438" y="2743200"/>
          <a:ext cx="948055" cy="852678"/>
        </p:xfrm>
        <a:graphic>
          <a:graphicData uri="http://schemas.openxmlformats.org/drawingml/2006/table">
            <a:tbl>
              <a:tblPr firstRow="1" bandRow="1"/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 sz="2400" b="1">
                <a:solidFill>
                  <a:srgbClr val="C00000"/>
                </a:solidFill>
                <a:latin typeface="NimbusSanL-Regu"/>
              </a:rPr>
              <a:t>G.Name/Roll??? Primary key</a:t>
            </a:r>
            <a:endParaRPr lang="en-US" sz="2400" b="1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5693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581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0438" y="2743200"/>
          <a:ext cx="948055" cy="852678"/>
        </p:xfrm>
        <a:graphic>
          <a:graphicData uri="http://schemas.openxmlformats.org/drawingml/2006/table">
            <a:tbl>
              <a:tblPr firstRow="1" bandRow="1"/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ChangeArrowheads="1"/>
          </p:cNvSpPr>
          <p:nvPr/>
        </p:nvSpPr>
        <p:spPr bwMode="auto">
          <a:xfrm>
            <a:off x="609600" y="762000"/>
            <a:ext cx="805338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b="1" dirty="0"/>
              <a:t>Important points about </a:t>
            </a:r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b="1" dirty="0"/>
              <a:t> operation :</a:t>
            </a:r>
          </a:p>
          <a:p>
            <a:br>
              <a:rPr lang="en-US" dirty="0"/>
            </a:br>
            <a:r>
              <a:rPr lang="en-US" sz="2400" dirty="0"/>
              <a:t>Select operator is </a:t>
            </a:r>
            <a:r>
              <a:rPr lang="en-US" sz="2400" b="1" dirty="0"/>
              <a:t>Unary</a:t>
            </a:r>
            <a:r>
              <a:rPr lang="en-US" sz="2400" dirty="0"/>
              <a:t>, means it </a:t>
            </a:r>
            <a:r>
              <a:rPr lang="en-US" sz="2400" dirty="0" err="1"/>
              <a:t>it</a:t>
            </a:r>
            <a:r>
              <a:rPr lang="en-US" sz="2400" dirty="0"/>
              <a:t> applied to single relation only. Selection operation </a:t>
            </a:r>
            <a:r>
              <a:rPr lang="en-US" sz="2400" b="1" dirty="0"/>
              <a:t>is commutative </a:t>
            </a:r>
            <a:r>
              <a:rPr lang="en-US" sz="2400" dirty="0"/>
              <a:t>that is,</a:t>
            </a:r>
          </a:p>
          <a:p>
            <a:endParaRPr lang="en-US" sz="1200" dirty="0">
              <a:latin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</a:rPr>
              <a:t>σ </a:t>
            </a:r>
            <a:r>
              <a:rPr lang="en-US" sz="2400" baseline="-30000" dirty="0">
                <a:latin typeface="Arial Unicode MS" pitchFamily="34" charset="-128"/>
              </a:rPr>
              <a:t>c1</a:t>
            </a:r>
            <a:r>
              <a:rPr lang="en-US" sz="2400" dirty="0">
                <a:latin typeface="Arial Unicode MS" pitchFamily="34" charset="-128"/>
              </a:rPr>
              <a:t>(σ </a:t>
            </a:r>
            <a:r>
              <a:rPr lang="en-US" sz="2400" baseline="-30000" dirty="0">
                <a:latin typeface="Arial Unicode MS" pitchFamily="34" charset="-128"/>
              </a:rPr>
              <a:t>c2</a:t>
            </a:r>
            <a:r>
              <a:rPr lang="en-US" sz="2400" dirty="0">
                <a:latin typeface="Arial Unicode MS" pitchFamily="34" charset="-128"/>
              </a:rPr>
              <a:t>(R)) = σ </a:t>
            </a:r>
            <a:r>
              <a:rPr lang="en-US" sz="2400" baseline="-30000" dirty="0">
                <a:latin typeface="Arial Unicode MS" pitchFamily="34" charset="-128"/>
              </a:rPr>
              <a:t>c2</a:t>
            </a:r>
            <a:r>
              <a:rPr lang="en-US" sz="2400" dirty="0">
                <a:latin typeface="Arial Unicode MS" pitchFamily="34" charset="-128"/>
              </a:rPr>
              <a:t>(σ </a:t>
            </a:r>
            <a:r>
              <a:rPr lang="en-US" sz="2400" baseline="-30000" dirty="0">
                <a:latin typeface="Arial Unicode MS" pitchFamily="34" charset="-128"/>
              </a:rPr>
              <a:t>c1</a:t>
            </a:r>
            <a:r>
              <a:rPr lang="en-US" sz="2400" dirty="0">
                <a:latin typeface="Arial Unicode MS" pitchFamily="34" charset="-128"/>
              </a:rPr>
              <a:t>(R))</a:t>
            </a:r>
            <a:r>
              <a:rPr lang="en-US" sz="1800" dirty="0"/>
              <a:t> </a:t>
            </a:r>
          </a:p>
          <a:p>
            <a:endParaRPr lang="en-US" sz="4400" dirty="0"/>
          </a:p>
          <a:p>
            <a:r>
              <a:rPr lang="en-US" sz="2000" dirty="0"/>
              <a:t>The </a:t>
            </a:r>
            <a:r>
              <a:rPr lang="en-US" sz="2000" b="1" dirty="0"/>
              <a:t>degree (number of attributes</a:t>
            </a:r>
            <a:r>
              <a:rPr lang="en-US" sz="2000" dirty="0"/>
              <a:t>) of resulting relation from a Selection operation is same as the degree of the Relation given. The </a:t>
            </a:r>
            <a:r>
              <a:rPr lang="en-US" sz="2000" b="1" dirty="0"/>
              <a:t>cardinality (number of tuples</a:t>
            </a:r>
            <a:r>
              <a:rPr lang="en-US" sz="2000" dirty="0"/>
              <a:t>) of resulting relation from a Selection operation is,</a:t>
            </a:r>
          </a:p>
          <a:p>
            <a:r>
              <a:rPr lang="en-US" sz="2800" dirty="0">
                <a:latin typeface="Arial Unicode MS" pitchFamily="34" charset="-128"/>
              </a:rPr>
              <a:t>0 &lt;= σ </a:t>
            </a:r>
            <a:r>
              <a:rPr lang="en-US" sz="2800" baseline="-30000" dirty="0">
                <a:latin typeface="Arial Unicode MS" pitchFamily="34" charset="-128"/>
              </a:rPr>
              <a:t>c </a:t>
            </a:r>
            <a:r>
              <a:rPr lang="en-US" sz="2800" dirty="0">
                <a:latin typeface="Arial Unicode MS" pitchFamily="34" charset="-128"/>
              </a:rPr>
              <a:t>(R) &lt;= |R|</a:t>
            </a:r>
            <a:r>
              <a:rPr lang="en-US" sz="1100" dirty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76475" y="2209800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0" y="2895600"/>
          <a:ext cx="1305560" cy="852678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57699" name="Rectangle 1"/>
          <p:cNvSpPr>
            <a:spLocks noChangeArrowheads="1"/>
          </p:cNvSpPr>
          <p:nvPr/>
        </p:nvSpPr>
        <p:spPr bwMode="auto">
          <a:xfrm>
            <a:off x="0" y="1219200"/>
            <a:ext cx="944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alatino-Roman"/>
              </a:rPr>
              <a:t>Query 1</a:t>
            </a:r>
          </a:p>
          <a:p>
            <a:r>
              <a:rPr lang="en-US" sz="2000">
                <a:latin typeface="Palatino-Roman"/>
              </a:rPr>
              <a:t>All </a:t>
            </a:r>
            <a:r>
              <a:rPr lang="en-US" sz="2000" b="1">
                <a:latin typeface="Palatino-Roman"/>
              </a:rPr>
              <a:t>customers </a:t>
            </a:r>
            <a:r>
              <a:rPr lang="en-US" sz="2000">
                <a:latin typeface="Palatino-Roman"/>
              </a:rPr>
              <a:t>who have an </a:t>
            </a:r>
            <a:r>
              <a:rPr lang="en-US" sz="2000" b="1">
                <a:latin typeface="Palatino-Roman"/>
              </a:rPr>
              <a:t>account </a:t>
            </a:r>
            <a:r>
              <a:rPr lang="en-US" sz="2000">
                <a:latin typeface="Palatino-Roman"/>
              </a:rPr>
              <a:t>at </a:t>
            </a:r>
            <a:r>
              <a:rPr lang="en-US" sz="2000" b="1" i="1">
                <a:latin typeface="Palatino-Italic"/>
              </a:rPr>
              <a:t>all </a:t>
            </a:r>
            <a:r>
              <a:rPr lang="en-US" sz="2000" b="1">
                <a:latin typeface="Palatino-Roman"/>
              </a:rPr>
              <a:t>the branches located in Brooklyn.</a:t>
            </a:r>
            <a:endParaRPr lang="en-US" sz="2000" b="1"/>
          </a:p>
        </p:txBody>
      </p:sp>
      <p:pic>
        <p:nvPicPr>
          <p:cNvPr id="15770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38350"/>
            <a:ext cx="2220913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701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2971800" y="2417763"/>
            <a:ext cx="2909888" cy="1758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98775" y="2038350"/>
            <a:ext cx="17732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5770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88" y="445135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638800" y="4459288"/>
            <a:ext cx="19319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57705" name="Picture 3"/>
          <p:cNvPicPr>
            <a:picLocks noChangeAspect="1" noChangeArrowheads="1"/>
          </p:cNvPicPr>
          <p:nvPr/>
        </p:nvPicPr>
        <p:blipFill>
          <a:blip r:embed="rId5"/>
          <a:srcRect l="1591" t="13914" r="3008" b="13914"/>
          <a:stretch>
            <a:fillRect/>
          </a:stretch>
        </p:blipFill>
        <p:spPr bwMode="auto">
          <a:xfrm>
            <a:off x="5715000" y="4935538"/>
            <a:ext cx="2817813" cy="1598612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pic>
        <p:nvPicPr>
          <p:cNvPr id="157706" name="Picture 3"/>
          <p:cNvPicPr>
            <a:picLocks noChangeAspect="1" noChangeArrowheads="1"/>
          </p:cNvPicPr>
          <p:nvPr/>
        </p:nvPicPr>
        <p:blipFill>
          <a:blip r:embed="rId6"/>
          <a:srcRect l="638" t="7082" r="424" b="7082"/>
          <a:stretch>
            <a:fillRect/>
          </a:stretch>
        </p:blipFill>
        <p:spPr bwMode="auto">
          <a:xfrm>
            <a:off x="6234113" y="2449513"/>
            <a:ext cx="2605087" cy="16954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02363" y="2025650"/>
            <a:ext cx="18430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branch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Division Operation</a:t>
            </a:r>
          </a:p>
        </p:txBody>
      </p:sp>
      <p:sp>
        <p:nvSpPr>
          <p:cNvPr id="158723" name="Rectangle 1"/>
          <p:cNvSpPr>
            <a:spLocks noChangeArrowheads="1"/>
          </p:cNvSpPr>
          <p:nvPr/>
        </p:nvSpPr>
        <p:spPr bwMode="auto">
          <a:xfrm>
            <a:off x="0" y="1219200"/>
            <a:ext cx="944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Palatino-Roman"/>
              </a:rPr>
              <a:t>Query 1</a:t>
            </a:r>
          </a:p>
          <a:p>
            <a:r>
              <a:rPr lang="en-US" sz="2000">
                <a:solidFill>
                  <a:srgbClr val="000000"/>
                </a:solidFill>
                <a:latin typeface="Palatino-Roman"/>
              </a:rPr>
              <a:t>All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customers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who have an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account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at </a:t>
            </a:r>
            <a:r>
              <a:rPr lang="en-US" sz="2000" b="1" i="1">
                <a:solidFill>
                  <a:srgbClr val="000000"/>
                </a:solidFill>
                <a:latin typeface="Palatino-Italic"/>
              </a:rPr>
              <a:t>all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the </a:t>
            </a:r>
            <a:r>
              <a:rPr lang="en-US" sz="2000" b="1">
                <a:solidFill>
                  <a:srgbClr val="C00000"/>
                </a:solidFill>
                <a:latin typeface="Palatino-Roman"/>
              </a:rPr>
              <a:t>branches located in Brooklyn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.</a:t>
            </a: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58724" name="Picture 3"/>
          <p:cNvPicPr>
            <a:picLocks noChangeAspect="1" noChangeArrowheads="1"/>
          </p:cNvPicPr>
          <p:nvPr/>
        </p:nvPicPr>
        <p:blipFill>
          <a:blip r:embed="rId2"/>
          <a:srcRect l="638" t="7082" r="424" b="7082"/>
          <a:stretch>
            <a:fillRect/>
          </a:stretch>
        </p:blipFill>
        <p:spPr bwMode="auto">
          <a:xfrm>
            <a:off x="5830888" y="2667000"/>
            <a:ext cx="2855912" cy="1858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337300" y="2179638"/>
            <a:ext cx="18430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branch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8726" name="Rectangle 2"/>
          <p:cNvSpPr>
            <a:spLocks noChangeArrowheads="1"/>
          </p:cNvSpPr>
          <p:nvPr/>
        </p:nvSpPr>
        <p:spPr bwMode="auto">
          <a:xfrm>
            <a:off x="533400" y="2970213"/>
            <a:ext cx="297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alatino-Roman"/>
              </a:rPr>
              <a:t>Step 1:</a:t>
            </a:r>
          </a:p>
          <a:p>
            <a:r>
              <a:rPr lang="en-US">
                <a:latin typeface="Palatino-Roman"/>
              </a:rPr>
              <a:t>obtain all branches in Brooklyn</a:t>
            </a:r>
            <a:endParaRPr lang="en-US"/>
          </a:p>
        </p:txBody>
      </p:sp>
      <p:pic>
        <p:nvPicPr>
          <p:cNvPr id="1587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5105400"/>
            <a:ext cx="16859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728" name="Rectangle 11"/>
          <p:cNvSpPr>
            <a:spLocks noChangeArrowheads="1"/>
          </p:cNvSpPr>
          <p:nvPr/>
        </p:nvSpPr>
        <p:spPr bwMode="auto">
          <a:xfrm>
            <a:off x="481013" y="3595688"/>
            <a:ext cx="5116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MMI10"/>
              </a:rPr>
              <a:t>r</a:t>
            </a:r>
            <a:r>
              <a:rPr lang="en-US" sz="2000">
                <a:latin typeface="CMR7"/>
              </a:rPr>
              <a:t>1 </a:t>
            </a:r>
            <a:r>
              <a:rPr lang="en-US" sz="2000">
                <a:latin typeface="CMR10"/>
              </a:rPr>
              <a:t>= Π</a:t>
            </a:r>
            <a:r>
              <a:rPr lang="en-US" sz="1400" i="1">
                <a:latin typeface="CMTI7"/>
              </a:rPr>
              <a:t>branch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branch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city </a:t>
            </a:r>
            <a:r>
              <a:rPr lang="en-US" sz="1400">
                <a:latin typeface="CMR7"/>
              </a:rPr>
              <a:t>=</a:t>
            </a:r>
            <a:r>
              <a:rPr lang="en-US" sz="1400">
                <a:latin typeface="Times-Roman"/>
              </a:rPr>
              <a:t>“</a:t>
            </a:r>
            <a:r>
              <a:rPr lang="en-US" sz="1400">
                <a:latin typeface="Palatino-Roman"/>
              </a:rPr>
              <a:t>Brooklyn</a:t>
            </a:r>
            <a:r>
              <a:rPr lang="en-US" sz="800">
                <a:latin typeface="Times-Roman"/>
              </a:rPr>
              <a:t>”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branch))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59747" name="Rectangle 1"/>
          <p:cNvSpPr>
            <a:spLocks noChangeArrowheads="1"/>
          </p:cNvSpPr>
          <p:nvPr/>
        </p:nvSpPr>
        <p:spPr bwMode="auto">
          <a:xfrm>
            <a:off x="152400" y="2133600"/>
            <a:ext cx="457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alatino-Roman"/>
              </a:rPr>
              <a:t>Step 2:</a:t>
            </a:r>
          </a:p>
          <a:p>
            <a:r>
              <a:rPr lang="en-US">
                <a:latin typeface="Palatino-Roman"/>
              </a:rPr>
              <a:t>find all (</a:t>
            </a:r>
            <a:r>
              <a:rPr lang="en-US" i="1">
                <a:latin typeface="Palatino-Italic"/>
              </a:rPr>
              <a:t>customer-name, branch-name</a:t>
            </a:r>
            <a:r>
              <a:rPr lang="en-US">
                <a:latin typeface="Palatino-Roman"/>
              </a:rPr>
              <a:t>) pairs </a:t>
            </a:r>
          </a:p>
          <a:p>
            <a:r>
              <a:rPr lang="en-US">
                <a:latin typeface="Palatino-Roman"/>
              </a:rPr>
              <a:t>for which </a:t>
            </a:r>
            <a:r>
              <a:rPr lang="en-US" b="1">
                <a:latin typeface="Palatino-Roman"/>
              </a:rPr>
              <a:t>the customer </a:t>
            </a:r>
            <a:r>
              <a:rPr lang="en-US">
                <a:latin typeface="Palatino-Roman"/>
              </a:rPr>
              <a:t>has an</a:t>
            </a:r>
          </a:p>
          <a:p>
            <a:r>
              <a:rPr lang="en-US" b="1">
                <a:latin typeface="Palatino-Roman"/>
              </a:rPr>
              <a:t>accoun</a:t>
            </a:r>
            <a:r>
              <a:rPr lang="en-US">
                <a:latin typeface="Palatino-Roman"/>
              </a:rPr>
              <a:t>t at a </a:t>
            </a:r>
            <a:r>
              <a:rPr lang="en-US" b="1">
                <a:latin typeface="Palatino-Roman"/>
              </a:rPr>
              <a:t>branch</a:t>
            </a:r>
            <a:r>
              <a:rPr lang="en-US">
                <a:latin typeface="Palatino-Roman"/>
              </a:rPr>
              <a:t>  </a:t>
            </a:r>
            <a:endParaRPr lang="en-US"/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1219200"/>
            <a:ext cx="944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Palatino-Roman"/>
              </a:rPr>
              <a:t>Query 1</a:t>
            </a:r>
          </a:p>
          <a:p>
            <a:r>
              <a:rPr lang="en-US" sz="2000">
                <a:solidFill>
                  <a:srgbClr val="000000"/>
                </a:solidFill>
                <a:latin typeface="Palatino-Roman"/>
              </a:rPr>
              <a:t>All</a:t>
            </a:r>
            <a:r>
              <a:rPr lang="en-US" sz="2000">
                <a:solidFill>
                  <a:srgbClr val="C00000"/>
                </a:solidFill>
                <a:latin typeface="Palatino-Roman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Palatino-Roman"/>
              </a:rPr>
              <a:t>customers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who have an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account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at </a:t>
            </a:r>
            <a:r>
              <a:rPr lang="en-US" sz="2000" b="1" i="1">
                <a:solidFill>
                  <a:srgbClr val="000000"/>
                </a:solidFill>
                <a:latin typeface="Palatino-Italic"/>
              </a:rPr>
              <a:t>all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the </a:t>
            </a:r>
            <a:r>
              <a:rPr lang="en-US" sz="2000" b="1">
                <a:solidFill>
                  <a:srgbClr val="C00000"/>
                </a:solidFill>
                <a:latin typeface="Palatino-Roman"/>
              </a:rPr>
              <a:t>branches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 located in Brooklyn.</a:t>
            </a: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265613"/>
            <a:ext cx="2413000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750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231775" y="4268788"/>
            <a:ext cx="2593975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44463" y="3889375"/>
            <a:ext cx="2751137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2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2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sz="12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3886200"/>
            <a:ext cx="2119313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2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2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2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9753" name="Picture 3"/>
          <p:cNvPicPr>
            <a:picLocks noChangeAspect="1" noChangeArrowheads="1"/>
          </p:cNvPicPr>
          <p:nvPr/>
        </p:nvPicPr>
        <p:blipFill>
          <a:blip r:embed="rId4"/>
          <a:srcRect l="1591" t="13914" r="3008" b="13914"/>
          <a:stretch>
            <a:fillRect/>
          </a:stretch>
        </p:blipFill>
        <p:spPr bwMode="auto">
          <a:xfrm>
            <a:off x="3048000" y="4268788"/>
            <a:ext cx="3071813" cy="1743075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pic>
        <p:nvPicPr>
          <p:cNvPr id="1597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125" y="3273425"/>
            <a:ext cx="6469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60771" name="Rectangle 1"/>
          <p:cNvSpPr>
            <a:spLocks noChangeArrowheads="1"/>
          </p:cNvSpPr>
          <p:nvPr/>
        </p:nvSpPr>
        <p:spPr bwMode="auto">
          <a:xfrm>
            <a:off x="533400" y="1066800"/>
            <a:ext cx="80772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Palatino-Roman"/>
              </a:rPr>
              <a:t>To find customers who appear in </a:t>
            </a:r>
            <a:r>
              <a:rPr lang="en-US" sz="1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900" b="1">
                <a:solidFill>
                  <a:srgbClr val="FF0000"/>
                </a:solidFill>
                <a:latin typeface="CMR7"/>
              </a:rPr>
              <a:t>2 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with </a:t>
            </a:r>
            <a:r>
              <a:rPr lang="en-US" sz="1800" b="1" i="1">
                <a:solidFill>
                  <a:srgbClr val="FF0000"/>
                </a:solidFill>
                <a:latin typeface="Palatino-Italic"/>
              </a:rPr>
              <a:t>every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branch name in </a:t>
            </a:r>
            <a:r>
              <a:rPr lang="en-US" sz="1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900" b="1">
                <a:solidFill>
                  <a:srgbClr val="FF0000"/>
                </a:solidFill>
                <a:latin typeface="CMR7"/>
              </a:rPr>
              <a:t>1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. </a:t>
            </a:r>
          </a:p>
          <a:p>
            <a:r>
              <a:rPr lang="en-US">
                <a:latin typeface="Palatino-Roman"/>
              </a:rPr>
              <a:t>The operation that provides exactly those customers is the divide operation. </a:t>
            </a:r>
          </a:p>
          <a:p>
            <a:r>
              <a:rPr lang="en-US">
                <a:latin typeface="Palatino-Roman"/>
              </a:rPr>
              <a:t>We formulate the query by writing</a:t>
            </a:r>
            <a:endParaRPr lang="en-US"/>
          </a:p>
        </p:txBody>
      </p:sp>
      <p:sp>
        <p:nvSpPr>
          <p:cNvPr id="160772" name="Rectangle 2"/>
          <p:cNvSpPr>
            <a:spLocks noChangeArrowheads="1"/>
          </p:cNvSpPr>
          <p:nvPr/>
        </p:nvSpPr>
        <p:spPr bwMode="auto">
          <a:xfrm>
            <a:off x="762000" y="21336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alatino-Roman"/>
              </a:rPr>
              <a:t>Step 3:</a:t>
            </a:r>
          </a:p>
          <a:p>
            <a:r>
              <a:rPr lang="en-US">
                <a:latin typeface="Palatino-Roman"/>
              </a:rPr>
              <a:t>To find </a:t>
            </a:r>
            <a:r>
              <a:rPr lang="en-US" b="1">
                <a:latin typeface="Palatino-Roman"/>
              </a:rPr>
              <a:t>customers </a:t>
            </a:r>
            <a:r>
              <a:rPr lang="en-US">
                <a:latin typeface="Palatino-Roman"/>
              </a:rPr>
              <a:t>who appear </a:t>
            </a:r>
            <a:r>
              <a:rPr lang="en-US" b="1">
                <a:latin typeface="Palatino-Roman"/>
              </a:rPr>
              <a:t>in </a:t>
            </a:r>
            <a:r>
              <a:rPr lang="en-US" b="1" i="1">
                <a:latin typeface="CMMI10"/>
              </a:rPr>
              <a:t>r</a:t>
            </a:r>
            <a:r>
              <a:rPr lang="en-US" sz="800" b="1">
                <a:latin typeface="CMR7"/>
              </a:rPr>
              <a:t>2 </a:t>
            </a:r>
            <a:r>
              <a:rPr lang="en-US" b="1">
                <a:latin typeface="Palatino-Roman"/>
              </a:rPr>
              <a:t>with </a:t>
            </a:r>
            <a:r>
              <a:rPr lang="en-US" b="1" i="1">
                <a:latin typeface="Palatino-Italic"/>
              </a:rPr>
              <a:t>every </a:t>
            </a:r>
            <a:r>
              <a:rPr lang="en-US" b="1">
                <a:latin typeface="Palatino-Roman"/>
              </a:rPr>
              <a:t>branch name in </a:t>
            </a:r>
            <a:r>
              <a:rPr lang="en-US" b="1" i="1">
                <a:latin typeface="CMMI10"/>
              </a:rPr>
              <a:t>r</a:t>
            </a:r>
            <a:r>
              <a:rPr lang="en-US" sz="800" b="1">
                <a:latin typeface="CMR7"/>
              </a:rPr>
              <a:t>1</a:t>
            </a:r>
            <a:r>
              <a:rPr lang="en-US" b="1">
                <a:latin typeface="Palatino-Roman"/>
              </a:rPr>
              <a:t>.</a:t>
            </a:r>
          </a:p>
          <a:p>
            <a:r>
              <a:rPr lang="en-US">
                <a:latin typeface="Palatino-Roman"/>
              </a:rPr>
              <a:t>The operation that provides exactly those customers is the divide operation.</a:t>
            </a:r>
            <a:endParaRPr lang="en-US"/>
          </a:p>
        </p:txBody>
      </p:sp>
      <p:pic>
        <p:nvPicPr>
          <p:cNvPr id="160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5902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7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6482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77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4267200"/>
            <a:ext cx="31908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0776" name="Rectangle 3"/>
          <p:cNvSpPr>
            <a:spLocks noChangeArrowheads="1"/>
          </p:cNvSpPr>
          <p:nvPr/>
        </p:nvSpPr>
        <p:spPr bwMode="auto">
          <a:xfrm>
            <a:off x="1371600" y="5018088"/>
            <a:ext cx="4038600" cy="4572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61795" name="Rectangle 1"/>
          <p:cNvSpPr>
            <a:spLocks noChangeArrowheads="1"/>
          </p:cNvSpPr>
          <p:nvPr/>
        </p:nvSpPr>
        <p:spPr bwMode="auto">
          <a:xfrm>
            <a:off x="457200" y="685800"/>
            <a:ext cx="8534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Palatino-Roman"/>
              </a:rPr>
              <a:t>let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be relations,</a:t>
            </a:r>
          </a:p>
          <a:p>
            <a:r>
              <a:rPr lang="en-US" sz="2000" dirty="0">
                <a:latin typeface="Palatino-Roman"/>
              </a:rPr>
              <a:t>let </a:t>
            </a:r>
            <a:r>
              <a:rPr lang="en-US" sz="2000" b="1" i="1" dirty="0">
                <a:latin typeface="CMMI10"/>
              </a:rPr>
              <a:t>S </a:t>
            </a:r>
            <a:r>
              <a:rPr lang="en-US" sz="2000" b="1" i="1" dirty="0">
                <a:latin typeface="CMSY10"/>
              </a:rPr>
              <a:t>⊆ </a:t>
            </a:r>
            <a:r>
              <a:rPr lang="en-US" sz="2000" b="1" i="1" dirty="0">
                <a:latin typeface="CMMI10"/>
              </a:rPr>
              <a:t>R</a:t>
            </a:r>
            <a:r>
              <a:rPr lang="en-US" sz="2000" dirty="0">
                <a:latin typeface="Palatino-Roman"/>
              </a:rPr>
              <a:t>; </a:t>
            </a:r>
          </a:p>
          <a:p>
            <a:r>
              <a:rPr lang="en-US" sz="2000" dirty="0">
                <a:latin typeface="Palatino-Roman"/>
              </a:rPr>
              <a:t>	(that is, every attribute of schema </a:t>
            </a:r>
            <a:r>
              <a:rPr lang="en-US" sz="2000" i="1" dirty="0">
                <a:latin typeface="CMMI10"/>
              </a:rPr>
              <a:t>S </a:t>
            </a:r>
            <a:r>
              <a:rPr lang="en-US" sz="2000" dirty="0">
                <a:latin typeface="Palatino-Roman"/>
              </a:rPr>
              <a:t>is also in schema </a:t>
            </a:r>
            <a:r>
              <a:rPr lang="en-US" sz="2000" i="1" dirty="0">
                <a:latin typeface="CMMI10"/>
              </a:rPr>
              <a:t>R</a:t>
            </a:r>
            <a:r>
              <a:rPr lang="en-US" sz="2000" dirty="0">
                <a:latin typeface="Palatino-Roman"/>
              </a:rPr>
              <a:t>) </a:t>
            </a:r>
          </a:p>
          <a:p>
            <a:endParaRPr lang="en-US" sz="2000" dirty="0">
              <a:latin typeface="Palatino-Roman"/>
            </a:endParaRPr>
          </a:p>
          <a:p>
            <a:r>
              <a:rPr lang="en-US" sz="2000" dirty="0">
                <a:latin typeface="Palatino-Roman"/>
              </a:rPr>
              <a:t>The relation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000" b="1" i="1" dirty="0">
                <a:solidFill>
                  <a:srgbClr val="FF0000"/>
                </a:solidFill>
                <a:latin typeface="CMSY10"/>
              </a:rPr>
              <a:t>÷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 </a:t>
            </a:r>
            <a:r>
              <a:rPr lang="en-US" sz="2000" dirty="0">
                <a:latin typeface="Palatino-Roman"/>
              </a:rPr>
              <a:t>is a relation on schema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000" b="1" i="1" dirty="0">
                <a:solidFill>
                  <a:srgbClr val="FF0000"/>
                </a:solidFill>
                <a:latin typeface="CMSY10"/>
              </a:rPr>
              <a:t>−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 </a:t>
            </a:r>
          </a:p>
          <a:p>
            <a:r>
              <a:rPr lang="en-US" sz="2000" dirty="0">
                <a:latin typeface="Palatino-Roman"/>
              </a:rPr>
              <a:t>	(that is, on the schema containing all attributes of schema </a:t>
            </a:r>
            <a:r>
              <a:rPr lang="en-US" sz="2000" i="1" dirty="0">
                <a:latin typeface="CMMI10"/>
              </a:rPr>
              <a:t>R </a:t>
            </a:r>
            <a:r>
              <a:rPr lang="en-US" sz="2000" dirty="0">
                <a:latin typeface="Palatino-Roman"/>
              </a:rPr>
              <a:t>that 	are not in schema </a:t>
            </a:r>
            <a:r>
              <a:rPr lang="en-US" sz="2000" i="1" dirty="0">
                <a:latin typeface="CMMI10"/>
              </a:rPr>
              <a:t>S</a:t>
            </a:r>
            <a:r>
              <a:rPr lang="en-US" sz="2000" dirty="0">
                <a:latin typeface="Palatino-Roman"/>
              </a:rPr>
              <a:t>). </a:t>
            </a:r>
          </a:p>
          <a:p>
            <a:endParaRPr lang="en-US" sz="2000" dirty="0">
              <a:latin typeface="Palatino-Roman"/>
            </a:endParaRPr>
          </a:p>
          <a:p>
            <a:r>
              <a:rPr lang="en-US" sz="2000" dirty="0">
                <a:latin typeface="Palatino-Roman"/>
              </a:rPr>
              <a:t>A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</a:t>
            </a:r>
            <a:r>
              <a:rPr lang="en-US" sz="2000" b="1" i="1" dirty="0">
                <a:latin typeface="Palatino-Italic"/>
              </a:rPr>
              <a:t>t </a:t>
            </a:r>
            <a:r>
              <a:rPr lang="en-US" sz="2000" b="1" dirty="0">
                <a:latin typeface="Palatino-Roman"/>
              </a:rPr>
              <a:t>is in </a:t>
            </a:r>
            <a:r>
              <a:rPr lang="en-US" sz="2000" b="1" i="1" dirty="0">
                <a:latin typeface="CMMI10"/>
              </a:rPr>
              <a:t>r </a:t>
            </a:r>
            <a:r>
              <a:rPr lang="en-US" sz="2000" b="1" i="1" dirty="0">
                <a:latin typeface="CMSY10"/>
              </a:rPr>
              <a:t>÷ </a:t>
            </a:r>
            <a:r>
              <a:rPr lang="en-US" sz="2000" b="1" i="1" dirty="0">
                <a:latin typeface="CMMI10"/>
              </a:rPr>
              <a:t>s </a:t>
            </a:r>
            <a:r>
              <a:rPr lang="en-US" sz="2000" dirty="0">
                <a:latin typeface="Palatino-Roman"/>
              </a:rPr>
              <a:t>if and only if both of two conditions hold:</a:t>
            </a:r>
          </a:p>
          <a:p>
            <a:r>
              <a:rPr lang="en-US" sz="2000" b="1" dirty="0">
                <a:latin typeface="Palatino-Bold"/>
              </a:rPr>
              <a:t>1. </a:t>
            </a:r>
            <a:r>
              <a:rPr lang="en-US" sz="2000" i="1" dirty="0">
                <a:latin typeface="Palatino-Italic"/>
              </a:rPr>
              <a:t>t </a:t>
            </a:r>
            <a:r>
              <a:rPr lang="en-US" sz="2000" dirty="0">
                <a:latin typeface="Palatino-Roman"/>
              </a:rPr>
              <a:t>is in </a:t>
            </a:r>
            <a:r>
              <a:rPr lang="el-GR" sz="20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500" b="1" baseline="-25000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500" b="1" baseline="-25000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500" b="1" baseline="-25000" dirty="0">
                <a:solidFill>
                  <a:srgbClr val="FF0000"/>
                </a:solidFill>
                <a:latin typeface="CMMI7"/>
              </a:rPr>
              <a:t>S</a:t>
            </a:r>
            <a:r>
              <a:rPr lang="en-US" sz="15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1500" b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1500" b="1" dirty="0">
                <a:solidFill>
                  <a:srgbClr val="FF0000"/>
                </a:solidFill>
                <a:latin typeface="CMR10"/>
              </a:rPr>
              <a:t>)</a:t>
            </a:r>
          </a:p>
          <a:p>
            <a:r>
              <a:rPr lang="en-US" sz="2000" b="1" dirty="0">
                <a:latin typeface="Palatino-Bold"/>
              </a:rPr>
              <a:t>2. </a:t>
            </a:r>
            <a:r>
              <a:rPr lang="en-US" sz="2000" dirty="0">
                <a:latin typeface="Palatino-Roman"/>
              </a:rPr>
              <a:t>For every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</a:t>
            </a:r>
            <a:r>
              <a:rPr lang="en-US" sz="2000" i="1" dirty="0" err="1">
                <a:latin typeface="CMMI10"/>
              </a:rPr>
              <a:t>t</a:t>
            </a:r>
            <a:r>
              <a:rPr lang="en-US" sz="1400" i="1" dirty="0" err="1">
                <a:latin typeface="CMMI7"/>
              </a:rPr>
              <a:t>s</a:t>
            </a:r>
            <a:r>
              <a:rPr lang="en-US" sz="1000" i="1" dirty="0">
                <a:latin typeface="CMMI7"/>
              </a:rPr>
              <a:t> </a:t>
            </a:r>
            <a:r>
              <a:rPr lang="en-US" sz="2000" dirty="0">
                <a:latin typeface="Palatino-Roman"/>
              </a:rPr>
              <a:t>in </a:t>
            </a:r>
            <a:r>
              <a:rPr lang="en-US" sz="2000" i="1" dirty="0">
                <a:latin typeface="Palatino-Italic"/>
              </a:rPr>
              <a:t>s</a:t>
            </a:r>
            <a:r>
              <a:rPr lang="en-US" sz="2000" dirty="0">
                <a:latin typeface="Palatino-Roman"/>
              </a:rPr>
              <a:t>, there is a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</a:t>
            </a:r>
            <a:r>
              <a:rPr lang="en-US" sz="2000" i="1" dirty="0" err="1">
                <a:latin typeface="CMMI10"/>
              </a:rPr>
              <a:t>t</a:t>
            </a:r>
            <a:r>
              <a:rPr lang="en-US" sz="1400" i="1" dirty="0" err="1">
                <a:latin typeface="CMMI7"/>
              </a:rPr>
              <a:t>r</a:t>
            </a:r>
            <a:r>
              <a:rPr lang="en-US" sz="1400" i="1" dirty="0">
                <a:latin typeface="CMMI7"/>
              </a:rPr>
              <a:t> </a:t>
            </a:r>
            <a:r>
              <a:rPr lang="en-US" sz="2000" dirty="0">
                <a:latin typeface="Palatino-Roman"/>
              </a:rPr>
              <a:t>in </a:t>
            </a:r>
            <a:r>
              <a:rPr lang="en-US" sz="2000" i="1" dirty="0">
                <a:latin typeface="Palatino-Italic"/>
              </a:rPr>
              <a:t>r </a:t>
            </a:r>
            <a:r>
              <a:rPr lang="en-US" sz="2000" dirty="0">
                <a:latin typeface="Palatino-Roman"/>
              </a:rPr>
              <a:t>satisfying both of the following:</a:t>
            </a:r>
          </a:p>
          <a:p>
            <a:r>
              <a:rPr lang="en-US" sz="2000" b="1" dirty="0">
                <a:latin typeface="Palatino-Bold"/>
              </a:rPr>
              <a:t>	a.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] =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]</a:t>
            </a:r>
          </a:p>
          <a:p>
            <a:r>
              <a:rPr lang="en-US" sz="2000" b="1" dirty="0">
                <a:latin typeface="Palatino-Bold"/>
              </a:rPr>
              <a:t>	b.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000" b="1" i="1" dirty="0">
                <a:solidFill>
                  <a:srgbClr val="FF0000"/>
                </a:solidFill>
                <a:latin typeface="CMSY10"/>
              </a:rPr>
              <a:t>−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] =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t</a:t>
            </a:r>
          </a:p>
          <a:p>
            <a:endParaRPr lang="en-US" sz="2000" b="1" i="1" dirty="0">
              <a:solidFill>
                <a:srgbClr val="FF0000"/>
              </a:solidFill>
              <a:latin typeface="CMMI10"/>
            </a:endParaRPr>
          </a:p>
          <a:p>
            <a:endParaRPr lang="en-US" sz="2000" b="1" i="1" dirty="0">
              <a:solidFill>
                <a:srgbClr val="FF0000"/>
              </a:solidFill>
              <a:latin typeface="CMMI10"/>
            </a:endParaRPr>
          </a:p>
          <a:p>
            <a:pPr marL="457200" indent="-457200">
              <a:buAutoNum type="alphaLcPeriod"/>
            </a:pP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 Course ID] =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[Course ID]</a:t>
            </a:r>
          </a:p>
          <a:p>
            <a:pPr marL="457200" indent="-457200">
              <a:buAutoNum type="alphaLcPeriod"/>
            </a:pPr>
            <a:r>
              <a:rPr lang="en-US" sz="2000" b="1" dirty="0">
                <a:latin typeface="Palatino-Bold"/>
              </a:rPr>
              <a:t>b.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B.Name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, Roll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] =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t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77125" y="4217670"/>
          <a:ext cx="999490" cy="1421130"/>
        </p:xfrm>
        <a:graphic>
          <a:graphicData uri="http://schemas.openxmlformats.org/drawingml/2006/table">
            <a:tbl>
              <a:tblPr firstRow="1" bandRow="1"/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04740" y="4223766"/>
          <a:ext cx="2334260" cy="2558034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ChangeArrowheads="1"/>
          </p:cNvSpPr>
          <p:nvPr/>
        </p:nvSpPr>
        <p:spPr bwMode="auto">
          <a:xfrm>
            <a:off x="1371600" y="1447800"/>
            <a:ext cx="6637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Palatino-Roman"/>
              </a:rPr>
              <a:t>Let 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8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8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800" b="1">
                <a:solidFill>
                  <a:srgbClr val="FF0000"/>
                </a:solidFill>
                <a:latin typeface="Palatino-Roman"/>
              </a:rPr>
              <a:t>and 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s</a:t>
            </a:r>
            <a:r>
              <a:rPr lang="en-US" sz="28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S</a:t>
            </a:r>
            <a:r>
              <a:rPr lang="en-US" sz="28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800" b="1">
                <a:solidFill>
                  <a:srgbClr val="FF0000"/>
                </a:solidFill>
                <a:latin typeface="Palatino-Roman"/>
              </a:rPr>
              <a:t>be given, with 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S </a:t>
            </a:r>
            <a:r>
              <a:rPr lang="en-US" sz="2800" b="1" i="1">
                <a:solidFill>
                  <a:srgbClr val="FF0000"/>
                </a:solidFill>
                <a:latin typeface="CMSY10"/>
              </a:rPr>
              <a:t>⊆ 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800" b="1">
                <a:solidFill>
                  <a:srgbClr val="FF0000"/>
                </a:solidFill>
                <a:latin typeface="Palatino-Roman"/>
              </a:rPr>
              <a:t>: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162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152400"/>
            <a:ext cx="80772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2820" name="Rectangle 2"/>
          <p:cNvSpPr>
            <a:spLocks noChangeArrowheads="1"/>
          </p:cNvSpPr>
          <p:nvPr/>
        </p:nvSpPr>
        <p:spPr bwMode="auto">
          <a:xfrm>
            <a:off x="762000" y="2638425"/>
            <a:ext cx="8069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i="1">
                <a:solidFill>
                  <a:srgbClr val="000000"/>
                </a:solidFill>
                <a:latin typeface="CMMI10"/>
              </a:rPr>
              <a:t>r </a:t>
            </a:r>
            <a:r>
              <a:rPr lang="pt-BR" sz="3200" i="1">
                <a:solidFill>
                  <a:srgbClr val="000000"/>
                </a:solidFill>
                <a:latin typeface="CMSY10"/>
              </a:rPr>
              <a:t>÷ </a:t>
            </a:r>
            <a:r>
              <a:rPr lang="pt-BR" sz="3200" i="1">
                <a:solidFill>
                  <a:srgbClr val="000000"/>
                </a:solidFill>
                <a:latin typeface="CMMI10"/>
              </a:rPr>
              <a:t>s </a:t>
            </a:r>
            <a:r>
              <a:rPr lang="pt-BR" sz="3200">
                <a:solidFill>
                  <a:srgbClr val="000000"/>
                </a:solidFill>
                <a:latin typeface="CMR10"/>
              </a:rPr>
              <a:t>= </a:t>
            </a:r>
            <a:r>
              <a:rPr lang="pt-BR" sz="3200" b="1">
                <a:solidFill>
                  <a:srgbClr val="FF0000"/>
                </a:solidFill>
                <a:latin typeface="CMR10"/>
              </a:rPr>
              <a:t>Π</a:t>
            </a:r>
            <a:r>
              <a:rPr lang="pt-BR" sz="18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pt-BR" sz="18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8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pt-BR" sz="3200" b="1">
                <a:solidFill>
                  <a:srgbClr val="FF0000"/>
                </a:solidFill>
                <a:latin typeface="CMR10"/>
              </a:rPr>
              <a:t>(</a:t>
            </a:r>
            <a:r>
              <a:rPr lang="pt-BR" sz="32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pt-BR" sz="3200" b="1">
                <a:solidFill>
                  <a:srgbClr val="FF0000"/>
                </a:solidFill>
                <a:latin typeface="CMR10"/>
              </a:rPr>
              <a:t>) </a:t>
            </a:r>
            <a:r>
              <a:rPr lang="pt-BR" sz="3200" i="1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Π</a:t>
            </a:r>
            <a:r>
              <a:rPr lang="pt-BR" sz="18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pt-BR" sz="18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800" b="1" i="1">
                <a:solidFill>
                  <a:srgbClr val="7030A0"/>
                </a:solidFill>
                <a:latin typeface="CMMI7"/>
              </a:rPr>
              <a:t>S</a:t>
            </a:r>
            <a:r>
              <a:rPr lang="pt-BR" sz="1200" b="1" i="1">
                <a:solidFill>
                  <a:srgbClr val="7030A0"/>
                </a:solidFill>
                <a:latin typeface="CMMI7"/>
              </a:rPr>
              <a:t> 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((Π</a:t>
            </a:r>
            <a:r>
              <a:rPr lang="pt-BR" b="1" i="1">
                <a:solidFill>
                  <a:srgbClr val="7030A0"/>
                </a:solidFill>
                <a:latin typeface="CMMI7"/>
              </a:rPr>
              <a:t>R</a:t>
            </a:r>
            <a:r>
              <a:rPr lang="pt-BR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pt-BR" b="1" i="1">
                <a:solidFill>
                  <a:srgbClr val="7030A0"/>
                </a:solidFill>
                <a:latin typeface="CMMI7"/>
              </a:rPr>
              <a:t>S</a:t>
            </a:r>
            <a:r>
              <a:rPr lang="pt-BR" sz="1200" b="1" i="1">
                <a:solidFill>
                  <a:srgbClr val="7030A0"/>
                </a:solidFill>
                <a:latin typeface="CMMI7"/>
              </a:rPr>
              <a:t> 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(</a:t>
            </a:r>
            <a:r>
              <a:rPr lang="pt-BR" sz="32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) </a:t>
            </a:r>
            <a:r>
              <a:rPr lang="pt-BR" sz="3200" b="1" i="1">
                <a:solidFill>
                  <a:srgbClr val="7030A0"/>
                </a:solidFill>
                <a:latin typeface="CMSY10"/>
              </a:rPr>
              <a:t>× </a:t>
            </a:r>
            <a:r>
              <a:rPr lang="pt-BR" sz="3200" b="1" i="1">
                <a:solidFill>
                  <a:srgbClr val="7030A0"/>
                </a:solidFill>
                <a:latin typeface="CMMI10"/>
              </a:rPr>
              <a:t>s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) </a:t>
            </a:r>
            <a:r>
              <a:rPr lang="pt-BR" sz="3200" b="1" i="1">
                <a:solidFill>
                  <a:srgbClr val="7030A0"/>
                </a:solidFill>
                <a:latin typeface="CMSY10"/>
              </a:rPr>
              <a:t>− 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Π</a:t>
            </a:r>
            <a:r>
              <a:rPr lang="pt-BR" b="1" i="1">
                <a:solidFill>
                  <a:srgbClr val="7030A0"/>
                </a:solidFill>
                <a:latin typeface="CMMI7"/>
              </a:rPr>
              <a:t>R</a:t>
            </a:r>
            <a:r>
              <a:rPr lang="pt-BR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pt-BR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(</a:t>
            </a:r>
            <a:r>
              <a:rPr lang="pt-BR" sz="32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pt-BR" sz="2800" b="1">
                <a:solidFill>
                  <a:srgbClr val="7030A0"/>
                </a:solidFill>
                <a:latin typeface="CMR10"/>
              </a:rPr>
              <a:t>))</a:t>
            </a:r>
            <a:endParaRPr lang="en-US" sz="2800" b="1">
              <a:solidFill>
                <a:srgbClr val="7030A0"/>
              </a:solidFill>
            </a:endParaRPr>
          </a:p>
        </p:txBody>
      </p:sp>
      <p:sp>
        <p:nvSpPr>
          <p:cNvPr id="162821" name="Rectangle 3"/>
          <p:cNvSpPr>
            <a:spLocks noChangeArrowheads="1"/>
          </p:cNvSpPr>
          <p:nvPr/>
        </p:nvSpPr>
        <p:spPr bwMode="auto">
          <a:xfrm>
            <a:off x="990600" y="3733800"/>
            <a:ext cx="7162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Palatino-Roman"/>
              </a:rPr>
              <a:t>A tuple </a:t>
            </a:r>
            <a:r>
              <a:rPr lang="en-US" sz="2000" i="1">
                <a:solidFill>
                  <a:srgbClr val="000000"/>
                </a:solidFill>
                <a:latin typeface="Palatino-Italic"/>
              </a:rPr>
              <a:t>t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is in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r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÷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s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if and only if both of two conditions hold:</a:t>
            </a:r>
          </a:p>
          <a:p>
            <a:r>
              <a:rPr lang="en-US" sz="2000" b="1">
                <a:solidFill>
                  <a:srgbClr val="FF0000"/>
                </a:solidFill>
                <a:latin typeface="Palatino-Bold"/>
              </a:rPr>
              <a:t>1. </a:t>
            </a:r>
            <a:r>
              <a:rPr lang="en-US" sz="2000" b="1" i="1">
                <a:solidFill>
                  <a:srgbClr val="FF0000"/>
                </a:solidFill>
                <a:latin typeface="Palatino-Italic"/>
              </a:rPr>
              <a:t>t </a:t>
            </a:r>
            <a:r>
              <a:rPr lang="en-US" sz="2000" b="1">
                <a:solidFill>
                  <a:srgbClr val="FF0000"/>
                </a:solidFill>
                <a:latin typeface="Palatino-Roman"/>
              </a:rPr>
              <a:t>is in </a:t>
            </a:r>
            <a:r>
              <a:rPr lang="el-GR" sz="20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500" b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500" b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500" b="1">
                <a:solidFill>
                  <a:srgbClr val="FF0000"/>
                </a:solidFill>
                <a:latin typeface="CMMI7"/>
              </a:rPr>
              <a:t>S</a:t>
            </a:r>
            <a:r>
              <a:rPr lang="en-US" sz="15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1500" b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1500" b="1">
                <a:solidFill>
                  <a:srgbClr val="FF0000"/>
                </a:solidFill>
                <a:latin typeface="CMR10"/>
              </a:rPr>
              <a:t>)</a:t>
            </a:r>
          </a:p>
          <a:p>
            <a:r>
              <a:rPr lang="en-US" sz="2000" b="1">
                <a:solidFill>
                  <a:srgbClr val="000000"/>
                </a:solidFill>
                <a:latin typeface="Palatino-Bold"/>
              </a:rPr>
              <a:t>2</a:t>
            </a:r>
            <a:r>
              <a:rPr lang="en-US" sz="2000" b="1">
                <a:solidFill>
                  <a:srgbClr val="7030A0"/>
                </a:solidFill>
                <a:latin typeface="Palatino-Bold"/>
              </a:rPr>
              <a:t>. 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For every tuple </a:t>
            </a:r>
            <a:r>
              <a:rPr lang="en-US" sz="2000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i="1">
                <a:solidFill>
                  <a:srgbClr val="7030A0"/>
                </a:solidFill>
                <a:latin typeface="CMMI7"/>
              </a:rPr>
              <a:t>s</a:t>
            </a:r>
            <a:r>
              <a:rPr lang="en-US" sz="1000" i="1">
                <a:solidFill>
                  <a:srgbClr val="7030A0"/>
                </a:solidFill>
                <a:latin typeface="CMMI7"/>
              </a:rPr>
              <a:t> 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in </a:t>
            </a:r>
            <a:r>
              <a:rPr lang="en-US" sz="2000" i="1">
                <a:solidFill>
                  <a:srgbClr val="7030A0"/>
                </a:solidFill>
                <a:latin typeface="Palatino-Italic"/>
              </a:rPr>
              <a:t>s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, there is a tuple </a:t>
            </a:r>
            <a:r>
              <a:rPr lang="en-US" sz="2000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i="1">
                <a:solidFill>
                  <a:srgbClr val="7030A0"/>
                </a:solidFill>
                <a:latin typeface="CMMI7"/>
              </a:rPr>
              <a:t>r 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in </a:t>
            </a:r>
            <a:r>
              <a:rPr lang="en-US" sz="2000" i="1">
                <a:solidFill>
                  <a:srgbClr val="7030A0"/>
                </a:solidFill>
                <a:latin typeface="Palatino-Italic"/>
              </a:rPr>
              <a:t>r 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satisfying both of the following:</a:t>
            </a:r>
          </a:p>
          <a:p>
            <a:r>
              <a:rPr lang="en-US" sz="2000" b="1">
                <a:solidFill>
                  <a:srgbClr val="7030A0"/>
                </a:solidFill>
                <a:latin typeface="Palatino-Bold"/>
              </a:rPr>
              <a:t>	a.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[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S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] =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b="1" i="1">
                <a:solidFill>
                  <a:srgbClr val="7030A0"/>
                </a:solidFill>
                <a:latin typeface="CMMI7"/>
              </a:rPr>
              <a:t>s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[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S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]</a:t>
            </a:r>
          </a:p>
          <a:p>
            <a:r>
              <a:rPr lang="en-US" sz="2000" b="1">
                <a:solidFill>
                  <a:srgbClr val="7030A0"/>
                </a:solidFill>
                <a:latin typeface="Palatino-Bold"/>
              </a:rPr>
              <a:t>	b.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[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R </a:t>
            </a:r>
            <a:r>
              <a:rPr lang="en-US" sz="2000" b="1" i="1">
                <a:solidFill>
                  <a:srgbClr val="7030A0"/>
                </a:solidFill>
                <a:latin typeface="CMSY10"/>
              </a:rPr>
              <a:t>−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S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] =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t</a:t>
            </a:r>
            <a:endParaRPr lang="en-US" sz="20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7803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-1752600"/>
            <a:ext cx="80772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43" name="Rectangle 2"/>
          <p:cNvSpPr>
            <a:spLocks noChangeArrowheads="1"/>
          </p:cNvSpPr>
          <p:nvPr/>
        </p:nvSpPr>
        <p:spPr bwMode="auto">
          <a:xfrm>
            <a:off x="1447800" y="282575"/>
            <a:ext cx="7086600" cy="5222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latin typeface="CMR10"/>
              </a:rPr>
              <a:t>Π</a:t>
            </a:r>
            <a:r>
              <a:rPr lang="pt-BR" i="1">
                <a:latin typeface="CMMI7"/>
              </a:rPr>
              <a:t>R</a:t>
            </a:r>
            <a:r>
              <a:rPr lang="pt-BR" i="1">
                <a:latin typeface="CMSY7"/>
              </a:rPr>
              <a:t>−</a:t>
            </a:r>
            <a:r>
              <a:rPr lang="pt-BR" i="1">
                <a:latin typeface="CMMI7"/>
              </a:rPr>
              <a:t>S</a:t>
            </a:r>
            <a:r>
              <a:rPr lang="pt-BR" sz="1100" i="1">
                <a:latin typeface="CMMI7"/>
              </a:rPr>
              <a:t> </a:t>
            </a:r>
            <a:r>
              <a:rPr lang="pt-BR" sz="2800" b="1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4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pt-BR" sz="14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400" b="1" i="1">
                <a:solidFill>
                  <a:srgbClr val="FF0000"/>
                </a:solidFill>
                <a:latin typeface="CMMI7"/>
              </a:rPr>
              <a:t>S</a:t>
            </a:r>
            <a:r>
              <a:rPr lang="pt-BR" sz="1100" b="1" i="1">
                <a:solidFill>
                  <a:srgbClr val="FF0000"/>
                </a:solidFill>
                <a:latin typeface="CMMI7"/>
              </a:rPr>
              <a:t> </a:t>
            </a:r>
            <a:r>
              <a:rPr lang="pt-BR" sz="2800" b="1">
                <a:solidFill>
                  <a:srgbClr val="FF0000"/>
                </a:solidFill>
                <a:latin typeface="CMR10"/>
              </a:rPr>
              <a:t>(</a:t>
            </a:r>
            <a:r>
              <a:rPr lang="pt-BR" sz="2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pt-BR" sz="2800" b="1">
                <a:solidFill>
                  <a:srgbClr val="FF0000"/>
                </a:solidFill>
                <a:latin typeface="CMR10"/>
              </a:rPr>
              <a:t>) </a:t>
            </a:r>
            <a:r>
              <a:rPr lang="pt-BR" sz="2800" i="1">
                <a:latin typeface="CMSY10"/>
              </a:rPr>
              <a:t>× </a:t>
            </a:r>
            <a:r>
              <a:rPr lang="pt-BR" sz="2800" i="1">
                <a:latin typeface="CMMI10"/>
              </a:rPr>
              <a:t>s</a:t>
            </a:r>
            <a:r>
              <a:rPr lang="pt-BR" sz="2800">
                <a:latin typeface="CMR10"/>
              </a:rPr>
              <a:t>) </a:t>
            </a:r>
            <a:r>
              <a:rPr lang="pt-BR" sz="2800" i="1">
                <a:latin typeface="CMSY10"/>
              </a:rPr>
              <a:t>− </a:t>
            </a:r>
            <a:r>
              <a:rPr lang="pt-BR" sz="280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400" i="1">
                <a:solidFill>
                  <a:srgbClr val="7030A0"/>
                </a:solidFill>
                <a:latin typeface="CMMI7"/>
              </a:rPr>
              <a:t>R</a:t>
            </a:r>
            <a:r>
              <a:rPr lang="pt-BR" sz="1400" i="1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400" i="1">
                <a:solidFill>
                  <a:srgbClr val="7030A0"/>
                </a:solidFill>
                <a:latin typeface="CMMI7"/>
              </a:rPr>
              <a:t>S,S</a:t>
            </a:r>
            <a:r>
              <a:rPr lang="pt-BR" sz="2800">
                <a:solidFill>
                  <a:srgbClr val="7030A0"/>
                </a:solidFill>
                <a:latin typeface="CMR10"/>
              </a:rPr>
              <a:t>(</a:t>
            </a:r>
            <a:r>
              <a:rPr lang="pt-BR" sz="2800" i="1">
                <a:solidFill>
                  <a:srgbClr val="7030A0"/>
                </a:solidFill>
                <a:latin typeface="CMMI10"/>
              </a:rPr>
              <a:t>r</a:t>
            </a:r>
            <a:r>
              <a:rPr lang="pt-BR" sz="2800">
                <a:solidFill>
                  <a:srgbClr val="7030A0"/>
                </a:solidFill>
                <a:latin typeface="CMR10"/>
              </a:rPr>
              <a:t>)</a:t>
            </a:r>
            <a:r>
              <a:rPr lang="pt-BR" sz="2800">
                <a:latin typeface="CMR10"/>
              </a:rPr>
              <a:t>)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28600" y="1077913"/>
            <a:ext cx="8763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1800" dirty="0">
              <a:latin typeface="Palatino-Roman"/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2400" dirty="0">
                <a:latin typeface="Palatino-Roman"/>
              </a:rPr>
              <a:t>merely reorders the attributes of </a:t>
            </a:r>
            <a:r>
              <a:rPr lang="en-US" sz="2400" i="1" dirty="0">
                <a:latin typeface="CMMI10"/>
              </a:rPr>
              <a:t>r</a:t>
            </a:r>
            <a:r>
              <a:rPr lang="en-US" sz="2400" dirty="0">
                <a:latin typeface="Palatino-Roman"/>
              </a:rPr>
              <a:t>.`</a:t>
            </a:r>
          </a:p>
          <a:p>
            <a:pPr>
              <a:defRPr/>
            </a:pPr>
            <a:endParaRPr lang="en-US" sz="2400" dirty="0">
              <a:latin typeface="Palatino-Roman"/>
            </a:endParaRP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400" dirty="0">
                <a:latin typeface="Palatino-Roman"/>
              </a:rPr>
              <a:t>. This relation is on schema </a:t>
            </a:r>
            <a:r>
              <a:rPr lang="en-US" sz="2400" i="1" dirty="0">
                <a:latin typeface="Palatino-Italic"/>
              </a:rPr>
              <a:t>R</a:t>
            </a:r>
          </a:p>
          <a:p>
            <a:pPr>
              <a:defRPr/>
            </a:pPr>
            <a:r>
              <a:rPr lang="en-US" sz="2400" dirty="0">
                <a:latin typeface="Palatino-Roman"/>
              </a:rPr>
              <a:t>	Pairs every </a:t>
            </a:r>
            <a:r>
              <a:rPr lang="en-US" sz="2400" dirty="0" err="1">
                <a:latin typeface="Palatino-Roman"/>
              </a:rPr>
              <a:t>tuple</a:t>
            </a:r>
            <a:r>
              <a:rPr lang="en-US" sz="2400" dirty="0">
                <a:latin typeface="Palatino-Roman"/>
              </a:rPr>
              <a:t> in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dirty="0">
                <a:latin typeface="CMR10"/>
              </a:rPr>
              <a:t>) </a:t>
            </a:r>
            <a:r>
              <a:rPr lang="en-US" sz="2400" dirty="0">
                <a:latin typeface="Palatino-Roman"/>
              </a:rPr>
              <a:t>with every </a:t>
            </a:r>
            <a:r>
              <a:rPr lang="en-US" sz="2400" dirty="0" err="1">
                <a:latin typeface="Palatino-Roman"/>
              </a:rPr>
              <a:t>tuple</a:t>
            </a:r>
            <a:r>
              <a:rPr lang="en-US" sz="2400" dirty="0">
                <a:latin typeface="Palatino-Roman"/>
              </a:rPr>
              <a:t> in </a:t>
            </a:r>
            <a:r>
              <a:rPr lang="en-US" sz="2400" i="1" dirty="0">
                <a:latin typeface="Palatino-Italic"/>
              </a:rPr>
              <a:t>s</a:t>
            </a:r>
            <a:r>
              <a:rPr lang="en-US" sz="1800" dirty="0">
                <a:latin typeface="Palatino-Roman"/>
              </a:rPr>
              <a:t>.</a:t>
            </a:r>
          </a:p>
          <a:p>
            <a:pPr>
              <a:defRPr/>
            </a:pPr>
            <a:endParaRPr lang="en-US" sz="2400" dirty="0">
              <a:latin typeface="Palatino-Roman"/>
            </a:endParaRP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CMR10"/>
              </a:rPr>
              <a:t>(Π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latin typeface="CMSY10"/>
              </a:rPr>
              <a:t>− 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2400" dirty="0">
                <a:latin typeface="CMR10"/>
              </a:rPr>
              <a:t>(</a:t>
            </a:r>
            <a:r>
              <a:rPr lang="en-US" sz="2400" dirty="0">
                <a:latin typeface="Palatino-Roman"/>
              </a:rPr>
              <a:t>gives us those pairs of tuples 	</a:t>
            </a:r>
          </a:p>
          <a:p>
            <a:pPr>
              <a:defRPr/>
            </a:pPr>
            <a:r>
              <a:rPr lang="en-US" sz="2400" dirty="0">
                <a:latin typeface="Palatino-Roman"/>
              </a:rPr>
              <a:t>	from </a:t>
            </a:r>
            <a:r>
              <a:rPr lang="en-US" sz="2400" b="1" dirty="0">
                <a:latin typeface="CMR10"/>
              </a:rPr>
              <a:t>Π</a:t>
            </a:r>
            <a:r>
              <a:rPr lang="en-US" sz="1200" b="1" i="1" dirty="0">
                <a:latin typeface="CMMI7"/>
              </a:rPr>
              <a:t>R</a:t>
            </a:r>
            <a:r>
              <a:rPr lang="en-US" sz="1200" b="1" i="1" dirty="0">
                <a:latin typeface="CMSY7"/>
              </a:rPr>
              <a:t>−</a:t>
            </a:r>
            <a:r>
              <a:rPr lang="en-US" sz="1200" b="1" i="1" dirty="0">
                <a:latin typeface="CMMI7"/>
              </a:rPr>
              <a:t>S </a:t>
            </a:r>
            <a:r>
              <a:rPr lang="en-US" sz="2400" b="1" dirty="0">
                <a:latin typeface="CMR10"/>
              </a:rPr>
              <a:t>(</a:t>
            </a:r>
            <a:r>
              <a:rPr lang="en-US" sz="2400" b="1" i="1" dirty="0">
                <a:latin typeface="CMMI10"/>
              </a:rPr>
              <a:t>r</a:t>
            </a:r>
            <a:r>
              <a:rPr lang="en-US" sz="2400" b="1" dirty="0">
                <a:latin typeface="CMR10"/>
              </a:rPr>
              <a:t>) </a:t>
            </a:r>
            <a:r>
              <a:rPr lang="en-US" sz="2400" dirty="0">
                <a:latin typeface="Palatino-Roman"/>
              </a:rPr>
              <a:t>and </a:t>
            </a:r>
            <a:r>
              <a:rPr lang="en-US" sz="2400" b="1" i="1" dirty="0">
                <a:latin typeface="Palatino-Italic"/>
              </a:rPr>
              <a:t>s</a:t>
            </a:r>
            <a:r>
              <a:rPr lang="en-US" sz="2400" i="1" dirty="0">
                <a:latin typeface="Palatino-Italic"/>
              </a:rPr>
              <a:t> </a:t>
            </a:r>
            <a:r>
              <a:rPr lang="en-US" sz="2400" dirty="0">
                <a:latin typeface="Palatino-Roman"/>
              </a:rPr>
              <a:t>that do not appear in </a:t>
            </a:r>
            <a:r>
              <a:rPr lang="en-US" sz="2400" b="1" i="1" dirty="0">
                <a:latin typeface="Palatino-Italic"/>
              </a:rPr>
              <a:t>r</a:t>
            </a:r>
            <a:r>
              <a:rPr lang="en-US" sz="2400" b="1" dirty="0">
                <a:latin typeface="Palatino-Roman"/>
              </a:rPr>
              <a:t>.</a:t>
            </a:r>
          </a:p>
          <a:p>
            <a:pPr>
              <a:defRPr/>
            </a:pPr>
            <a:endParaRPr lang="en-US" sz="2400" b="1" dirty="0">
              <a:latin typeface="Palatino-Roman"/>
            </a:endParaRPr>
          </a:p>
          <a:p>
            <a:pPr>
              <a:defRPr/>
            </a:pPr>
            <a:r>
              <a:rPr lang="pt-BR" sz="2400" dirty="0">
                <a:solidFill>
                  <a:srgbClr val="000000"/>
                </a:solidFill>
                <a:latin typeface="CMR10"/>
              </a:rPr>
              <a:t>Π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R</a:t>
            </a:r>
            <a:r>
              <a:rPr lang="pt-BR" sz="1400" i="1" dirty="0">
                <a:solidFill>
                  <a:srgbClr val="0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105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0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00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2400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200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pt-BR" sz="2400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400" dirty="0">
                <a:solidFill>
                  <a:srgbClr val="7030A0"/>
                </a:solidFill>
                <a:latin typeface="CMR1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MR10"/>
              </a:rPr>
              <a:t>)  </a:t>
            </a:r>
            <a:r>
              <a:rPr lang="en-US" sz="2400" dirty="0">
                <a:latin typeface="Palatino-Roman"/>
              </a:rPr>
              <a:t>If a tuple </a:t>
            </a:r>
            <a:r>
              <a:rPr lang="en-US" sz="2400" i="1" dirty="0" err="1">
                <a:latin typeface="CMMI10"/>
              </a:rPr>
              <a:t>t</a:t>
            </a:r>
            <a:r>
              <a:rPr lang="en-US" sz="1200" i="1" dirty="0" err="1">
                <a:latin typeface="CMMI7"/>
              </a:rPr>
              <a:t>j</a:t>
            </a:r>
            <a:r>
              <a:rPr lang="en-US" sz="800" i="1" dirty="0">
                <a:latin typeface="CMMI7"/>
              </a:rPr>
              <a:t> </a:t>
            </a:r>
            <a:r>
              <a:rPr lang="en-US" sz="2400" dirty="0">
                <a:latin typeface="Palatino-Roman"/>
              </a:rPr>
              <a:t>is in here;</a:t>
            </a:r>
            <a:endParaRPr lang="pt-BR" sz="2400" dirty="0">
              <a:solidFill>
                <a:srgbClr val="000000"/>
              </a:solidFill>
              <a:latin typeface="CMR1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-Roman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Palatino-Roman"/>
              </a:rPr>
              <a:t>Then there is some tuple </a:t>
            </a:r>
            <a:r>
              <a:rPr lang="en-US" sz="2400" i="1" dirty="0" err="1">
                <a:latin typeface="CMMI10"/>
              </a:rPr>
              <a:t>t</a:t>
            </a:r>
            <a:r>
              <a:rPr lang="en-US" sz="1400" i="1" dirty="0" err="1">
                <a:latin typeface="CMMI7"/>
              </a:rPr>
              <a:t>s</a:t>
            </a:r>
            <a:r>
              <a:rPr lang="en-US" sz="900" i="1" dirty="0">
                <a:latin typeface="CMMI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Palatino-Roman"/>
              </a:rPr>
              <a:t>in </a:t>
            </a:r>
            <a:r>
              <a:rPr lang="en-US" sz="2400" i="1" dirty="0">
                <a:solidFill>
                  <a:srgbClr val="000000"/>
                </a:solidFill>
                <a:latin typeface="Palatino-Italic"/>
              </a:rPr>
              <a:t>s </a:t>
            </a:r>
            <a:r>
              <a:rPr lang="en-US" sz="2400" dirty="0">
                <a:solidFill>
                  <a:srgbClr val="000000"/>
                </a:solidFill>
                <a:latin typeface="Palatino-Roman"/>
              </a:rPr>
              <a:t>that does not 	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Palatino-Roman"/>
              </a:rPr>
              <a:t>	combine with tuple </a:t>
            </a:r>
            <a:r>
              <a:rPr lang="en-US" sz="2400" i="1" dirty="0" err="1">
                <a:solidFill>
                  <a:srgbClr val="000000"/>
                </a:solidFill>
                <a:latin typeface="CMMI10"/>
              </a:rPr>
              <a:t>t</a:t>
            </a:r>
            <a:r>
              <a:rPr lang="en-US" sz="1050" i="1" dirty="0" err="1">
                <a:solidFill>
                  <a:srgbClr val="000000"/>
                </a:solidFill>
                <a:latin typeface="CMMI7"/>
              </a:rPr>
              <a:t>j</a:t>
            </a:r>
            <a:r>
              <a:rPr lang="en-US" sz="105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Palatino-Roman"/>
              </a:rPr>
              <a:t>to form a tuple in </a:t>
            </a:r>
            <a:r>
              <a:rPr lang="en-US" sz="2000" i="1" dirty="0">
                <a:solidFill>
                  <a:srgbClr val="000000"/>
                </a:solidFill>
                <a:latin typeface="Palatino-Italic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Palatino-Roman"/>
              </a:rPr>
              <a:t>.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Palatino-Roman"/>
            </a:endParaRPr>
          </a:p>
          <a:p>
            <a:pPr>
              <a:defRPr/>
            </a:pPr>
            <a:r>
              <a:rPr lang="en-US" sz="2400" dirty="0">
                <a:latin typeface="Palatino-Roman"/>
              </a:rPr>
              <a:t>Thus, </a:t>
            </a:r>
            <a:r>
              <a:rPr lang="en-US" sz="2400" i="1" dirty="0" err="1">
                <a:latin typeface="CMMI10"/>
              </a:rPr>
              <a:t>t</a:t>
            </a:r>
            <a:r>
              <a:rPr lang="en-US" sz="2800" i="1" dirty="0" err="1">
                <a:latin typeface="CMMI7"/>
              </a:rPr>
              <a:t>j</a:t>
            </a:r>
            <a:r>
              <a:rPr lang="en-US" sz="900" i="1" dirty="0">
                <a:latin typeface="CMMI7"/>
              </a:rPr>
              <a:t> </a:t>
            </a:r>
            <a:r>
              <a:rPr lang="en-US" sz="2400" dirty="0">
                <a:latin typeface="Palatino-Roman"/>
              </a:rPr>
              <a:t>holds a value for attributes </a:t>
            </a:r>
            <a:r>
              <a:rPr lang="en-US" sz="2400" i="1" dirty="0">
                <a:latin typeface="CMMI10"/>
              </a:rPr>
              <a:t>R </a:t>
            </a:r>
            <a:r>
              <a:rPr lang="en-US" sz="2400" i="1" dirty="0">
                <a:latin typeface="CMSY10"/>
              </a:rPr>
              <a:t>− </a:t>
            </a:r>
            <a:r>
              <a:rPr lang="en-US" sz="2400" i="1" dirty="0">
                <a:latin typeface="CMMI10"/>
              </a:rPr>
              <a:t>S </a:t>
            </a:r>
            <a:r>
              <a:rPr lang="en-US" sz="2400" dirty="0">
                <a:latin typeface="Palatino-Roman"/>
              </a:rPr>
              <a:t>that does not appear in </a:t>
            </a:r>
            <a:r>
              <a:rPr lang="en-US" sz="2400" i="1" dirty="0">
                <a:latin typeface="CMMI10"/>
              </a:rPr>
              <a:t>r </a:t>
            </a:r>
            <a:r>
              <a:rPr lang="en-US" sz="2400" i="1" dirty="0">
                <a:latin typeface="CMSY10"/>
              </a:rPr>
              <a:t>÷ </a:t>
            </a:r>
            <a:r>
              <a:rPr lang="en-US" sz="2400" i="1" dirty="0">
                <a:latin typeface="CMMI10"/>
              </a:rPr>
              <a:t>s</a:t>
            </a:r>
            <a:r>
              <a:rPr lang="en-US" sz="2400" dirty="0">
                <a:latin typeface="Palatino-Roman"/>
              </a:rPr>
              <a:t>. It is these values that we eliminate from </a:t>
            </a:r>
            <a:r>
              <a:rPr lang="en-US" sz="2400" dirty="0">
                <a:latin typeface="CMR10"/>
              </a:rPr>
              <a:t>Π</a:t>
            </a:r>
            <a:r>
              <a:rPr lang="en-US" sz="1100" i="1" dirty="0">
                <a:latin typeface="CMMI7"/>
              </a:rPr>
              <a:t>R</a:t>
            </a:r>
            <a:r>
              <a:rPr lang="en-US" sz="1100" i="1" dirty="0">
                <a:latin typeface="CMSY7"/>
              </a:rPr>
              <a:t>−</a:t>
            </a:r>
            <a:r>
              <a:rPr lang="en-US" sz="1100" i="1" dirty="0">
                <a:latin typeface="CMMI7"/>
              </a:rPr>
              <a:t>S </a:t>
            </a:r>
            <a:r>
              <a:rPr lang="en-US" sz="2400" dirty="0">
                <a:latin typeface="CMR10"/>
              </a:rPr>
              <a:t>(</a:t>
            </a:r>
            <a:r>
              <a:rPr lang="en-US" sz="2400" i="1" dirty="0">
                <a:latin typeface="CMMI10"/>
              </a:rPr>
              <a:t>r</a:t>
            </a:r>
            <a:r>
              <a:rPr lang="en-US" sz="2400" dirty="0">
                <a:latin typeface="CMR10"/>
              </a:rPr>
              <a:t>)</a:t>
            </a:r>
            <a:r>
              <a:rPr lang="en-US" sz="2400" dirty="0">
                <a:latin typeface="Palatino-Roman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 – Example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838200" y="10795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6781800" y="4038600"/>
            <a:ext cx="1447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/>
              <a:t>r</a:t>
            </a:r>
            <a:r>
              <a:rPr kumimoji="1" lang="en-US" sz="1800"/>
              <a:t> </a:t>
            </a:r>
            <a:r>
              <a:rPr kumimoji="1" lang="en-US" sz="1800">
                <a:sym typeface="Symbol" pitchFamily="18" charset="2"/>
              </a:rPr>
              <a:t>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7162800" y="46164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2959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7162800" y="5135563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5295900" y="1905000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4671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39243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34671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39243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  <a:p>
            <a:pPr algn="ctr"/>
            <a:r>
              <a:rPr lang="en-US" sz="1800" i="1">
                <a:sym typeface="Symbol" pitchFamily="18" charset="2"/>
              </a:rPr>
              <a:t>4</a:t>
            </a:r>
          </a:p>
          <a:p>
            <a:pPr algn="ctr"/>
            <a:r>
              <a:rPr lang="en-US" sz="1800" i="1">
                <a:sym typeface="Symbol" pitchFamily="18" charset="2"/>
              </a:rPr>
              <a:t>6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164877" name="Text Box 26"/>
          <p:cNvSpPr txBox="1">
            <a:spLocks noChangeArrowheads="1"/>
          </p:cNvSpPr>
          <p:nvPr/>
        </p:nvSpPr>
        <p:spPr bwMode="auto">
          <a:xfrm>
            <a:off x="3771900" y="49530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64878" name="Text Box 27"/>
          <p:cNvSpPr txBox="1">
            <a:spLocks noChangeArrowheads="1"/>
          </p:cNvSpPr>
          <p:nvPr/>
        </p:nvSpPr>
        <p:spPr bwMode="auto">
          <a:xfrm>
            <a:off x="5372100" y="2743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164879" name="Rectangle 1"/>
          <p:cNvSpPr>
            <a:spLocks noChangeArrowheads="1"/>
          </p:cNvSpPr>
          <p:nvPr/>
        </p:nvSpPr>
        <p:spPr bwMode="auto">
          <a:xfrm>
            <a:off x="3048000" y="1905000"/>
            <a:ext cx="1666875" cy="498475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80" name="Rectangle 17"/>
          <p:cNvSpPr>
            <a:spLocks noChangeArrowheads="1"/>
          </p:cNvSpPr>
          <p:nvPr/>
        </p:nvSpPr>
        <p:spPr bwMode="auto">
          <a:xfrm>
            <a:off x="3048000" y="2722563"/>
            <a:ext cx="1666875" cy="249237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81" name="Rectangle 18"/>
          <p:cNvSpPr>
            <a:spLocks noChangeArrowheads="1"/>
          </p:cNvSpPr>
          <p:nvPr/>
        </p:nvSpPr>
        <p:spPr bwMode="auto">
          <a:xfrm>
            <a:off x="3048000" y="4648200"/>
            <a:ext cx="1666875" cy="249238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Division Example</a:t>
            </a:r>
          </a:p>
        </p:txBody>
      </p:sp>
      <p:sp>
        <p:nvSpPr>
          <p:cNvPr id="165891" name="Rectangle 13"/>
          <p:cNvSpPr>
            <a:spLocks noChangeArrowheads="1"/>
          </p:cNvSpPr>
          <p:nvPr/>
        </p:nvSpPr>
        <p:spPr bwMode="auto">
          <a:xfrm>
            <a:off x="838200" y="1079500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165892" name="Rectangle 14"/>
          <p:cNvSpPr>
            <a:spLocks noChangeArrowheads="1"/>
          </p:cNvSpPr>
          <p:nvPr/>
        </p:nvSpPr>
        <p:spPr bwMode="auto">
          <a:xfrm>
            <a:off x="6858000" y="4024313"/>
            <a:ext cx="1295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/>
              <a:t>r</a:t>
            </a:r>
            <a:r>
              <a:rPr kumimoji="1" lang="en-US" sz="1800"/>
              <a:t> </a:t>
            </a:r>
            <a:r>
              <a:rPr kumimoji="1" lang="en-US" sz="1800">
                <a:sym typeface="Symbol" pitchFamily="18" charset="2"/>
              </a:rPr>
              <a:t>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grpSp>
        <p:nvGrpSpPr>
          <p:cNvPr id="165893" name="Group 28"/>
          <p:cNvGrpSpPr>
            <a:grpSpLocks/>
          </p:cNvGrpSpPr>
          <p:nvPr/>
        </p:nvGrpSpPr>
        <p:grpSpPr bwMode="auto">
          <a:xfrm>
            <a:off x="2705100" y="1371600"/>
            <a:ext cx="4305300" cy="2819400"/>
            <a:chOff x="2705100" y="1371600"/>
            <a:chExt cx="4305300" cy="2819400"/>
          </a:xfrm>
        </p:grpSpPr>
        <p:sp>
          <p:nvSpPr>
            <p:cNvPr id="165906" name="Rectangle 4"/>
            <p:cNvSpPr>
              <a:spLocks noChangeArrowheads="1"/>
            </p:cNvSpPr>
            <p:nvPr/>
          </p:nvSpPr>
          <p:spPr bwMode="auto">
            <a:xfrm>
              <a:off x="3162300" y="13716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grpSp>
          <p:nvGrpSpPr>
            <p:cNvPr id="165907" name="Group 27"/>
            <p:cNvGrpSpPr>
              <a:grpSpLocks/>
            </p:cNvGrpSpPr>
            <p:nvPr/>
          </p:nvGrpSpPr>
          <p:grpSpPr bwMode="auto">
            <a:xfrm>
              <a:off x="2705100" y="1371600"/>
              <a:ext cx="4305300" cy="2819400"/>
              <a:chOff x="2705100" y="1371600"/>
              <a:chExt cx="4305300" cy="2819400"/>
            </a:xfrm>
          </p:grpSpPr>
          <p:grpSp>
            <p:nvGrpSpPr>
              <p:cNvPr id="165908" name="Group 26"/>
              <p:cNvGrpSpPr>
                <a:grpSpLocks/>
              </p:cNvGrpSpPr>
              <p:nvPr/>
            </p:nvGrpSpPr>
            <p:grpSpPr bwMode="auto">
              <a:xfrm>
                <a:off x="2705100" y="1371600"/>
                <a:ext cx="2286000" cy="2819400"/>
                <a:chOff x="2705100" y="1371600"/>
                <a:chExt cx="2286000" cy="2819400"/>
              </a:xfrm>
            </p:grpSpPr>
            <p:sp>
              <p:nvSpPr>
                <p:cNvPr id="165913" name="Rectangle 3"/>
                <p:cNvSpPr>
                  <a:spLocks noChangeArrowheads="1"/>
                </p:cNvSpPr>
                <p:nvPr/>
              </p:nvSpPr>
              <p:spPr bwMode="auto">
                <a:xfrm>
                  <a:off x="2705100" y="1371600"/>
                  <a:ext cx="457200" cy="5334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/>
                    <a:t>A</a:t>
                  </a:r>
                </a:p>
              </p:txBody>
            </p:sp>
            <p:sp>
              <p:nvSpPr>
                <p:cNvPr id="165914" name="Rectangle 5"/>
                <p:cNvSpPr>
                  <a:spLocks noChangeArrowheads="1"/>
                </p:cNvSpPr>
                <p:nvPr/>
              </p:nvSpPr>
              <p:spPr bwMode="auto">
                <a:xfrm>
                  <a:off x="27051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sym typeface="Symbol" pitchFamily="18" charset="2"/>
                    </a:rPr>
                    <a:t>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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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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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</p:txBody>
            </p:sp>
            <p:sp>
              <p:nvSpPr>
                <p:cNvPr id="165915" name="Rectangle 6"/>
                <p:cNvSpPr>
                  <a:spLocks noChangeArrowheads="1"/>
                </p:cNvSpPr>
                <p:nvPr/>
              </p:nvSpPr>
              <p:spPr bwMode="auto">
                <a:xfrm>
                  <a:off x="31623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  <a:endParaRPr lang="en-US" sz="1800" i="1">
                    <a:sym typeface="Symbol" pitchFamily="18" charset="2"/>
                  </a:endParaRPr>
                </a:p>
              </p:txBody>
            </p:sp>
            <p:sp>
              <p:nvSpPr>
                <p:cNvPr id="165916" name="Rectangle 7"/>
                <p:cNvSpPr>
                  <a:spLocks noChangeArrowheads="1"/>
                </p:cNvSpPr>
                <p:nvPr/>
              </p:nvSpPr>
              <p:spPr bwMode="auto">
                <a:xfrm>
                  <a:off x="3619500" y="1371600"/>
                  <a:ext cx="457200" cy="5334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/>
                    <a:t>C</a:t>
                  </a:r>
                </a:p>
              </p:txBody>
            </p:sp>
            <p:sp>
              <p:nvSpPr>
                <p:cNvPr id="165917" name="Rectangle 8"/>
                <p:cNvSpPr>
                  <a:spLocks noChangeArrowheads="1"/>
                </p:cNvSpPr>
                <p:nvPr/>
              </p:nvSpPr>
              <p:spPr bwMode="auto">
                <a:xfrm>
                  <a:off x="4076700" y="1371600"/>
                  <a:ext cx="457200" cy="5334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/>
                    <a:t>D</a:t>
                  </a:r>
                </a:p>
              </p:txBody>
            </p:sp>
            <p:sp>
              <p:nvSpPr>
                <p:cNvPr id="165918" name="Rectangle 9"/>
                <p:cNvSpPr>
                  <a:spLocks noChangeArrowheads="1"/>
                </p:cNvSpPr>
                <p:nvPr/>
              </p:nvSpPr>
              <p:spPr bwMode="auto">
                <a:xfrm>
                  <a:off x="36195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sym typeface="Symbol" pitchFamily="18" charset="2"/>
                    </a:rPr>
                    <a:t>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</a:t>
                  </a:r>
                </a:p>
              </p:txBody>
            </p:sp>
            <p:sp>
              <p:nvSpPr>
                <p:cNvPr id="165919" name="Rectangle 10"/>
                <p:cNvSpPr>
                  <a:spLocks noChangeArrowheads="1"/>
                </p:cNvSpPr>
                <p:nvPr/>
              </p:nvSpPr>
              <p:spPr bwMode="auto">
                <a:xfrm>
                  <a:off x="40767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  <a:endParaRPr lang="en-US" sz="1800" i="1">
                    <a:sym typeface="Symbol" pitchFamily="18" charset="2"/>
                  </a:endParaRPr>
                </a:p>
              </p:txBody>
            </p:sp>
            <p:sp>
              <p:nvSpPr>
                <p:cNvPr id="165920" name="Rectangle 11"/>
                <p:cNvSpPr>
                  <a:spLocks noChangeArrowheads="1"/>
                </p:cNvSpPr>
                <p:nvPr/>
              </p:nvSpPr>
              <p:spPr bwMode="auto">
                <a:xfrm>
                  <a:off x="4533900" y="1371600"/>
                  <a:ext cx="457200" cy="5334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/>
                    <a:t>E</a:t>
                  </a:r>
                </a:p>
              </p:txBody>
            </p:sp>
            <p:sp>
              <p:nvSpPr>
                <p:cNvPr id="165921" name="Rectangle 12"/>
                <p:cNvSpPr>
                  <a:spLocks noChangeArrowheads="1"/>
                </p:cNvSpPr>
                <p:nvPr/>
              </p:nvSpPr>
              <p:spPr bwMode="auto">
                <a:xfrm>
                  <a:off x="45339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3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</p:txBody>
            </p:sp>
          </p:grpSp>
          <p:sp>
            <p:nvSpPr>
              <p:cNvPr id="165909" name="Rectangle 15"/>
              <p:cNvSpPr>
                <a:spLocks noChangeArrowheads="1"/>
              </p:cNvSpPr>
              <p:nvPr/>
            </p:nvSpPr>
            <p:spPr bwMode="auto">
              <a:xfrm>
                <a:off x="6096000" y="1371600"/>
                <a:ext cx="457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D</a:t>
                </a:r>
              </a:p>
            </p:txBody>
          </p:sp>
          <p:sp>
            <p:nvSpPr>
              <p:cNvPr id="165910" name="Rectangle 16"/>
              <p:cNvSpPr>
                <a:spLocks noChangeArrowheads="1"/>
              </p:cNvSpPr>
              <p:nvPr/>
            </p:nvSpPr>
            <p:spPr bwMode="auto">
              <a:xfrm>
                <a:off x="6096000" y="1981200"/>
                <a:ext cx="457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>
                    <a:sym typeface="Symbol" pitchFamily="18" charset="2"/>
                  </a:rPr>
                  <a:t>b</a:t>
                </a:r>
                <a:endParaRPr lang="en-US" sz="1800" i="1">
                  <a:sym typeface="Symbol" pitchFamily="18" charset="2"/>
                </a:endParaRPr>
              </a:p>
            </p:txBody>
          </p:sp>
          <p:sp>
            <p:nvSpPr>
              <p:cNvPr id="165911" name="Rectangle 17"/>
              <p:cNvSpPr>
                <a:spLocks noChangeArrowheads="1"/>
              </p:cNvSpPr>
              <p:nvPr/>
            </p:nvSpPr>
            <p:spPr bwMode="auto">
              <a:xfrm>
                <a:off x="6553200" y="1371600"/>
                <a:ext cx="457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E</a:t>
                </a:r>
              </a:p>
            </p:txBody>
          </p:sp>
          <p:sp>
            <p:nvSpPr>
              <p:cNvPr id="165912" name="Rectangle 18"/>
              <p:cNvSpPr>
                <a:spLocks noChangeArrowheads="1"/>
              </p:cNvSpPr>
              <p:nvPr/>
            </p:nvSpPr>
            <p:spPr bwMode="auto">
              <a:xfrm>
                <a:off x="6553200" y="1981200"/>
                <a:ext cx="457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</p:txBody>
          </p:sp>
        </p:grpSp>
      </p:grpSp>
      <p:sp>
        <p:nvSpPr>
          <p:cNvPr id="165894" name="Rectangle 19"/>
          <p:cNvSpPr>
            <a:spLocks noChangeArrowheads="1"/>
          </p:cNvSpPr>
          <p:nvPr/>
        </p:nvSpPr>
        <p:spPr bwMode="auto">
          <a:xfrm>
            <a:off x="6799263" y="4525963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65895" name="Rectangle 20"/>
          <p:cNvSpPr>
            <a:spLocks noChangeArrowheads="1"/>
          </p:cNvSpPr>
          <p:nvPr/>
        </p:nvSpPr>
        <p:spPr bwMode="auto">
          <a:xfrm>
            <a:off x="7256463" y="4525963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65896" name="Rectangle 21"/>
          <p:cNvSpPr>
            <a:spLocks noChangeArrowheads="1"/>
          </p:cNvSpPr>
          <p:nvPr/>
        </p:nvSpPr>
        <p:spPr bwMode="auto">
          <a:xfrm>
            <a:off x="6799263" y="5135563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165897" name="Rectangle 22"/>
          <p:cNvSpPr>
            <a:spLocks noChangeArrowheads="1"/>
          </p:cNvSpPr>
          <p:nvPr/>
        </p:nvSpPr>
        <p:spPr bwMode="auto">
          <a:xfrm>
            <a:off x="7256463" y="5135563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  <a:endParaRPr lang="en-US" sz="1800" i="1">
              <a:sym typeface="Symbol" pitchFamily="18" charset="2"/>
            </a:endParaRPr>
          </a:p>
        </p:txBody>
      </p:sp>
      <p:sp>
        <p:nvSpPr>
          <p:cNvPr id="165898" name="Rectangle 23"/>
          <p:cNvSpPr>
            <a:spLocks noChangeArrowheads="1"/>
          </p:cNvSpPr>
          <p:nvPr/>
        </p:nvSpPr>
        <p:spPr bwMode="auto">
          <a:xfrm>
            <a:off x="7713663" y="4525963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165899" name="Rectangle 24"/>
          <p:cNvSpPr>
            <a:spLocks noChangeArrowheads="1"/>
          </p:cNvSpPr>
          <p:nvPr/>
        </p:nvSpPr>
        <p:spPr bwMode="auto">
          <a:xfrm>
            <a:off x="7713663" y="5135563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165900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65901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165902" name="Rectangle 29"/>
          <p:cNvSpPr>
            <a:spLocks noChangeArrowheads="1"/>
          </p:cNvSpPr>
          <p:nvPr/>
        </p:nvSpPr>
        <p:spPr bwMode="auto">
          <a:xfrm>
            <a:off x="2498725" y="2286000"/>
            <a:ext cx="2759075" cy="2476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3" name="Rectangle 31"/>
          <p:cNvSpPr>
            <a:spLocks noChangeArrowheads="1"/>
          </p:cNvSpPr>
          <p:nvPr/>
        </p:nvSpPr>
        <p:spPr bwMode="auto">
          <a:xfrm>
            <a:off x="2498725" y="3657600"/>
            <a:ext cx="2759075" cy="2492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4" name="Rectangle 32"/>
          <p:cNvSpPr>
            <a:spLocks noChangeArrowheads="1"/>
          </p:cNvSpPr>
          <p:nvPr/>
        </p:nvSpPr>
        <p:spPr bwMode="auto">
          <a:xfrm>
            <a:off x="2514600" y="3408363"/>
            <a:ext cx="2759075" cy="2492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5" name="Rectangle 33"/>
          <p:cNvSpPr>
            <a:spLocks noChangeArrowheads="1"/>
          </p:cNvSpPr>
          <p:nvPr/>
        </p:nvSpPr>
        <p:spPr bwMode="auto">
          <a:xfrm>
            <a:off x="2498725" y="2570163"/>
            <a:ext cx="2759075" cy="2492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6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7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0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7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8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6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8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3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7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0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16783</TotalTime>
  <Words>10974</Words>
  <Application>Microsoft Office PowerPoint</Application>
  <PresentationFormat>On-screen Show (4:3)</PresentationFormat>
  <Paragraphs>4298</Paragraphs>
  <Slides>155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23</vt:i4>
      </vt:variant>
      <vt:variant>
        <vt:lpstr>Theme</vt:lpstr>
      </vt:variant>
      <vt:variant>
        <vt:i4>35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155</vt:i4>
      </vt:variant>
    </vt:vector>
  </HeadingPairs>
  <TitlesOfParts>
    <vt:vector size="215" baseType="lpstr">
      <vt:lpstr>Arial Unicode MS</vt:lpstr>
      <vt:lpstr>Arial</vt:lpstr>
      <vt:lpstr>Calibri</vt:lpstr>
      <vt:lpstr>CMMI10</vt:lpstr>
      <vt:lpstr>CMMI7</vt:lpstr>
      <vt:lpstr>CMR10</vt:lpstr>
      <vt:lpstr>CMR7</vt:lpstr>
      <vt:lpstr>CMSY10</vt:lpstr>
      <vt:lpstr>CMSY7</vt:lpstr>
      <vt:lpstr>CMTI10</vt:lpstr>
      <vt:lpstr>CMTI7</vt:lpstr>
      <vt:lpstr>Helvetica</vt:lpstr>
      <vt:lpstr>Lucida Sans Unicode</vt:lpstr>
      <vt:lpstr>Monotype Sorts</vt:lpstr>
      <vt:lpstr>NimbusSanL-Bold</vt:lpstr>
      <vt:lpstr>NimbusSanL-Regu</vt:lpstr>
      <vt:lpstr>Palatino-Bold</vt:lpstr>
      <vt:lpstr>Palatino-Italic</vt:lpstr>
      <vt:lpstr>Palatino-Roman</vt:lpstr>
      <vt:lpstr>Times New Roman</vt:lpstr>
      <vt:lpstr>Times-Roman</vt:lpstr>
      <vt:lpstr>Webdings</vt:lpstr>
      <vt:lpstr>Wingdings 3</vt:lpstr>
      <vt:lpstr>db-5-grey</vt:lpstr>
      <vt:lpstr>1_db-5-grey</vt:lpstr>
      <vt:lpstr>2_db-5-grey</vt:lpstr>
      <vt:lpstr>3_db-5-grey</vt:lpstr>
      <vt:lpstr>4_db-5-grey</vt:lpstr>
      <vt:lpstr>5_db-5-grey</vt:lpstr>
      <vt:lpstr>6_db-5-grey</vt:lpstr>
      <vt:lpstr>8_db-5-grey</vt:lpstr>
      <vt:lpstr>9_db-5-grey</vt:lpstr>
      <vt:lpstr>10_db-5-grey</vt:lpstr>
      <vt:lpstr>11_db-5-grey</vt:lpstr>
      <vt:lpstr>12_db-5-grey</vt:lpstr>
      <vt:lpstr>15_db-5-grey</vt:lpstr>
      <vt:lpstr>16_db-5-grey</vt:lpstr>
      <vt:lpstr>17_db-5-grey</vt:lpstr>
      <vt:lpstr>19_db-5-grey</vt:lpstr>
      <vt:lpstr>20_db-5-grey</vt:lpstr>
      <vt:lpstr>21_db-5-grey</vt:lpstr>
      <vt:lpstr>23_db-5-grey</vt:lpstr>
      <vt:lpstr>25_db-5-grey</vt:lpstr>
      <vt:lpstr>7_db-5-grey</vt:lpstr>
      <vt:lpstr>22_db-5-grey</vt:lpstr>
      <vt:lpstr>18_db-5-grey</vt:lpstr>
      <vt:lpstr>24_db-5-grey</vt:lpstr>
      <vt:lpstr>26_db-5-grey</vt:lpstr>
      <vt:lpstr>28_db-5-grey</vt:lpstr>
      <vt:lpstr>29_db-5-grey</vt:lpstr>
      <vt:lpstr>31_db-5-grey</vt:lpstr>
      <vt:lpstr>13_db-5-grey</vt:lpstr>
      <vt:lpstr>14_db-5-grey</vt:lpstr>
      <vt:lpstr>27_db-5-grey</vt:lpstr>
      <vt:lpstr>30_db-5-grey</vt:lpstr>
      <vt:lpstr>32_db-5-grey</vt:lpstr>
      <vt:lpstr>33_db-5-grey</vt:lpstr>
      <vt:lpstr>34_db-5-grey</vt:lpstr>
      <vt:lpstr>Clip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Cartesian-Product Operation</vt:lpstr>
      <vt:lpstr>PowerPoint Presentation</vt:lpstr>
      <vt:lpstr>Cartesian-Product Operation –  Example</vt:lpstr>
      <vt:lpstr>Composition of Operations</vt:lpstr>
      <vt:lpstr>Example Queries</vt:lpstr>
      <vt:lpstr>Example Queries</vt:lpstr>
      <vt:lpstr>Example Queries</vt:lpstr>
      <vt:lpstr>Example Queries</vt:lpstr>
      <vt:lpstr>Example Queries</vt:lpstr>
      <vt:lpstr>Example Queries</vt:lpstr>
      <vt:lpstr>PowerPoint Presentation</vt:lpstr>
      <vt:lpstr>Example Queries</vt:lpstr>
      <vt:lpstr>Set Difference Operation</vt:lpstr>
      <vt:lpstr>PowerPoint Presentation</vt:lpstr>
      <vt:lpstr>PowerPoint Presentation</vt:lpstr>
      <vt:lpstr>Example Queries</vt:lpstr>
      <vt:lpstr>Example Queries</vt:lpstr>
      <vt:lpstr>PowerPoint Presentation</vt:lpstr>
      <vt:lpstr>PowerPoint Presentation</vt:lpstr>
      <vt:lpstr>Example Queries</vt:lpstr>
      <vt:lpstr>PowerPoint Presentation</vt:lpstr>
      <vt:lpstr>Example Queries</vt:lpstr>
      <vt:lpstr>Rename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Queries</vt:lpstr>
      <vt:lpstr>Formal Definition</vt:lpstr>
      <vt:lpstr>Additional Operations</vt:lpstr>
      <vt:lpstr>Set-Intersection Operation</vt:lpstr>
      <vt:lpstr>Set-Intersection Operation – Example</vt:lpstr>
      <vt:lpstr>PowerPoint Presentation</vt:lpstr>
      <vt:lpstr>PowerPoint Presentation</vt:lpstr>
      <vt:lpstr>PowerPoint Presentation</vt:lpstr>
      <vt:lpstr>Natural-Join Operation</vt:lpstr>
      <vt:lpstr>Natural Join Operation –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Division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Division Operation</vt:lpstr>
      <vt:lpstr>Division Operation</vt:lpstr>
      <vt:lpstr>Division Operation</vt:lpstr>
      <vt:lpstr>Division Operation</vt:lpstr>
      <vt:lpstr>Division Operation</vt:lpstr>
      <vt:lpstr>PowerPoint Presentation</vt:lpstr>
      <vt:lpstr>PowerPoint Presentation</vt:lpstr>
      <vt:lpstr>Division Operation – Example</vt:lpstr>
      <vt:lpstr>Another Division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Operation</vt:lpstr>
      <vt:lpstr>Bank Example Queries</vt:lpstr>
      <vt:lpstr>Bank Example Queries</vt:lpstr>
      <vt:lpstr>Bank Example Queries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Outer Join</vt:lpstr>
      <vt:lpstr>Outer Join – Example</vt:lpstr>
      <vt:lpstr>Outer Join – Example</vt:lpstr>
      <vt:lpstr>Outer Join – Example</vt:lpstr>
      <vt:lpstr>Null Values</vt:lpstr>
      <vt:lpstr>Null Values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Relational Model</dc:title>
  <dc:creator>Avi Silberschatz</dc:creator>
  <cp:lastModifiedBy>Shamim</cp:lastModifiedBy>
  <cp:revision>468</cp:revision>
  <cp:lastPrinted>2005-01-10T22:07:15Z</cp:lastPrinted>
  <dcterms:created xsi:type="dcterms:W3CDTF">2004-10-12T12:12:34Z</dcterms:created>
  <dcterms:modified xsi:type="dcterms:W3CDTF">2023-09-02T18:19:58Z</dcterms:modified>
</cp:coreProperties>
</file>