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  <p:sldMasterId id="2147483680" r:id="rId2"/>
    <p:sldMasterId id="2147483692" r:id="rId3"/>
  </p:sldMasterIdLst>
  <p:notesMasterIdLst>
    <p:notesMasterId r:id="rId42"/>
  </p:notesMasterIdLst>
  <p:handoutMasterIdLst>
    <p:handoutMasterId r:id="rId43"/>
  </p:handoutMasterIdLst>
  <p:sldIdLst>
    <p:sldId id="420" r:id="rId4"/>
    <p:sldId id="421" r:id="rId5"/>
    <p:sldId id="422" r:id="rId6"/>
    <p:sldId id="423" r:id="rId7"/>
    <p:sldId id="424" r:id="rId8"/>
    <p:sldId id="425" r:id="rId9"/>
    <p:sldId id="426" r:id="rId10"/>
    <p:sldId id="468" r:id="rId11"/>
    <p:sldId id="427" r:id="rId12"/>
    <p:sldId id="512" r:id="rId13"/>
    <p:sldId id="428" r:id="rId14"/>
    <p:sldId id="429" r:id="rId15"/>
    <p:sldId id="513" r:id="rId16"/>
    <p:sldId id="430" r:id="rId17"/>
    <p:sldId id="432" r:id="rId18"/>
    <p:sldId id="433" r:id="rId19"/>
    <p:sldId id="434" r:id="rId20"/>
    <p:sldId id="435" r:id="rId21"/>
    <p:sldId id="516" r:id="rId22"/>
    <p:sldId id="436" r:id="rId23"/>
    <p:sldId id="437" r:id="rId24"/>
    <p:sldId id="438" r:id="rId25"/>
    <p:sldId id="517" r:id="rId26"/>
    <p:sldId id="518" r:id="rId27"/>
    <p:sldId id="521" r:id="rId28"/>
    <p:sldId id="514" r:id="rId29"/>
    <p:sldId id="520" r:id="rId30"/>
    <p:sldId id="522" r:id="rId31"/>
    <p:sldId id="523" r:id="rId32"/>
    <p:sldId id="439" r:id="rId33"/>
    <p:sldId id="527" r:id="rId34"/>
    <p:sldId id="526" r:id="rId35"/>
    <p:sldId id="441" r:id="rId36"/>
    <p:sldId id="515" r:id="rId37"/>
    <p:sldId id="442" r:id="rId38"/>
    <p:sldId id="528" r:id="rId39"/>
    <p:sldId id="529" r:id="rId40"/>
    <p:sldId id="443" r:id="rId4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4746" autoAdjust="0"/>
  </p:normalViewPr>
  <p:slideViewPr>
    <p:cSldViewPr snapToGrid="0">
      <p:cViewPr varScale="1">
        <p:scale>
          <a:sx n="69" d="100"/>
          <a:sy n="69" d="100"/>
        </p:scale>
        <p:origin x="1476" y="6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29" d="100"/>
          <a:sy n="29" d="100"/>
        </p:scale>
        <p:origin x="-2012" y="-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09B3EF7-C549-46C1-B916-9FA687A399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B1954BB9-0FDB-4EDA-9F74-067CC3B5EB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65E44E30-8996-404B-A448-F1C415C512D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02BA17A9-89BD-4F6F-B2C7-BE2C4ACF49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E64066EB-16E0-4B37-A7E9-EFF9DC74B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9F708C1D-5E4A-40D9-8CC5-4B7FB5A857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CE8920B1-57A3-4D0D-8B20-40C2CFAA44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FB066-5FE9-4C9E-8DC0-B50175B35CC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CEB0B6E2-036D-4094-ACD6-094A9757364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F17D160F-5F41-4C12-B612-F578AE0292C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5BE7D79B-924A-4DBE-AAB0-5FEAE300ED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CD358EBC-B420-4670-8528-4C3F1014BA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7C1A8C0-8251-410F-A155-71381757DD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3937AA5-520D-4FD3-A1B9-8BC317023464}" type="slidenum">
              <a:rPr lang="en-US" altLang="en-US" sz="1300"/>
              <a:pPr/>
              <a:t>1</a:t>
            </a:fld>
            <a:endParaRPr lang="en-US" altLang="en-US" sz="13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EF16279D-582C-430D-ACD6-D6471C2D22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DE44D02B-B6DB-402F-B638-DC751EF26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B70ADA22-53F6-4534-9268-4375FD34C9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6FD6D34-304C-404C-830C-38DCD6D84F16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DF0230F-4935-423D-8A21-422EFD004F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3F0DA426-9AEC-49B4-A6F1-D98D81655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C1C2B945-F8DD-4CC3-83E2-286426BB6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F2EB5E8-EB63-4BAF-8B89-3C7F33BACFCD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71EEDC87-4D54-44E6-B7DB-9EEBB3F721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3A1AB2C3-91F2-4FD2-A17A-FCBCB9706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C0D033FF-D21D-4A57-9A3F-26451F69A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158B28-6402-4D01-9478-A20C9B6989C7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24D6D5F4-D808-420F-8B9E-1B1F621F5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AAB7F8C5-E1A4-4D30-B273-B962D7D8C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554BFC9D-5A7C-4A7E-A2D9-D143F16EC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D3A29D7-3118-4C83-83F5-17F21D5E70B7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8B908F82-E321-4AC8-AD5B-9D7F3DE9B7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0D4CD93-7195-44A4-8009-38D6060B93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D5FFA2F-3EE1-437E-B194-3D590209B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6138DD9-90A6-49C8-950C-86BE5BA3F957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8630445-7523-4058-A122-5435F0E3EA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595D86E4-914B-46D3-87EC-5212598831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5D1FD54A-7D62-45EF-839B-4AEB209AD0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FAC08A5-FAF8-4DD9-9969-ED328DB8472F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57FC99F-E9C6-4E3F-9CDA-95C58074B3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73AF1BC-8EC7-4216-AF9B-689BDB56A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96A77EB-4D5B-4306-A567-3D57DA907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EF041EC-D18D-485C-A17A-03842485A5F7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9B5BE14-2F65-4069-B60C-A44074DAAF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83DC54EF-B16C-42D3-B10F-A1CCED6CBF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64CFDFC1-AD16-4E4E-8C82-9624AA0377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54C807-DF92-4D0E-8A29-4BF13EA3C40F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C8981165-F14B-45AB-BF23-28DE38B709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5D5C58E-9D60-4DCA-9FBA-AF77093A27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1BFD80A-6367-4F15-812E-ADBB58B99C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F7769A-A0B2-4A1A-8D9C-5567B03A94C7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834DED0A-3C43-4E1A-A0BA-5C5851556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DA2212F-D949-4CCA-8857-4C939B259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FC55ACDC-AD0D-42A9-BBED-CAF5257CFC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2D1FC75-F26D-4CA8-91EA-F447C834DF40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243D19F1-0B55-4348-B57A-0F8E3584C7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0201948-6322-443F-A2C9-78034415DB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EE4F8D01-FBC9-4FBE-8BA0-B427E5B0A4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C43AAD-7BF4-449B-8E9E-754904415B2F}" type="slidenum">
              <a:rPr lang="en-US" altLang="en-US" sz="1300"/>
              <a:pPr/>
              <a:t>2</a:t>
            </a:fld>
            <a:endParaRPr lang="en-US" altLang="en-US" sz="13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C84BC45-7CDD-4A1D-8F00-232CE8F36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0898F06F-68EA-4DF7-9FA2-CEB215EF7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3B00F81-28F6-4316-AE8F-8DF638C88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EB4560E-65EA-439B-9D5E-38320C429160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DFE6FFB-C1B0-49E9-9ABF-199F4A40A7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7D4EE4FA-98C1-4337-AB0C-744F782E0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FA006F5B-A6F4-4AD1-B5E7-28BB81F212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A0D6CC0-4BBA-4CB4-8A28-ABE34E1166F2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928B8EC-FEA3-4BDD-89CE-00B4A7CE1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FFED942-8D40-4EE0-9F24-06F28C78E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17B447A-179F-4F57-867D-9E2A395A00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CEC6DB2-5088-4023-874E-3039CD82A18D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AA56678-0500-4C1F-B047-9187AA3EE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84680D6B-A28A-4CC8-BCEE-B11C00640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5AF9BA5-B76C-40EC-9E8A-29DFB0F7D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F6D42F3-D20B-4783-9548-1DADC63390A0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E3906A8F-1232-4B45-9348-2EA325C788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B42A32C-4FA3-4020-A548-DE3D088BC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EC9BAE3D-62BA-4F67-8A88-B4B2D506EC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7764B80-901F-404E-8EEB-626C5B15E8AF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7988515A-4E10-4DC0-8065-12A8C12A47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8B299D2-4ACE-47E7-945E-8BFF2EEFC6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A490B98F-44FA-4DA3-92A1-B9E5E3985E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EA8423E-D572-4D2C-BB72-B22E92047F66}" type="slidenum">
              <a:rPr lang="en-US" altLang="en-US" sz="1300"/>
              <a:pPr/>
              <a:t>38</a:t>
            </a:fld>
            <a:endParaRPr lang="en-US" altLang="en-US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075772F4-2F40-4B4F-9651-5330CEE35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DCAE1BD-40D4-43A8-BC0F-44F50EE0C1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24D6A02-43B0-4D35-A2FC-BA1940AAAB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2EA9E20-E17F-4F09-A2D2-38F01612E96E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B1DE881B-4604-47B7-8764-C03B587E56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553276CB-E59E-4AFB-92CA-819DA27749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F8DD1319-9A8F-4F1B-B999-093E895D8B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5216ADC-FC02-4B77-BDA0-3537B008C9AA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FF55166-D456-442B-A42A-37A710A86F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4F5CE3F-4413-47FB-8F4A-145644B12D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57063154-4B95-4925-AF92-ECB348E97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C1C81C8-8422-4FC9-B97C-6EA7107F11FF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BC2EFE8-2015-4561-9843-32880717D5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F3667D24-52D5-48CD-94F4-607A8050A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2D6B3E9E-44A0-4341-8968-FD881B3093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52D870C-43C1-4407-9F0F-2ED84684BC14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C6AC6ABB-CD56-44EC-8881-3E7B4E3EE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F8A1911-A989-4992-B239-87FD21147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F27E64FF-DA48-49B4-A534-64EFC914B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955A95E-2039-4F11-B417-7B8A2F03878E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F906ECE-63B4-437A-A9C0-3C71976403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EFBF1293-50BB-4D9B-A162-8CFE9D94D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017A1EC-E694-4149-A041-C3599E7976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25DD49B-4F0E-4C30-8C5F-2AABBC8E2CCE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7173B39-16A2-4FA3-AC07-B6452AB4F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450347F-5298-4AFC-A779-DBD8F3235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77B1498F-09A1-4A18-945F-5467B7AC94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4652841-B644-421C-9E08-9A2B5309F3F7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EA920AA-0972-428F-82B2-FABF107ADA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C02410A-EF65-4482-9933-8BF4E9788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PT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030">
            <a:extLst>
              <a:ext uri="{FF2B5EF4-FFF2-40B4-BE49-F238E27FC236}">
                <a16:creationId xmlns:a16="http://schemas.microsoft.com/office/drawing/2014/main" id="{6C2D2D62-D409-4DBC-9E46-C728FD5A4DCA}"/>
              </a:ext>
            </a:extLst>
          </p:cNvPr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4098" name="Rectangle 1030">
                        <a:extLst>
                          <a:ext uri="{FF2B5EF4-FFF2-40B4-BE49-F238E27FC236}">
                            <a16:creationId xmlns:a16="http://schemas.microsoft.com/office/drawing/2014/main" id="{3FC5F7EE-9D66-4DAB-A124-76019C7CC4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2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81603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299FFADA-8D55-4F78-93DD-4CC2DD1671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600">
                <a:solidFill>
                  <a:srgbClr val="578963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3B661FE2-6D0A-4B40-995D-4E6EC2FD50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F46AC29D-AB21-4F11-AB8B-A211325813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993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A9D300-FDEA-4E9A-9378-EB04FD3389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BBC88-A8F7-4230-8902-EC9E3F7D4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973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732D23-9B16-4FD4-B25D-5FFA4E7A17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61748-BAA8-4991-8507-5CB2D96652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4687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908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908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F68FD-03BD-4011-9263-56161013E9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53E7A-E566-49D4-9EC6-3C48DFC05C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31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E8F25-2AB5-409B-899E-A86492EA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DE4812-CF49-4D4E-82A9-4D7A95C4B1B8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9AFD6-D136-4838-BB3B-10445FE8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BF4D7-7CE2-416C-9DD1-BD2385EB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E09F28-E11C-4720-8731-638A929D43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831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0CB2-EA67-4506-B714-5C6D781D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6883AA-15BD-422D-BC2F-45272334CE4E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2BE3F-15EB-4331-889A-7CD67805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171A9-4DBF-47C6-815F-44ACECD4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5A9157-C26F-467B-AF33-CDFEEDB1DD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216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0D4D2-C1DD-4006-AF12-0493ABC3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B1AD4-B0EC-4A4B-B567-0F2B79D32199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537D-C2AF-40D5-A4BD-12C8F673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3225D-FF35-4694-A441-5613202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018BA1-7A3C-43D9-8253-4B2071CEF3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850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7B8E84-4734-4169-9F53-469CD943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5D9594-B44E-4241-B006-AB34C3764FD6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B12D90-4A25-4857-A98D-1EA41C87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10432E-9EF9-4D9C-B39C-41784AE0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7C741-89A2-477C-BF49-4CF99C4F6C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956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17076FA-84C4-4A30-A4F0-FC05C751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05F949-E9BC-439D-8569-4E72B8AB5E77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9386B79-AEA6-4937-B8F3-0A1AFC5F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83D32E4-04D9-423B-BA32-1A6769AE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68B4E-26F9-41E9-B929-283D952F8D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96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62EE4D-3D9B-4CD9-8A07-B17B67C0C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49831-6285-412A-A849-D71898DF8390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BE23DAB-CF2B-4591-A0B4-4725BD901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B46100-B62D-4CF4-9BDF-35CDC0A5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50481-07BF-446F-924D-A73981BB65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101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1250E25-82CD-4137-A889-00308CB4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B4AB7-759D-4245-800C-CBC7A3E9F86B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CE64064-BD40-4EA4-B04F-B2F0D37ED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D4D7162-E56B-41D2-8E5B-DB8B3C67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20D1-97DA-4303-94C7-F576E15D8D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52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C15D35-F4D2-400F-BC31-AB99E54C8C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F641C0-9B28-4BEC-B6A2-C5676376EF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4360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5264BF3-303A-4317-B62C-A159EFCE8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02B2-7051-41C3-9146-D60047A42BC5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8C012B-129F-47F5-B0B3-E7BCB5642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121FB-0482-431A-861C-6F67F373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77651-2363-41D6-8F0B-50A665F178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9789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8714B3-E03B-4C3F-A678-F3D0F83A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6B853-5AE4-4A77-A723-33D28ED468E3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5D7BC9-5350-461A-9130-21B121C7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C86741-766B-42B6-A925-678C83C05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A7D9D-F7A3-4FA2-99BC-64DDA183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803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66BE-DB50-4DFA-B3BD-81204023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69C7A-5128-47BE-B0C2-741E34F573DB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6FE4D-3968-4B6A-810C-91A601E1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9DC6E-2B92-4BE5-9F7F-909D4D59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0B377-B6A6-49F3-8D30-A08BCB7861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242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2EA88-C9DC-44BC-9632-F7B8AA0F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578760-55DC-48C9-A9A1-089E319F1FFB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0BCA3-3695-4AED-B07D-3A7A65EC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122A4-4F97-49DC-BB13-83F972FE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4B97E-119D-458C-B552-39F641994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0442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AF81-0023-4F9B-A1FC-7EE34741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53EC7-4EB5-4858-AE7F-F4506BBFDBE0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B5F26-0162-460C-BCBC-56C5DE20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780EA-7B02-48C7-9775-DFCB9513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7E751-A0D6-4D46-B5CA-2535AA925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04143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2215-F7B0-4983-9588-82D433E5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B6ECC-D294-4E42-868C-DA8E14B82BFF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91A1-9724-4804-8EB1-7E7869D2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BF40-7770-4E79-9381-C1A2208D1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EA46C-20C3-4D32-80FC-8FC0212953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124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73C5A-5B9B-4397-813C-48E2F571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C18911-68B9-4D48-BE37-214CB2512DD5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1042F-3018-4EAB-877B-5B9B835D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092AE-9E6A-49D3-9EC8-31B9182A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644A5-B00C-4B41-B43C-9FAC880E8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468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0145A5-7375-4893-A402-82E565F1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6C092-E87F-4EC1-850D-86EC4403E83F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D0BD54-ACB5-4D47-AAAE-D614DF81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7D5873-3593-40A0-98BC-57BA46834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DA833-54FF-475F-B456-ECE6FD402F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2391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871DB40-B091-4A7C-A90E-A2682672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8A4CF-4C1D-4DCC-B09E-8FF16EB250CF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6AF6E55-6E14-4902-99B4-403E745FF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460395-84CC-49A0-9696-9B7F8A86A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6398D-9F1D-4351-B8A3-E13BC28FFD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45811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17902F8-AF29-4717-9D58-0369766D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C17B3-0C5E-4E31-A1F6-942F7BF680F4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5C1D62-CB5F-4A64-8949-4FD2840C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DBA4B4-8D7D-478B-8881-990F3EFB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51FF2-31D5-458F-B28E-770CE6E0CB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9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511353-08EF-47D4-A16D-1C29BDB9BF1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4DAAD-6C7C-49F1-BC76-CA9998050D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5046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1AD82FF-9BD4-412B-9178-15B6FA5C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BD72C-A127-4634-9697-546E9002FA46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94582B-59E6-4AF8-B1E5-3C51C2A7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FADC793-C3A3-4248-B89E-A8CE9039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AC155-4233-4DBE-B4E9-9D9E8A4D6C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4484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DAB8580-E87B-46E5-8E8C-0111A53B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B5C301-2514-4BED-A70E-9C944F9C45A3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6FBCF20-1C22-42B2-A0FE-DD895D3CF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64BF9D9-884A-403A-9F5C-ADFB18A7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1A03-12D9-4690-9D91-FCF0A45CAC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11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1CCFC9-A1C1-4271-80E2-00AA9A03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11CAC-6B13-434D-B79E-B751334778EF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E5D95A-7FC9-4D74-931C-128B2345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E8D2538-FCCE-42AD-8A5B-196A8340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74854-236E-4B87-A358-334F36B4E6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4688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D89E4-80FC-4EBD-8AD8-B2482B103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1100A-66CF-4886-802C-ED8517076399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BF0E0-5970-4647-86EB-89E97409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2F57C-CDFC-48A4-9AED-16FEAFCC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40641-7D31-4114-A434-9A38B61FA0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692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9596E-6C48-4600-BE5A-09251649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982C1-0F6A-4EA6-9A40-442CC9E7F697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0F33A-8827-4EF7-8604-DACF1C25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904B3-3E1A-4AEB-97CB-0D1DE0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F3A019-F826-4A58-AC59-49C0C950B4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148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3226E60-D666-4A89-8017-8E2772CD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7D07B0-BB14-44C9-9E9E-A03F220B7578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5AFD54-F229-4E6C-AF50-D120A3C8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F245397-FEF3-45AF-A9DF-58462522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460E2F-EE8A-4352-A0FD-7B019BBFF1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38456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40DE253-87CA-4AD8-8D0C-C558E29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E0DCB-4CFD-4DA4-B8F5-BA786142B486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EF66DA-2F75-46B5-84DC-6F3913844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2414E19-D5F3-4E7D-A100-CFE65ECE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E6CD8-9B4C-4699-8B54-06C2F2A35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75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06CB3-334E-432A-A6ED-FAD51B662E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00D06-4FF9-4C6C-8189-93B599EF8B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40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122363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21238" y="1122363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2AE5C87-035E-45D2-966A-E019A1444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59381-C7A3-42C9-A594-F19C67A2E0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27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D99E350-ACAA-4BBA-9B70-A30567C6E0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86183-7A79-4479-A972-777A605BB5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7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9BADF9B-EECD-4176-B5BC-0D4A2B3CCC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7CCE-0263-40B3-895A-EE2AADB4D1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797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491C0C3-7F35-4667-83D4-CCBA60598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9E170-41F9-4C4D-8D3D-0A1DD3A2FD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558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3CBCCE-5D0D-4DB9-AFDD-A74802E5F2B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5ADA07-2A95-4AD9-A3F5-3C298CB46B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23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C06802-A461-4CA7-9D00-0227CE340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22363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80579" name="Rectangle 3">
            <a:extLst>
              <a:ext uri="{FF2B5EF4-FFF2-40B4-BE49-F238E27FC236}">
                <a16:creationId xmlns:a16="http://schemas.microsoft.com/office/drawing/2014/main" id="{FF99F321-AC28-4145-9594-4B17E62C26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1469814-DB3F-44A5-8522-36BA71B6E0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5">
            <a:extLst>
              <a:ext uri="{FF2B5EF4-FFF2-40B4-BE49-F238E27FC236}">
                <a16:creationId xmlns:a16="http://schemas.microsoft.com/office/drawing/2014/main" id="{878F796F-7326-47F9-89B0-236A4A0CFD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6613525"/>
            <a:ext cx="696913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chemeClr val="tx2"/>
                </a:solidFill>
              </a:rPr>
              <a:t>15-17.</a:t>
            </a:r>
            <a:fld id="{4CEADBDC-3535-4B93-B7B1-C3BE2DBD6F43}" type="slidenum">
              <a:rPr lang="en-US" altLang="en-US" sz="1000" b="1" smtClean="0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chemeClr val="tx2"/>
              </a:solidFill>
            </a:endParaRPr>
          </a:p>
        </p:txBody>
      </p:sp>
      <p:sp>
        <p:nvSpPr>
          <p:cNvPr id="280582" name="Rectangle 6">
            <a:extLst>
              <a:ext uri="{FF2B5EF4-FFF2-40B4-BE49-F238E27FC236}">
                <a16:creationId xmlns:a16="http://schemas.microsoft.com/office/drawing/2014/main" id="{8928B265-56A7-4D13-9509-2DC76F6F9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>
            <a:extLst>
              <a:ext uri="{FF2B5EF4-FFF2-40B4-BE49-F238E27FC236}">
                <a16:creationId xmlns:a16="http://schemas.microsoft.com/office/drawing/2014/main" id="{B838C7CD-4AB1-4FFB-9C72-50631174E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424180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</a:rPr>
              <a:t>José Alferes - Adaptado de Database System Concepts - 5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</a:t>
            </a:r>
          </a:p>
        </p:txBody>
      </p:sp>
      <p:sp>
        <p:nvSpPr>
          <p:cNvPr id="1031" name="Freeform 8">
            <a:extLst>
              <a:ext uri="{FF2B5EF4-FFF2-40B4-BE49-F238E27FC236}">
                <a16:creationId xmlns:a16="http://schemas.microsoft.com/office/drawing/2014/main" id="{5F237E94-EFE7-47FE-BC7F-BFCBBC1E4A73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72" r:id="rId8"/>
    <p:sldLayoutId id="2147483973" r:id="rId9"/>
    <p:sldLayoutId id="2147483974" r:id="rId10"/>
    <p:sldLayoutId id="2147483975" r:id="rId11"/>
    <p:sldLayoutId id="21474839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8B94E78-C192-40DD-AA14-5BE0F4855E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E2988586-BE13-4260-B427-7F0F80BE1F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0AD3A-D944-4E9A-9DB9-EE40CCDCC6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</a:defRPr>
            </a:lvl1pPr>
          </a:lstStyle>
          <a:p>
            <a:pPr>
              <a:defRPr/>
            </a:pPr>
            <a:fld id="{87300774-8221-4836-A4AA-C14A74FDCB56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86E4-48B0-4188-A5C8-515E93185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1F7AC-A1A1-4807-A23A-E047EE0FE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B6201C8-10B4-4912-B161-1DB5199BE9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D085ED10-76EF-49A8-9333-FDD8E5D1522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2706B701-66BA-432A-A8B9-CD749BD33DD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8DF1E-5A03-438A-93E7-5E8DD9974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</a:defRPr>
            </a:lvl1pPr>
          </a:lstStyle>
          <a:p>
            <a:pPr>
              <a:defRPr/>
            </a:pPr>
            <a:fld id="{F2BB2F00-9BF7-40B6-BB6B-B66074009029}" type="datetimeFigureOut">
              <a:rPr lang="en-US"/>
              <a:pPr>
                <a:defRPr/>
              </a:pPr>
              <a:t>11/3/2023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4B666-05EE-4F0B-BA80-D51C38EA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9709E-08FC-47C9-A583-A1F5147D4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78F0D64-8708-46F6-BE67-954905C104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6DD5B921-D086-4D71-ACFB-35D4528801A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286000"/>
            <a:ext cx="91440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 Transaction   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B641694A-089F-4B1B-A040-AF0EB9345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1"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>
            <a:extLst>
              <a:ext uri="{FF2B5EF4-FFF2-40B4-BE49-F238E27FC236}">
                <a16:creationId xmlns:a16="http://schemas.microsoft.com/office/drawing/2014/main" id="{C3F8D093-E386-4F45-8A28-E10C451974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Committed Transactions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FC3DCA05-3515-469D-B057-4689B122E7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5688" y="2084388"/>
            <a:ext cx="7661275" cy="2833687"/>
          </a:xfrm>
        </p:spPr>
        <p:txBody>
          <a:bodyPr/>
          <a:lstStyle/>
          <a:p>
            <a:r>
              <a:rPr lang="en-US" altLang="en-US" sz="1800"/>
              <a:t>A committed transaction that has performed updates transforms the database into anew </a:t>
            </a:r>
            <a:r>
              <a:rPr lang="en-US" altLang="en-US" sz="1800" b="1"/>
              <a:t>consistent state</a:t>
            </a:r>
            <a:r>
              <a:rPr lang="en-US" altLang="en-US" sz="1800"/>
              <a:t>, which </a:t>
            </a:r>
            <a:r>
              <a:rPr lang="en-US" altLang="en-US" sz="1800" b="1"/>
              <a:t>must persist </a:t>
            </a:r>
            <a:r>
              <a:rPr lang="en-US" altLang="en-US" sz="1800"/>
              <a:t>even if there is a </a:t>
            </a:r>
            <a:r>
              <a:rPr lang="en-US" altLang="en-US" sz="1800" b="1"/>
              <a:t>system failure.</a:t>
            </a:r>
          </a:p>
          <a:p>
            <a:pPr>
              <a:lnSpc>
                <a:spcPct val="90000"/>
              </a:lnSpc>
            </a:pPr>
            <a:r>
              <a:rPr lang="en-US" altLang="en-US" sz="1800"/>
              <a:t>It cannot undo its effects by aborting it</a:t>
            </a:r>
          </a:p>
          <a:p>
            <a:r>
              <a:rPr lang="en-US" altLang="en-US" sz="1800"/>
              <a:t>The only way to undo the effects of a committed transaction is to execute a </a:t>
            </a:r>
            <a:r>
              <a:rPr lang="en-US" altLang="en-US" sz="1800" b="1"/>
              <a:t>compensating transaction.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endParaRPr lang="en-US" altLang="en-US" sz="18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>
            <a:extLst>
              <a:ext uri="{FF2B5EF4-FFF2-40B4-BE49-F238E27FC236}">
                <a16:creationId xmlns:a16="http://schemas.microsoft.com/office/drawing/2014/main" id="{57B675D5-C0CC-42E6-BB63-D6E861EF8D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State (Cont.)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3251771E-6A49-403A-B141-76A37D9E3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551" r="10124" b="551"/>
          <a:stretch>
            <a:fillRect/>
          </a:stretch>
        </p:blipFill>
        <p:spPr bwMode="auto">
          <a:xfrm>
            <a:off x="1863725" y="1106488"/>
            <a:ext cx="5529263" cy="512921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99402B1E-AAC4-462F-98CF-31D8CAE2E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495300"/>
            <a:ext cx="7664450" cy="457200"/>
          </a:xfrm>
        </p:spPr>
        <p:txBody>
          <a:bodyPr/>
          <a:lstStyle/>
          <a:p>
            <a:pPr>
              <a:defRPr/>
            </a:pPr>
            <a:r>
              <a:rPr lang="en-US"/>
              <a:t>Implementation of Atomicity and Durability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3CCBAF4-3ED5-4778-A874-E1B272301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917575"/>
            <a:ext cx="7753350" cy="2630488"/>
          </a:xfrm>
        </p:spPr>
        <p:txBody>
          <a:bodyPr/>
          <a:lstStyle/>
          <a:p>
            <a:r>
              <a:rPr lang="en-US" altLang="en-US" sz="1800"/>
              <a:t>The </a:t>
            </a:r>
            <a:r>
              <a:rPr lang="en-US" altLang="en-US" sz="1800" b="1">
                <a:solidFill>
                  <a:schemeClr val="tx2"/>
                </a:solidFill>
              </a:rPr>
              <a:t>recovery-management </a:t>
            </a:r>
            <a:r>
              <a:rPr lang="en-US" altLang="en-US" sz="1800"/>
              <a:t>component of a database system implements the support for atomicity and durability.</a:t>
            </a:r>
          </a:p>
          <a:p>
            <a:r>
              <a:rPr lang="en-US" altLang="en-US" sz="1800"/>
              <a:t>E.g. the </a:t>
            </a:r>
            <a:r>
              <a:rPr lang="en-US" altLang="en-US" sz="1800" b="1" i="1">
                <a:solidFill>
                  <a:schemeClr val="tx2"/>
                </a:solidFill>
              </a:rPr>
              <a:t>shadow-database</a:t>
            </a:r>
            <a:r>
              <a:rPr lang="en-US" altLang="en-US" sz="1800"/>
              <a:t> scheme:</a:t>
            </a:r>
          </a:p>
          <a:p>
            <a:pPr lvl="1"/>
            <a:r>
              <a:rPr lang="en-US" altLang="en-US" sz="1800"/>
              <a:t>all updates are made on a </a:t>
            </a:r>
            <a:r>
              <a:rPr lang="en-US" altLang="en-US" sz="1800" b="1" i="1"/>
              <a:t>shadow copy</a:t>
            </a:r>
            <a:r>
              <a:rPr lang="en-US" altLang="en-US" sz="1800" b="1"/>
              <a:t> </a:t>
            </a:r>
            <a:r>
              <a:rPr lang="en-US" altLang="en-US" sz="1800"/>
              <a:t>of the database</a:t>
            </a:r>
          </a:p>
          <a:p>
            <a:pPr lvl="2"/>
            <a:r>
              <a:rPr lang="en-US" altLang="en-US" sz="1800"/>
              <a:t> </a:t>
            </a:r>
            <a:r>
              <a:rPr lang="en-US" altLang="en-US" sz="1800" b="1"/>
              <a:t>db_pointer</a:t>
            </a:r>
            <a:r>
              <a:rPr lang="en-US" altLang="en-US" sz="1800"/>
              <a:t> is made to point to the updated shadow copy  after</a:t>
            </a:r>
          </a:p>
          <a:p>
            <a:pPr lvl="3"/>
            <a:r>
              <a:rPr lang="en-US" altLang="en-US" sz="1800"/>
              <a:t> the transaction reaches partial commit and </a:t>
            </a:r>
          </a:p>
          <a:p>
            <a:pPr lvl="3"/>
            <a:r>
              <a:rPr lang="en-US" altLang="en-US" sz="1800"/>
              <a:t>all updated pages have been flushed to disk.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5EE5E0FD-E982-4776-AA19-9EA67296C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8303" r="597" b="18567"/>
          <a:stretch>
            <a:fillRect/>
          </a:stretch>
        </p:blipFill>
        <p:spPr bwMode="auto">
          <a:xfrm>
            <a:off x="1458913" y="3654425"/>
            <a:ext cx="6180137" cy="29559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>
            <a:extLst>
              <a:ext uri="{FF2B5EF4-FFF2-40B4-BE49-F238E27FC236}">
                <a16:creationId xmlns:a16="http://schemas.microsoft.com/office/drawing/2014/main" id="{04D101AD-CADF-4A14-AC9F-28EE06065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495300"/>
            <a:ext cx="7664450" cy="457200"/>
          </a:xfrm>
        </p:spPr>
        <p:txBody>
          <a:bodyPr/>
          <a:lstStyle/>
          <a:p>
            <a:pPr>
              <a:defRPr/>
            </a:pPr>
            <a:r>
              <a:rPr lang="en-US"/>
              <a:t>Implementation of Atomicity and Durability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B5C45D8-E7C5-4118-8935-01AC121B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917575"/>
            <a:ext cx="7753350" cy="2630488"/>
          </a:xfrm>
        </p:spPr>
        <p:txBody>
          <a:bodyPr/>
          <a:lstStyle/>
          <a:p>
            <a:r>
              <a:rPr lang="en-US" altLang="en-US" sz="1800"/>
              <a:t>The </a:t>
            </a:r>
            <a:r>
              <a:rPr lang="en-US" altLang="en-US" sz="1800" b="1">
                <a:solidFill>
                  <a:schemeClr val="tx2"/>
                </a:solidFill>
              </a:rPr>
              <a:t>recovery-management </a:t>
            </a:r>
            <a:r>
              <a:rPr lang="en-US" altLang="en-US" sz="1800"/>
              <a:t>component of a database system implements the support for atomicity and durability.</a:t>
            </a:r>
          </a:p>
          <a:p>
            <a:r>
              <a:rPr lang="en-US" altLang="en-US" sz="1800"/>
              <a:t>E.g. the </a:t>
            </a:r>
            <a:r>
              <a:rPr lang="en-US" altLang="en-US" sz="1800" b="1" i="1">
                <a:solidFill>
                  <a:schemeClr val="tx2"/>
                </a:solidFill>
              </a:rPr>
              <a:t>shadow-database</a:t>
            </a:r>
            <a:r>
              <a:rPr lang="en-US" altLang="en-US" sz="1800"/>
              <a:t> scheme:</a:t>
            </a:r>
          </a:p>
          <a:p>
            <a:pPr lvl="1"/>
            <a:r>
              <a:rPr lang="en-US" altLang="en-US" sz="1800"/>
              <a:t>all updates are made on a </a:t>
            </a:r>
            <a:r>
              <a:rPr lang="en-US" altLang="en-US" sz="1800" b="1" i="1"/>
              <a:t>shadow copy</a:t>
            </a:r>
            <a:r>
              <a:rPr lang="en-US" altLang="en-US" sz="1800" b="1"/>
              <a:t> </a:t>
            </a:r>
            <a:r>
              <a:rPr lang="en-US" altLang="en-US" sz="1800"/>
              <a:t>of the database</a:t>
            </a:r>
          </a:p>
          <a:p>
            <a:pPr lvl="2"/>
            <a:r>
              <a:rPr lang="en-US" altLang="en-US" sz="1800"/>
              <a:t> </a:t>
            </a:r>
            <a:r>
              <a:rPr lang="en-US" altLang="en-US" sz="1800" b="1"/>
              <a:t>db_pointer</a:t>
            </a:r>
            <a:r>
              <a:rPr lang="en-US" altLang="en-US" sz="1800"/>
              <a:t> is made to point to the updated shadow copy  after</a:t>
            </a:r>
          </a:p>
          <a:p>
            <a:pPr lvl="3"/>
            <a:r>
              <a:rPr lang="en-US" altLang="en-US" sz="1800"/>
              <a:t> the transaction reaches partial commit and </a:t>
            </a:r>
          </a:p>
          <a:p>
            <a:pPr lvl="3"/>
            <a:r>
              <a:rPr lang="en-US" altLang="en-US" sz="1400"/>
              <a:t>a</a:t>
            </a:r>
            <a:r>
              <a:rPr lang="en-US" altLang="en-US" sz="1800"/>
              <a:t>fter the operating system has written all the pages to disk</a:t>
            </a:r>
            <a:endParaRPr lang="en-US" altLang="en-US" sz="7200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ED431153-A368-4E80-984B-8A4A587E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18303" r="597" b="18567"/>
          <a:stretch>
            <a:fillRect/>
          </a:stretch>
        </p:blipFill>
        <p:spPr bwMode="auto">
          <a:xfrm>
            <a:off x="1458913" y="3654425"/>
            <a:ext cx="6180137" cy="29559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>
            <a:extLst>
              <a:ext uri="{FF2B5EF4-FFF2-40B4-BE49-F238E27FC236}">
                <a16:creationId xmlns:a16="http://schemas.microsoft.com/office/drawing/2014/main" id="{0E7DCA83-F0E3-4464-9FDF-5EF604B1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963" y="5492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/>
              <a:t>Implementation of Atomicity and Durability (Cont.)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C20500F1-9210-4924-86B6-AA932F7C29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3" y="1338263"/>
            <a:ext cx="8105775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 err="1"/>
              <a:t>db_pointer</a:t>
            </a:r>
            <a:r>
              <a:rPr lang="en-US" altLang="en-US" sz="1800" dirty="0"/>
              <a:t> always points to the current consistent copy of the database.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 case transaction fails, </a:t>
            </a:r>
            <a:r>
              <a:rPr lang="en-US" altLang="en-US" sz="1800" b="1" dirty="0"/>
              <a:t>old consistent </a:t>
            </a:r>
            <a:r>
              <a:rPr lang="en-US" altLang="en-US" sz="1800" dirty="0"/>
              <a:t>copy pointed to by </a:t>
            </a:r>
            <a:r>
              <a:rPr lang="en-US" altLang="en-US" sz="1800" b="1" dirty="0" err="1"/>
              <a:t>db_pointer</a:t>
            </a:r>
            <a:r>
              <a:rPr lang="en-US" altLang="en-US" sz="1800" dirty="0"/>
              <a:t> can be used, and the shadow copy can be deleted. </a:t>
            </a:r>
          </a:p>
          <a:p>
            <a:pPr>
              <a:lnSpc>
                <a:spcPct val="90000"/>
              </a:lnSpc>
            </a:pPr>
            <a:r>
              <a:rPr kumimoji="0" lang="en-US" altLang="en-US" sz="1800" dirty="0"/>
              <a:t>The shadow-database scheme: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Assumes that </a:t>
            </a:r>
            <a:r>
              <a:rPr lang="en-US" altLang="en-US" sz="1800" b="1" dirty="0"/>
              <a:t>only one transaction </a:t>
            </a:r>
            <a:r>
              <a:rPr lang="en-US" altLang="en-US" sz="1800" dirty="0"/>
              <a:t>is active at a time.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Assumes </a:t>
            </a:r>
            <a:r>
              <a:rPr lang="en-US" altLang="en-US" sz="1800" b="1" dirty="0"/>
              <a:t>disks do not fail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Useful for text editors, but 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extremely </a:t>
            </a:r>
            <a:r>
              <a:rPr lang="en-US" altLang="en-US" sz="1800" b="1" dirty="0"/>
              <a:t>inefficien</a:t>
            </a:r>
            <a:r>
              <a:rPr lang="en-US" altLang="en-US" sz="1800" dirty="0"/>
              <a:t>t for </a:t>
            </a:r>
            <a:r>
              <a:rPr lang="en-US" altLang="en-US" sz="1800" b="1" dirty="0"/>
              <a:t>large databases</a:t>
            </a:r>
            <a:r>
              <a:rPr lang="en-US" altLang="en-US" sz="1800" dirty="0"/>
              <a:t>(!)</a:t>
            </a:r>
          </a:p>
          <a:p>
            <a:pPr lvl="3">
              <a:lnSpc>
                <a:spcPct val="90000"/>
              </a:lnSpc>
            </a:pPr>
            <a:r>
              <a:rPr lang="en-US" altLang="en-US" sz="1800" dirty="0"/>
              <a:t>Variant called </a:t>
            </a:r>
            <a:r>
              <a:rPr lang="en-US" altLang="en-US" sz="1800" dirty="0">
                <a:solidFill>
                  <a:srgbClr val="FF0000"/>
                </a:solidFill>
              </a:rPr>
              <a:t>shadow paging reduces copying of data, but is still not practical for large databases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Does not handle c</a:t>
            </a:r>
            <a:r>
              <a:rPr lang="en-US" altLang="en-US" sz="1800" b="1" dirty="0"/>
              <a:t>oncurrent transactions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Other implementations of atomicity and durability are possible, e.g. by using logs.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Log-based recovery will be addressed later.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>
            <a:extLst>
              <a:ext uri="{FF2B5EF4-FFF2-40B4-BE49-F238E27FC236}">
                <a16:creationId xmlns:a16="http://schemas.microsoft.com/office/drawing/2014/main" id="{0F807DBE-9186-4E43-89CA-DC5A0A1A9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Schedules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98DECA16-092A-4C8C-9F5C-A3543E3BDC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altLang="en-US" sz="1800" b="1">
                <a:solidFill>
                  <a:schemeClr val="tx2"/>
                </a:solidFill>
              </a:rPr>
              <a:t>Schedule </a:t>
            </a:r>
            <a:r>
              <a:rPr lang="en-US" altLang="en-US" sz="1800"/>
              <a:t>– a sequences of instructions that specify the </a:t>
            </a:r>
            <a:r>
              <a:rPr lang="en-US" altLang="en-US" sz="1800" b="1"/>
              <a:t>chronological orde</a:t>
            </a:r>
            <a:r>
              <a:rPr lang="en-US" altLang="en-US" sz="1800"/>
              <a:t>r in which instructions of </a:t>
            </a:r>
            <a:r>
              <a:rPr lang="en-US" altLang="en-US" sz="1800" b="1"/>
              <a:t>concurrent transactions are executed</a:t>
            </a:r>
          </a:p>
          <a:p>
            <a:pPr lvl="1"/>
            <a:r>
              <a:rPr lang="en-US" altLang="en-US" sz="1800"/>
              <a:t>a schedule for a </a:t>
            </a:r>
            <a:r>
              <a:rPr lang="en-US" altLang="en-US" sz="1800" b="1"/>
              <a:t>set of transactions </a:t>
            </a:r>
            <a:r>
              <a:rPr lang="en-US" altLang="en-US" sz="1800"/>
              <a:t>must consist of all instructions of those transactions</a:t>
            </a:r>
          </a:p>
          <a:p>
            <a:pPr lvl="1"/>
            <a:r>
              <a:rPr lang="en-US" altLang="en-US" sz="1800" b="1"/>
              <a:t>must preserve the order </a:t>
            </a:r>
            <a:r>
              <a:rPr lang="en-US" altLang="en-US" sz="1800"/>
              <a:t>in which the instructions appear in each individual transaction.</a:t>
            </a:r>
          </a:p>
          <a:p>
            <a:r>
              <a:rPr lang="en-US" altLang="en-US" sz="1800"/>
              <a:t>A transaction that successfully completes its execution will have a </a:t>
            </a:r>
            <a:r>
              <a:rPr lang="en-US" altLang="en-US" sz="1800" b="1"/>
              <a:t>commit instructions </a:t>
            </a:r>
            <a:r>
              <a:rPr lang="en-US" altLang="en-US" sz="1800"/>
              <a:t>as the last statement </a:t>
            </a:r>
          </a:p>
          <a:p>
            <a:pPr lvl="1"/>
            <a:r>
              <a:rPr lang="en-US" altLang="en-US" sz="1800"/>
              <a:t>by default transaction assumed to execute commit instruction as its last step</a:t>
            </a:r>
          </a:p>
          <a:p>
            <a:r>
              <a:rPr lang="en-US" altLang="en-US" sz="1800"/>
              <a:t>A transaction </a:t>
            </a:r>
            <a:r>
              <a:rPr lang="en-US" altLang="en-US" sz="1800" b="1"/>
              <a:t>that fails to successfully </a:t>
            </a:r>
            <a:r>
              <a:rPr lang="en-US" altLang="en-US" sz="1800"/>
              <a:t>complete its execution will have an </a:t>
            </a:r>
            <a:r>
              <a:rPr lang="en-US" altLang="en-US" sz="1800" b="1"/>
              <a:t>abort instruction </a:t>
            </a:r>
            <a:r>
              <a:rPr lang="en-US" altLang="en-US" sz="1800"/>
              <a:t>as the last statement </a:t>
            </a:r>
          </a:p>
          <a:p>
            <a:endParaRPr lang="en-US" altLang="en-US" sz="1800"/>
          </a:p>
          <a:p>
            <a:r>
              <a:rPr lang="en-US" altLang="en-US" sz="1800"/>
              <a:t>The goal is to find schedules that preserve the consistency.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>
            <a:extLst>
              <a:ext uri="{FF2B5EF4-FFF2-40B4-BE49-F238E27FC236}">
                <a16:creationId xmlns:a16="http://schemas.microsoft.com/office/drawing/2014/main" id="{11FD9057-E5F0-4AFF-B678-3757126FF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Schedule 1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EF54E41-CE66-4F4E-BDEE-654F6B57E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7262813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Let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transfer €50 from </a:t>
            </a:r>
            <a:r>
              <a:rPr lang="en-US" altLang="en-US" sz="2000" i="1"/>
              <a:t>A </a:t>
            </a:r>
            <a:r>
              <a:rPr lang="en-US" altLang="en-US" sz="2000"/>
              <a:t>to </a:t>
            </a:r>
            <a:r>
              <a:rPr lang="en-US" altLang="en-US" sz="2000" i="1"/>
              <a:t>B</a:t>
            </a:r>
            <a:r>
              <a:rPr lang="en-US" altLang="en-US" sz="2000"/>
              <a:t>, and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 sz="2000"/>
              <a:t> transfer 10% of the balance from </a:t>
            </a:r>
            <a:r>
              <a:rPr lang="en-US" altLang="en-US" sz="2000" i="1"/>
              <a:t>A </a:t>
            </a:r>
            <a:r>
              <a:rPr lang="en-US" altLang="en-US" sz="2000"/>
              <a:t>to </a:t>
            </a:r>
            <a:r>
              <a:rPr lang="en-US" altLang="en-US" sz="2000" i="1"/>
              <a:t>B.</a:t>
            </a:r>
            <a:r>
              <a:rPr lang="en-US" altLang="en-US" sz="200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2000"/>
              <a:t>A </a:t>
            </a:r>
            <a:r>
              <a:rPr lang="en-US" altLang="en-US" sz="2000">
                <a:solidFill>
                  <a:schemeClr val="tx2"/>
                </a:solidFill>
              </a:rPr>
              <a:t>serial</a:t>
            </a:r>
            <a:r>
              <a:rPr lang="en-US" altLang="en-US" sz="2000"/>
              <a:t> schedule in which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  <a:r>
              <a:rPr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2</a:t>
            </a:r>
            <a:r>
              <a:rPr lang="en-US" altLang="en-US" sz="1800"/>
              <a:t> </a:t>
            </a:r>
            <a:r>
              <a:rPr lang="en-US" altLang="en-US" sz="2000"/>
              <a:t>: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/>
              <a:t>		</a:t>
            </a: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F4D57897-AD63-4F5F-A872-A0522737E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4" t="557" r="20265" b="557"/>
          <a:stretch>
            <a:fillRect/>
          </a:stretch>
        </p:blipFill>
        <p:spPr bwMode="auto">
          <a:xfrm>
            <a:off x="2770188" y="2089150"/>
            <a:ext cx="3495675" cy="437515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E7001F7D-38CC-4029-A10E-33940EFC8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Schedule 2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2B156724-D01D-4A25-8DA9-1009708005D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603" r="20784" b="903"/>
          <a:stretch>
            <a:fillRect/>
          </a:stretch>
        </p:blipFill>
        <p:spPr>
          <a:xfrm>
            <a:off x="2317750" y="1754188"/>
            <a:ext cx="3883025" cy="4271962"/>
          </a:xfr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39940" name="Text Box 4">
            <a:extLst>
              <a:ext uri="{FF2B5EF4-FFF2-40B4-BE49-F238E27FC236}">
                <a16:creationId xmlns:a16="http://schemas.microsoft.com/office/drawing/2014/main" id="{0FBF0AC3-53BC-4B31-AFB1-F48864CFE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0" lang="en-US" altLang="en-US" sz="2000"/>
              <a:t> A serial schedule where </a:t>
            </a:r>
            <a:r>
              <a:rPr kumimoji="0" lang="en-US" altLang="en-US" sz="2000" i="1"/>
              <a:t>T</a:t>
            </a:r>
            <a:r>
              <a:rPr kumimoji="0" lang="en-US" altLang="en-US" sz="2000" i="1" baseline="-25000"/>
              <a:t>2</a:t>
            </a:r>
            <a:r>
              <a:rPr kumimoji="0" lang="en-US" altLang="en-US" sz="2000"/>
              <a:t> is followed by </a:t>
            </a:r>
            <a:r>
              <a:rPr lang="en-US" altLang="en-US" sz="2000" i="1"/>
              <a:t>T</a:t>
            </a:r>
            <a:r>
              <a:rPr lang="en-US" altLang="en-US" sz="2000" baseline="-25000"/>
              <a:t>1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>
            <a:extLst>
              <a:ext uri="{FF2B5EF4-FFF2-40B4-BE49-F238E27FC236}">
                <a16:creationId xmlns:a16="http://schemas.microsoft.com/office/drawing/2014/main" id="{506E2C92-48DF-4B88-AAD7-45A1A0C6B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Schedule 3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50C0642-A284-4FCB-BAAD-1B7433DBC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6765925" cy="1054100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/>
              <a:t>Let </a:t>
            </a:r>
            <a:r>
              <a:rPr lang="en-US" altLang="en-US" sz="1800" i="1"/>
              <a:t>T</a:t>
            </a:r>
            <a:r>
              <a:rPr lang="en-US" altLang="en-US" sz="1800" baseline="-25000"/>
              <a:t>1</a:t>
            </a:r>
            <a:r>
              <a:rPr lang="en-US" altLang="en-US" sz="1800"/>
              <a:t> and </a:t>
            </a:r>
            <a:r>
              <a:rPr lang="en-US" altLang="en-US" sz="1800" i="1"/>
              <a:t>T</a:t>
            </a:r>
            <a:r>
              <a:rPr lang="en-US" altLang="en-US" sz="1800" baseline="-25000"/>
              <a:t>2</a:t>
            </a:r>
            <a:r>
              <a:rPr lang="en-US" altLang="en-US" sz="1800"/>
              <a:t> be the transactions defined previously</a:t>
            </a:r>
            <a:r>
              <a:rPr lang="en-US" altLang="en-US" sz="1800" i="1"/>
              <a:t>.</a:t>
            </a:r>
            <a:r>
              <a:rPr lang="en-US" altLang="en-US" sz="1800"/>
              <a:t>  The following schedule is not a serial schedule, but it is </a:t>
            </a:r>
            <a:r>
              <a:rPr lang="en-US" altLang="en-US" sz="1800" i="1">
                <a:solidFill>
                  <a:schemeClr val="tx2"/>
                </a:solidFill>
              </a:rPr>
              <a:t>equivalent</a:t>
            </a:r>
            <a:r>
              <a:rPr lang="en-US" altLang="en-US" sz="1800"/>
              <a:t> to Schedule 1.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/>
              <a:t>		</a:t>
            </a:r>
            <a:endParaRPr lang="en-US" altLang="en-US" sz="1800" i="1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FD193553-BB99-47C5-BB98-3E5B78284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947863" algn="l"/>
                <a:tab pos="2684463" algn="l"/>
                <a:tab pos="3594100" algn="l"/>
                <a:tab pos="4286250" algn="l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In Schedules 1, 2 and 3, </a:t>
            </a:r>
            <a:r>
              <a:rPr lang="en-US" altLang="en-US" sz="1800" b="1">
                <a:latin typeface="Arial" panose="020B0604020202020204" pitchFamily="34" charset="0"/>
              </a:rPr>
              <a:t>the sum A + B is preserved</a:t>
            </a:r>
            <a:r>
              <a:rPr lang="en-US" altLang="en-US" sz="180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D6437BA2-B33B-4A25-B3DA-7A94037F9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00" t="4266" r="23801" b="5333"/>
          <a:stretch>
            <a:fillRect/>
          </a:stretch>
        </p:blipFill>
        <p:spPr bwMode="auto">
          <a:xfrm>
            <a:off x="3259138" y="1900238"/>
            <a:ext cx="3146425" cy="3921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5">
            <a:extLst>
              <a:ext uri="{FF2B5EF4-FFF2-40B4-BE49-F238E27FC236}">
                <a16:creationId xmlns:a16="http://schemas.microsoft.com/office/drawing/2014/main" id="{B442A122-E8E1-4B12-9066-88520BAE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342900"/>
            <a:ext cx="585152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>
            <a:extLst>
              <a:ext uri="{FF2B5EF4-FFF2-40B4-BE49-F238E27FC236}">
                <a16:creationId xmlns:a16="http://schemas.microsoft.com/office/drawing/2014/main" id="{B5934D5B-F273-4C6B-B228-7D15000064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Chapters 15:  Transaction Management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A94E12C-632F-4341-9525-9EF8B95D3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6564313" cy="49768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600"/>
              <a:t>Transaction (Chapter 15)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Transaction Concept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Transaction State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Concurrent Executions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Serializability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Recoverability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Testing for Serializability</a:t>
            </a:r>
          </a:p>
          <a:p>
            <a:pPr lvl="1">
              <a:lnSpc>
                <a:spcPct val="80000"/>
              </a:lnSpc>
            </a:pPr>
            <a:endParaRPr lang="en-US" altLang="en-US"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>
            <a:extLst>
              <a:ext uri="{FF2B5EF4-FFF2-40B4-BE49-F238E27FC236}">
                <a16:creationId xmlns:a16="http://schemas.microsoft.com/office/drawing/2014/main" id="{F33FD04B-DA5E-43D0-A644-744F40929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Example Schedule 4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66F1E88-F2A5-407A-85F6-E7730BF13D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6724650" cy="1184275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800"/>
              <a:t>The following concurrent schedule </a:t>
            </a:r>
            <a:r>
              <a:rPr lang="en-US" altLang="en-US" sz="1800" b="1"/>
              <a:t>does not preserve </a:t>
            </a:r>
            <a:r>
              <a:rPr lang="en-US" altLang="en-US" sz="1800"/>
              <a:t>the value of (</a:t>
            </a:r>
            <a:r>
              <a:rPr lang="en-US" altLang="en-US" sz="1800" i="1"/>
              <a:t>A </a:t>
            </a:r>
            <a:r>
              <a:rPr lang="en-US" altLang="en-US" sz="1800"/>
              <a:t>+ </a:t>
            </a:r>
            <a:r>
              <a:rPr lang="en-US" altLang="en-US" sz="1800" i="1"/>
              <a:t>B</a:t>
            </a:r>
            <a:r>
              <a:rPr lang="en-US" altLang="en-US" sz="1800"/>
              <a:t> </a:t>
            </a:r>
            <a:r>
              <a:rPr lang="en-US" altLang="en-US" sz="1800" i="1"/>
              <a:t>)</a:t>
            </a:r>
            <a:r>
              <a:rPr lang="en-US" altLang="en-US" sz="1800"/>
              <a:t>.			</a:t>
            </a:r>
            <a:endParaRPr lang="en-US" altLang="en-US" sz="1800" i="1"/>
          </a:p>
        </p:txBody>
      </p:sp>
      <p:pic>
        <p:nvPicPr>
          <p:cNvPr id="45060" name="Picture 4">
            <a:extLst>
              <a:ext uri="{FF2B5EF4-FFF2-40B4-BE49-F238E27FC236}">
                <a16:creationId xmlns:a16="http://schemas.microsoft.com/office/drawing/2014/main" id="{4A73F90E-F58E-42D4-9236-F77C12754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t="531" r="20293" b="531"/>
          <a:stretch>
            <a:fillRect/>
          </a:stretch>
        </p:blipFill>
        <p:spPr bwMode="auto">
          <a:xfrm>
            <a:off x="2884488" y="1854200"/>
            <a:ext cx="3513137" cy="4387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>
            <a:extLst>
              <a:ext uri="{FF2B5EF4-FFF2-40B4-BE49-F238E27FC236}">
                <a16:creationId xmlns:a16="http://schemas.microsoft.com/office/drawing/2014/main" id="{3BE3B784-4A69-47A2-9374-252EC4E2C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Serializability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FE82252-DCC8-4E30-A3A3-62B860AA0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89850" cy="5233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Goal</a:t>
            </a:r>
            <a:r>
              <a:rPr lang="en-US" altLang="en-US" sz="1800" dirty="0"/>
              <a:t> </a:t>
            </a:r>
            <a:r>
              <a:rPr lang="en-US" altLang="en-US" sz="1800" b="1" dirty="0"/>
              <a:t>:</a:t>
            </a:r>
            <a:r>
              <a:rPr lang="en-US" altLang="en-US" sz="1800" dirty="0"/>
              <a:t> Deal with concurrent schedules that are equivalent to some serial execution:</a:t>
            </a:r>
            <a:endParaRPr lang="en-US" altLang="en-US" sz="1800" b="1" dirty="0"/>
          </a:p>
          <a:p>
            <a:pPr lvl="1">
              <a:lnSpc>
                <a:spcPct val="90000"/>
              </a:lnSpc>
            </a:pPr>
            <a:r>
              <a:rPr lang="en-US" altLang="en-US" sz="1800" b="1" dirty="0"/>
              <a:t>Basic Assumption</a:t>
            </a:r>
            <a:r>
              <a:rPr lang="en-US" altLang="en-US" sz="1800" dirty="0"/>
              <a:t> – Each transaction preserves </a:t>
            </a:r>
            <a:r>
              <a:rPr lang="en-US" altLang="en-US" sz="1800" b="1" dirty="0"/>
              <a:t>database consistency.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Thus </a:t>
            </a:r>
            <a:r>
              <a:rPr lang="en-US" altLang="en-US" sz="1800" b="1" dirty="0"/>
              <a:t>serial execution of a set of transactions </a:t>
            </a:r>
            <a:r>
              <a:rPr lang="en-US" altLang="en-US" sz="1800" dirty="0"/>
              <a:t>preserves database consistency.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A (possibly concurrent) schedule </a:t>
            </a:r>
            <a:r>
              <a:rPr lang="en-US" altLang="en-US" sz="1800" b="1" dirty="0">
                <a:solidFill>
                  <a:srgbClr val="FF0000"/>
                </a:solidFill>
              </a:rPr>
              <a:t>is serializable if it is equivalent to a serial schedule</a:t>
            </a:r>
            <a:r>
              <a:rPr lang="en-US" altLang="en-US" sz="1800" dirty="0"/>
              <a:t>.  Different forms </a:t>
            </a:r>
            <a:r>
              <a:rPr lang="en-US" altLang="en-US" sz="1800" b="1" dirty="0">
                <a:solidFill>
                  <a:srgbClr val="FF0000"/>
                </a:solidFill>
              </a:rPr>
              <a:t>of schedule equivalence </a:t>
            </a:r>
            <a:r>
              <a:rPr lang="en-US" altLang="en-US" sz="1800" dirty="0"/>
              <a:t>give rise to the notions of: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/>
              <a:t>1.	</a:t>
            </a:r>
            <a:r>
              <a:rPr lang="en-US" altLang="en-US" sz="1800" b="1" dirty="0">
                <a:solidFill>
                  <a:schemeClr val="tx2"/>
                </a:solidFill>
              </a:rPr>
              <a:t>conflict serializability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1800" dirty="0"/>
              <a:t>2.	</a:t>
            </a:r>
            <a:r>
              <a:rPr lang="en-US" altLang="en-US" sz="1800" b="1" dirty="0">
                <a:solidFill>
                  <a:schemeClr val="tx2"/>
                </a:solidFill>
              </a:rPr>
              <a:t>view serializability</a:t>
            </a:r>
          </a:p>
          <a:p>
            <a:pPr>
              <a:lnSpc>
                <a:spcPct val="90000"/>
              </a:lnSpc>
            </a:pPr>
            <a:r>
              <a:rPr lang="en-US" altLang="en-US" sz="1800" i="1" dirty="0"/>
              <a:t>Simplified view of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We </a:t>
            </a:r>
            <a:r>
              <a:rPr lang="en-US" altLang="en-US" sz="1800" b="1" dirty="0"/>
              <a:t>ignore operations </a:t>
            </a:r>
            <a:r>
              <a:rPr lang="en-US" altLang="en-US" sz="1800" dirty="0"/>
              <a:t>other than </a:t>
            </a:r>
            <a:r>
              <a:rPr lang="en-US" altLang="en-US" sz="1800" b="1" dirty="0"/>
              <a:t>read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 instructions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We assume that transactions </a:t>
            </a:r>
            <a:r>
              <a:rPr lang="en-US" altLang="en-US" sz="1800" b="1" dirty="0"/>
              <a:t>may perform arbitrary computations </a:t>
            </a:r>
            <a:r>
              <a:rPr lang="en-US" altLang="en-US" sz="1800" dirty="0"/>
              <a:t>on data in </a:t>
            </a:r>
            <a:r>
              <a:rPr lang="en-US" altLang="en-US" sz="1800" b="1" dirty="0"/>
              <a:t>local buffers</a:t>
            </a:r>
            <a:r>
              <a:rPr lang="en-US" altLang="en-US" sz="1800" dirty="0"/>
              <a:t> in </a:t>
            </a:r>
            <a:r>
              <a:rPr lang="en-US" altLang="en-US" sz="1800" b="1" dirty="0"/>
              <a:t>between reads and writes.  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Our simplified schedules consist of only </a:t>
            </a:r>
            <a:r>
              <a:rPr lang="en-US" altLang="en-US" sz="1800" b="1" dirty="0"/>
              <a:t>read</a:t>
            </a:r>
            <a:r>
              <a:rPr lang="en-US" altLang="en-US" sz="1800" dirty="0"/>
              <a:t> and </a:t>
            </a:r>
            <a:r>
              <a:rPr lang="en-US" altLang="en-US" sz="1800" b="1" dirty="0"/>
              <a:t>write </a:t>
            </a:r>
            <a:r>
              <a:rPr lang="en-US" altLang="en-US" sz="1800" dirty="0"/>
              <a:t>instructions.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>
            <a:extLst>
              <a:ext uri="{FF2B5EF4-FFF2-40B4-BE49-F238E27FC236}">
                <a16:creationId xmlns:a16="http://schemas.microsoft.com/office/drawing/2014/main" id="{522D3B50-3B28-4A98-BCD4-5B781AC48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Conflicting Instructions 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FE3FC67-3AD4-4A40-93CB-954BF7CCC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9688" cy="5091112"/>
          </a:xfrm>
        </p:spPr>
        <p:txBody>
          <a:bodyPr/>
          <a:lstStyle/>
          <a:p>
            <a:r>
              <a:rPr lang="en-US" altLang="en-US" sz="1800" dirty="0"/>
              <a:t>Instructions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l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 of transactions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 respectively, </a:t>
            </a:r>
            <a:r>
              <a:rPr lang="en-US" altLang="en-US" sz="1800" b="1" dirty="0">
                <a:solidFill>
                  <a:schemeClr val="tx2"/>
                </a:solidFill>
              </a:rPr>
              <a:t>conflict</a:t>
            </a:r>
            <a:r>
              <a:rPr lang="en-US" altLang="en-US" sz="1800" dirty="0"/>
              <a:t> if and only if there exists some item </a:t>
            </a:r>
            <a:r>
              <a:rPr lang="en-US" altLang="en-US" sz="1800" i="1" dirty="0"/>
              <a:t>Q</a:t>
            </a:r>
            <a:r>
              <a:rPr lang="en-US" altLang="en-US" sz="1800" dirty="0"/>
              <a:t> accessed by both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l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, and at least </a:t>
            </a:r>
            <a:r>
              <a:rPr lang="en-US" altLang="en-US" sz="1800" b="1" dirty="0"/>
              <a:t>one of these instructions wrote </a:t>
            </a:r>
            <a:r>
              <a:rPr lang="en-US" altLang="en-US" sz="1800" b="1" i="1" dirty="0"/>
              <a:t>Q</a:t>
            </a:r>
            <a:r>
              <a:rPr lang="en-US" altLang="en-US" sz="1800" i="1" dirty="0"/>
              <a:t>.</a:t>
            </a:r>
            <a:endParaRPr lang="en-US" altLang="en-US" sz="1800" dirty="0"/>
          </a:p>
          <a:p>
            <a:pPr>
              <a:buFont typeface="Monotype Sorts" pitchFamily="2" charset="2"/>
              <a:buNone/>
            </a:pPr>
            <a:r>
              <a:rPr lang="en-US" altLang="en-US" sz="1800" dirty="0"/>
              <a:t>	   1.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= </a:t>
            </a:r>
            <a:r>
              <a:rPr lang="en-US" altLang="en-US" sz="1800" b="1" dirty="0"/>
              <a:t>read</a:t>
            </a:r>
            <a:r>
              <a:rPr lang="en-US" altLang="en-US" sz="1800" dirty="0"/>
              <a:t>(</a:t>
            </a:r>
            <a:r>
              <a:rPr lang="en-US" altLang="en-US" sz="1800" i="1" dirty="0"/>
              <a:t>Q), </a:t>
            </a:r>
            <a:r>
              <a:rPr lang="en-US" altLang="en-US" sz="1800" i="1" dirty="0" err="1"/>
              <a:t>l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= </a:t>
            </a:r>
            <a:r>
              <a:rPr lang="en-US" altLang="en-US" sz="1800" b="1" dirty="0"/>
              <a:t>read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dirty="0"/>
              <a:t>).  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and </a:t>
            </a:r>
            <a:r>
              <a:rPr lang="en-US" altLang="en-US" sz="1800" i="1" dirty="0" err="1"/>
              <a:t>l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</a:t>
            </a:r>
            <a:r>
              <a:rPr lang="en-US" altLang="en-US" sz="1800" dirty="0"/>
              <a:t>don’t conflict.</a:t>
            </a:r>
            <a:br>
              <a:rPr lang="en-US" altLang="en-US" sz="1800" dirty="0"/>
            </a:br>
            <a:r>
              <a:rPr lang="en-US" altLang="en-US" sz="1800" dirty="0"/>
              <a:t>   2.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= </a:t>
            </a:r>
            <a:r>
              <a:rPr lang="en-US" altLang="en-US" sz="1800" b="1" dirty="0"/>
              <a:t>read</a:t>
            </a:r>
            <a:r>
              <a:rPr lang="en-US" altLang="en-US" sz="1800" dirty="0"/>
              <a:t>(</a:t>
            </a:r>
            <a:r>
              <a:rPr lang="en-US" altLang="en-US" sz="1800" i="1" dirty="0"/>
              <a:t>Q),  </a:t>
            </a:r>
            <a:r>
              <a:rPr lang="en-US" altLang="en-US" sz="1800" i="1" dirty="0" err="1"/>
              <a:t>l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=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dirty="0"/>
              <a:t>).  They conflict.</a:t>
            </a:r>
            <a:br>
              <a:rPr lang="en-US" altLang="en-US" sz="1800" dirty="0"/>
            </a:br>
            <a:r>
              <a:rPr lang="en-US" altLang="en-US" sz="1800" dirty="0"/>
              <a:t>   3.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=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(</a:t>
            </a:r>
            <a:r>
              <a:rPr lang="en-US" altLang="en-US" sz="1800" i="1" dirty="0"/>
              <a:t>Q), </a:t>
            </a:r>
            <a:r>
              <a:rPr lang="en-US" altLang="en-US" sz="1800" i="1" dirty="0" err="1"/>
              <a:t>l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= </a:t>
            </a:r>
            <a:r>
              <a:rPr lang="en-US" altLang="en-US" sz="1800" b="1" dirty="0"/>
              <a:t>read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dirty="0"/>
              <a:t>).   They conflict</a:t>
            </a:r>
            <a:br>
              <a:rPr lang="en-US" altLang="en-US" sz="1800" dirty="0"/>
            </a:br>
            <a:r>
              <a:rPr lang="en-US" altLang="en-US" sz="1800" dirty="0"/>
              <a:t>   4. </a:t>
            </a:r>
            <a:r>
              <a:rPr lang="en-US" altLang="en-US" sz="1800" i="1" dirty="0"/>
              <a:t>l</a:t>
            </a:r>
            <a:r>
              <a:rPr lang="en-US" altLang="en-US" sz="1800" i="1" baseline="-25000" dirty="0"/>
              <a:t>i</a:t>
            </a:r>
            <a:r>
              <a:rPr lang="en-US" altLang="en-US" sz="1800" dirty="0"/>
              <a:t> =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(</a:t>
            </a:r>
            <a:r>
              <a:rPr lang="en-US" altLang="en-US" sz="1800" i="1" dirty="0"/>
              <a:t>Q), </a:t>
            </a:r>
            <a:r>
              <a:rPr lang="en-US" altLang="en-US" sz="1800" i="1" dirty="0" err="1"/>
              <a:t>l</a:t>
            </a:r>
            <a:r>
              <a:rPr lang="en-US" altLang="en-US" sz="1800" i="1" baseline="-25000" dirty="0" err="1"/>
              <a:t>j</a:t>
            </a:r>
            <a:r>
              <a:rPr lang="en-US" altLang="en-US" sz="1800" i="1" dirty="0"/>
              <a:t> =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dirty="0"/>
              <a:t>).  They conflict</a:t>
            </a:r>
          </a:p>
          <a:p>
            <a:r>
              <a:rPr lang="en-US" altLang="en-US" sz="1800" dirty="0"/>
              <a:t>Intuitively, a </a:t>
            </a:r>
            <a:r>
              <a:rPr lang="en-US" altLang="en-US" sz="1800" b="1" dirty="0">
                <a:solidFill>
                  <a:srgbClr val="FF0000"/>
                </a:solidFill>
              </a:rPr>
              <a:t>conflict between </a:t>
            </a:r>
            <a:r>
              <a:rPr lang="en-US" altLang="en-US" sz="1800" b="1" i="1" dirty="0">
                <a:solidFill>
                  <a:srgbClr val="FF0000"/>
                </a:solidFill>
              </a:rPr>
              <a:t>l</a:t>
            </a:r>
            <a:r>
              <a:rPr lang="en-US" altLang="en-US" sz="1800" b="1" i="1" baseline="-25000" dirty="0">
                <a:solidFill>
                  <a:srgbClr val="FF0000"/>
                </a:solidFill>
              </a:rPr>
              <a:t>i</a:t>
            </a:r>
            <a:r>
              <a:rPr lang="en-US" altLang="en-US" sz="1800" b="1" i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</a:rPr>
              <a:t>and </a:t>
            </a:r>
            <a:r>
              <a:rPr lang="en-US" altLang="en-US" sz="1800" b="1" i="1" dirty="0" err="1">
                <a:solidFill>
                  <a:srgbClr val="FF0000"/>
                </a:solidFill>
              </a:rPr>
              <a:t>l</a:t>
            </a:r>
            <a:r>
              <a:rPr lang="en-US" altLang="en-US" sz="1800" b="1" i="1" baseline="-25000" dirty="0" err="1">
                <a:solidFill>
                  <a:srgbClr val="FF0000"/>
                </a:solidFill>
              </a:rPr>
              <a:t>j</a:t>
            </a:r>
            <a:r>
              <a:rPr lang="en-US" altLang="en-US" sz="1800" b="1" dirty="0">
                <a:solidFill>
                  <a:srgbClr val="FF0000"/>
                </a:solidFill>
              </a:rPr>
              <a:t> forces an order between them</a:t>
            </a:r>
            <a:r>
              <a:rPr lang="en-US" altLang="en-US" sz="1800" dirty="0"/>
              <a:t>.  </a:t>
            </a:r>
          </a:p>
          <a:p>
            <a:pPr lvl="1"/>
            <a:r>
              <a:rPr lang="en-US" altLang="en-US" sz="1800" b="1" dirty="0"/>
              <a:t> If </a:t>
            </a:r>
            <a:r>
              <a:rPr lang="en-US" altLang="en-US" sz="1800" b="1" i="1" dirty="0"/>
              <a:t>l</a:t>
            </a:r>
            <a:r>
              <a:rPr lang="en-US" altLang="en-US" sz="1800" b="1" i="1" baseline="-25000" dirty="0"/>
              <a:t>i</a:t>
            </a:r>
            <a:r>
              <a:rPr lang="en-US" altLang="en-US" sz="1800" b="1" dirty="0"/>
              <a:t> and </a:t>
            </a:r>
            <a:r>
              <a:rPr lang="en-US" altLang="en-US" sz="1800" b="1" i="1" dirty="0" err="1"/>
              <a:t>l</a:t>
            </a:r>
            <a:r>
              <a:rPr lang="en-US" altLang="en-US" sz="1800" b="1" i="1" baseline="-25000" dirty="0" err="1"/>
              <a:t>j</a:t>
            </a:r>
            <a:r>
              <a:rPr lang="en-US" altLang="en-US" sz="1800" b="1" dirty="0"/>
              <a:t> are consecutive in a schedule </a:t>
            </a:r>
            <a:r>
              <a:rPr lang="en-US" altLang="en-US" sz="1800" dirty="0"/>
              <a:t>and they do not conflict, their results would </a:t>
            </a:r>
            <a:r>
              <a:rPr lang="en-US" altLang="en-US" sz="1800" b="1" dirty="0"/>
              <a:t>remain the same even </a:t>
            </a:r>
            <a:r>
              <a:rPr lang="en-US" altLang="en-US" sz="1800" dirty="0"/>
              <a:t>if they had been interchanged in the schedule.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>
            <a:extLst>
              <a:ext uri="{FF2B5EF4-FFF2-40B4-BE49-F238E27FC236}">
                <a16:creationId xmlns:a16="http://schemas.microsoft.com/office/drawing/2014/main" id="{23C953F3-F967-457D-8F9A-E2481F0A5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228600"/>
            <a:ext cx="5857875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6">
            <a:extLst>
              <a:ext uri="{FF2B5EF4-FFF2-40B4-BE49-F238E27FC236}">
                <a16:creationId xmlns:a16="http://schemas.microsoft.com/office/drawing/2014/main" id="{58825799-F0AE-4722-8D5C-6EA0BC248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84150"/>
            <a:ext cx="6456362" cy="642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2">
            <a:extLst>
              <a:ext uri="{FF2B5EF4-FFF2-40B4-BE49-F238E27FC236}">
                <a16:creationId xmlns:a16="http://schemas.microsoft.com/office/drawing/2014/main" id="{34336ACF-6B79-4675-AD07-CF320AEA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901825"/>
            <a:ext cx="6456362" cy="107473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EFA3FA93-1B05-4768-9203-CE86E0746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3036888"/>
            <a:ext cx="6456362" cy="1222375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A9F190D5-3DB7-4573-B19B-DFC6DAE3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4359275"/>
            <a:ext cx="6456362" cy="12223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>
            <a:extLst>
              <a:ext uri="{FF2B5EF4-FFF2-40B4-BE49-F238E27FC236}">
                <a16:creationId xmlns:a16="http://schemas.microsoft.com/office/drawing/2014/main" id="{DBBDE469-E208-4BD4-A26B-5AA56529A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138" y="184150"/>
            <a:ext cx="6456362" cy="6421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4">
            <a:extLst>
              <a:ext uri="{FF2B5EF4-FFF2-40B4-BE49-F238E27FC236}">
                <a16:creationId xmlns:a16="http://schemas.microsoft.com/office/drawing/2014/main" id="{76E1EB04-C985-4AFA-A8F6-7FF5F5BF2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3036888"/>
            <a:ext cx="6456362" cy="1222375"/>
          </a:xfrm>
          <a:prstGeom prst="rect">
            <a:avLst/>
          </a:prstGeom>
          <a:noFill/>
          <a:ln w="38100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25079E67-1D4A-4B95-9B85-312BA8FEB380}"/>
              </a:ext>
            </a:extLst>
          </p:cNvPr>
          <p:cNvSpPr/>
          <p:nvPr/>
        </p:nvSpPr>
        <p:spPr bwMode="auto">
          <a:xfrm>
            <a:off x="1336675" y="3078163"/>
            <a:ext cx="684213" cy="1066800"/>
          </a:xfrm>
          <a:prstGeom prst="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n>
                <a:solidFill>
                  <a:sysClr val="windowText" lastClr="000000"/>
                </a:solidFill>
              </a:ln>
              <a:latin typeface="Helvetica" charset="0"/>
            </a:endParaRPr>
          </a:p>
        </p:txBody>
      </p:sp>
      <p:sp>
        <p:nvSpPr>
          <p:cNvPr id="53253" name="Arrow: Down 3">
            <a:extLst>
              <a:ext uri="{FF2B5EF4-FFF2-40B4-BE49-F238E27FC236}">
                <a16:creationId xmlns:a16="http://schemas.microsoft.com/office/drawing/2014/main" id="{476659D8-1E63-4930-9F24-1E212897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6550" y="3086100"/>
            <a:ext cx="684213" cy="1066800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>
            <a:extLst>
              <a:ext uri="{FF2B5EF4-FFF2-40B4-BE49-F238E27FC236}">
                <a16:creationId xmlns:a16="http://schemas.microsoft.com/office/drawing/2014/main" id="{D699C6E9-2F4E-44CE-8420-45E113E8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666750"/>
            <a:ext cx="5094287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39D83F-366C-444F-8417-EF9AD398EB09}"/>
              </a:ext>
            </a:extLst>
          </p:cNvPr>
          <p:cNvSpPr/>
          <p:nvPr/>
        </p:nvSpPr>
        <p:spPr>
          <a:xfrm>
            <a:off x="1776413" y="3105150"/>
            <a:ext cx="5591175" cy="1238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78FAFAFD-100F-42A1-BB74-F855339D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5763"/>
            <a:ext cx="82296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Continue to Swap </a:t>
            </a:r>
            <a:br>
              <a:rPr lang="en-US" altLang="en-US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Nonconflicting Instructions</a:t>
            </a:r>
          </a:p>
        </p:txBody>
      </p:sp>
      <p:sp>
        <p:nvSpPr>
          <p:cNvPr id="55299" name="TextBox 3">
            <a:extLst>
              <a:ext uri="{FF2B5EF4-FFF2-40B4-BE49-F238E27FC236}">
                <a16:creationId xmlns:a16="http://schemas.microsoft.com/office/drawing/2014/main" id="{DA91C3DB-E8BE-4979-93E0-F93D2699F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2174875"/>
            <a:ext cx="7829550" cy="353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/>
              <a:t>• Swap the </a:t>
            </a:r>
            <a:r>
              <a:rPr lang="en-US" altLang="en-US" sz="2800" b="1"/>
              <a:t>read(B</a:t>
            </a:r>
            <a:r>
              <a:rPr lang="en-US" altLang="en-US" sz="2800"/>
              <a:t>) instruction of </a:t>
            </a:r>
            <a:r>
              <a:rPr lang="en-US" altLang="en-US" sz="2800" b="1"/>
              <a:t>T1 </a:t>
            </a:r>
          </a:p>
          <a:p>
            <a:r>
              <a:rPr lang="en-US" altLang="en-US" sz="2800"/>
              <a:t>	with the </a:t>
            </a:r>
            <a:r>
              <a:rPr lang="en-US" altLang="en-US" sz="2800" b="1"/>
              <a:t>read(A) </a:t>
            </a:r>
            <a:r>
              <a:rPr lang="en-US" altLang="en-US" sz="2800"/>
              <a:t>instruction of </a:t>
            </a:r>
            <a:r>
              <a:rPr lang="en-US" altLang="en-US" sz="2800" b="1"/>
              <a:t>T2</a:t>
            </a:r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• Swap the </a:t>
            </a:r>
            <a:r>
              <a:rPr lang="en-US" altLang="en-US" sz="2800" b="1"/>
              <a:t>write(B) </a:t>
            </a:r>
            <a:r>
              <a:rPr lang="en-US" altLang="en-US" sz="2800"/>
              <a:t>instruction of </a:t>
            </a:r>
            <a:r>
              <a:rPr lang="en-US" altLang="en-US" sz="2800" b="1"/>
              <a:t>T1</a:t>
            </a:r>
            <a:r>
              <a:rPr lang="en-US" altLang="en-US" sz="2800"/>
              <a:t> </a:t>
            </a:r>
          </a:p>
          <a:p>
            <a:r>
              <a:rPr lang="en-US" altLang="en-US" sz="2800"/>
              <a:t>	with the </a:t>
            </a:r>
            <a:r>
              <a:rPr lang="en-US" altLang="en-US" sz="2800" b="1"/>
              <a:t>write(A) </a:t>
            </a:r>
            <a:r>
              <a:rPr lang="en-US" altLang="en-US" sz="2800"/>
              <a:t>instruction of</a:t>
            </a:r>
            <a:r>
              <a:rPr lang="en-US" altLang="en-US" sz="2800" b="1"/>
              <a:t> T2</a:t>
            </a:r>
            <a:r>
              <a:rPr lang="en-US" altLang="en-US" sz="2800"/>
              <a:t>.</a:t>
            </a:r>
          </a:p>
          <a:p>
            <a:endParaRPr lang="en-US" altLang="en-US" sz="2800"/>
          </a:p>
          <a:p>
            <a:r>
              <a:rPr lang="en-US" altLang="en-US" sz="2800"/>
              <a:t>• Swap the </a:t>
            </a:r>
            <a:r>
              <a:rPr lang="en-US" altLang="en-US" sz="2800" b="1"/>
              <a:t>write(B</a:t>
            </a:r>
            <a:r>
              <a:rPr lang="en-US" altLang="en-US" sz="2800"/>
              <a:t>) instruction </a:t>
            </a:r>
            <a:r>
              <a:rPr lang="en-US" altLang="en-US" sz="2800" b="1"/>
              <a:t>of T1 </a:t>
            </a:r>
          </a:p>
          <a:p>
            <a:r>
              <a:rPr lang="en-US" altLang="en-US" sz="2800"/>
              <a:t>	with the </a:t>
            </a:r>
            <a:r>
              <a:rPr lang="en-US" altLang="en-US" sz="2800" b="1"/>
              <a:t>read(A) </a:t>
            </a:r>
            <a:r>
              <a:rPr lang="en-US" altLang="en-US" sz="2800"/>
              <a:t>instruction of</a:t>
            </a:r>
            <a:r>
              <a:rPr lang="en-US" altLang="en-US" sz="2800" b="1"/>
              <a:t> T2</a:t>
            </a:r>
            <a:r>
              <a:rPr lang="en-US" altLang="en-US" sz="280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>
            <a:extLst>
              <a:ext uri="{FF2B5EF4-FFF2-40B4-BE49-F238E27FC236}">
                <a16:creationId xmlns:a16="http://schemas.microsoft.com/office/drawing/2014/main" id="{A2E13E28-C444-4F49-BC65-4C492C168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666750"/>
            <a:ext cx="5094287" cy="552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9A4795-C306-4A76-9DE3-DC9D4F53E702}"/>
              </a:ext>
            </a:extLst>
          </p:cNvPr>
          <p:cNvSpPr/>
          <p:nvPr/>
        </p:nvSpPr>
        <p:spPr>
          <a:xfrm>
            <a:off x="514350" y="2686050"/>
            <a:ext cx="8077200" cy="1028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>
            <a:extLst>
              <a:ext uri="{FF2B5EF4-FFF2-40B4-BE49-F238E27FC236}">
                <a16:creationId xmlns:a16="http://schemas.microsoft.com/office/drawing/2014/main" id="{EC9B4741-3003-48AF-97EB-C267E3F7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836613"/>
            <a:ext cx="5337175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TextBox 5">
            <a:extLst>
              <a:ext uri="{FF2B5EF4-FFF2-40B4-BE49-F238E27FC236}">
                <a16:creationId xmlns:a16="http://schemas.microsoft.com/office/drawing/2014/main" id="{9AC926E0-0FB5-4E24-987C-306E0F6AF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63" y="312738"/>
            <a:ext cx="3921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Conflict Equivalent</a:t>
            </a:r>
            <a:r>
              <a:rPr lang="en-US" altLang="en-US" sz="2400" b="1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>
            <a:extLst>
              <a:ext uri="{FF2B5EF4-FFF2-40B4-BE49-F238E27FC236}">
                <a16:creationId xmlns:a16="http://schemas.microsoft.com/office/drawing/2014/main" id="{44664F00-14E5-4460-A60F-77726DFC5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Concept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77FFD1B-5A13-43B8-AA60-C42C78E75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7386638" cy="4867275"/>
          </a:xfrm>
        </p:spPr>
        <p:txBody>
          <a:bodyPr/>
          <a:lstStyle/>
          <a:p>
            <a:r>
              <a:rPr lang="en-US" altLang="en-US" sz="1800" dirty="0"/>
              <a:t>A </a:t>
            </a:r>
            <a:r>
              <a:rPr lang="en-US" altLang="en-US" sz="1800" b="1" dirty="0">
                <a:solidFill>
                  <a:schemeClr val="tx2"/>
                </a:solidFill>
              </a:rPr>
              <a:t>transaction</a:t>
            </a:r>
            <a:r>
              <a:rPr lang="en-US" altLang="en-US" sz="1800" i="1" dirty="0"/>
              <a:t> </a:t>
            </a:r>
            <a:r>
              <a:rPr lang="en-US" altLang="en-US" sz="1800" dirty="0"/>
              <a:t>is a </a:t>
            </a:r>
            <a:r>
              <a:rPr lang="en-US" altLang="en-US" sz="1800" i="1" dirty="0"/>
              <a:t>unit </a:t>
            </a:r>
            <a:r>
              <a:rPr lang="en-US" altLang="en-US" sz="1800" dirty="0"/>
              <a:t>of program execution that accesses and  possibly updates various data items.</a:t>
            </a:r>
          </a:p>
          <a:p>
            <a:r>
              <a:rPr lang="en-US" altLang="en-US" sz="1800" dirty="0"/>
              <a:t>E.g. transaction to transfer €50 from account A to account B: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 err="1"/>
              <a:t>read_from_acoount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 err="1"/>
              <a:t>write_to_account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 err="1"/>
              <a:t>read_from_accont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 err="1"/>
              <a:t>write_to_account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sz="1800" dirty="0"/>
          </a:p>
          <a:p>
            <a:r>
              <a:rPr lang="en-US" altLang="en-US" sz="1800" dirty="0"/>
              <a:t>Two main issues to deal with:</a:t>
            </a:r>
          </a:p>
          <a:p>
            <a:pPr lvl="1"/>
            <a:r>
              <a:rPr lang="en-US" altLang="en-US" sz="1800" dirty="0"/>
              <a:t>Failures of various kinds, such as </a:t>
            </a:r>
            <a:r>
              <a:rPr lang="en-US" altLang="en-US" sz="1800" b="1" dirty="0"/>
              <a:t>hardware failures and system crashes</a:t>
            </a:r>
          </a:p>
          <a:p>
            <a:pPr lvl="1"/>
            <a:r>
              <a:rPr lang="en-US" altLang="en-US" sz="1800" dirty="0"/>
              <a:t>Concurrent execution of </a:t>
            </a:r>
            <a:r>
              <a:rPr lang="en-US" altLang="en-US" sz="1800" b="1" dirty="0"/>
              <a:t>multiple transactions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>
            <a:extLst>
              <a:ext uri="{FF2B5EF4-FFF2-40B4-BE49-F238E27FC236}">
                <a16:creationId xmlns:a16="http://schemas.microsoft.com/office/drawing/2014/main" id="{069A1396-32B1-4E71-884B-9A5C19B601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Conflict Serializability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2DD43C6B-F8ED-4F5D-81CB-F5E01E3D5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868363"/>
            <a:ext cx="7623175" cy="2174875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600" dirty="0"/>
              <a:t>If a </a:t>
            </a:r>
            <a:r>
              <a:rPr lang="en-US" altLang="en-US" sz="1600" b="1" i="1" u="sng" dirty="0"/>
              <a:t>schedule S</a:t>
            </a:r>
            <a:r>
              <a:rPr lang="en-US" altLang="en-US" sz="1600" i="1" u="sng" dirty="0"/>
              <a:t> </a:t>
            </a:r>
            <a:r>
              <a:rPr lang="en-US" altLang="en-US" sz="1600" dirty="0"/>
              <a:t>can be transformed into </a:t>
            </a:r>
            <a:r>
              <a:rPr lang="en-US" altLang="en-US" sz="1600" b="1" dirty="0"/>
              <a:t>a </a:t>
            </a:r>
            <a:r>
              <a:rPr lang="en-US" altLang="en-US" sz="1600" b="1" u="sng" dirty="0"/>
              <a:t>schedule </a:t>
            </a:r>
            <a:r>
              <a:rPr lang="en-US" altLang="en-US" sz="1600" b="1" i="1" u="sng" dirty="0"/>
              <a:t>S</a:t>
            </a:r>
            <a:r>
              <a:rPr lang="en-US" altLang="en-US" sz="1600" i="1" dirty="0"/>
              <a:t>´ </a:t>
            </a:r>
            <a:r>
              <a:rPr lang="en-US" altLang="en-US" sz="1600" dirty="0"/>
              <a:t>by a </a:t>
            </a:r>
            <a:r>
              <a:rPr lang="en-US" altLang="en-US" sz="1600" b="1" dirty="0"/>
              <a:t>series of swaps of non-conflicting instructions</a:t>
            </a:r>
            <a:r>
              <a:rPr lang="en-US" altLang="en-US" sz="1600" dirty="0"/>
              <a:t>, we say that </a:t>
            </a:r>
            <a:r>
              <a:rPr lang="en-US" altLang="en-US" sz="1600" i="1" dirty="0"/>
              <a:t>S</a:t>
            </a:r>
            <a:r>
              <a:rPr lang="en-US" altLang="en-US" sz="1600" dirty="0"/>
              <a:t> and </a:t>
            </a:r>
            <a:r>
              <a:rPr lang="en-US" altLang="en-US" sz="1600" i="1" dirty="0"/>
              <a:t>S´ </a:t>
            </a:r>
            <a:r>
              <a:rPr lang="en-US" altLang="en-US" sz="1600" dirty="0"/>
              <a:t>are </a:t>
            </a:r>
            <a:r>
              <a:rPr lang="en-US" altLang="en-US" sz="1600" b="1" dirty="0">
                <a:solidFill>
                  <a:schemeClr val="tx2"/>
                </a:solidFill>
              </a:rPr>
              <a:t>conflict equivalent</a:t>
            </a:r>
            <a:r>
              <a:rPr lang="en-US" altLang="en-US" sz="1600" i="1" dirty="0"/>
              <a:t>.</a:t>
            </a:r>
            <a:endParaRPr lang="en-US" altLang="en-US" sz="1600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600" dirty="0"/>
              <a:t>We say that a schedule </a:t>
            </a:r>
            <a:r>
              <a:rPr lang="en-US" altLang="en-US" sz="1600" i="1" dirty="0"/>
              <a:t>S</a:t>
            </a:r>
            <a:r>
              <a:rPr lang="en-US" altLang="en-US" sz="1600" dirty="0"/>
              <a:t> is </a:t>
            </a:r>
            <a:r>
              <a:rPr lang="en-US" altLang="en-US" sz="1600" b="1" dirty="0">
                <a:solidFill>
                  <a:schemeClr val="tx2"/>
                </a:solidFill>
              </a:rPr>
              <a:t>conflict serializable</a:t>
            </a:r>
            <a:r>
              <a:rPr lang="en-US" altLang="en-US" sz="1600" dirty="0"/>
              <a:t> if it </a:t>
            </a:r>
            <a:r>
              <a:rPr lang="en-US" altLang="en-US" sz="1600" b="1" dirty="0"/>
              <a:t>is conflict equivalent </a:t>
            </a:r>
            <a:r>
              <a:rPr lang="en-US" altLang="en-US" sz="1600" dirty="0"/>
              <a:t>to a serial schedule</a:t>
            </a:r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600" dirty="0"/>
              <a:t>Schedule 3 can be transformed into Schedule 6, a serial </a:t>
            </a:r>
            <a:r>
              <a:rPr lang="en-US" altLang="en-US" sz="1600" u="sng" dirty="0"/>
              <a:t>schedule where </a:t>
            </a:r>
            <a:r>
              <a:rPr lang="en-US" altLang="en-US" sz="1600" i="1" u="sng" dirty="0"/>
              <a:t>T</a:t>
            </a:r>
            <a:r>
              <a:rPr lang="en-US" altLang="en-US" sz="1600" u="sng" baseline="-25000" dirty="0"/>
              <a:t>2</a:t>
            </a:r>
            <a:r>
              <a:rPr lang="en-US" altLang="en-US" sz="1600" u="sng" dirty="0"/>
              <a:t> follows </a:t>
            </a:r>
            <a:r>
              <a:rPr lang="en-US" altLang="en-US" sz="1600" i="1" u="sng" dirty="0"/>
              <a:t>T</a:t>
            </a:r>
            <a:r>
              <a:rPr lang="en-US" altLang="en-US" sz="1600" u="sng" baseline="-25000" dirty="0"/>
              <a:t>1</a:t>
            </a:r>
            <a:r>
              <a:rPr lang="en-US" altLang="en-US" sz="1600" dirty="0"/>
              <a:t>, by series of swaps of non-conflicting instructions. Therefore it is conflict serializable.</a:t>
            </a:r>
            <a:endParaRPr lang="en-US" altLang="en-US" sz="1400" dirty="0"/>
          </a:p>
        </p:txBody>
      </p:sp>
      <p:pic>
        <p:nvPicPr>
          <p:cNvPr id="58372" name="Picture 4">
            <a:extLst>
              <a:ext uri="{FF2B5EF4-FFF2-40B4-BE49-F238E27FC236}">
                <a16:creationId xmlns:a16="http://schemas.microsoft.com/office/drawing/2014/main" id="{3BB09493-1939-454F-94CB-80945DBD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9" t="299" r="17462" b="896"/>
          <a:stretch>
            <a:fillRect/>
          </a:stretch>
        </p:blipFill>
        <p:spPr bwMode="auto">
          <a:xfrm>
            <a:off x="1227138" y="3128963"/>
            <a:ext cx="2620962" cy="29765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46080B05-28EF-42CE-A39F-B44A16E3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531" r="17905" b="797"/>
          <a:stretch>
            <a:fillRect/>
          </a:stretch>
        </p:blipFill>
        <p:spPr bwMode="auto">
          <a:xfrm>
            <a:off x="5227638" y="3127375"/>
            <a:ext cx="2613025" cy="29940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4" name="Text Box 6">
            <a:extLst>
              <a:ext uri="{FF2B5EF4-FFF2-40B4-BE49-F238E27FC236}">
                <a16:creationId xmlns:a16="http://schemas.microsoft.com/office/drawing/2014/main" id="{49566F71-D3AC-48D4-8B18-D9FD4AD30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616426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Schedule 3</a:t>
            </a:r>
          </a:p>
        </p:txBody>
      </p:sp>
      <p:sp>
        <p:nvSpPr>
          <p:cNvPr id="58375" name="Text Box 7">
            <a:extLst>
              <a:ext uri="{FF2B5EF4-FFF2-40B4-BE49-F238E27FC236}">
                <a16:creationId xmlns:a16="http://schemas.microsoft.com/office/drawing/2014/main" id="{E1D2A217-5D0A-41CD-90E8-506E34344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900" y="612775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Schedule 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2">
            <a:extLst>
              <a:ext uri="{FF2B5EF4-FFF2-40B4-BE49-F238E27FC236}">
                <a16:creationId xmlns:a16="http://schemas.microsoft.com/office/drawing/2014/main" id="{276487E2-1E6A-40D7-8EEC-B48B46B8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52425"/>
            <a:ext cx="881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</a:rPr>
              <a:t>Schedule 1 is </a:t>
            </a:r>
            <a:r>
              <a:rPr lang="en-US" altLang="en-US" sz="2800" b="1" u="sng" dirty="0">
                <a:solidFill>
                  <a:srgbClr val="FF0000"/>
                </a:solidFill>
              </a:rPr>
              <a:t>not conflict </a:t>
            </a:r>
            <a:r>
              <a:rPr lang="en-US" altLang="en-US" sz="2800" b="1" dirty="0">
                <a:solidFill>
                  <a:srgbClr val="FF0000"/>
                </a:solidFill>
              </a:rPr>
              <a:t>equivalent to Schedule 2</a:t>
            </a: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148039DF-107C-459A-8C5B-B2FDDD2D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209675"/>
            <a:ext cx="39687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Box 5">
            <a:extLst>
              <a:ext uri="{FF2B5EF4-FFF2-40B4-BE49-F238E27FC236}">
                <a16:creationId xmlns:a16="http://schemas.microsoft.com/office/drawing/2014/main" id="{4D6CD94C-B406-4910-925A-5F4BCE38B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889625"/>
            <a:ext cx="723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Schedule 1                           Schedule 2</a:t>
            </a:r>
          </a:p>
        </p:txBody>
      </p:sp>
      <p:pic>
        <p:nvPicPr>
          <p:cNvPr id="60421" name="Picture 6">
            <a:extLst>
              <a:ext uri="{FF2B5EF4-FFF2-40B4-BE49-F238E27FC236}">
                <a16:creationId xmlns:a16="http://schemas.microsoft.com/office/drawing/2014/main" id="{D5B360D4-9F69-497A-ACE7-2184F0CEA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209675"/>
            <a:ext cx="3621087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2" name="Rectangle 1">
            <a:extLst>
              <a:ext uri="{FF2B5EF4-FFF2-40B4-BE49-F238E27FC236}">
                <a16:creationId xmlns:a16="http://schemas.microsoft.com/office/drawing/2014/main" id="{F67260E3-6905-462A-A6F2-6EFCD84B9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2571750"/>
            <a:ext cx="4124325" cy="210502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F6B1A5-0B2D-4C6B-841D-7700B801A691}"/>
              </a:ext>
            </a:extLst>
          </p:cNvPr>
          <p:cNvSpPr txBox="1"/>
          <p:nvPr/>
        </p:nvSpPr>
        <p:spPr>
          <a:xfrm>
            <a:off x="312738" y="65088"/>
            <a:ext cx="8310562" cy="1385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u="sng" dirty="0">
                <a:solidFill>
                  <a:srgbClr val="FF0000"/>
                </a:solidFill>
              </a:rPr>
              <a:t>Schedule 1 </a:t>
            </a:r>
            <a:r>
              <a:rPr lang="en-US" sz="2800" b="1" dirty="0">
                <a:solidFill>
                  <a:schemeClr val="bg1">
                    <a:lumMod val="10000"/>
                  </a:schemeClr>
                </a:solidFill>
              </a:rPr>
              <a:t>is conflict equivalent to </a:t>
            </a:r>
            <a:r>
              <a:rPr lang="en-US" sz="2800" b="1" u="sng" dirty="0">
                <a:solidFill>
                  <a:srgbClr val="FF0000"/>
                </a:solidFill>
              </a:rPr>
              <a:t>Schedule 3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read(B) and write(B) instruction of T1 </a:t>
            </a:r>
            <a:r>
              <a:rPr lang="en-US" sz="2800" b="1" dirty="0"/>
              <a:t>&gt;swapped </a:t>
            </a:r>
          </a:p>
          <a:p>
            <a:pPr>
              <a:defRPr/>
            </a:pPr>
            <a:r>
              <a:rPr lang="en-US" sz="2800" dirty="0"/>
              <a:t>read(A) and write(A) instruction of T2.</a:t>
            </a:r>
          </a:p>
        </p:txBody>
      </p:sp>
      <p:sp>
        <p:nvSpPr>
          <p:cNvPr id="61443" name="TextBox 5">
            <a:extLst>
              <a:ext uri="{FF2B5EF4-FFF2-40B4-BE49-F238E27FC236}">
                <a16:creationId xmlns:a16="http://schemas.microsoft.com/office/drawing/2014/main" id="{8A562782-E99C-4ED2-A666-DFB2ABE2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6226175"/>
            <a:ext cx="7231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Schedule 1                           Schedule 3</a:t>
            </a:r>
          </a:p>
        </p:txBody>
      </p:sp>
      <p:pic>
        <p:nvPicPr>
          <p:cNvPr id="61444" name="Picture 6">
            <a:extLst>
              <a:ext uri="{FF2B5EF4-FFF2-40B4-BE49-F238E27FC236}">
                <a16:creationId xmlns:a16="http://schemas.microsoft.com/office/drawing/2014/main" id="{6C0E89A2-1FC3-4D81-87F5-8ECE7E2AF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76400"/>
            <a:ext cx="362108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8">
            <a:extLst>
              <a:ext uri="{FF2B5EF4-FFF2-40B4-BE49-F238E27FC236}">
                <a16:creationId xmlns:a16="http://schemas.microsoft.com/office/drawing/2014/main" id="{C55E4DBF-D348-408C-B3E2-41A91C34F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1679575"/>
            <a:ext cx="3621087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Rectangle 9">
            <a:extLst>
              <a:ext uri="{FF2B5EF4-FFF2-40B4-BE49-F238E27FC236}">
                <a16:creationId xmlns:a16="http://schemas.microsoft.com/office/drawing/2014/main" id="{9DFFEA4D-DCCE-476F-8956-12BDFBBAE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3057525"/>
            <a:ext cx="4183062" cy="2124075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>
            <a:extLst>
              <a:ext uri="{FF2B5EF4-FFF2-40B4-BE49-F238E27FC236}">
                <a16:creationId xmlns:a16="http://schemas.microsoft.com/office/drawing/2014/main" id="{09EBA841-FD41-4EB9-8BF9-24D7C5D66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Conflict Serializability (Cont.)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D7D4FD8-0D12-4EF7-961A-28A0A1112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7650163" cy="4565650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altLang="en-US" sz="1800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 dirty="0"/>
              <a:t>Example of a</a:t>
            </a:r>
            <a:r>
              <a:rPr lang="en-US" altLang="en-US" sz="1800" b="1" dirty="0"/>
              <a:t> schedule-7</a:t>
            </a:r>
            <a:r>
              <a:rPr lang="en-US" altLang="en-US" sz="1800" dirty="0"/>
              <a:t> </a:t>
            </a:r>
            <a:r>
              <a:rPr lang="en-US" altLang="en-US" sz="1800" b="1" u="sng" dirty="0">
                <a:solidFill>
                  <a:srgbClr val="FF0000"/>
                </a:solidFill>
              </a:rPr>
              <a:t>that is not </a:t>
            </a:r>
            <a:r>
              <a:rPr lang="en-US" altLang="en-US" sz="1800" b="1" dirty="0"/>
              <a:t>conflict serializable</a:t>
            </a:r>
            <a:r>
              <a:rPr lang="en-US" altLang="en-US" sz="1800" dirty="0"/>
              <a:t>:</a:t>
            </a: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br>
              <a:rPr lang="en-US" altLang="en-US" sz="1800" dirty="0"/>
            </a:br>
            <a:endParaRPr lang="en-US" altLang="en-US" sz="1800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sz="1800" dirty="0"/>
              <a:t>We are unable to swap instructions in the above schedule to obtain either the serial schedule &lt; </a:t>
            </a:r>
            <a:r>
              <a:rPr lang="en-US" altLang="en-US" sz="1800" i="1" dirty="0"/>
              <a:t>T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</a:t>
            </a:r>
            <a:r>
              <a:rPr lang="en-US" altLang="en-US" sz="1800" i="1" dirty="0"/>
              <a:t>T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 &gt;, or the serial schedule &lt; </a:t>
            </a:r>
            <a:r>
              <a:rPr lang="en-US" altLang="en-US" sz="1800" i="1" dirty="0"/>
              <a:t>T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, </a:t>
            </a:r>
            <a:r>
              <a:rPr lang="en-US" altLang="en-US" sz="1800" i="1" dirty="0"/>
              <a:t>T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 &gt;.</a:t>
            </a: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3BC996DE-B572-4D63-9298-3E416334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16997" r="850" b="16997"/>
          <a:stretch>
            <a:fillRect/>
          </a:stretch>
        </p:blipFill>
        <p:spPr bwMode="auto">
          <a:xfrm>
            <a:off x="3106738" y="201295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>
            <a:extLst>
              <a:ext uri="{FF2B5EF4-FFF2-40B4-BE49-F238E27FC236}">
                <a16:creationId xmlns:a16="http://schemas.microsoft.com/office/drawing/2014/main" id="{B75AA4BF-0A70-4015-A061-0016BE9C9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938" y="1266825"/>
            <a:ext cx="4664075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5" name="TextBox 3">
            <a:extLst>
              <a:ext uri="{FF2B5EF4-FFF2-40B4-BE49-F238E27FC236}">
                <a16:creationId xmlns:a16="http://schemas.microsoft.com/office/drawing/2014/main" id="{09B739EC-8878-4A7D-B65A-D6E7B8E6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434975"/>
            <a:ext cx="67564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400" b="1"/>
              <a:t>Schedules that produce the </a:t>
            </a:r>
            <a:r>
              <a:rPr lang="en-US" altLang="en-US" sz="2400" b="1">
                <a:solidFill>
                  <a:srgbClr val="FF0000"/>
                </a:solidFill>
              </a:rPr>
              <a:t>same outcome </a:t>
            </a:r>
          </a:p>
          <a:p>
            <a:r>
              <a:rPr lang="en-US" altLang="en-US" sz="2400" b="1"/>
              <a:t>But that are </a:t>
            </a:r>
            <a:r>
              <a:rPr lang="en-US" altLang="en-US" sz="2400" b="1">
                <a:solidFill>
                  <a:srgbClr val="FF0000"/>
                </a:solidFill>
              </a:rPr>
              <a:t>not conflict equivalent</a:t>
            </a:r>
            <a:r>
              <a:rPr lang="en-US" altLang="en-US" sz="2400" b="1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>
            <a:extLst>
              <a:ext uri="{FF2B5EF4-FFF2-40B4-BE49-F238E27FC236}">
                <a16:creationId xmlns:a16="http://schemas.microsoft.com/office/drawing/2014/main" id="{ED755B17-9CA5-473F-8A77-F50F64EC5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View Serializability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9C292AE3-DA67-4FF2-86F0-CC99A9D188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566025" cy="5106987"/>
          </a:xfrm>
        </p:spPr>
        <p:txBody>
          <a:bodyPr/>
          <a:lstStyle/>
          <a:p>
            <a:r>
              <a:rPr lang="en-US" altLang="en-US" sz="1800" dirty="0"/>
              <a:t>Sometimes it is </a:t>
            </a:r>
            <a:r>
              <a:rPr lang="en-US" altLang="en-US" sz="1800" b="1" dirty="0"/>
              <a:t>possible to </a:t>
            </a:r>
            <a:r>
              <a:rPr lang="en-US" altLang="en-US" sz="1800" b="1" u="sng" dirty="0"/>
              <a:t>serialize schedules </a:t>
            </a:r>
            <a:r>
              <a:rPr lang="en-US" altLang="en-US" sz="1800" b="1" dirty="0"/>
              <a:t>that are not conflict </a:t>
            </a:r>
            <a:r>
              <a:rPr lang="en-US" altLang="en-US" sz="1800" dirty="0"/>
              <a:t>serializable</a:t>
            </a:r>
          </a:p>
          <a:p>
            <a:r>
              <a:rPr lang="en-US" altLang="en-US" sz="1800" dirty="0"/>
              <a:t>View serializability provides a weaker and still consistency preserving notion of serialization</a:t>
            </a:r>
          </a:p>
          <a:p>
            <a:r>
              <a:rPr lang="en-US" altLang="en-US" sz="1800" dirty="0"/>
              <a:t>Let </a:t>
            </a:r>
            <a:r>
              <a:rPr lang="en-US" altLang="en-US" sz="1800" i="1" dirty="0"/>
              <a:t>S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S´</a:t>
            </a:r>
            <a:r>
              <a:rPr lang="en-US" altLang="en-US" sz="1800" dirty="0"/>
              <a:t> be two schedules with </a:t>
            </a:r>
            <a:r>
              <a:rPr lang="en-US" altLang="en-US" sz="1800" b="1" u="sng" dirty="0"/>
              <a:t>the same set of transactions</a:t>
            </a:r>
            <a:r>
              <a:rPr lang="en-US" altLang="en-US" sz="1800" dirty="0"/>
              <a:t>.  </a:t>
            </a:r>
            <a:r>
              <a:rPr lang="en-US" altLang="en-US" sz="1800" i="1" dirty="0"/>
              <a:t>S</a:t>
            </a:r>
            <a:r>
              <a:rPr lang="en-US" altLang="en-US" sz="1800" dirty="0"/>
              <a:t> and </a:t>
            </a:r>
            <a:r>
              <a:rPr lang="en-US" altLang="en-US" sz="1800" i="1" dirty="0"/>
              <a:t>S´</a:t>
            </a:r>
            <a:r>
              <a:rPr lang="en-US" altLang="en-US" sz="1800" dirty="0"/>
              <a:t> are </a:t>
            </a:r>
            <a:r>
              <a:rPr lang="en-US" altLang="en-US" sz="1800" b="1" dirty="0">
                <a:solidFill>
                  <a:schemeClr val="tx2"/>
                </a:solidFill>
              </a:rPr>
              <a:t>view equivalent</a:t>
            </a:r>
            <a:r>
              <a:rPr lang="en-US" altLang="en-US" sz="1800" i="1" dirty="0"/>
              <a:t> </a:t>
            </a:r>
            <a:r>
              <a:rPr lang="en-US" altLang="en-US" sz="1800" dirty="0"/>
              <a:t>if the following </a:t>
            </a:r>
            <a:r>
              <a:rPr lang="en-US" altLang="en-US" sz="1800" b="1" dirty="0">
                <a:solidFill>
                  <a:srgbClr val="FF0000"/>
                </a:solidFill>
              </a:rPr>
              <a:t>three conditions </a:t>
            </a:r>
            <a:r>
              <a:rPr lang="en-US" altLang="en-US" sz="1800" dirty="0"/>
              <a:t>are met, for </a:t>
            </a:r>
            <a:r>
              <a:rPr lang="en-US" altLang="en-US" sz="1800" b="1" dirty="0"/>
              <a:t>each data item </a:t>
            </a:r>
            <a:r>
              <a:rPr lang="en-US" altLang="en-US" sz="1800" b="1" i="1" dirty="0"/>
              <a:t>Q</a:t>
            </a:r>
            <a:r>
              <a:rPr lang="en-US" altLang="en-US" sz="1800" i="1" dirty="0"/>
              <a:t>,</a:t>
            </a:r>
            <a:r>
              <a:rPr lang="en-US" altLang="en-US" sz="1800" dirty="0"/>
              <a:t> 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dirty="0"/>
              <a:t>If in schedule S, transaction </a:t>
            </a:r>
            <a:r>
              <a:rPr lang="en-US" altLang="en-US" sz="1800" i="1" dirty="0" err="1">
                <a:solidFill>
                  <a:srgbClr val="FF0000"/>
                </a:solidFill>
              </a:rPr>
              <a:t>T</a:t>
            </a:r>
            <a:r>
              <a:rPr lang="en-US" altLang="en-US" sz="18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reads the initial value of </a:t>
            </a:r>
            <a:r>
              <a:rPr lang="en-US" altLang="en-US" sz="1800" i="1" dirty="0">
                <a:solidFill>
                  <a:srgbClr val="FF0000"/>
                </a:solidFill>
              </a:rPr>
              <a:t>Q</a:t>
            </a:r>
            <a:r>
              <a:rPr lang="en-US" altLang="en-US" sz="1800" dirty="0"/>
              <a:t>, then in schedule </a:t>
            </a:r>
            <a:r>
              <a:rPr lang="en-US" altLang="en-US" sz="1800" i="1" dirty="0"/>
              <a:t>S’</a:t>
            </a:r>
            <a:r>
              <a:rPr lang="en-US" altLang="en-US" sz="1800" dirty="0"/>
              <a:t> also transaction </a:t>
            </a:r>
            <a:r>
              <a:rPr lang="en-US" altLang="en-US" sz="1800" i="1" dirty="0" err="1">
                <a:solidFill>
                  <a:srgbClr val="FF0000"/>
                </a:solidFill>
              </a:rPr>
              <a:t>T</a:t>
            </a:r>
            <a:r>
              <a:rPr lang="en-US" altLang="en-US" sz="1800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en-US" sz="1800" i="1" dirty="0">
                <a:solidFill>
                  <a:srgbClr val="FF0000"/>
                </a:solidFill>
              </a:rPr>
              <a:t> </a:t>
            </a:r>
            <a:r>
              <a:rPr lang="en-US" altLang="en-US" sz="1800" dirty="0">
                <a:solidFill>
                  <a:srgbClr val="FF0000"/>
                </a:solidFill>
              </a:rPr>
              <a:t> must read the initial value of </a:t>
            </a:r>
            <a:r>
              <a:rPr lang="en-US" altLang="en-US" sz="1800" i="1" dirty="0">
                <a:solidFill>
                  <a:srgbClr val="FF0000"/>
                </a:solidFill>
              </a:rPr>
              <a:t>Q.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dirty="0"/>
              <a:t>If in schedule S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executes </a:t>
            </a:r>
            <a:r>
              <a:rPr lang="en-US" altLang="en-US" sz="1800" b="1" dirty="0"/>
              <a:t>read</a:t>
            </a:r>
            <a:r>
              <a:rPr lang="en-US" altLang="en-US" sz="1800" dirty="0"/>
              <a:t>(</a:t>
            </a:r>
            <a:r>
              <a:rPr lang="en-US" altLang="en-US" sz="1800" i="1" dirty="0"/>
              <a:t>Q)</a:t>
            </a:r>
            <a:r>
              <a:rPr lang="en-US" altLang="en-US" sz="1800" dirty="0"/>
              <a:t>, and that value was produced by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 </a:t>
            </a:r>
            <a:r>
              <a:rPr lang="en-US" altLang="en-US" sz="1800" i="1" dirty="0"/>
              <a:t> </a:t>
            </a:r>
            <a:r>
              <a:rPr lang="en-US" altLang="en-US" sz="1800" dirty="0"/>
              <a:t>(if any), then in schedule </a:t>
            </a:r>
            <a:r>
              <a:rPr lang="en-US" altLang="en-US" sz="1800" i="1" dirty="0"/>
              <a:t>S’</a:t>
            </a:r>
            <a:r>
              <a:rPr lang="en-US" altLang="en-US" sz="1800" dirty="0"/>
              <a:t> also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must read the value of </a:t>
            </a:r>
            <a:r>
              <a:rPr lang="en-US" altLang="en-US" sz="1800" i="1" dirty="0"/>
              <a:t>Q</a:t>
            </a:r>
            <a:r>
              <a:rPr lang="en-US" altLang="en-US" sz="1800" dirty="0"/>
              <a:t> that was produced by the same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(Q) operation of transaction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j</a:t>
            </a:r>
            <a:r>
              <a:rPr lang="en-US" altLang="en-US" sz="1800" dirty="0"/>
              <a:t> .</a:t>
            </a:r>
          </a:p>
          <a:p>
            <a:pPr marL="800100" lvl="1" indent="-342900">
              <a:buFont typeface="Monotype Sorts" pitchFamily="2" charset="2"/>
              <a:buAutoNum type="arabicPeriod"/>
            </a:pPr>
            <a:r>
              <a:rPr lang="en-US" altLang="en-US" sz="1800" dirty="0"/>
              <a:t>The transaction (if any) that performs </a:t>
            </a:r>
            <a:r>
              <a:rPr lang="en-US" altLang="en-US" sz="1800" b="1" u="sng" dirty="0">
                <a:solidFill>
                  <a:srgbClr val="FF0000"/>
                </a:solidFill>
              </a:rPr>
              <a:t>the final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dirty="0"/>
              <a:t>) operation in schedule </a:t>
            </a:r>
            <a:r>
              <a:rPr lang="en-US" altLang="en-US" sz="1800" i="1" dirty="0"/>
              <a:t>S </a:t>
            </a:r>
            <a:r>
              <a:rPr lang="en-US" altLang="en-US" sz="1800" dirty="0"/>
              <a:t>must also perform </a:t>
            </a:r>
            <a:r>
              <a:rPr lang="en-US" altLang="en-US" sz="1800" b="1" dirty="0">
                <a:solidFill>
                  <a:srgbClr val="FF0000"/>
                </a:solidFill>
              </a:rPr>
              <a:t>the final</a:t>
            </a:r>
            <a:r>
              <a:rPr lang="en-US" altLang="en-US" sz="1800" b="1" i="1" dirty="0">
                <a:solidFill>
                  <a:srgbClr val="FF0000"/>
                </a:solidFill>
              </a:rPr>
              <a:t> </a:t>
            </a:r>
            <a:r>
              <a:rPr lang="en-US" altLang="en-US" sz="1800" b="1" dirty="0"/>
              <a:t>write</a:t>
            </a:r>
            <a:r>
              <a:rPr lang="en-US" altLang="en-US" sz="1800" dirty="0"/>
              <a:t>(</a:t>
            </a:r>
            <a:r>
              <a:rPr lang="en-US" altLang="en-US" sz="1800" i="1" dirty="0"/>
              <a:t>Q</a:t>
            </a:r>
            <a:r>
              <a:rPr lang="en-US" altLang="en-US" sz="1800" dirty="0"/>
              <a:t>) operation in schedule </a:t>
            </a:r>
            <a:r>
              <a:rPr lang="en-US" altLang="en-US" sz="1800" i="1" dirty="0"/>
              <a:t>S’.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2">
            <a:extLst>
              <a:ext uri="{FF2B5EF4-FFF2-40B4-BE49-F238E27FC236}">
                <a16:creationId xmlns:a16="http://schemas.microsoft.com/office/drawing/2014/main" id="{D60E9407-FA9C-4B97-8761-10FC85ADE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" y="352425"/>
            <a:ext cx="881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FF0000"/>
                </a:solidFill>
              </a:rPr>
              <a:t>Schedule 1 </a:t>
            </a:r>
            <a:r>
              <a:rPr lang="en-US" altLang="en-US" sz="2800" b="1" u="sng" dirty="0">
                <a:solidFill>
                  <a:srgbClr val="FF0000"/>
                </a:solidFill>
              </a:rPr>
              <a:t>is not VIEW </a:t>
            </a:r>
            <a:r>
              <a:rPr lang="en-US" altLang="en-US" sz="2800" b="1" dirty="0">
                <a:solidFill>
                  <a:srgbClr val="FF0000"/>
                </a:solidFill>
              </a:rPr>
              <a:t>equivalent to Schedule 2</a:t>
            </a:r>
          </a:p>
        </p:txBody>
      </p:sp>
      <p:pic>
        <p:nvPicPr>
          <p:cNvPr id="67587" name="Picture 3">
            <a:extLst>
              <a:ext uri="{FF2B5EF4-FFF2-40B4-BE49-F238E27FC236}">
                <a16:creationId xmlns:a16="http://schemas.microsoft.com/office/drawing/2014/main" id="{32925D23-74A0-4A41-8BCF-E1CBDA00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513" y="1209675"/>
            <a:ext cx="396875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TextBox 5">
            <a:extLst>
              <a:ext uri="{FF2B5EF4-FFF2-40B4-BE49-F238E27FC236}">
                <a16:creationId xmlns:a16="http://schemas.microsoft.com/office/drawing/2014/main" id="{8DCC82B4-BEFF-4068-AE86-658C9853A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5889625"/>
            <a:ext cx="7232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Schedule 1                           Schedule 2</a:t>
            </a:r>
          </a:p>
        </p:txBody>
      </p:sp>
      <p:pic>
        <p:nvPicPr>
          <p:cNvPr id="67589" name="Picture 6">
            <a:extLst>
              <a:ext uri="{FF2B5EF4-FFF2-40B4-BE49-F238E27FC236}">
                <a16:creationId xmlns:a16="http://schemas.microsoft.com/office/drawing/2014/main" id="{D0179B4C-B9E5-4383-928A-761F7661B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209675"/>
            <a:ext cx="3621087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0" name="Straight Arrow Connector 9">
            <a:extLst>
              <a:ext uri="{FF2B5EF4-FFF2-40B4-BE49-F238E27FC236}">
                <a16:creationId xmlns:a16="http://schemas.microsoft.com/office/drawing/2014/main" id="{DF860AFF-EEC6-4042-BB99-7BC685BBA5A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43538" y="2743200"/>
            <a:ext cx="1160462" cy="95726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7591" name="Straight Arrow Connector 11">
            <a:extLst>
              <a:ext uri="{FF2B5EF4-FFF2-40B4-BE49-F238E27FC236}">
                <a16:creationId xmlns:a16="http://schemas.microsoft.com/office/drawing/2014/main" id="{63C60251-1DFC-470F-8288-73072ECE16E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2424113"/>
            <a:ext cx="1190625" cy="1031875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Box 2">
            <a:extLst>
              <a:ext uri="{FF2B5EF4-FFF2-40B4-BE49-F238E27FC236}">
                <a16:creationId xmlns:a16="http://schemas.microsoft.com/office/drawing/2014/main" id="{D31A7B49-5C9B-46E3-A6BE-DD45E7C18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65088"/>
            <a:ext cx="8310562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Schedule 1 </a:t>
            </a:r>
            <a:r>
              <a:rPr lang="en-US" altLang="en-US" sz="2800" b="1">
                <a:solidFill>
                  <a:srgbClr val="001D2E"/>
                </a:solidFill>
              </a:rPr>
              <a:t>is conflict equivalent to </a:t>
            </a:r>
            <a:r>
              <a:rPr lang="en-US" altLang="en-US" sz="2800" b="1">
                <a:solidFill>
                  <a:srgbClr val="FF0000"/>
                </a:solidFill>
              </a:rPr>
              <a:t>Schedule 3 </a:t>
            </a:r>
            <a:r>
              <a:rPr lang="en-US" altLang="en-US" sz="2800">
                <a:solidFill>
                  <a:srgbClr val="000000"/>
                </a:solidFill>
              </a:rPr>
              <a:t>read(B) and write(B) instruction of T1 </a:t>
            </a:r>
            <a:r>
              <a:rPr lang="en-US" altLang="en-US" sz="2800" b="1">
                <a:solidFill>
                  <a:srgbClr val="000000"/>
                </a:solidFill>
              </a:rPr>
              <a:t>&gt;swapped </a:t>
            </a:r>
          </a:p>
          <a:p>
            <a:r>
              <a:rPr lang="en-US" altLang="en-US" sz="2800">
                <a:solidFill>
                  <a:srgbClr val="000000"/>
                </a:solidFill>
              </a:rPr>
              <a:t>read(A) and write(A) instruction of T2.</a:t>
            </a:r>
          </a:p>
        </p:txBody>
      </p:sp>
      <p:sp>
        <p:nvSpPr>
          <p:cNvPr id="68611" name="TextBox 5">
            <a:extLst>
              <a:ext uri="{FF2B5EF4-FFF2-40B4-BE49-F238E27FC236}">
                <a16:creationId xmlns:a16="http://schemas.microsoft.com/office/drawing/2014/main" id="{D5FB4147-A929-450F-97DD-AF2D208F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0163" y="6226175"/>
            <a:ext cx="72310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en-US" sz="2800" b="1">
                <a:solidFill>
                  <a:srgbClr val="FF0000"/>
                </a:solidFill>
              </a:rPr>
              <a:t>Schedule 1                           Schedule 3</a:t>
            </a:r>
          </a:p>
        </p:txBody>
      </p:sp>
      <p:pic>
        <p:nvPicPr>
          <p:cNvPr id="68612" name="Picture 6">
            <a:extLst>
              <a:ext uri="{FF2B5EF4-FFF2-40B4-BE49-F238E27FC236}">
                <a16:creationId xmlns:a16="http://schemas.microsoft.com/office/drawing/2014/main" id="{A649A4FD-0BC1-40B3-BB49-A60627661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676400"/>
            <a:ext cx="3621088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8">
            <a:extLst>
              <a:ext uri="{FF2B5EF4-FFF2-40B4-BE49-F238E27FC236}">
                <a16:creationId xmlns:a16="http://schemas.microsoft.com/office/drawing/2014/main" id="{7CF8678F-3B65-4983-8166-2E0DB5936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138" y="1679575"/>
            <a:ext cx="3621087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8614" name="Straight Arrow Connector 3">
            <a:extLst>
              <a:ext uri="{FF2B5EF4-FFF2-40B4-BE49-F238E27FC236}">
                <a16:creationId xmlns:a16="http://schemas.microsoft.com/office/drawing/2014/main" id="{3D9706B0-0854-4186-9DA5-FECBB8298E84}"/>
              </a:ext>
            </a:extLst>
          </p:cNvPr>
          <p:cNvCxnSpPr>
            <a:cxnSpLocks/>
          </p:cNvCxnSpPr>
          <p:nvPr/>
        </p:nvCxnSpPr>
        <p:spPr bwMode="auto">
          <a:xfrm>
            <a:off x="1944688" y="2187575"/>
            <a:ext cx="1030287" cy="173513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68615" name="Straight Arrow Connector 10">
            <a:extLst>
              <a:ext uri="{FF2B5EF4-FFF2-40B4-BE49-F238E27FC236}">
                <a16:creationId xmlns:a16="http://schemas.microsoft.com/office/drawing/2014/main" id="{26D45703-F10A-4D43-BCD4-16760A0C32F9}"/>
              </a:ext>
            </a:extLst>
          </p:cNvPr>
          <p:cNvCxnSpPr>
            <a:cxnSpLocks/>
          </p:cNvCxnSpPr>
          <p:nvPr/>
        </p:nvCxnSpPr>
        <p:spPr bwMode="auto">
          <a:xfrm>
            <a:off x="6088063" y="2170113"/>
            <a:ext cx="1111250" cy="912812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>
            <a:extLst>
              <a:ext uri="{FF2B5EF4-FFF2-40B4-BE49-F238E27FC236}">
                <a16:creationId xmlns:a16="http://schemas.microsoft.com/office/drawing/2014/main" id="{11D79EB7-3904-4DB9-9AA6-35D76877D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View </a:t>
            </a:r>
            <a:r>
              <a:rPr lang="en-US" dirty="0" err="1"/>
              <a:t>Serializability</a:t>
            </a:r>
            <a:r>
              <a:rPr lang="en-US" dirty="0"/>
              <a:t> (Cont.)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385DBAF2-E637-43B6-89D8-3FBB37581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848600" cy="5003800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dirty="0"/>
              <a:t>A schedule </a:t>
            </a:r>
            <a:r>
              <a:rPr lang="en-US" altLang="en-US" sz="1800" i="1" dirty="0"/>
              <a:t>S</a:t>
            </a:r>
            <a:r>
              <a:rPr lang="en-US" altLang="en-US" sz="1800" dirty="0"/>
              <a:t> is </a:t>
            </a:r>
            <a:r>
              <a:rPr lang="en-US" altLang="en-US" sz="1800" b="1" dirty="0">
                <a:solidFill>
                  <a:schemeClr val="tx2"/>
                </a:solidFill>
              </a:rPr>
              <a:t>view serializable</a:t>
            </a:r>
            <a:r>
              <a:rPr lang="en-US" altLang="en-US" sz="1800" i="1" dirty="0"/>
              <a:t> </a:t>
            </a:r>
            <a:r>
              <a:rPr lang="en-US" altLang="en-US" sz="1800" dirty="0"/>
              <a:t>if it is </a:t>
            </a:r>
            <a:r>
              <a:rPr lang="en-US" altLang="en-US" sz="1800" u="sng" dirty="0"/>
              <a:t>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dirty="0"/>
              <a:t>Every </a:t>
            </a:r>
            <a:r>
              <a:rPr lang="en-US" altLang="en-US" sz="1800" b="1" u="sng" dirty="0"/>
              <a:t>conflict serializable schedule is also view serializable</a:t>
            </a:r>
            <a:r>
              <a:rPr lang="en-US" altLang="en-US" sz="1800" dirty="0"/>
              <a:t>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dirty="0"/>
              <a:t>Below is a schedule which is view-serializable but </a:t>
            </a:r>
            <a:r>
              <a:rPr lang="en-US" altLang="en-US" sz="1800" i="1" dirty="0"/>
              <a:t>not </a:t>
            </a:r>
            <a:r>
              <a:rPr lang="en-US" altLang="en-US" sz="1800" dirty="0"/>
              <a:t>conflict serializable.</a:t>
            </a:r>
            <a:br>
              <a:rPr lang="en-US" altLang="en-US" sz="1800" dirty="0"/>
            </a:br>
            <a:endParaRPr lang="en-US" altLang="en-US" sz="1800" dirty="0"/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dirty="0"/>
              <a:t>		</a:t>
            </a:r>
          </a:p>
          <a:p>
            <a:pPr>
              <a:buFont typeface="Monotype Sorts" pitchFamily="2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sz="1800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dirty="0"/>
              <a:t>It is </a:t>
            </a:r>
            <a:r>
              <a:rPr lang="en-US" altLang="en-US" sz="1800" u="sng" dirty="0">
                <a:solidFill>
                  <a:srgbClr val="FF0000"/>
                </a:solidFill>
              </a:rPr>
              <a:t>equivalent to either &lt;T3,T4,T6&gt; or &lt;T4,T3,T6&gt;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sz="1800" dirty="0"/>
              <a:t>Every view serializable schedule that is not conflict serializable has </a:t>
            </a:r>
            <a:r>
              <a:rPr lang="en-US" altLang="en-US" sz="1800" b="1" dirty="0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69636" name="Picture 4">
            <a:extLst>
              <a:ext uri="{FF2B5EF4-FFF2-40B4-BE49-F238E27FC236}">
                <a16:creationId xmlns:a16="http://schemas.microsoft.com/office/drawing/2014/main" id="{2EFDCA72-E773-403C-9A9F-8569CC37C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" t="21687" r="1129" b="22891"/>
          <a:stretch>
            <a:fillRect/>
          </a:stretch>
        </p:blipFill>
        <p:spPr bwMode="auto">
          <a:xfrm>
            <a:off x="2662238" y="2859088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F1313E8D-38F3-40F2-AACA-A3C8BD0E0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ACID properties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C7AF7D4A-9E06-449C-928B-D252306EB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653338" cy="500062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600" dirty="0"/>
              <a:t>E.g. transaction to transfer €50 from account A to account B: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1.	</a:t>
            </a:r>
            <a:r>
              <a:rPr lang="en-US" sz="1400" b="1" dirty="0" err="1"/>
              <a:t>read_from_acoount</a:t>
            </a:r>
            <a:r>
              <a:rPr lang="en-US" sz="1400" dirty="0"/>
              <a:t>(</a:t>
            </a:r>
            <a:r>
              <a:rPr lang="en-US" sz="1400" i="1" dirty="0"/>
              <a:t>A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2.	</a:t>
            </a:r>
            <a:r>
              <a:rPr lang="en-US" sz="1400" i="1" dirty="0"/>
              <a:t>A</a:t>
            </a:r>
            <a:r>
              <a:rPr lang="en-US" sz="1400" dirty="0"/>
              <a:t> := </a:t>
            </a:r>
            <a:r>
              <a:rPr lang="en-US" sz="1400" i="1" dirty="0"/>
              <a:t>A – </a:t>
            </a:r>
            <a:r>
              <a:rPr lang="en-US" sz="14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3.	</a:t>
            </a:r>
            <a:r>
              <a:rPr lang="en-US" sz="1400" b="1" dirty="0" err="1"/>
              <a:t>write_to_account</a:t>
            </a:r>
            <a:r>
              <a:rPr lang="en-US" sz="1400" dirty="0"/>
              <a:t>(</a:t>
            </a:r>
            <a:r>
              <a:rPr lang="en-US" sz="1400" i="1" dirty="0"/>
              <a:t>A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4.	</a:t>
            </a:r>
            <a:r>
              <a:rPr lang="en-US" sz="1400" b="1" dirty="0" err="1"/>
              <a:t>read_from_accont</a:t>
            </a:r>
            <a:r>
              <a:rPr lang="en-US" sz="1400" dirty="0"/>
              <a:t>(</a:t>
            </a:r>
            <a:r>
              <a:rPr lang="en-US" sz="1400" i="1" dirty="0"/>
              <a:t>B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5.	</a:t>
            </a:r>
            <a:r>
              <a:rPr lang="en-US" sz="1400" i="1" dirty="0"/>
              <a:t>B</a:t>
            </a:r>
            <a:r>
              <a:rPr lang="en-US" sz="1400" dirty="0"/>
              <a:t> := </a:t>
            </a:r>
            <a:r>
              <a:rPr lang="en-US" sz="1400" i="1" dirty="0"/>
              <a:t>B + </a:t>
            </a:r>
            <a:r>
              <a:rPr lang="en-US" sz="14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6.	</a:t>
            </a:r>
            <a:r>
              <a:rPr lang="en-US" sz="1400" b="1" dirty="0" err="1"/>
              <a:t>write_to_account</a:t>
            </a:r>
            <a:r>
              <a:rPr lang="en-US" sz="1400" dirty="0"/>
              <a:t>(</a:t>
            </a:r>
            <a:r>
              <a:rPr lang="en-US" sz="1400" i="1" dirty="0"/>
              <a:t>B)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1600" b="1" dirty="0">
                <a:solidFill>
                  <a:schemeClr val="tx2"/>
                </a:solidFill>
              </a:rPr>
              <a:t>tomicity requirement</a:t>
            </a:r>
            <a:r>
              <a:rPr lang="en-US" sz="1600" b="1" dirty="0"/>
              <a:t> 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sz="1600" dirty="0"/>
              <a:t>if the transaction fails </a:t>
            </a:r>
            <a:r>
              <a:rPr lang="en-US" sz="1600" b="1" dirty="0"/>
              <a:t>after step 3 and before step 6</a:t>
            </a:r>
            <a:r>
              <a:rPr lang="en-US" sz="1600" dirty="0"/>
              <a:t>, money will be “lost” leading to an inconsistent database state</a:t>
            </a:r>
          </a:p>
          <a:p>
            <a:pPr lvl="2">
              <a:lnSpc>
                <a:spcPct val="90000"/>
              </a:lnSpc>
              <a:buFont typeface="Webdings" charset="2"/>
              <a:buChar char="4"/>
              <a:defRPr/>
            </a:pPr>
            <a:r>
              <a:rPr lang="en-US" sz="1600" dirty="0"/>
              <a:t>Failure could be due to software or hardware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sz="1600" dirty="0"/>
              <a:t>the system should ensure that updates of a partially executed transaction are not reflected in the database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sz="1600" b="1" dirty="0"/>
              <a:t>All or nothing</a:t>
            </a:r>
            <a:r>
              <a:rPr lang="en-US" sz="1600" dirty="0"/>
              <a:t>, regarding the execution of the transaction</a:t>
            </a: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urability requirement</a:t>
            </a:r>
            <a:r>
              <a:rPr lang="en-US" sz="1600" b="1" dirty="0"/>
              <a:t> </a:t>
            </a:r>
            <a:r>
              <a:rPr lang="en-US" sz="1600" dirty="0"/>
              <a:t>— once the user has been notified </a:t>
            </a:r>
            <a:r>
              <a:rPr lang="en-US" sz="1600" b="1" dirty="0"/>
              <a:t>of transaction has completio</a:t>
            </a:r>
            <a:r>
              <a:rPr lang="en-US" sz="1600" dirty="0"/>
              <a:t>n, the </a:t>
            </a:r>
            <a:r>
              <a:rPr lang="en-US" sz="1600" b="1" dirty="0"/>
              <a:t>updates must persist </a:t>
            </a:r>
            <a:r>
              <a:rPr lang="en-US" sz="1600" dirty="0"/>
              <a:t>in the database even if there are </a:t>
            </a:r>
            <a:r>
              <a:rPr lang="en-US" sz="1600" b="1" dirty="0"/>
              <a:t>software or hardware failures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>
            <a:extLst>
              <a:ext uri="{FF2B5EF4-FFF2-40B4-BE49-F238E27FC236}">
                <a16:creationId xmlns:a16="http://schemas.microsoft.com/office/drawing/2014/main" id="{096C7BDB-E9F4-4F89-810D-D9EF4CCED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ACID properties (Cont.)</a:t>
            </a:r>
          </a:p>
        </p:txBody>
      </p:sp>
      <p:sp>
        <p:nvSpPr>
          <p:cNvPr id="674819" name="Rectangle 3">
            <a:extLst>
              <a:ext uri="{FF2B5EF4-FFF2-40B4-BE49-F238E27FC236}">
                <a16:creationId xmlns:a16="http://schemas.microsoft.com/office/drawing/2014/main" id="{B7A65655-FD94-453C-8832-AC950A21D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4225" y="1106488"/>
            <a:ext cx="7812088" cy="53625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600" dirty="0"/>
              <a:t>Transaction to transfer €50 from account A to account B: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1.	</a:t>
            </a:r>
            <a:r>
              <a:rPr lang="en-US" sz="1400" b="1" dirty="0" err="1"/>
              <a:t>read_from_acoount</a:t>
            </a:r>
            <a:r>
              <a:rPr lang="en-US" sz="1400" dirty="0"/>
              <a:t>(</a:t>
            </a:r>
            <a:r>
              <a:rPr lang="en-US" sz="1400" i="1" dirty="0"/>
              <a:t>A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2.	</a:t>
            </a:r>
            <a:r>
              <a:rPr lang="en-US" sz="1400" i="1" dirty="0"/>
              <a:t>A</a:t>
            </a:r>
            <a:r>
              <a:rPr lang="en-US" sz="1400" dirty="0"/>
              <a:t> := </a:t>
            </a:r>
            <a:r>
              <a:rPr lang="en-US" sz="1400" i="1" dirty="0"/>
              <a:t>A – </a:t>
            </a:r>
            <a:r>
              <a:rPr lang="en-US" sz="14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3.	</a:t>
            </a:r>
            <a:r>
              <a:rPr lang="en-US" sz="1400" b="1" dirty="0" err="1"/>
              <a:t>write_to_account</a:t>
            </a:r>
            <a:r>
              <a:rPr lang="en-US" sz="1400" dirty="0"/>
              <a:t>(</a:t>
            </a:r>
            <a:r>
              <a:rPr lang="en-US" sz="1400" i="1" dirty="0"/>
              <a:t>A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4.	</a:t>
            </a:r>
            <a:r>
              <a:rPr lang="en-US" sz="1400" b="1" dirty="0" err="1"/>
              <a:t>read_from_accont</a:t>
            </a:r>
            <a:r>
              <a:rPr lang="en-US" sz="1400" dirty="0"/>
              <a:t>(</a:t>
            </a:r>
            <a:r>
              <a:rPr lang="en-US" sz="1400" i="1" dirty="0"/>
              <a:t>B</a:t>
            </a:r>
            <a:r>
              <a:rPr lang="en-US" sz="14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5.	</a:t>
            </a:r>
            <a:r>
              <a:rPr lang="en-US" sz="1400" i="1" dirty="0"/>
              <a:t>B</a:t>
            </a:r>
            <a:r>
              <a:rPr lang="en-US" sz="1400" dirty="0"/>
              <a:t> := </a:t>
            </a:r>
            <a:r>
              <a:rPr lang="en-US" sz="1400" i="1" dirty="0"/>
              <a:t>B + </a:t>
            </a:r>
            <a:r>
              <a:rPr lang="en-US" sz="14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400" dirty="0"/>
              <a:t>6.	</a:t>
            </a:r>
            <a:r>
              <a:rPr lang="en-US" sz="1400" b="1" dirty="0" err="1"/>
              <a:t>write_to_account</a:t>
            </a:r>
            <a:r>
              <a:rPr lang="en-US" sz="1400" dirty="0"/>
              <a:t>(</a:t>
            </a:r>
            <a:r>
              <a:rPr lang="en-US" sz="1400" i="1" dirty="0"/>
              <a:t>B)</a:t>
            </a:r>
            <a:endParaRPr lang="en-US" sz="1600" dirty="0"/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1600" b="1" dirty="0">
                <a:solidFill>
                  <a:schemeClr val="tx2"/>
                </a:solidFill>
              </a:rPr>
              <a:t>onsistency requirement</a:t>
            </a:r>
            <a:r>
              <a:rPr lang="en-US" sz="1600" dirty="0"/>
              <a:t> in above example: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sz="1600" b="1" dirty="0"/>
              <a:t> the sum of A and B </a:t>
            </a:r>
            <a:r>
              <a:rPr lang="en-US" sz="1600" dirty="0"/>
              <a:t>is </a:t>
            </a:r>
            <a:r>
              <a:rPr lang="en-US" sz="1600" b="1" dirty="0"/>
              <a:t>unchanged by the execution of the transacti</a:t>
            </a:r>
            <a:r>
              <a:rPr lang="en-US" sz="1600" dirty="0"/>
              <a:t>on</a:t>
            </a: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600" dirty="0"/>
              <a:t>In general, consistency requirements include </a:t>
            </a:r>
          </a:p>
          <a:p>
            <a:pPr lvl="2">
              <a:lnSpc>
                <a:spcPct val="90000"/>
              </a:lnSpc>
              <a:buFont typeface="Webdings" charset="2"/>
              <a:buChar char="4"/>
              <a:defRPr/>
            </a:pPr>
            <a:r>
              <a:rPr lang="en-US" sz="1600" dirty="0"/>
              <a:t>Explicitly </a:t>
            </a:r>
            <a:r>
              <a:rPr lang="en-US" sz="1600" b="1" dirty="0"/>
              <a:t>specified integrity constraints </a:t>
            </a:r>
            <a:r>
              <a:rPr lang="en-US" sz="1600" dirty="0"/>
              <a:t>such as primary keys and foreign keys</a:t>
            </a:r>
          </a:p>
          <a:p>
            <a:pPr lvl="2">
              <a:lnSpc>
                <a:spcPct val="90000"/>
              </a:lnSpc>
              <a:buFont typeface="Webdings" charset="2"/>
              <a:buChar char="4"/>
              <a:defRPr/>
            </a:pPr>
            <a:r>
              <a:rPr lang="en-US" sz="1600" dirty="0"/>
              <a:t>Implicit integrity constraints</a:t>
            </a:r>
          </a:p>
          <a:p>
            <a:pPr lvl="3">
              <a:lnSpc>
                <a:spcPct val="90000"/>
              </a:lnSpc>
              <a:defRPr/>
            </a:pPr>
            <a:r>
              <a:rPr lang="en-US" sz="1600" dirty="0"/>
              <a:t>e.g. </a:t>
            </a:r>
            <a:r>
              <a:rPr lang="en-US" sz="1600" b="1" dirty="0"/>
              <a:t>sum of balances of all accounts</a:t>
            </a:r>
            <a:r>
              <a:rPr lang="en-US" sz="1600" dirty="0"/>
              <a:t>, minus sum of loan amounts must equal value of cash-in-hand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sz="1600" dirty="0"/>
              <a:t>A transaction must see a consistent database and must leave a consistent database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sz="1600" dirty="0"/>
              <a:t>During transaction execution the database may be </a:t>
            </a:r>
            <a:r>
              <a:rPr lang="en-US" sz="1600" b="1" dirty="0"/>
              <a:t>temporarily inconsistent</a:t>
            </a:r>
            <a:r>
              <a:rPr lang="en-US" sz="1600" dirty="0"/>
              <a:t>.</a:t>
            </a:r>
          </a:p>
          <a:p>
            <a:pPr lvl="2">
              <a:lnSpc>
                <a:spcPct val="90000"/>
              </a:lnSpc>
              <a:buFont typeface="Webdings" charset="2"/>
              <a:buChar char="4"/>
              <a:defRPr/>
            </a:pPr>
            <a:r>
              <a:rPr lang="en-US" sz="1600" dirty="0"/>
              <a:t>Constraints to be v</a:t>
            </a:r>
            <a:r>
              <a:rPr lang="en-US" sz="1600" b="1" dirty="0"/>
              <a:t>erified</a:t>
            </a:r>
            <a:r>
              <a:rPr lang="en-US" sz="1600" dirty="0"/>
              <a:t> only at the </a:t>
            </a:r>
            <a:r>
              <a:rPr lang="en-US" sz="1600" b="1" dirty="0"/>
              <a:t>end of the transaction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>
            <a:extLst>
              <a:ext uri="{FF2B5EF4-FFF2-40B4-BE49-F238E27FC236}">
                <a16:creationId xmlns:a16="http://schemas.microsoft.com/office/drawing/2014/main" id="{788B5C9E-80B4-4BC8-BA4F-DB46D260D2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ACID properties (Cont.)</a:t>
            </a:r>
          </a:p>
        </p:txBody>
      </p:sp>
      <p:sp>
        <p:nvSpPr>
          <p:cNvPr id="676867" name="Rectangle 3">
            <a:extLst>
              <a:ext uri="{FF2B5EF4-FFF2-40B4-BE49-F238E27FC236}">
                <a16:creationId xmlns:a16="http://schemas.microsoft.com/office/drawing/2014/main" id="{66462AB2-7826-4170-BAFE-2FC86D515E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22363"/>
            <a:ext cx="7615238" cy="4884737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</a:t>
            </a:r>
            <a:r>
              <a:rPr lang="en-US" sz="1800" b="1" dirty="0">
                <a:solidFill>
                  <a:schemeClr val="tx2"/>
                </a:solidFill>
              </a:rPr>
              <a:t>solation requirement</a:t>
            </a:r>
            <a:r>
              <a:rPr lang="en-US" sz="1800" dirty="0"/>
              <a:t> — if between </a:t>
            </a:r>
            <a:r>
              <a:rPr lang="en-US" sz="1800" b="1" dirty="0"/>
              <a:t>steps 3 and 6</a:t>
            </a:r>
            <a:r>
              <a:rPr lang="en-US" sz="1800" dirty="0"/>
              <a:t>, another transaction T2 is allowed to access the </a:t>
            </a:r>
            <a:r>
              <a:rPr lang="en-US" sz="1800" b="1" dirty="0"/>
              <a:t>partially updated database</a:t>
            </a:r>
            <a:r>
              <a:rPr lang="en-US" sz="1800" dirty="0"/>
              <a:t>, it will see an inconsistent database (</a:t>
            </a:r>
            <a:r>
              <a:rPr lang="en-US" sz="1800" b="1" dirty="0"/>
              <a:t>the sum  </a:t>
            </a:r>
            <a:r>
              <a:rPr lang="en-US" sz="1800" b="1" i="1" dirty="0"/>
              <a:t>A + B</a:t>
            </a:r>
            <a:r>
              <a:rPr lang="en-US" sz="1800" b="1" dirty="0"/>
              <a:t> will </a:t>
            </a:r>
            <a:r>
              <a:rPr lang="en-US" sz="1800" dirty="0"/>
              <a:t>be less than it should be).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600" dirty="0"/>
              <a:t>1.	</a:t>
            </a:r>
            <a:r>
              <a:rPr lang="en-US" sz="1600" b="1" dirty="0"/>
              <a:t>read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600" dirty="0"/>
              <a:t>2.	</a:t>
            </a:r>
            <a:r>
              <a:rPr lang="en-US" sz="1600" i="1" dirty="0"/>
              <a:t>A</a:t>
            </a:r>
            <a:r>
              <a:rPr lang="en-US" sz="1600" dirty="0"/>
              <a:t> := </a:t>
            </a:r>
            <a:r>
              <a:rPr lang="en-US" sz="1600" i="1" dirty="0"/>
              <a:t>A – </a:t>
            </a:r>
            <a:r>
              <a:rPr 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600" dirty="0"/>
              <a:t>3.	</a:t>
            </a:r>
            <a:r>
              <a:rPr lang="en-US" sz="1600" b="1" dirty="0"/>
              <a:t>write</a:t>
            </a:r>
            <a:r>
              <a:rPr lang="en-US" sz="1600" dirty="0"/>
              <a:t>(</a:t>
            </a:r>
            <a:r>
              <a:rPr lang="en-US" sz="1600" i="1" dirty="0"/>
              <a:t>A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600" dirty="0"/>
              <a:t>4.	</a:t>
            </a:r>
            <a:r>
              <a:rPr lang="en-US" sz="1600" b="1" dirty="0"/>
              <a:t>read</a:t>
            </a:r>
            <a:r>
              <a:rPr lang="en-US" sz="1600" dirty="0"/>
              <a:t>(</a:t>
            </a:r>
            <a:r>
              <a:rPr lang="en-US" sz="1600" i="1" dirty="0"/>
              <a:t>B</a:t>
            </a:r>
            <a:r>
              <a:rPr 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600" dirty="0"/>
              <a:t>5.	</a:t>
            </a:r>
            <a:r>
              <a:rPr lang="en-US" sz="1600" i="1" dirty="0"/>
              <a:t>B</a:t>
            </a:r>
            <a:r>
              <a:rPr lang="en-US" sz="1600" dirty="0"/>
              <a:t> := </a:t>
            </a:r>
            <a:r>
              <a:rPr lang="en-US" sz="1600" i="1" dirty="0"/>
              <a:t>B + </a:t>
            </a:r>
            <a:r>
              <a:rPr 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z="1600" dirty="0"/>
              <a:t>6.	</a:t>
            </a:r>
            <a:r>
              <a:rPr lang="en-US" sz="1600" b="1" dirty="0"/>
              <a:t>write</a:t>
            </a:r>
            <a:r>
              <a:rPr lang="en-US" sz="1600" dirty="0"/>
              <a:t>(</a:t>
            </a:r>
            <a:r>
              <a:rPr lang="en-US" sz="1600" i="1" dirty="0"/>
              <a:t>B</a:t>
            </a:r>
            <a:endParaRPr lang="en-US" sz="1800" dirty="0"/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800" dirty="0"/>
              <a:t>Isolation can be ensured trivially by running transactions </a:t>
            </a:r>
            <a:r>
              <a:rPr lang="en-US" sz="1800" b="1" dirty="0">
                <a:solidFill>
                  <a:schemeClr val="tx2"/>
                </a:solidFill>
              </a:rPr>
              <a:t>serially</a:t>
            </a:r>
          </a:p>
          <a:p>
            <a:pPr lvl="1">
              <a:lnSpc>
                <a:spcPct val="90000"/>
              </a:lnSpc>
              <a:buFont typeface="Monotype Sorts" charset="2"/>
              <a:buChar char="l"/>
              <a:defRPr/>
            </a:pPr>
            <a:r>
              <a:rPr lang="en-US" sz="1800" dirty="0"/>
              <a:t> that is, </a:t>
            </a:r>
            <a:r>
              <a:rPr lang="en-US" sz="1800" b="1" dirty="0"/>
              <a:t>one after the other.   </a:t>
            </a: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sz="1800" dirty="0"/>
              <a:t>However, executing multiple transactions concurrently has significant benefits, as we will see later.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>
            <a:extLst>
              <a:ext uri="{FF2B5EF4-FFF2-40B4-BE49-F238E27FC236}">
                <a16:creationId xmlns:a16="http://schemas.microsoft.com/office/drawing/2014/main" id="{AEFE7271-4DB7-43A3-AFEA-53A958E12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ACID Properties - Summary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55E3BB60-D25A-4048-B0EC-81BF91E6A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081213"/>
            <a:ext cx="7872413" cy="4170362"/>
          </a:xfrm>
        </p:spPr>
        <p:txBody>
          <a:bodyPr/>
          <a:lstStyle/>
          <a:p>
            <a:r>
              <a:rPr lang="en-US" altLang="en-US" sz="1800" b="1">
                <a:solidFill>
                  <a:schemeClr val="tx2"/>
                </a:solidFill>
              </a:rPr>
              <a:t>Atomicity</a:t>
            </a:r>
            <a:r>
              <a:rPr lang="en-US" altLang="en-US" sz="1800" b="1"/>
              <a:t> </a:t>
            </a:r>
            <a:r>
              <a:rPr lang="en-US" altLang="en-US" sz="1800"/>
              <a:t> Either </a:t>
            </a:r>
            <a:r>
              <a:rPr lang="en-US" altLang="en-US" sz="1800" b="1"/>
              <a:t>all operations </a:t>
            </a:r>
            <a:r>
              <a:rPr lang="en-US" altLang="en-US" sz="1800"/>
              <a:t>of the transaction are properly reflected in the database or </a:t>
            </a:r>
            <a:r>
              <a:rPr lang="en-US" altLang="en-US" sz="1800" b="1"/>
              <a:t>none are.</a:t>
            </a:r>
          </a:p>
          <a:p>
            <a:r>
              <a:rPr lang="en-US" altLang="en-US" sz="1800" b="1">
                <a:solidFill>
                  <a:schemeClr val="tx2"/>
                </a:solidFill>
              </a:rPr>
              <a:t>Consistency</a:t>
            </a:r>
            <a:r>
              <a:rPr lang="en-US" altLang="en-US" sz="1800"/>
              <a:t>  Execution of a (single) transaction preserves the </a:t>
            </a:r>
            <a:r>
              <a:rPr lang="en-US" altLang="en-US" sz="1800" b="1"/>
              <a:t>consistency of the database</a:t>
            </a:r>
            <a:r>
              <a:rPr lang="en-US" altLang="en-US" sz="1800"/>
              <a:t>.</a:t>
            </a:r>
          </a:p>
          <a:p>
            <a:r>
              <a:rPr lang="en-US" altLang="en-US" sz="1800" b="1">
                <a:solidFill>
                  <a:schemeClr val="tx2"/>
                </a:solidFill>
              </a:rPr>
              <a:t>Isolation</a:t>
            </a:r>
            <a:r>
              <a:rPr lang="en-US" altLang="en-US" sz="1800"/>
              <a:t>  Although multiple transactions may </a:t>
            </a:r>
            <a:r>
              <a:rPr lang="en-US" altLang="en-US" sz="1800" b="1"/>
              <a:t>execute concurrently</a:t>
            </a:r>
            <a:r>
              <a:rPr lang="en-US" altLang="en-US" sz="1800"/>
              <a:t>, each transaction must be unaware of other concurrently executing transactions.  </a:t>
            </a:r>
            <a:r>
              <a:rPr lang="en-US" altLang="en-US" sz="1800" b="1"/>
              <a:t>Intermediate transaction results </a:t>
            </a:r>
            <a:r>
              <a:rPr lang="en-US" altLang="en-US" sz="1800"/>
              <a:t>must be hidden from other concurrently executed transactions.  </a:t>
            </a:r>
          </a:p>
          <a:p>
            <a:pPr lvl="1"/>
            <a:r>
              <a:rPr lang="en-US" altLang="en-US" sz="1800"/>
              <a:t>That is, for every pair of transactions </a:t>
            </a:r>
            <a:r>
              <a:rPr lang="en-US" altLang="en-US" sz="1800" i="1"/>
              <a:t>T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and </a:t>
            </a:r>
            <a:r>
              <a:rPr lang="en-US" altLang="en-US" sz="1800" i="1"/>
              <a:t>T</a:t>
            </a:r>
            <a:r>
              <a:rPr lang="en-US" altLang="en-US" sz="1800" i="1" baseline="-25000"/>
              <a:t>j</a:t>
            </a:r>
            <a:r>
              <a:rPr lang="en-US" altLang="en-US" sz="1800" i="1"/>
              <a:t>, </a:t>
            </a:r>
            <a:r>
              <a:rPr lang="en-US" altLang="en-US" sz="1800"/>
              <a:t>it appears to </a:t>
            </a:r>
            <a:r>
              <a:rPr lang="en-US" altLang="en-US" sz="1800" i="1"/>
              <a:t>T</a:t>
            </a:r>
            <a:r>
              <a:rPr lang="en-US" altLang="en-US" sz="1800" i="1" baseline="-25000"/>
              <a:t>i</a:t>
            </a:r>
            <a:r>
              <a:rPr lang="en-US" altLang="en-US" sz="1800" i="1"/>
              <a:t> </a:t>
            </a:r>
            <a:r>
              <a:rPr lang="en-US" altLang="en-US" sz="1800"/>
              <a:t>that either </a:t>
            </a:r>
            <a:r>
              <a:rPr lang="en-US" altLang="en-US" sz="1800" b="1" i="1"/>
              <a:t>T</a:t>
            </a:r>
            <a:r>
              <a:rPr lang="en-US" altLang="en-US" sz="1800" b="1" i="1" baseline="-25000"/>
              <a:t>j</a:t>
            </a:r>
            <a:r>
              <a:rPr lang="en-US" altLang="en-US" sz="1800" b="1" i="1"/>
              <a:t>, </a:t>
            </a:r>
            <a:r>
              <a:rPr lang="en-US" altLang="en-US" sz="1800" b="1"/>
              <a:t>finished </a:t>
            </a:r>
            <a:r>
              <a:rPr lang="en-US" altLang="en-US" sz="1800"/>
              <a:t>execution before </a:t>
            </a:r>
            <a:r>
              <a:rPr lang="en-US" altLang="en-US" sz="1800" b="1" i="1"/>
              <a:t>T</a:t>
            </a:r>
            <a:r>
              <a:rPr lang="en-US" altLang="en-US" sz="1800" b="1" i="1" baseline="-25000"/>
              <a:t>i</a:t>
            </a:r>
            <a:r>
              <a:rPr lang="en-US" altLang="en-US" sz="1800" b="1"/>
              <a:t> started</a:t>
            </a:r>
            <a:r>
              <a:rPr lang="en-US" altLang="en-US" sz="1800"/>
              <a:t>, or </a:t>
            </a:r>
            <a:r>
              <a:rPr lang="en-US" altLang="en-US" sz="1800" b="1" i="1"/>
              <a:t>T</a:t>
            </a:r>
            <a:r>
              <a:rPr lang="en-US" altLang="en-US" sz="1800" b="1" i="1" baseline="-25000"/>
              <a:t>j</a:t>
            </a:r>
            <a:r>
              <a:rPr lang="en-US" altLang="en-US" sz="1800" b="1"/>
              <a:t> started </a:t>
            </a:r>
            <a:r>
              <a:rPr lang="en-US" altLang="en-US" sz="1800"/>
              <a:t>execution after </a:t>
            </a:r>
            <a:r>
              <a:rPr lang="en-US" altLang="en-US" sz="1800" b="1" i="1"/>
              <a:t>T</a:t>
            </a:r>
            <a:r>
              <a:rPr lang="en-US" altLang="en-US" sz="1800" b="1" i="1" baseline="-25000"/>
              <a:t>i</a:t>
            </a:r>
            <a:r>
              <a:rPr lang="en-US" altLang="en-US" sz="1800" b="1"/>
              <a:t> finished.</a:t>
            </a:r>
          </a:p>
          <a:p>
            <a:r>
              <a:rPr lang="en-US" altLang="en-US" sz="1800" b="1">
                <a:solidFill>
                  <a:schemeClr val="tx2"/>
                </a:solidFill>
              </a:rPr>
              <a:t>Durability</a:t>
            </a:r>
            <a:r>
              <a:rPr lang="en-US" altLang="en-US" sz="1800" b="1"/>
              <a:t>.  </a:t>
            </a:r>
            <a:r>
              <a:rPr lang="en-US" altLang="en-US" sz="1800"/>
              <a:t>After a transaction completes successfully, the changes it has made to the </a:t>
            </a:r>
            <a:r>
              <a:rPr lang="en-US" altLang="en-US" sz="1800" b="1"/>
              <a:t>database persist, even if there are system failures</a:t>
            </a:r>
            <a:r>
              <a:rPr lang="en-US" altLang="en-US" sz="1800"/>
              <a:t>. </a:t>
            </a:r>
            <a:endParaRPr lang="en-US" altLang="en-US" sz="1800" i="1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63FFF406-E7B2-428B-A8E1-6C555B5D1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700" y="1106488"/>
            <a:ext cx="8242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 sz="32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 sz="24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/>
              <a:t>A  </a:t>
            </a:r>
            <a:r>
              <a:rPr lang="en-US" altLang="en-US" sz="1800" b="1">
                <a:solidFill>
                  <a:schemeClr val="tx2"/>
                </a:solidFill>
              </a:rPr>
              <a:t>transaction</a:t>
            </a:r>
            <a:r>
              <a:rPr kumimoji="0" lang="en-US" altLang="en-US" sz="1800"/>
              <a:t>  is a </a:t>
            </a:r>
            <a:r>
              <a:rPr kumimoji="0" lang="en-US" altLang="en-US" sz="1800" b="1"/>
              <a:t>unit of program execution </a:t>
            </a:r>
            <a:r>
              <a:rPr kumimoji="0" lang="en-US" altLang="en-US" sz="1800"/>
              <a:t>that accesses and possibly updates various data items.To preserve the </a:t>
            </a:r>
            <a:r>
              <a:rPr kumimoji="0" lang="en-US" altLang="en-US" sz="1800" b="1"/>
              <a:t>integrity of data </a:t>
            </a:r>
            <a:r>
              <a:rPr kumimoji="0" lang="en-US" altLang="en-US" sz="1800"/>
              <a:t>the database system must ensure: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06" name="Rectangle 2">
            <a:extLst>
              <a:ext uri="{FF2B5EF4-FFF2-40B4-BE49-F238E27FC236}">
                <a16:creationId xmlns:a16="http://schemas.microsoft.com/office/drawing/2014/main" id="{E571E19B-B8F3-4EA6-88C8-8B9CB218B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Non-ACID Transactions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68F4B6D9-547E-41B9-9DAC-6BE91EE46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dirty="0"/>
              <a:t>There are application domains where ACID properties are not </a:t>
            </a:r>
            <a:r>
              <a:rPr lang="en-US" altLang="en-US" sz="1800" dirty="0">
                <a:solidFill>
                  <a:srgbClr val="FF0000"/>
                </a:solidFill>
              </a:rPr>
              <a:t>necessarily desired or, most likely, not always possible</a:t>
            </a:r>
            <a:r>
              <a:rPr lang="en-US" altLang="en-US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This is the case of so-called </a:t>
            </a:r>
            <a:r>
              <a:rPr lang="en-US" altLang="en-US" sz="1800" b="1" dirty="0">
                <a:solidFill>
                  <a:schemeClr val="tx2"/>
                </a:solidFill>
              </a:rPr>
              <a:t>long-duration</a:t>
            </a:r>
            <a:r>
              <a:rPr lang="en-US" altLang="en-US" sz="1800" dirty="0"/>
              <a:t> </a:t>
            </a:r>
            <a:r>
              <a:rPr lang="en-US" altLang="en-US" sz="1800" b="1" dirty="0">
                <a:solidFill>
                  <a:schemeClr val="tx2"/>
                </a:solidFill>
              </a:rPr>
              <a:t>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Suppose that a transaction takes a lot of time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In this case it is</a:t>
            </a:r>
            <a:r>
              <a:rPr lang="en-US" altLang="en-US" sz="1800" b="1" dirty="0"/>
              <a:t> unlikely </a:t>
            </a:r>
            <a:r>
              <a:rPr lang="en-US" altLang="en-US" sz="1800" dirty="0"/>
              <a:t>that isolation can/should be guaranteed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E.g. Consider a transaction of booking a hotel and a flight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Without Isolation, </a:t>
            </a:r>
            <a:r>
              <a:rPr lang="en-US" altLang="en-US" sz="1800" b="1" dirty="0"/>
              <a:t>Atomicity may be compromised</a:t>
            </a:r>
          </a:p>
          <a:p>
            <a:pPr>
              <a:lnSpc>
                <a:spcPct val="90000"/>
              </a:lnSpc>
            </a:pPr>
            <a:r>
              <a:rPr lang="en-US" altLang="en-US" sz="1800" b="1" dirty="0"/>
              <a:t>Consistency and Durability should be preserved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Usual solution for long-duration transaction is to define </a:t>
            </a:r>
            <a:r>
              <a:rPr lang="en-US" altLang="en-US" sz="1800" b="1" dirty="0">
                <a:solidFill>
                  <a:schemeClr val="tx2"/>
                </a:solidFill>
              </a:rPr>
              <a:t>compensation</a:t>
            </a:r>
            <a:r>
              <a:rPr lang="en-US" altLang="en-US" sz="1800" b="1" dirty="0"/>
              <a:t> </a:t>
            </a:r>
            <a:r>
              <a:rPr lang="en-US" altLang="en-US" sz="1800" b="1" dirty="0">
                <a:solidFill>
                  <a:schemeClr val="tx2"/>
                </a:solidFill>
              </a:rPr>
              <a:t>action</a:t>
            </a:r>
            <a:r>
              <a:rPr lang="en-US" altLang="en-US" sz="1800" b="1" dirty="0"/>
              <a:t> </a:t>
            </a:r>
            <a:r>
              <a:rPr lang="en-US" altLang="en-US" sz="1800" dirty="0"/>
              <a:t>– </a:t>
            </a:r>
            <a:r>
              <a:rPr lang="en-US" altLang="en-US" sz="1800" b="1" dirty="0"/>
              <a:t>what to do if later the transaction fails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In (centralized) databases long-duration transactions are usually not considered.</a:t>
            </a:r>
          </a:p>
          <a:p>
            <a:pPr>
              <a:lnSpc>
                <a:spcPct val="90000"/>
              </a:lnSpc>
            </a:pPr>
            <a:r>
              <a:rPr lang="en-US" altLang="en-US" sz="1800" dirty="0"/>
              <a:t>But these are more and more important, specially in the </a:t>
            </a:r>
            <a:r>
              <a:rPr lang="en-US" altLang="en-US" sz="1800" b="1" dirty="0"/>
              <a:t>context of the Web.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2">
            <a:extLst>
              <a:ext uri="{FF2B5EF4-FFF2-40B4-BE49-F238E27FC236}">
                <a16:creationId xmlns:a16="http://schemas.microsoft.com/office/drawing/2014/main" id="{113A6ED5-A6A7-425D-BAE5-AE559F9BE5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Transaction State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8621545-AABC-4988-BBBD-789980C94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</a:rPr>
              <a:t>Active </a:t>
            </a:r>
            <a:r>
              <a:rPr lang="en-US" altLang="en-US" sz="1800"/>
              <a:t>–</a:t>
            </a:r>
            <a:r>
              <a:rPr lang="en-US" altLang="en-US" sz="1800" b="1">
                <a:solidFill>
                  <a:schemeClr val="tx2"/>
                </a:solidFill>
              </a:rPr>
              <a:t> </a:t>
            </a:r>
            <a:r>
              <a:rPr lang="en-US" altLang="en-US" sz="1800"/>
              <a:t>the initial state; the transaction stays in this state while it is executing</a:t>
            </a:r>
          </a:p>
          <a:p>
            <a:pPr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</a:rPr>
              <a:t>Partially committed </a:t>
            </a:r>
            <a:r>
              <a:rPr lang="en-US" altLang="en-US" sz="1800"/>
              <a:t>–</a:t>
            </a:r>
            <a:r>
              <a:rPr lang="en-US" altLang="en-US" sz="1800" b="1">
                <a:solidFill>
                  <a:schemeClr val="tx2"/>
                </a:solidFill>
              </a:rPr>
              <a:t> </a:t>
            </a:r>
            <a:r>
              <a:rPr lang="en-US" altLang="en-US" sz="1800"/>
              <a:t>after the </a:t>
            </a:r>
            <a:r>
              <a:rPr lang="en-US" altLang="en-US" sz="1800" b="1"/>
              <a:t>final statement </a:t>
            </a:r>
            <a:r>
              <a:rPr lang="en-US" altLang="en-US" sz="1800"/>
              <a:t>has been executed.</a:t>
            </a:r>
          </a:p>
          <a:p>
            <a:pPr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</a:rPr>
              <a:t>Failed </a:t>
            </a:r>
            <a:r>
              <a:rPr lang="en-US" altLang="en-US" sz="1800"/>
              <a:t>–</a:t>
            </a:r>
            <a:r>
              <a:rPr lang="en-US" altLang="en-US" sz="1600" b="1"/>
              <a:t> </a:t>
            </a:r>
            <a:r>
              <a:rPr lang="en-US" altLang="en-US" sz="1800"/>
              <a:t>after the discovery that </a:t>
            </a:r>
            <a:r>
              <a:rPr lang="en-US" altLang="en-US" sz="1800" b="1"/>
              <a:t>normal execution </a:t>
            </a:r>
            <a:r>
              <a:rPr lang="en-US" altLang="en-US" sz="1800"/>
              <a:t>can </a:t>
            </a:r>
            <a:r>
              <a:rPr lang="en-US" altLang="en-US" sz="1800" b="1"/>
              <a:t>no longer proceed.</a:t>
            </a:r>
          </a:p>
          <a:p>
            <a:pPr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</a:rPr>
              <a:t>Aborted </a:t>
            </a:r>
            <a:r>
              <a:rPr lang="en-US" altLang="en-US" sz="1800"/>
              <a:t>– after the transaction has been </a:t>
            </a:r>
            <a:r>
              <a:rPr lang="en-US" altLang="en-US" sz="1800" b="1"/>
              <a:t>rolled back </a:t>
            </a:r>
            <a:r>
              <a:rPr lang="en-US" altLang="en-US" sz="1800"/>
              <a:t>and the database </a:t>
            </a:r>
            <a:r>
              <a:rPr lang="en-US" altLang="en-US" sz="1800" b="1"/>
              <a:t>restored to its state prior </a:t>
            </a:r>
            <a:r>
              <a:rPr lang="en-US" altLang="en-US" sz="1800"/>
              <a:t>to the start of the transaction.  Two options after it has been aborted: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/>
              <a:t>restart</a:t>
            </a:r>
            <a:r>
              <a:rPr lang="en-US" altLang="en-US" sz="1800"/>
              <a:t> the transaction</a:t>
            </a:r>
          </a:p>
          <a:p>
            <a:pPr lvl="2">
              <a:lnSpc>
                <a:spcPct val="90000"/>
              </a:lnSpc>
            </a:pPr>
            <a:r>
              <a:rPr lang="en-US" altLang="en-US" sz="1800"/>
              <a:t> can be done only if no internal logical error</a:t>
            </a:r>
          </a:p>
          <a:p>
            <a:pPr lvl="1">
              <a:lnSpc>
                <a:spcPct val="90000"/>
              </a:lnSpc>
            </a:pPr>
            <a:r>
              <a:rPr lang="en-US" altLang="en-US" sz="1800" b="1"/>
              <a:t>kill </a:t>
            </a:r>
            <a:r>
              <a:rPr lang="en-US" altLang="en-US" sz="1800"/>
              <a:t>the transaction</a:t>
            </a:r>
          </a:p>
          <a:p>
            <a:pPr>
              <a:lnSpc>
                <a:spcPct val="90000"/>
              </a:lnSpc>
            </a:pPr>
            <a:r>
              <a:rPr lang="en-US" altLang="en-US" sz="1800" b="1">
                <a:solidFill>
                  <a:schemeClr val="tx2"/>
                </a:solidFill>
              </a:rPr>
              <a:t>Committed </a:t>
            </a:r>
            <a:r>
              <a:rPr lang="en-US" altLang="en-US" sz="1800"/>
              <a:t>– after </a:t>
            </a:r>
            <a:r>
              <a:rPr lang="en-US" altLang="en-US" sz="1800" b="1"/>
              <a:t>successful completion.</a:t>
            </a:r>
          </a:p>
          <a:p>
            <a:pPr>
              <a:lnSpc>
                <a:spcPct val="90000"/>
              </a:lnSpc>
            </a:pPr>
            <a:endParaRPr lang="en-US" altLang="en-US" sz="1800"/>
          </a:p>
          <a:p>
            <a:pPr>
              <a:lnSpc>
                <a:spcPct val="90000"/>
              </a:lnSpc>
            </a:pPr>
            <a:r>
              <a:rPr lang="en-US" altLang="en-US" sz="1800"/>
              <a:t>To guarantee atomicity, </a:t>
            </a:r>
            <a:r>
              <a:rPr lang="en-US" altLang="en-US" sz="1800" b="1"/>
              <a:t>external observable action </a:t>
            </a:r>
            <a:r>
              <a:rPr lang="en-US" altLang="en-US" sz="1800"/>
              <a:t>should all be performed (in order) after the </a:t>
            </a:r>
            <a:r>
              <a:rPr lang="en-US" altLang="en-US" sz="1800" b="1"/>
              <a:t>transaction is committed</a:t>
            </a:r>
            <a:r>
              <a:rPr lang="en-US" altLang="en-US" sz="180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20654</TotalTime>
  <Words>2469</Words>
  <Application>Microsoft Office PowerPoint</Application>
  <PresentationFormat>On-screen Show (4:3)</PresentationFormat>
  <Paragraphs>236</Paragraphs>
  <Slides>38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Helvetica</vt:lpstr>
      <vt:lpstr>Monotype Sorts</vt:lpstr>
      <vt:lpstr>Times New Roman</vt:lpstr>
      <vt:lpstr>Webdings</vt:lpstr>
      <vt:lpstr>db-5-grey</vt:lpstr>
      <vt:lpstr>Custom Design</vt:lpstr>
      <vt:lpstr>1_Custom Design</vt:lpstr>
      <vt:lpstr>Clip</vt:lpstr>
      <vt:lpstr> Transaction   </vt:lpstr>
      <vt:lpstr>Chapters 15:  Transaction Management</vt:lpstr>
      <vt:lpstr>Transaction Concept</vt:lpstr>
      <vt:lpstr>Transaction ACID properties</vt:lpstr>
      <vt:lpstr>Transaction ACID properties (Cont.)</vt:lpstr>
      <vt:lpstr>Transaction ACID properties (Cont.)</vt:lpstr>
      <vt:lpstr>ACID Properties - Summary</vt:lpstr>
      <vt:lpstr>Non-ACID Transactions</vt:lpstr>
      <vt:lpstr>Transaction State</vt:lpstr>
      <vt:lpstr>Committed Transactions</vt:lpstr>
      <vt:lpstr>Transaction State (Cont.)</vt:lpstr>
      <vt:lpstr>Implementation of Atomicity and Durability</vt:lpstr>
      <vt:lpstr>Implementation of Atomicity and Durability</vt:lpstr>
      <vt:lpstr>Implementation of Atomicity and Durability (Cont.)</vt:lpstr>
      <vt:lpstr>Schedules</vt:lpstr>
      <vt:lpstr>Example Schedule 1</vt:lpstr>
      <vt:lpstr>Example Schedule 2</vt:lpstr>
      <vt:lpstr>Example Schedule 3</vt:lpstr>
      <vt:lpstr>PowerPoint Presentation</vt:lpstr>
      <vt:lpstr>Example Schedule 4</vt:lpstr>
      <vt:lpstr>Serializability</vt:lpstr>
      <vt:lpstr>Conflicting Instructions </vt:lpstr>
      <vt:lpstr>PowerPoint Presentation</vt:lpstr>
      <vt:lpstr>PowerPoint Presentation</vt:lpstr>
      <vt:lpstr>PowerPoint Presentation</vt:lpstr>
      <vt:lpstr>PowerPoint Presentation</vt:lpstr>
      <vt:lpstr>Continue to Swap  Nonconflicting Instructions</vt:lpstr>
      <vt:lpstr>PowerPoint Presentation</vt:lpstr>
      <vt:lpstr>PowerPoint Presentation</vt:lpstr>
      <vt:lpstr>Conflict Serializability</vt:lpstr>
      <vt:lpstr>PowerPoint Presentation</vt:lpstr>
      <vt:lpstr>PowerPoint Presentation</vt:lpstr>
      <vt:lpstr>Conflict Serializability (Cont.)</vt:lpstr>
      <vt:lpstr>PowerPoint Presentation</vt:lpstr>
      <vt:lpstr>View Serializability</vt:lpstr>
      <vt:lpstr>PowerPoint Presentation</vt:lpstr>
      <vt:lpstr>PowerPoint Presentation</vt:lpstr>
      <vt:lpstr>View Serializability (Cont.)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15-17: Transaction Management</dc:title>
  <dc:creator>Jose Alferes</dc:creator>
  <cp:lastModifiedBy>Shamim</cp:lastModifiedBy>
  <cp:revision>477</cp:revision>
  <cp:lastPrinted>1999-06-28T19:27:31Z</cp:lastPrinted>
  <dcterms:created xsi:type="dcterms:W3CDTF">2000-02-23T18:58:38Z</dcterms:created>
  <dcterms:modified xsi:type="dcterms:W3CDTF">2023-11-03T04:11:02Z</dcterms:modified>
</cp:coreProperties>
</file>