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85" r:id="rId2"/>
    <p:sldMasterId id="2147483697" r:id="rId3"/>
    <p:sldMasterId id="2147483709" r:id="rId4"/>
  </p:sldMasterIdLst>
  <p:notesMasterIdLst>
    <p:notesMasterId r:id="rId109"/>
  </p:notesMasterIdLst>
  <p:sldIdLst>
    <p:sldId id="274" r:id="rId5"/>
    <p:sldId id="454" r:id="rId6"/>
    <p:sldId id="416" r:id="rId7"/>
    <p:sldId id="299" r:id="rId8"/>
    <p:sldId id="426" r:id="rId9"/>
    <p:sldId id="259" r:id="rId10"/>
    <p:sldId id="417" r:id="rId11"/>
    <p:sldId id="425" r:id="rId12"/>
    <p:sldId id="418" r:id="rId13"/>
    <p:sldId id="301" r:id="rId14"/>
    <p:sldId id="260" r:id="rId15"/>
    <p:sldId id="420" r:id="rId16"/>
    <p:sldId id="421" r:id="rId17"/>
    <p:sldId id="422" r:id="rId18"/>
    <p:sldId id="455" r:id="rId19"/>
    <p:sldId id="456" r:id="rId20"/>
    <p:sldId id="423" r:id="rId21"/>
    <p:sldId id="399" r:id="rId22"/>
    <p:sldId id="261" r:id="rId23"/>
    <p:sldId id="457" r:id="rId24"/>
    <p:sldId id="264" r:id="rId25"/>
    <p:sldId id="302" r:id="rId26"/>
    <p:sldId id="303" r:id="rId27"/>
    <p:sldId id="363" r:id="rId28"/>
    <p:sldId id="458" r:id="rId29"/>
    <p:sldId id="459" r:id="rId30"/>
    <p:sldId id="360" r:id="rId31"/>
    <p:sldId id="424" r:id="rId32"/>
    <p:sldId id="361" r:id="rId33"/>
    <p:sldId id="428" r:id="rId34"/>
    <p:sldId id="429" r:id="rId35"/>
    <p:sldId id="448" r:id="rId36"/>
    <p:sldId id="430" r:id="rId37"/>
    <p:sldId id="431" r:id="rId38"/>
    <p:sldId id="432" r:id="rId39"/>
    <p:sldId id="434" r:id="rId40"/>
    <p:sldId id="436" r:id="rId41"/>
    <p:sldId id="435" r:id="rId42"/>
    <p:sldId id="384" r:id="rId43"/>
    <p:sldId id="385" r:id="rId44"/>
    <p:sldId id="387" r:id="rId45"/>
    <p:sldId id="388" r:id="rId46"/>
    <p:sldId id="389" r:id="rId47"/>
    <p:sldId id="362" r:id="rId48"/>
    <p:sldId id="306" r:id="rId49"/>
    <p:sldId id="309" r:id="rId50"/>
    <p:sldId id="446" r:id="rId51"/>
    <p:sldId id="333" r:id="rId52"/>
    <p:sldId id="386" r:id="rId53"/>
    <p:sldId id="262" r:id="rId54"/>
    <p:sldId id="334" r:id="rId55"/>
    <p:sldId id="390" r:id="rId56"/>
    <p:sldId id="267" r:id="rId57"/>
    <p:sldId id="391" r:id="rId58"/>
    <p:sldId id="266" r:id="rId59"/>
    <p:sldId id="392" r:id="rId60"/>
    <p:sldId id="268" r:id="rId61"/>
    <p:sldId id="393" r:id="rId62"/>
    <p:sldId id="396" r:id="rId63"/>
    <p:sldId id="394" r:id="rId64"/>
    <p:sldId id="395" r:id="rId65"/>
    <p:sldId id="313" r:id="rId66"/>
    <p:sldId id="314" r:id="rId67"/>
    <p:sldId id="364" r:id="rId68"/>
    <p:sldId id="365" r:id="rId69"/>
    <p:sldId id="449" r:id="rId70"/>
    <p:sldId id="450" r:id="rId71"/>
    <p:sldId id="397" r:id="rId72"/>
    <p:sldId id="366" r:id="rId73"/>
    <p:sldId id="439" r:id="rId74"/>
    <p:sldId id="367" r:id="rId75"/>
    <p:sldId id="400" r:id="rId76"/>
    <p:sldId id="442" r:id="rId77"/>
    <p:sldId id="368" r:id="rId78"/>
    <p:sldId id="453" r:id="rId79"/>
    <p:sldId id="443" r:id="rId80"/>
    <p:sldId id="452" r:id="rId81"/>
    <p:sldId id="402" r:id="rId82"/>
    <p:sldId id="444" r:id="rId83"/>
    <p:sldId id="445" r:id="rId84"/>
    <p:sldId id="463" r:id="rId85"/>
    <p:sldId id="272" r:id="rId86"/>
    <p:sldId id="273" r:id="rId87"/>
    <p:sldId id="349" r:id="rId88"/>
    <p:sldId id="465" r:id="rId89"/>
    <p:sldId id="467" r:id="rId90"/>
    <p:sldId id="468" r:id="rId91"/>
    <p:sldId id="350" r:id="rId92"/>
    <p:sldId id="460" r:id="rId93"/>
    <p:sldId id="404" r:id="rId94"/>
    <p:sldId id="316" r:id="rId95"/>
    <p:sldId id="276" r:id="rId96"/>
    <p:sldId id="369" r:id="rId97"/>
    <p:sldId id="277" r:id="rId98"/>
    <p:sldId id="353" r:id="rId99"/>
    <p:sldId id="383" r:id="rId100"/>
    <p:sldId id="461" r:id="rId101"/>
    <p:sldId id="405" r:id="rId102"/>
    <p:sldId id="462" r:id="rId103"/>
    <p:sldId id="401" r:id="rId104"/>
    <p:sldId id="406" r:id="rId105"/>
    <p:sldId id="407" r:id="rId106"/>
    <p:sldId id="408" r:id="rId107"/>
    <p:sldId id="409" r:id="rId108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 autoAdjust="0"/>
    <p:restoredTop sz="99029" autoAdjust="0"/>
  </p:normalViewPr>
  <p:slideViewPr>
    <p:cSldViewPr snapToGrid="0">
      <p:cViewPr>
        <p:scale>
          <a:sx n="75" d="100"/>
          <a:sy n="75" d="100"/>
        </p:scale>
        <p:origin x="1020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theme" Target="theme/theme1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tableStyles" Target="tableStyle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presProps" Target="pres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7EA4D34-3775-45B4-B5AD-D204668D07BB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36864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3.bin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6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302203 w 4128"/>
              <a:gd name="T1" fmla="*/ 202829 h 479"/>
              <a:gd name="T2" fmla="*/ 7653337 w 4128"/>
              <a:gd name="T3" fmla="*/ 202829 h 479"/>
              <a:gd name="T4" fmla="*/ 7653337 w 4128"/>
              <a:gd name="T5" fmla="*/ 435068 h 479"/>
              <a:gd name="T6" fmla="*/ 0 w 4128"/>
              <a:gd name="T7" fmla="*/ 447238 h 479"/>
              <a:gd name="T8" fmla="*/ 302203 w 4128"/>
              <a:gd name="T9" fmla="*/ 202829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5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MS_ClipArt_Gallery.2">
                  <p:embed/>
                </p:oleObj>
              </mc:Choice>
              <mc:Fallback>
                <p:oleObj name="Clip" r:id="rId2" imgW="0" imgH="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 smtClean="0">
                <a:solidFill>
                  <a:srgbClr val="578963"/>
                </a:solidFill>
                <a:latin typeface="Times New Roman" pitchFamily="18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solidFill>
                  <a:srgbClr val="578963"/>
                </a:solidFill>
                <a:latin typeface="Times New Roman" pitchFamily="18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rgbClr val="578963"/>
                </a:solidFill>
                <a:latin typeface="Times New Roman" pitchFamily="18" charset="0"/>
                <a:ea typeface="SimSun" pitchFamily="2" charset="-122"/>
              </a:defRPr>
            </a:lvl1pPr>
          </a:lstStyle>
          <a:p>
            <a:pPr>
              <a:defRPr/>
            </a:pPr>
            <a:fld id="{950BDB86-0594-46E6-AF61-CDFB45A3EC8B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589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78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47625"/>
            <a:ext cx="203835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47625"/>
            <a:ext cx="596265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0023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6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302203 w 4128"/>
              <a:gd name="T1" fmla="*/ 202829 h 479"/>
              <a:gd name="T2" fmla="*/ 7653337 w 4128"/>
              <a:gd name="T3" fmla="*/ 202829 h 479"/>
              <a:gd name="T4" fmla="*/ 7653337 w 4128"/>
              <a:gd name="T5" fmla="*/ 435068 h 479"/>
              <a:gd name="T6" fmla="*/ 0 w 4128"/>
              <a:gd name="T7" fmla="*/ 447238 h 479"/>
              <a:gd name="T8" fmla="*/ 302203 w 4128"/>
              <a:gd name="T9" fmla="*/ 202829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5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MS_ClipArt_Gallery.2">
                  <p:embed/>
                </p:oleObj>
              </mc:Choice>
              <mc:Fallback>
                <p:oleObj name="Clip" r:id="rId2" imgW="0" imgH="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 smtClean="0"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8426CCB-D730-4957-A314-CCFBCBD4B0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4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6003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6696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2431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5588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2316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4230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467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4056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4359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61209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47625"/>
            <a:ext cx="203835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47625"/>
            <a:ext cx="596265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53913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660D1-D41C-4DDD-A34D-9F033569083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8213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561C1B-8111-44F3-8DF6-8B7A36AB433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907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C477F-A9CF-4DE7-B94E-65F4C7D811C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5418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5B627-A7E3-4FC6-A652-A61492E8E0B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3383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B2564-0679-46D5-A9B3-581320E3847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7960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0A39C6-0681-4CA2-88BB-6196393B861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0990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BA025B-C91D-4C45-B724-5166A44484C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38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21187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89D9FC-D675-4B31-99CF-67BA9EBFAE9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062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61BCB-04E9-4AC0-9289-F56E59A8F06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7910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FA3AD-C5A3-4711-9247-5C83FA6681B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8757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664502-B954-4B31-B021-ECA6D4A2536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337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6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560286192 w 4128"/>
              <a:gd name="T1" fmla="*/ 205697824 h 479"/>
              <a:gd name="T2" fmla="*/ 2147483647 w 4128"/>
              <a:gd name="T3" fmla="*/ 205697824 h 479"/>
              <a:gd name="T4" fmla="*/ 2147483647 w 4128"/>
              <a:gd name="T5" fmla="*/ 441221624 h 479"/>
              <a:gd name="T6" fmla="*/ 0 w 4128"/>
              <a:gd name="T7" fmla="*/ 453563757 h 479"/>
              <a:gd name="T8" fmla="*/ 560286192 w 4128"/>
              <a:gd name="T9" fmla="*/ 205697824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MS_ClipArt_Gallery.2">
                  <p:embed/>
                </p:oleObj>
              </mc:Choice>
              <mc:Fallback>
                <p:oleObj name="Clip" r:id="rId2" imgW="0" imgH="0" progId="MS_ClipArt_Gallery.2">
                  <p:embed/>
                  <p:pic>
                    <p:nvPicPr>
                      <p:cNvPr id="5" name="Rectangle 8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 b="0">
                <a:solidFill>
                  <a:srgbClr val="578963"/>
                </a:solidFill>
                <a:latin typeface="Times New Roman" pitchFamily="18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b="0">
                <a:solidFill>
                  <a:srgbClr val="578963"/>
                </a:solidFill>
                <a:latin typeface="Times New Roman" pitchFamily="18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0">
                <a:solidFill>
                  <a:srgbClr val="578963"/>
                </a:solidFill>
                <a:latin typeface="Times New Roman" pitchFamily="18" charset="0"/>
                <a:ea typeface="SimSun" pitchFamily="2" charset="-122"/>
              </a:defRPr>
            </a:lvl1pPr>
          </a:lstStyle>
          <a:p>
            <a:pPr>
              <a:defRPr/>
            </a:pPr>
            <a:fld id="{F714698A-4C45-4C52-B7BE-58224D01B0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14763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829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20366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54951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80342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08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17481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3107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85306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94623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93769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47625"/>
            <a:ext cx="203835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47625"/>
            <a:ext cx="596265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394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642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055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872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669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522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7607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Text Box 41"/>
          <p:cNvSpPr txBox="1">
            <a:spLocks noChangeArrowheads="1"/>
          </p:cNvSpPr>
          <p:nvPr/>
        </p:nvSpPr>
        <p:spPr bwMode="auto">
          <a:xfrm>
            <a:off x="4559300" y="6613525"/>
            <a:ext cx="288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000" b="1" dirty="0">
                <a:solidFill>
                  <a:schemeClr val="tx2"/>
                </a:solidFill>
                <a:ea typeface="SimSun" pitchFamily="2" charset="-122"/>
              </a:rPr>
              <a:t>2.</a:t>
            </a:r>
          </a:p>
        </p:txBody>
      </p:sp>
      <p:sp>
        <p:nvSpPr>
          <p:cNvPr id="758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4762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7607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4762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3759200" y="6613525"/>
            <a:ext cx="123666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100" b="1" dirty="0">
                <a:solidFill>
                  <a:srgbClr val="000000"/>
                </a:solidFill>
              </a:rPr>
              <a:t>www.ru.ac.bd/cse</a:t>
            </a:r>
          </a:p>
        </p:txBody>
      </p:sp>
    </p:spTree>
    <p:extLst>
      <p:ext uri="{BB962C8B-B14F-4D97-AF65-F5344CB8AC3E}">
        <p14:creationId xmlns:p14="http://schemas.microsoft.com/office/powerpoint/2010/main" val="289961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algn="l" eaLnBrk="1" hangingPunct="1"/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1" hangingPunct="1"/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1" hangingPunct="1"/>
            <a:fld id="{F02BA580-6787-4144-B0E9-7959F3DE59CE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28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7607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Text Box 41"/>
          <p:cNvSpPr txBox="1">
            <a:spLocks noChangeArrowheads="1"/>
          </p:cNvSpPr>
          <p:nvPr/>
        </p:nvSpPr>
        <p:spPr bwMode="auto">
          <a:xfrm>
            <a:off x="4559300" y="6613525"/>
            <a:ext cx="288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000">
                <a:solidFill>
                  <a:schemeClr val="tx2"/>
                </a:solidFill>
                <a:ea typeface="SimSun" pitchFamily="2" charset="-122"/>
              </a:rPr>
              <a:t>2.</a:t>
            </a:r>
          </a:p>
        </p:txBody>
      </p:sp>
      <p:sp>
        <p:nvSpPr>
          <p:cNvPr id="758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4762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750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0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0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0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0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905000"/>
            <a:ext cx="1676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7536" y="3886200"/>
            <a:ext cx="6609566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Dept. of Computer Science and Engineering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University of </a:t>
            </a:r>
            <a:r>
              <a:rPr kumimoji="0" lang="en-US" sz="2400" b="1" i="0" u="none" strike="noStrike" kern="1200" cap="none" spc="0" normalizeH="0" baseline="0" noProof="0" dirty="0" err="1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Rajshahi</a:t>
            </a:r>
            <a:endParaRPr kumimoji="0" lang="en-US" sz="2400" b="1" i="0" u="none" strike="noStrike" kern="1200" cap="none" spc="0" normalizeH="0" baseline="0" noProof="0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00">
                  <a:lumMod val="65000"/>
                  <a:lumOff val="35000"/>
                </a:srgb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www.ru.ac.bd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00">
                  <a:lumMod val="65000"/>
                  <a:lumOff val="35000"/>
                </a:srgb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Dr. </a:t>
            </a:r>
            <a:r>
              <a:rPr kumimoji="0" lang="en-US" sz="2400" b="1" i="0" u="none" strike="noStrike" kern="1200" cap="none" spc="0" normalizeH="0" baseline="0" noProof="0" dirty="0" err="1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Shamim</a:t>
            </a:r>
            <a:r>
              <a:rPr kumimoji="0" lang="en-US" sz="2400" b="1" i="0" u="none" strike="noStrike" kern="1200" cap="none" spc="0" normalizeH="0" baseline="0" noProof="0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Ahmad</a:t>
            </a:r>
          </a:p>
        </p:txBody>
      </p:sp>
    </p:spTree>
    <p:extLst>
      <p:ext uri="{BB962C8B-B14F-4D97-AF65-F5344CB8AC3E}">
        <p14:creationId xmlns:p14="http://schemas.microsoft.com/office/powerpoint/2010/main" val="18900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Relationship Set </a:t>
            </a:r>
            <a:r>
              <a:rPr lang="en-US" altLang="zh-CN" i="1">
                <a:ea typeface="SimSun" pitchFamily="2" charset="-122"/>
              </a:rPr>
              <a:t>borrower</a:t>
            </a:r>
            <a:endParaRPr lang="en-US" altLang="zh-CN">
              <a:ea typeface="SimSun" pitchFamily="2" charset="-122"/>
            </a:endParaRPr>
          </a:p>
        </p:txBody>
      </p:sp>
      <p:pic>
        <p:nvPicPr>
          <p:cNvPr id="9219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" t="7619" r="1428" b="8809"/>
          <a:stretch>
            <a:fillRect/>
          </a:stretch>
        </p:blipFill>
        <p:spPr bwMode="auto">
          <a:xfrm>
            <a:off x="527050" y="854075"/>
            <a:ext cx="8007350" cy="53435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E-R Diagram With Aggregation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" t="1918" r="1643" b="548"/>
          <a:stretch>
            <a:fillRect/>
          </a:stretch>
        </p:blipFill>
        <p:spPr bwMode="auto">
          <a:xfrm>
            <a:off x="1260475" y="1089025"/>
            <a:ext cx="6883400" cy="524351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6" y="547071"/>
            <a:ext cx="538162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15845" y="4064480"/>
            <a:ext cx="7329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Center entity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offers 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Course entity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act as a single entity i</a:t>
            </a:r>
          </a:p>
        </p:txBody>
      </p:sp>
      <p:sp>
        <p:nvSpPr>
          <p:cNvPr id="3" name="Rectangle 2"/>
          <p:cNvSpPr/>
          <p:nvPr/>
        </p:nvSpPr>
        <p:spPr>
          <a:xfrm>
            <a:off x="2109786" y="4780142"/>
            <a:ext cx="59978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If a visitor visits a coaching center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The visitor will never enquiry about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Course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only or just about 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Center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Instead he will ask the enquiry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about both.</a:t>
            </a:r>
          </a:p>
        </p:txBody>
      </p:sp>
    </p:spTree>
    <p:extLst>
      <p:ext uri="{BB962C8B-B14F-4D97-AF65-F5344CB8AC3E}">
        <p14:creationId xmlns:p14="http://schemas.microsoft.com/office/powerpoint/2010/main" val="418682264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811" y="1186171"/>
            <a:ext cx="489585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106159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099" y="973034"/>
            <a:ext cx="4413250" cy="316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76633" y="4648200"/>
            <a:ext cx="7344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In real life, when the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patient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visits 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doctor,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diagnosis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will be made</a:t>
            </a:r>
          </a:p>
        </p:txBody>
      </p:sp>
    </p:spTree>
    <p:extLst>
      <p:ext uri="{BB962C8B-B14F-4D97-AF65-F5344CB8AC3E}">
        <p14:creationId xmlns:p14="http://schemas.microsoft.com/office/powerpoint/2010/main" val="13347549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349" y="569913"/>
            <a:ext cx="4413250" cy="316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87680" y="4046419"/>
            <a:ext cx="81076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The data on 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pat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ient, the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doctor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and 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diagnosis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will be stored in the database.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But there will be no future use for these data if that is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stored individually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Moreover, When these data are required in 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future,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it is going to be a tedious job and/or not practically possible to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query each and every record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that is required.</a:t>
            </a:r>
          </a:p>
        </p:txBody>
      </p:sp>
    </p:spTree>
    <p:extLst>
      <p:ext uri="{BB962C8B-B14F-4D97-AF65-F5344CB8AC3E}">
        <p14:creationId xmlns:p14="http://schemas.microsoft.com/office/powerpoint/2010/main" val="1901834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>
                <a:ea typeface="SimSun" pitchFamily="2" charset="-122"/>
              </a:rPr>
              <a:t>Basic Concepts</a:t>
            </a:r>
            <a:r>
              <a:rPr lang="en-US" altLang="zh-CN">
                <a:ea typeface="SimSun" pitchFamily="2" charset="-122"/>
              </a:rPr>
              <a:t>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5" y="828675"/>
            <a:ext cx="7848600" cy="1171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ea typeface="SimSun" pitchFamily="2" charset="-122"/>
              </a:rPr>
              <a:t>An </a:t>
            </a:r>
            <a:r>
              <a:rPr lang="en-US" altLang="zh-CN" b="1" i="1" dirty="0">
                <a:ea typeface="SimSun" pitchFamily="2" charset="-122"/>
              </a:rPr>
              <a:t>attribute</a:t>
            </a:r>
            <a:r>
              <a:rPr lang="en-US" altLang="zh-CN" dirty="0">
                <a:ea typeface="SimSun" pitchFamily="2" charset="-122"/>
              </a:rPr>
              <a:t> can also be property of a </a:t>
            </a:r>
            <a:r>
              <a:rPr lang="en-US" altLang="zh-CN" b="1" dirty="0">
                <a:ea typeface="SimSun" pitchFamily="2" charset="-122"/>
              </a:rPr>
              <a:t>relationship set</a:t>
            </a:r>
            <a:r>
              <a:rPr lang="en-US" altLang="zh-CN" dirty="0">
                <a:ea typeface="SimSun" pitchFamily="2" charset="-12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SimSun" pitchFamily="2" charset="-122"/>
              </a:rPr>
              <a:t>For instance, the </a:t>
            </a:r>
            <a:r>
              <a:rPr lang="en-US" altLang="zh-CN" b="1" i="1" dirty="0">
                <a:ea typeface="SimSun" pitchFamily="2" charset="-122"/>
              </a:rPr>
              <a:t>depositor</a:t>
            </a:r>
            <a:r>
              <a:rPr lang="en-US" altLang="zh-CN" i="1" dirty="0">
                <a:ea typeface="SimSun" pitchFamily="2" charset="-122"/>
              </a:rPr>
              <a:t> </a:t>
            </a:r>
            <a:r>
              <a:rPr lang="en-US" altLang="zh-CN" dirty="0">
                <a:ea typeface="SimSun" pitchFamily="2" charset="-122"/>
              </a:rPr>
              <a:t>relationship set between entity sets </a:t>
            </a:r>
            <a:r>
              <a:rPr lang="en-US" altLang="zh-CN" i="1" dirty="0">
                <a:ea typeface="SimSun" pitchFamily="2" charset="-122"/>
              </a:rPr>
              <a:t>customer </a:t>
            </a:r>
            <a:r>
              <a:rPr lang="en-US" altLang="zh-CN" dirty="0">
                <a:ea typeface="SimSun" pitchFamily="2" charset="-122"/>
              </a:rPr>
              <a:t>and </a:t>
            </a:r>
            <a:r>
              <a:rPr lang="en-US" altLang="zh-CN" i="1" dirty="0">
                <a:ea typeface="SimSun" pitchFamily="2" charset="-122"/>
              </a:rPr>
              <a:t>account </a:t>
            </a:r>
            <a:r>
              <a:rPr lang="en-US" altLang="zh-CN" dirty="0">
                <a:ea typeface="SimSun" pitchFamily="2" charset="-122"/>
              </a:rPr>
              <a:t>may have the attribute </a:t>
            </a:r>
            <a:r>
              <a:rPr lang="en-US" altLang="zh-CN" sz="2400" b="1" i="1" dirty="0">
                <a:ea typeface="SimSun" pitchFamily="2" charset="-122"/>
              </a:rPr>
              <a:t>access-date</a:t>
            </a:r>
            <a:endParaRPr lang="en-US" altLang="zh-CN" sz="2400" b="1" dirty="0">
              <a:ea typeface="SimSun" pitchFamily="2" charset="-122"/>
            </a:endParaRPr>
          </a:p>
        </p:txBody>
      </p:sp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" t="7312" r="3548" b="7742"/>
          <a:stretch>
            <a:fillRect/>
          </a:stretch>
        </p:blipFill>
        <p:spPr bwMode="auto">
          <a:xfrm>
            <a:off x="1230313" y="2143023"/>
            <a:ext cx="6907212" cy="438626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3329" y="1569459"/>
            <a:ext cx="63860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The association between entity sets is referred to as </a:t>
            </a:r>
            <a:r>
              <a:rPr lang="en-US" sz="3200" b="1" dirty="0"/>
              <a:t>participation; </a:t>
            </a:r>
          </a:p>
          <a:p>
            <a:r>
              <a:rPr lang="en-US" sz="3200" dirty="0"/>
              <a:t>that is, </a:t>
            </a:r>
          </a:p>
          <a:p>
            <a:r>
              <a:rPr lang="en-US" sz="3200" dirty="0"/>
              <a:t>the entity sets E1, E2, . . .,En </a:t>
            </a:r>
          </a:p>
          <a:p>
            <a:r>
              <a:rPr lang="en-US" sz="3200" b="1" dirty="0"/>
              <a:t>participate in relationship set R.</a:t>
            </a:r>
          </a:p>
        </p:txBody>
      </p:sp>
    </p:spTree>
    <p:extLst>
      <p:ext uri="{BB962C8B-B14F-4D97-AF65-F5344CB8AC3E}">
        <p14:creationId xmlns:p14="http://schemas.microsoft.com/office/powerpoint/2010/main" val="2896249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8840" y="1074921"/>
            <a:ext cx="61172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relationship instance </a:t>
            </a:r>
          </a:p>
          <a:p>
            <a:r>
              <a:rPr lang="en-US" sz="2800" dirty="0"/>
              <a:t>in an</a:t>
            </a:r>
          </a:p>
          <a:p>
            <a:r>
              <a:rPr lang="en-US" sz="2800" b="1" dirty="0"/>
              <a:t>E-R schema =&gt;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A association between </a:t>
            </a:r>
          </a:p>
          <a:p>
            <a:r>
              <a:rPr lang="en-US" sz="2800" dirty="0"/>
              <a:t>the named entities in </a:t>
            </a:r>
          </a:p>
          <a:p>
            <a:r>
              <a:rPr lang="en-US" sz="2800"/>
              <a:t>the real-world enterprise </a:t>
            </a:r>
            <a:endParaRPr lang="en-US" sz="2800" dirty="0"/>
          </a:p>
          <a:p>
            <a:r>
              <a:rPr lang="en-US" sz="2800" dirty="0"/>
              <a:t>that is being modeled.</a:t>
            </a:r>
          </a:p>
        </p:txBody>
      </p:sp>
    </p:spTree>
    <p:extLst>
      <p:ext uri="{BB962C8B-B14F-4D97-AF65-F5344CB8AC3E}">
        <p14:creationId xmlns:p14="http://schemas.microsoft.com/office/powerpoint/2010/main" val="3839588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4554" y="386367"/>
            <a:ext cx="5633884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Example</a:t>
            </a:r>
          </a:p>
          <a:p>
            <a:endParaRPr lang="en-US" sz="4000" b="1" dirty="0"/>
          </a:p>
          <a:p>
            <a:r>
              <a:rPr lang="en-US" sz="2800" dirty="0"/>
              <a:t>the person called </a:t>
            </a:r>
            <a:r>
              <a:rPr lang="en-US" sz="2800" b="1" dirty="0"/>
              <a:t>Hayes</a:t>
            </a:r>
            <a:r>
              <a:rPr lang="en-US" sz="2800" dirty="0"/>
              <a:t> who </a:t>
            </a:r>
            <a:r>
              <a:rPr lang="en-US" sz="2800" b="1" dirty="0"/>
              <a:t> </a:t>
            </a:r>
          </a:p>
          <a:p>
            <a:r>
              <a:rPr lang="en-US" sz="2800" b="1" dirty="0"/>
              <a:t>Lives in City </a:t>
            </a:r>
            <a:r>
              <a:rPr lang="en-US" sz="2800" b="1" dirty="0" err="1"/>
              <a:t>Harison</a:t>
            </a:r>
            <a:r>
              <a:rPr lang="en-US" sz="2800" b="1" dirty="0"/>
              <a:t> </a:t>
            </a:r>
          </a:p>
          <a:p>
            <a:r>
              <a:rPr lang="en-US" sz="2800" b="1" dirty="0"/>
              <a:t>in Main Street</a:t>
            </a:r>
          </a:p>
          <a:p>
            <a:r>
              <a:rPr lang="en-US" sz="2800" dirty="0"/>
              <a:t>Has taken the loan</a:t>
            </a:r>
          </a:p>
          <a:p>
            <a:endParaRPr lang="en-US" sz="2800" b="1" dirty="0"/>
          </a:p>
          <a:p>
            <a:r>
              <a:rPr lang="en-US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4579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4554" y="386367"/>
            <a:ext cx="5633884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Example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the person called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Hayes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who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Lives in City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Harison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in Main Street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Has taken the loan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Does he have any ID?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Yes, Customer-id 677-89-9011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6624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4554" y="386367"/>
            <a:ext cx="56338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Example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the person called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Hayes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who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Lives in City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Harison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in Main Street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Has taken the loan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Does he have any ID?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Yes, Customer-id 677-89-9011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Any Load Identification?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Yes, Loan is numbered L-15.</a:t>
            </a:r>
          </a:p>
        </p:txBody>
      </p:sp>
    </p:spTree>
    <p:extLst>
      <p:ext uri="{BB962C8B-B14F-4D97-AF65-F5344CB8AC3E}">
        <p14:creationId xmlns:p14="http://schemas.microsoft.com/office/powerpoint/2010/main" val="2008150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9148" y="532350"/>
            <a:ext cx="741843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Role:</a:t>
            </a:r>
          </a:p>
          <a:p>
            <a:endParaRPr lang="en-US" sz="3200" b="1" dirty="0"/>
          </a:p>
          <a:p>
            <a:pPr algn="l"/>
            <a:r>
              <a:rPr lang="en-US" sz="3200" dirty="0"/>
              <a:t>The function that an </a:t>
            </a:r>
            <a:r>
              <a:rPr lang="en-US" sz="3200" b="1" dirty="0"/>
              <a:t>entity</a:t>
            </a:r>
            <a:r>
              <a:rPr lang="en-US" sz="3200" dirty="0"/>
              <a:t> plays in a </a:t>
            </a:r>
            <a:r>
              <a:rPr lang="en-US" sz="3200" b="1" dirty="0"/>
              <a:t>relationship</a:t>
            </a:r>
            <a:r>
              <a:rPr lang="en-US" sz="3200" dirty="0"/>
              <a:t> is called that entity’s role.</a:t>
            </a:r>
          </a:p>
          <a:p>
            <a:endParaRPr lang="en-US" sz="2800" dirty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/>
              <a:t>Roles are implicit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/>
              <a:t>They are not usually specified. </a:t>
            </a:r>
          </a:p>
          <a:p>
            <a:pPr algn="l"/>
            <a:endParaRPr lang="en-US" sz="3200" dirty="0"/>
          </a:p>
          <a:p>
            <a:pPr algn="l"/>
            <a:r>
              <a:rPr lang="en-US" sz="2800" b="1" dirty="0"/>
              <a:t>When Required?</a:t>
            </a:r>
          </a:p>
          <a:p>
            <a:pPr algn="l"/>
            <a:r>
              <a:rPr lang="en-US" sz="2800" dirty="0"/>
              <a:t>The same entity set </a:t>
            </a:r>
            <a:r>
              <a:rPr lang="en-US" sz="2800" b="1" dirty="0"/>
              <a:t>participa</a:t>
            </a:r>
            <a:r>
              <a:rPr lang="en-US" sz="2800" dirty="0"/>
              <a:t>tes in a relationship set </a:t>
            </a:r>
            <a:r>
              <a:rPr lang="en-US" sz="2800" b="1" dirty="0"/>
              <a:t>more than once</a:t>
            </a:r>
            <a:r>
              <a:rPr lang="en-US" sz="2800" dirty="0"/>
              <a:t>,</a:t>
            </a:r>
          </a:p>
          <a:p>
            <a:pPr algn="l"/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6406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981389" y="279400"/>
            <a:ext cx="613982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r>
              <a:rPr lang="en-US" sz="4000" b="1" dirty="0"/>
              <a:t>Role: </a:t>
            </a:r>
            <a:r>
              <a:rPr lang="en-US" sz="3200" b="1" dirty="0"/>
              <a:t>Recursive Relationship</a:t>
            </a:r>
            <a:endParaRPr lang="en-US" sz="4000" b="1" dirty="0"/>
          </a:p>
        </p:txBody>
      </p:sp>
      <p:grpSp>
        <p:nvGrpSpPr>
          <p:cNvPr id="11267" name="Group 11"/>
          <p:cNvGrpSpPr>
            <a:grpSpLocks/>
          </p:cNvGrpSpPr>
          <p:nvPr/>
        </p:nvGrpSpPr>
        <p:grpSpPr bwMode="auto">
          <a:xfrm>
            <a:off x="1625136" y="1253259"/>
            <a:ext cx="6002594" cy="3156513"/>
            <a:chOff x="288" y="768"/>
            <a:chExt cx="5232" cy="2592"/>
          </a:xfrm>
        </p:grpSpPr>
        <p:pic>
          <p:nvPicPr>
            <p:cNvPr id="1126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768"/>
              <a:ext cx="5232" cy="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269" name="Text Box 6"/>
            <p:cNvSpPr txBox="1">
              <a:spLocks noChangeArrowheads="1"/>
            </p:cNvSpPr>
            <p:nvPr/>
          </p:nvSpPr>
          <p:spPr bwMode="auto">
            <a:xfrm>
              <a:off x="3922" y="1943"/>
              <a:ext cx="75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r>
                <a:rPr lang="en-US" sz="2000" b="1"/>
                <a:t>Employee</a:t>
              </a:r>
            </a:p>
          </p:txBody>
        </p:sp>
        <p:sp>
          <p:nvSpPr>
            <p:cNvPr id="11270" name="Text Box 8"/>
            <p:cNvSpPr txBox="1">
              <a:spLocks noChangeArrowheads="1"/>
            </p:cNvSpPr>
            <p:nvPr/>
          </p:nvSpPr>
          <p:spPr bwMode="auto">
            <a:xfrm>
              <a:off x="1178" y="1935"/>
              <a:ext cx="75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r>
                <a:rPr lang="en-US" sz="2000" b="1"/>
                <a:t>Employee</a:t>
              </a:r>
            </a:p>
          </p:txBody>
        </p:sp>
        <p:sp>
          <p:nvSpPr>
            <p:cNvPr id="11271" name="Text Box 9"/>
            <p:cNvSpPr txBox="1">
              <a:spLocks noChangeArrowheads="1"/>
            </p:cNvSpPr>
            <p:nvPr/>
          </p:nvSpPr>
          <p:spPr bwMode="auto">
            <a:xfrm>
              <a:off x="2552" y="1279"/>
              <a:ext cx="65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r>
                <a:rPr lang="en-US" sz="2000" b="1"/>
                <a:t>Manager</a:t>
              </a:r>
            </a:p>
          </p:txBody>
        </p:sp>
        <p:sp>
          <p:nvSpPr>
            <p:cNvPr id="11272" name="Text Box 10"/>
            <p:cNvSpPr txBox="1">
              <a:spLocks noChangeArrowheads="1"/>
            </p:cNvSpPr>
            <p:nvPr/>
          </p:nvSpPr>
          <p:spPr bwMode="auto">
            <a:xfrm>
              <a:off x="2581" y="2935"/>
              <a:ext cx="551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r>
                <a:rPr lang="en-US" sz="2000" b="1"/>
                <a:t>Worker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897992" y="4787153"/>
            <a:ext cx="55941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relationship Set </a:t>
            </a:r>
          </a:p>
          <a:p>
            <a:r>
              <a:rPr lang="en-US" sz="2400" b="1" dirty="0"/>
              <a:t>works-for</a:t>
            </a:r>
            <a:r>
              <a:rPr lang="en-US" sz="2400" dirty="0"/>
              <a:t> </a:t>
            </a:r>
          </a:p>
          <a:p>
            <a:r>
              <a:rPr lang="en-US" sz="2400" dirty="0"/>
              <a:t>that is modeled by </a:t>
            </a:r>
          </a:p>
          <a:p>
            <a:r>
              <a:rPr lang="en-US" sz="2400" b="1" dirty="0"/>
              <a:t>ordered pair</a:t>
            </a:r>
            <a:r>
              <a:rPr lang="en-US" sz="2400" dirty="0"/>
              <a:t>s of </a:t>
            </a:r>
            <a:r>
              <a:rPr lang="en-US" sz="2400" b="1" dirty="0"/>
              <a:t>employee entities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>
                <a:ea typeface="SimSun" pitchFamily="2" charset="-122"/>
              </a:rPr>
              <a:t>Basic Concepts</a:t>
            </a:r>
            <a:r>
              <a:rPr lang="en-US" altLang="zh-CN">
                <a:ea typeface="SimSun" pitchFamily="2" charset="-122"/>
              </a:rPr>
              <a:t>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650875"/>
            <a:ext cx="8466138" cy="5813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dirty="0">
                <a:ea typeface="SimSun" pitchFamily="2" charset="-122"/>
              </a:rPr>
              <a:t>Degree of a Relationship Set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SimSun" pitchFamily="2" charset="-122"/>
              </a:rPr>
              <a:t>Refers to number of </a:t>
            </a:r>
            <a:r>
              <a:rPr lang="en-US" altLang="zh-CN" sz="2400" b="1" dirty="0">
                <a:ea typeface="SimSun" pitchFamily="2" charset="-122"/>
              </a:rPr>
              <a:t>entity sets </a:t>
            </a:r>
            <a:r>
              <a:rPr lang="en-US" altLang="zh-CN" sz="2400" dirty="0">
                <a:ea typeface="SimSun" pitchFamily="2" charset="-122"/>
              </a:rPr>
              <a:t>that participate in a </a:t>
            </a:r>
            <a:r>
              <a:rPr lang="en-US" altLang="zh-CN" sz="2400" b="1" dirty="0">
                <a:ea typeface="SimSun" pitchFamily="2" charset="-122"/>
              </a:rPr>
              <a:t>relationship set.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SimSun" pitchFamily="2" charset="-122"/>
              </a:rPr>
              <a:t>Relationship sets that </a:t>
            </a:r>
            <a:r>
              <a:rPr lang="en-US" altLang="zh-CN" sz="2400" b="1" dirty="0">
                <a:ea typeface="SimSun" pitchFamily="2" charset="-122"/>
              </a:rPr>
              <a:t>involve two entity sets</a:t>
            </a:r>
            <a:r>
              <a:rPr lang="en-US" altLang="zh-CN" sz="2400" dirty="0">
                <a:ea typeface="SimSun" pitchFamily="2" charset="-122"/>
              </a:rPr>
              <a:t> are </a:t>
            </a:r>
            <a:r>
              <a:rPr lang="en-US" altLang="zh-CN" sz="2400" b="1" i="1" dirty="0">
                <a:solidFill>
                  <a:schemeClr val="tx2"/>
                </a:solidFill>
                <a:ea typeface="SimSun" pitchFamily="2" charset="-122"/>
              </a:rPr>
              <a:t>binary</a:t>
            </a:r>
            <a:r>
              <a:rPr lang="en-US" altLang="zh-CN" sz="2400" b="1" dirty="0">
                <a:ea typeface="SimSun" pitchFamily="2" charset="-122"/>
              </a:rPr>
              <a:t> </a:t>
            </a:r>
            <a:r>
              <a:rPr lang="en-US" altLang="zh-CN" sz="2400" dirty="0">
                <a:ea typeface="SimSun" pitchFamily="2" charset="-122"/>
              </a:rPr>
              <a:t>(or degree two).  Generally, most relationship sets in a database system are binary.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SimSun" pitchFamily="2" charset="-122"/>
              </a:rPr>
              <a:t>Relationship sets may </a:t>
            </a:r>
            <a:r>
              <a:rPr lang="en-US" altLang="zh-CN" sz="2400" b="1" dirty="0">
                <a:ea typeface="SimSun" pitchFamily="2" charset="-122"/>
              </a:rPr>
              <a:t>involve more than two</a:t>
            </a:r>
            <a:r>
              <a:rPr lang="en-US" altLang="zh-CN" sz="2400" dirty="0">
                <a:ea typeface="SimSun" pitchFamily="2" charset="-122"/>
              </a:rPr>
              <a:t> entity sets.</a:t>
            </a:r>
            <a:r>
              <a:rPr lang="en-US" altLang="zh-CN" sz="2000" dirty="0">
                <a:ea typeface="SimSun" pitchFamily="2" charset="-122"/>
              </a:rPr>
              <a:t> 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SimSun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SimSun" pitchFamily="2" charset="-122"/>
              </a:rPr>
              <a:t>Relationships between more than two entity sets are rare.  Most relationships are binary. (More on this later.)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82625" y="3757613"/>
            <a:ext cx="821372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Helvetica" charset="0"/>
              </a:defRPr>
            </a:lvl1pPr>
            <a:lvl2pPr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lvl="1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2400" dirty="0">
                <a:ea typeface="SimSun" pitchFamily="2" charset="-122"/>
              </a:rPr>
              <a:t>E.g.  Suppose </a:t>
            </a:r>
            <a:r>
              <a:rPr kumimoji="1" lang="en-US" altLang="zh-CN" sz="2400" b="1" dirty="0">
                <a:ea typeface="SimSun" pitchFamily="2" charset="-122"/>
              </a:rPr>
              <a:t>employee</a:t>
            </a:r>
            <a:r>
              <a:rPr kumimoji="1" lang="en-US" altLang="zh-CN" sz="2400" dirty="0">
                <a:ea typeface="SimSun" pitchFamily="2" charset="-122"/>
              </a:rPr>
              <a:t>s of a bank may have </a:t>
            </a:r>
            <a:r>
              <a:rPr kumimoji="1" lang="en-US" altLang="zh-CN" sz="2400" b="1" dirty="0">
                <a:ea typeface="SimSun" pitchFamily="2" charset="-122"/>
              </a:rPr>
              <a:t>jobs</a:t>
            </a:r>
            <a:r>
              <a:rPr kumimoji="1" lang="en-US" altLang="zh-CN" sz="2400" dirty="0">
                <a:ea typeface="SimSun" pitchFamily="2" charset="-122"/>
              </a:rPr>
              <a:t> (responsibilities) at multiple branches, </a:t>
            </a:r>
            <a:r>
              <a:rPr kumimoji="1" lang="en-US" altLang="zh-CN" sz="2400" b="1" dirty="0">
                <a:ea typeface="SimSun" pitchFamily="2" charset="-122"/>
              </a:rPr>
              <a:t>with different jobs at different branches.</a:t>
            </a:r>
            <a:r>
              <a:rPr kumimoji="1" lang="en-US" altLang="zh-CN" sz="2400" dirty="0">
                <a:ea typeface="SimSun" pitchFamily="2" charset="-122"/>
              </a:rPr>
              <a:t>  Then there is </a:t>
            </a:r>
            <a:r>
              <a:rPr kumimoji="1" lang="en-US" altLang="zh-CN" sz="2400" b="1" dirty="0">
                <a:ea typeface="SimSun" pitchFamily="2" charset="-122"/>
              </a:rPr>
              <a:t>a ternary</a:t>
            </a:r>
            <a:r>
              <a:rPr kumimoji="1" lang="en-US" altLang="zh-CN" sz="2400" dirty="0">
                <a:ea typeface="SimSun" pitchFamily="2" charset="-122"/>
              </a:rPr>
              <a:t> relationship set between entity sets </a:t>
            </a:r>
            <a:r>
              <a:rPr kumimoji="1" lang="en-US" altLang="zh-CN" sz="2400" i="1" dirty="0">
                <a:ea typeface="SimSun" pitchFamily="2" charset="-122"/>
                <a:hlinkClick r:id="rId2" action="ppaction://hlinksldjump"/>
              </a:rPr>
              <a:t>employee,  job and branch</a:t>
            </a:r>
            <a:endParaRPr lang="en-US" altLang="zh-CN" sz="2400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307" y="1562100"/>
            <a:ext cx="71818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0100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100">
                <a:ea typeface="SimSun" pitchFamily="2" charset="-122"/>
              </a:rPr>
              <a:t>E-R</a:t>
            </a:r>
            <a:r>
              <a:rPr lang="en-US" altLang="zh-CN">
                <a:ea typeface="SimSun" pitchFamily="2" charset="-122"/>
              </a:rPr>
              <a:t> Diagram with a Ternary Relationship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27061" r="774" b="26804"/>
          <a:stretch>
            <a:fillRect/>
          </a:stretch>
        </p:blipFill>
        <p:spPr bwMode="auto">
          <a:xfrm>
            <a:off x="533400" y="1333500"/>
            <a:ext cx="8278813" cy="29210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7108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>
                <a:ea typeface="SimSun" pitchFamily="2" charset="-122"/>
              </a:rPr>
              <a:t>Constraints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538" y="1031875"/>
            <a:ext cx="8483600" cy="5207000"/>
          </a:xfrm>
        </p:spPr>
        <p:txBody>
          <a:bodyPr/>
          <a:lstStyle/>
          <a:p>
            <a:r>
              <a:rPr lang="en-US" altLang="zh-CN" sz="2400" b="1" dirty="0">
                <a:ea typeface="SimSun" pitchFamily="2" charset="-122"/>
              </a:rPr>
              <a:t>Mapping Cardinalities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Express the </a:t>
            </a:r>
            <a:r>
              <a:rPr lang="en-US" altLang="zh-CN" sz="2400" b="1" dirty="0">
                <a:ea typeface="SimSun" pitchFamily="2" charset="-122"/>
              </a:rPr>
              <a:t>number of entities </a:t>
            </a:r>
            <a:r>
              <a:rPr lang="en-US" altLang="zh-CN" sz="2400" dirty="0">
                <a:ea typeface="SimSun" pitchFamily="2" charset="-122"/>
              </a:rPr>
              <a:t>to which </a:t>
            </a:r>
            <a:r>
              <a:rPr lang="en-US" altLang="zh-CN" sz="2400" b="1" dirty="0">
                <a:ea typeface="SimSun" pitchFamily="2" charset="-122"/>
              </a:rPr>
              <a:t>another entity </a:t>
            </a:r>
            <a:r>
              <a:rPr lang="en-US" altLang="zh-CN" sz="2400" dirty="0">
                <a:ea typeface="SimSun" pitchFamily="2" charset="-122"/>
              </a:rPr>
              <a:t>can be associated via a </a:t>
            </a:r>
            <a:r>
              <a:rPr lang="en-US" altLang="zh-CN" sz="2400" b="1" dirty="0">
                <a:ea typeface="SimSun" pitchFamily="2" charset="-122"/>
              </a:rPr>
              <a:t>relationship set</a:t>
            </a:r>
            <a:r>
              <a:rPr lang="en-US" altLang="zh-CN" sz="2400" dirty="0">
                <a:ea typeface="SimSun" pitchFamily="2" charset="-122"/>
              </a:rPr>
              <a:t>.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Most useful in </a:t>
            </a:r>
            <a:r>
              <a:rPr lang="en-US" altLang="zh-CN" sz="2400" b="1" dirty="0">
                <a:ea typeface="SimSun" pitchFamily="2" charset="-122"/>
              </a:rPr>
              <a:t>describing binary relationship </a:t>
            </a:r>
            <a:r>
              <a:rPr lang="en-US" altLang="zh-CN" sz="2400" dirty="0">
                <a:ea typeface="SimSun" pitchFamily="2" charset="-122"/>
              </a:rPr>
              <a:t>sets.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For a binary relationship set the mapping cardinality must be one of the following types:</a:t>
            </a:r>
          </a:p>
          <a:p>
            <a:pPr lvl="2"/>
            <a:r>
              <a:rPr lang="en-US" altLang="zh-CN" sz="2400" dirty="0">
                <a:ea typeface="SimSun" pitchFamily="2" charset="-122"/>
              </a:rPr>
              <a:t>One to one</a:t>
            </a:r>
          </a:p>
          <a:p>
            <a:pPr lvl="2"/>
            <a:r>
              <a:rPr lang="en-US" altLang="zh-CN" sz="2400" dirty="0">
                <a:ea typeface="SimSun" pitchFamily="2" charset="-122"/>
              </a:rPr>
              <a:t>One to many</a:t>
            </a:r>
          </a:p>
          <a:p>
            <a:pPr lvl="2"/>
            <a:r>
              <a:rPr lang="en-US" altLang="zh-CN" sz="2400" dirty="0">
                <a:ea typeface="SimSun" pitchFamily="2" charset="-122"/>
              </a:rPr>
              <a:t>Many to one</a:t>
            </a:r>
          </a:p>
          <a:p>
            <a:pPr lvl="2"/>
            <a:r>
              <a:rPr lang="en-US" altLang="zh-CN" sz="2400" dirty="0">
                <a:ea typeface="SimSun" pitchFamily="2" charset="-122"/>
              </a:rPr>
              <a:t>Many to many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>
                <a:ea typeface="SimSun" pitchFamily="2" charset="-122"/>
              </a:rPr>
              <a:t>Constraints </a:t>
            </a:r>
            <a:r>
              <a:rPr lang="en-US" altLang="zh-CN">
                <a:ea typeface="SimSun" pitchFamily="2" charset="-122"/>
              </a:rPr>
              <a:t>(Cont.)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" t="10025" r="1834" b="10269"/>
          <a:stretch>
            <a:fillRect/>
          </a:stretch>
        </p:blipFill>
        <p:spPr bwMode="auto">
          <a:xfrm>
            <a:off x="1155700" y="1016000"/>
            <a:ext cx="6756400" cy="416083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362075" y="5283200"/>
            <a:ext cx="194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ea typeface="SimSun" pitchFamily="2" charset="-122"/>
              </a:rPr>
              <a:t>One to one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448300" y="5283200"/>
            <a:ext cx="192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ea typeface="SimSun" pitchFamily="2" charset="-122"/>
              </a:rPr>
              <a:t>One to many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54025" y="5691188"/>
            <a:ext cx="8385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l"/>
            <a:r>
              <a:rPr lang="en-US" altLang="zh-CN" sz="2400">
                <a:ea typeface="SimSun" pitchFamily="2" charset="-122"/>
              </a:rPr>
              <a:t>Note: Some elements in A and B may not be mapped to any </a:t>
            </a:r>
          </a:p>
          <a:p>
            <a:pPr algn="l"/>
            <a:r>
              <a:rPr lang="en-US" altLang="zh-CN" sz="2400">
                <a:ea typeface="SimSun" pitchFamily="2" charset="-122"/>
              </a:rPr>
              <a:t>elements in the other set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>
                <a:ea typeface="SimSun" pitchFamily="2" charset="-122"/>
              </a:rPr>
              <a:t>Constraints </a:t>
            </a:r>
            <a:r>
              <a:rPr lang="en-US" altLang="zh-CN">
                <a:ea typeface="SimSun" pitchFamily="2" charset="-122"/>
              </a:rPr>
              <a:t>(Cont.)</a:t>
            </a:r>
          </a:p>
        </p:txBody>
      </p:sp>
      <p:pic>
        <p:nvPicPr>
          <p:cNvPr id="15363" name="Picture 20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" t="10165" r="1236" b="8791"/>
          <a:stretch>
            <a:fillRect/>
          </a:stretch>
        </p:blipFill>
        <p:spPr bwMode="auto">
          <a:xfrm>
            <a:off x="1257300" y="1079500"/>
            <a:ext cx="6494463" cy="40989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4" name="Text Box 2052"/>
          <p:cNvSpPr txBox="1">
            <a:spLocks noChangeArrowheads="1"/>
          </p:cNvSpPr>
          <p:nvPr/>
        </p:nvSpPr>
        <p:spPr bwMode="auto">
          <a:xfrm>
            <a:off x="1779588" y="5321300"/>
            <a:ext cx="186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ea typeface="SimSun" pitchFamily="2" charset="-122"/>
              </a:rPr>
              <a:t>Many to one</a:t>
            </a:r>
          </a:p>
        </p:txBody>
      </p:sp>
      <p:sp>
        <p:nvSpPr>
          <p:cNvPr id="15365" name="Text Box 2053"/>
          <p:cNvSpPr txBox="1">
            <a:spLocks noChangeArrowheads="1"/>
          </p:cNvSpPr>
          <p:nvPr/>
        </p:nvSpPr>
        <p:spPr bwMode="auto">
          <a:xfrm>
            <a:off x="5345113" y="5321300"/>
            <a:ext cx="209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ea typeface="SimSun" pitchFamily="2" charset="-122"/>
              </a:rPr>
              <a:t>Many to many</a:t>
            </a:r>
          </a:p>
        </p:txBody>
      </p:sp>
      <p:sp>
        <p:nvSpPr>
          <p:cNvPr id="15366" name="Text Box 2055"/>
          <p:cNvSpPr txBox="1">
            <a:spLocks noChangeArrowheads="1"/>
          </p:cNvSpPr>
          <p:nvPr/>
        </p:nvSpPr>
        <p:spPr bwMode="auto">
          <a:xfrm>
            <a:off x="454025" y="5700713"/>
            <a:ext cx="8385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l"/>
            <a:r>
              <a:rPr lang="en-US" altLang="zh-CN" sz="2400">
                <a:ea typeface="SimSun" pitchFamily="2" charset="-122"/>
              </a:rPr>
              <a:t>Note: Some elements in A and B may not be mapped to any </a:t>
            </a:r>
          </a:p>
          <a:p>
            <a:pPr algn="l"/>
            <a:r>
              <a:rPr lang="en-US" altLang="zh-CN" sz="2400">
                <a:ea typeface="SimSun" pitchFamily="2" charset="-122"/>
              </a:rPr>
              <a:t>elements in the other set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Constraints (Cont.)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5888" y="774700"/>
            <a:ext cx="8731250" cy="5721350"/>
          </a:xfrm>
          <a:noFill/>
        </p:spPr>
        <p:txBody>
          <a:bodyPr/>
          <a:lstStyle/>
          <a:p>
            <a:r>
              <a:rPr lang="en-US" altLang="zh-CN" sz="2400" b="1" dirty="0">
                <a:ea typeface="SimSun" pitchFamily="2" charset="-122"/>
              </a:rPr>
              <a:t>Participation Constraints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The participation of an </a:t>
            </a:r>
            <a:r>
              <a:rPr lang="en-US" altLang="zh-CN" sz="2400" b="1" dirty="0">
                <a:ea typeface="SimSun" pitchFamily="2" charset="-122"/>
              </a:rPr>
              <a:t>entity set </a:t>
            </a:r>
            <a:r>
              <a:rPr lang="en-US" altLang="zh-CN" sz="2400" b="1" i="1" dirty="0">
                <a:ea typeface="SimSun" pitchFamily="2" charset="-122"/>
              </a:rPr>
              <a:t>E</a:t>
            </a:r>
            <a:r>
              <a:rPr lang="en-US" altLang="zh-CN" sz="2400" b="1" dirty="0">
                <a:ea typeface="SimSun" pitchFamily="2" charset="-122"/>
              </a:rPr>
              <a:t> </a:t>
            </a:r>
            <a:r>
              <a:rPr lang="en-US" altLang="zh-CN" sz="2400" dirty="0">
                <a:ea typeface="SimSun" pitchFamily="2" charset="-122"/>
              </a:rPr>
              <a:t>in </a:t>
            </a:r>
            <a:r>
              <a:rPr lang="en-US" altLang="zh-CN" sz="2400" b="1" dirty="0">
                <a:ea typeface="SimSun" pitchFamily="2" charset="-122"/>
              </a:rPr>
              <a:t>a relationship set </a:t>
            </a:r>
            <a:r>
              <a:rPr lang="en-US" altLang="zh-CN" sz="2400" b="1" i="1" dirty="0">
                <a:ea typeface="SimSun" pitchFamily="2" charset="-122"/>
              </a:rPr>
              <a:t>R </a:t>
            </a:r>
            <a:r>
              <a:rPr lang="en-US" altLang="zh-CN" sz="2400" dirty="0">
                <a:ea typeface="SimSun" pitchFamily="2" charset="-122"/>
              </a:rPr>
              <a:t>is said to be </a:t>
            </a:r>
            <a:r>
              <a:rPr lang="en-US" altLang="zh-CN" sz="2400" dirty="0">
                <a:solidFill>
                  <a:srgbClr val="FF0000"/>
                </a:solidFill>
                <a:ea typeface="SimSun" pitchFamily="2" charset="-122"/>
              </a:rPr>
              <a:t>total</a:t>
            </a:r>
            <a:r>
              <a:rPr lang="en-US" altLang="zh-CN" sz="2400" dirty="0">
                <a:ea typeface="SimSun" pitchFamily="2" charset="-122"/>
              </a:rPr>
              <a:t> if every </a:t>
            </a:r>
            <a:r>
              <a:rPr lang="en-US" altLang="zh-CN" sz="2400" b="1" dirty="0">
                <a:ea typeface="SimSun" pitchFamily="2" charset="-122"/>
              </a:rPr>
              <a:t>entity in </a:t>
            </a:r>
            <a:r>
              <a:rPr lang="en-US" altLang="zh-CN" sz="2400" b="1" i="1" dirty="0">
                <a:ea typeface="SimSun" pitchFamily="2" charset="-122"/>
              </a:rPr>
              <a:t>E</a:t>
            </a:r>
            <a:r>
              <a:rPr lang="en-US" altLang="zh-CN" sz="2400" b="1" dirty="0">
                <a:ea typeface="SimSun" pitchFamily="2" charset="-122"/>
              </a:rPr>
              <a:t> </a:t>
            </a:r>
            <a:r>
              <a:rPr lang="en-US" altLang="zh-CN" sz="2400" dirty="0">
                <a:ea typeface="SimSun" pitchFamily="2" charset="-122"/>
              </a:rPr>
              <a:t>participates in </a:t>
            </a:r>
            <a:r>
              <a:rPr lang="en-US" altLang="zh-CN" sz="2400" b="1" dirty="0">
                <a:ea typeface="SimSun" pitchFamily="2" charset="-122"/>
              </a:rPr>
              <a:t>at least one relationship in </a:t>
            </a:r>
            <a:r>
              <a:rPr lang="en-US" altLang="zh-CN" sz="2400" b="1" i="1" dirty="0">
                <a:ea typeface="SimSun" pitchFamily="2" charset="-122"/>
              </a:rPr>
              <a:t>R</a:t>
            </a:r>
            <a:r>
              <a:rPr lang="en-US" altLang="zh-CN" sz="2400" b="1" dirty="0">
                <a:ea typeface="SimSun" pitchFamily="2" charset="-122"/>
              </a:rPr>
              <a:t>.</a:t>
            </a:r>
          </a:p>
          <a:p>
            <a:pPr lvl="2"/>
            <a:r>
              <a:rPr lang="en-US" altLang="zh-CN" sz="2400" dirty="0">
                <a:ea typeface="SimSun" pitchFamily="2" charset="-122"/>
              </a:rPr>
              <a:t>For example, we expect every </a:t>
            </a:r>
            <a:r>
              <a:rPr lang="en-US" altLang="zh-CN" sz="2400" dirty="0">
                <a:solidFill>
                  <a:srgbClr val="FF0000"/>
                </a:solidFill>
                <a:ea typeface="SimSun" pitchFamily="2" charset="-122"/>
              </a:rPr>
              <a:t>loan entity</a:t>
            </a:r>
            <a:r>
              <a:rPr lang="en-US" altLang="zh-CN" sz="2400" dirty="0">
                <a:ea typeface="SimSun" pitchFamily="2" charset="-122"/>
              </a:rPr>
              <a:t> to be related to </a:t>
            </a:r>
            <a:r>
              <a:rPr lang="en-US" altLang="zh-CN" sz="2400" dirty="0">
                <a:solidFill>
                  <a:srgbClr val="FF0000"/>
                </a:solidFill>
                <a:ea typeface="SimSun" pitchFamily="2" charset="-122"/>
              </a:rPr>
              <a:t>at least one customer</a:t>
            </a:r>
            <a:r>
              <a:rPr lang="en-US" altLang="zh-CN" sz="2400" dirty="0">
                <a:ea typeface="SimSun" pitchFamily="2" charset="-122"/>
              </a:rPr>
              <a:t> through the borrower relationship.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If only </a:t>
            </a:r>
            <a:r>
              <a:rPr lang="en-US" altLang="zh-CN" sz="2400" b="1" dirty="0">
                <a:ea typeface="SimSun" pitchFamily="2" charset="-122"/>
              </a:rPr>
              <a:t>some entities in E </a:t>
            </a:r>
            <a:r>
              <a:rPr lang="en-US" altLang="zh-CN" sz="2400" dirty="0">
                <a:ea typeface="SimSun" pitchFamily="2" charset="-122"/>
              </a:rPr>
              <a:t>participate in relationship in R, the participation of </a:t>
            </a:r>
            <a:r>
              <a:rPr lang="en-US" altLang="zh-CN" sz="2400" b="1" dirty="0">
                <a:ea typeface="SimSun" pitchFamily="2" charset="-122"/>
              </a:rPr>
              <a:t>entity set E </a:t>
            </a:r>
            <a:r>
              <a:rPr lang="en-US" altLang="zh-CN" sz="2400" dirty="0">
                <a:ea typeface="SimSun" pitchFamily="2" charset="-122"/>
              </a:rPr>
              <a:t>in </a:t>
            </a:r>
            <a:r>
              <a:rPr lang="en-US" altLang="zh-CN" sz="2400" b="1" dirty="0">
                <a:ea typeface="SimSun" pitchFamily="2" charset="-122"/>
              </a:rPr>
              <a:t>relationship R </a:t>
            </a:r>
            <a:r>
              <a:rPr lang="en-US" altLang="zh-CN" sz="2400" dirty="0">
                <a:ea typeface="SimSun" pitchFamily="2" charset="-122"/>
              </a:rPr>
              <a:t>is said to be </a:t>
            </a:r>
            <a:r>
              <a:rPr lang="en-US" altLang="zh-CN" sz="2400" b="1" dirty="0">
                <a:solidFill>
                  <a:srgbClr val="FF0000"/>
                </a:solidFill>
                <a:ea typeface="SimSun" pitchFamily="2" charset="-122"/>
              </a:rPr>
              <a:t>partial</a:t>
            </a:r>
            <a:r>
              <a:rPr lang="en-US" altLang="zh-CN" sz="2400" b="1" dirty="0">
                <a:ea typeface="SimSun" pitchFamily="2" charset="-122"/>
              </a:rPr>
              <a:t>.</a:t>
            </a:r>
          </a:p>
          <a:p>
            <a:pPr lvl="2"/>
            <a:r>
              <a:rPr lang="en-US" altLang="zh-CN" sz="2400" dirty="0">
                <a:ea typeface="SimSun" pitchFamily="2" charset="-122"/>
              </a:rPr>
              <a:t>For example, the participation of </a:t>
            </a:r>
            <a:r>
              <a:rPr lang="en-US" altLang="zh-CN" sz="2400" dirty="0">
                <a:solidFill>
                  <a:srgbClr val="FF0000"/>
                </a:solidFill>
                <a:ea typeface="SimSun" pitchFamily="2" charset="-122"/>
              </a:rPr>
              <a:t>customer</a:t>
            </a:r>
            <a:r>
              <a:rPr lang="en-US" altLang="zh-CN" sz="2400" dirty="0">
                <a:ea typeface="SimSun" pitchFamily="2" charset="-122"/>
              </a:rPr>
              <a:t> in the </a:t>
            </a:r>
            <a:r>
              <a:rPr lang="en-US" altLang="zh-CN" sz="2400" dirty="0">
                <a:solidFill>
                  <a:srgbClr val="FF0000"/>
                </a:solidFill>
                <a:ea typeface="SimSun" pitchFamily="2" charset="-122"/>
              </a:rPr>
              <a:t>borrower</a:t>
            </a:r>
            <a:r>
              <a:rPr lang="en-US" altLang="zh-CN" sz="2400" dirty="0">
                <a:ea typeface="SimSun" pitchFamily="2" charset="-122"/>
              </a:rPr>
              <a:t> relationship set is therefore set is therefore partial.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0CEDDA-58C3-48D8-B09A-A0595F1754A3}"/>
              </a:ext>
            </a:extLst>
          </p:cNvPr>
          <p:cNvSpPr txBox="1"/>
          <p:nvPr/>
        </p:nvSpPr>
        <p:spPr>
          <a:xfrm>
            <a:off x="2286000" y="3242777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err="1">
                <a:effectLst/>
                <a:latin typeface="SolaimanLipi" panose="03000609000000000000" pitchFamily="65" charset="0"/>
                <a:ea typeface="Calibri" panose="020F0502020204030204" pitchFamily="34" charset="0"/>
              </a:rPr>
              <a:t>চিহ্ণতকরণকে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33C3F2-CB95-4D4D-BC7F-943990255139}"/>
              </a:ext>
            </a:extLst>
          </p:cNvPr>
          <p:cNvSpPr txBox="1"/>
          <p:nvPr/>
        </p:nvSpPr>
        <p:spPr>
          <a:xfrm>
            <a:off x="2286000" y="3242777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err="1">
                <a:effectLst/>
                <a:latin typeface="SolaimanLipi" panose="03000609000000000000" pitchFamily="65" charset="0"/>
                <a:ea typeface="Calibri" panose="020F0502020204030204" pitchFamily="34" charset="0"/>
              </a:rPr>
              <a:t>চিহ্ণতকরণকে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01EB7B-E406-4732-AAAF-86632C369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66" y="1556042"/>
            <a:ext cx="3989613" cy="26141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CC700D-C8B0-4925-B86B-7CD54CC34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809" y="1112696"/>
            <a:ext cx="3335482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45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01EB7B-E406-4732-AAAF-86632C369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96" y="447676"/>
            <a:ext cx="3335482" cy="21855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CC700D-C8B0-4925-B86B-7CD54CC34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808" y="0"/>
            <a:ext cx="3075709" cy="2819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4EBB74-09E0-474E-8F49-748348AB6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850" y="3034146"/>
            <a:ext cx="3607812" cy="356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83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5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Keys</a:t>
            </a:r>
          </a:p>
        </p:txBody>
      </p:sp>
      <p:sp>
        <p:nvSpPr>
          <p:cNvPr id="17411" name="Rectangle 1030"/>
          <p:cNvSpPr>
            <a:spLocks noChangeArrowheads="1"/>
          </p:cNvSpPr>
          <p:nvPr/>
        </p:nvSpPr>
        <p:spPr bwMode="auto">
          <a:xfrm>
            <a:off x="355600" y="881063"/>
            <a:ext cx="8451850" cy="551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b="1" dirty="0">
                <a:ea typeface="SimSun" pitchFamily="2" charset="-122"/>
              </a:rPr>
              <a:t>Entity Sets</a:t>
            </a:r>
          </a:p>
          <a:p>
            <a:pPr marL="742950" lvl="1" indent="-28575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dirty="0">
                <a:ea typeface="SimSun" pitchFamily="2" charset="-122"/>
              </a:rPr>
              <a:t>A </a:t>
            </a:r>
            <a:r>
              <a:rPr kumimoji="1" lang="en-US" altLang="zh-CN" sz="2400" b="1" i="1" dirty="0">
                <a:solidFill>
                  <a:schemeClr val="tx2"/>
                </a:solidFill>
                <a:ea typeface="SimSun" pitchFamily="2" charset="-122"/>
              </a:rPr>
              <a:t>super key</a:t>
            </a:r>
            <a:r>
              <a:rPr kumimoji="1" lang="en-US" altLang="zh-CN" sz="2400" dirty="0">
                <a:ea typeface="SimSun" pitchFamily="2" charset="-122"/>
              </a:rPr>
              <a:t> of an entity set is a set of one or more attributes whose values uniquely determine each entity.</a:t>
            </a:r>
          </a:p>
          <a:p>
            <a:pPr marL="742950" lvl="1" indent="-28575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dirty="0">
                <a:ea typeface="SimSun" pitchFamily="2" charset="-122"/>
              </a:rPr>
              <a:t>A </a:t>
            </a:r>
            <a:r>
              <a:rPr kumimoji="1" lang="en-US" altLang="zh-CN" sz="2400" b="1" i="1" dirty="0">
                <a:solidFill>
                  <a:schemeClr val="tx2"/>
                </a:solidFill>
                <a:ea typeface="SimSun" pitchFamily="2" charset="-122"/>
              </a:rPr>
              <a:t>candidate key</a:t>
            </a:r>
            <a:r>
              <a:rPr kumimoji="1" lang="en-US" altLang="zh-CN" sz="2400" dirty="0">
                <a:ea typeface="SimSun" pitchFamily="2" charset="-122"/>
              </a:rPr>
              <a:t> of an entity set is a minimal super key</a:t>
            </a:r>
          </a:p>
          <a:p>
            <a:pPr marL="1085850" lvl="2" indent="-22860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2400" i="1" dirty="0">
                <a:ea typeface="SimSun" pitchFamily="2" charset="-122"/>
              </a:rPr>
              <a:t>Customer-id</a:t>
            </a:r>
            <a:r>
              <a:rPr kumimoji="1" lang="en-US" altLang="zh-CN" sz="2400" dirty="0">
                <a:ea typeface="SimSun" pitchFamily="2" charset="-122"/>
              </a:rPr>
              <a:t> is candidate key of </a:t>
            </a:r>
            <a:r>
              <a:rPr kumimoji="1" lang="en-US" altLang="zh-CN" sz="2400" i="1" dirty="0">
                <a:ea typeface="SimSun" pitchFamily="2" charset="-122"/>
              </a:rPr>
              <a:t>customer</a:t>
            </a:r>
            <a:endParaRPr kumimoji="1" lang="en-US" altLang="zh-CN" sz="2400" dirty="0">
              <a:ea typeface="SimSun" pitchFamily="2" charset="-122"/>
            </a:endParaRPr>
          </a:p>
          <a:p>
            <a:pPr marL="1085850" lvl="2" indent="-22860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2400" i="1" dirty="0">
                <a:ea typeface="SimSun" pitchFamily="2" charset="-122"/>
              </a:rPr>
              <a:t>account-number</a:t>
            </a:r>
            <a:r>
              <a:rPr kumimoji="1" lang="en-US" altLang="zh-CN" sz="2400" dirty="0">
                <a:ea typeface="SimSun" pitchFamily="2" charset="-122"/>
              </a:rPr>
              <a:t> is candidate key of </a:t>
            </a:r>
            <a:r>
              <a:rPr kumimoji="1" lang="en-US" altLang="zh-CN" sz="2400" i="1" dirty="0">
                <a:ea typeface="SimSun" pitchFamily="2" charset="-122"/>
              </a:rPr>
              <a:t>account</a:t>
            </a:r>
            <a:endParaRPr kumimoji="1" lang="en-US" altLang="zh-CN" sz="2400" dirty="0">
              <a:ea typeface="SimSun" pitchFamily="2" charset="-122"/>
            </a:endParaRPr>
          </a:p>
          <a:p>
            <a:pPr marL="742950" lvl="1" indent="-28575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dirty="0">
                <a:ea typeface="SimSun" pitchFamily="2" charset="-122"/>
              </a:rPr>
              <a:t>Although several candidate keys may exist, one of the candidate keys is selected to be the </a:t>
            </a:r>
            <a:r>
              <a:rPr kumimoji="1" lang="en-US" altLang="zh-CN" sz="2400" i="1" dirty="0">
                <a:solidFill>
                  <a:schemeClr val="tx2"/>
                </a:solidFill>
                <a:ea typeface="SimSun" pitchFamily="2" charset="-122"/>
              </a:rPr>
              <a:t>primary key</a:t>
            </a:r>
            <a:r>
              <a:rPr kumimoji="1" lang="en-US" altLang="zh-CN" sz="2400" dirty="0">
                <a:ea typeface="SimSun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" y="2239556"/>
            <a:ext cx="86156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b="1" i="1" dirty="0">
                <a:latin typeface="Palatino-Italic"/>
              </a:rPr>
              <a:t>primary-key</a:t>
            </a:r>
            <a:r>
              <a:rPr lang="en-US" sz="2400" b="1" dirty="0">
                <a:latin typeface="Palatino-Roman"/>
              </a:rPr>
              <a:t>(</a:t>
            </a:r>
            <a:r>
              <a:rPr lang="en-US" sz="2400" b="1" i="1" dirty="0">
                <a:latin typeface="CMMI10"/>
              </a:rPr>
              <a:t>E</a:t>
            </a:r>
            <a:r>
              <a:rPr lang="en-US" sz="1000" b="1" dirty="0">
                <a:latin typeface="CMR7"/>
              </a:rPr>
              <a:t>1</a:t>
            </a:r>
            <a:r>
              <a:rPr lang="en-US" sz="2400" b="1" dirty="0">
                <a:latin typeface="Palatino-Roman"/>
              </a:rPr>
              <a:t>) </a:t>
            </a:r>
            <a:r>
              <a:rPr lang="en-US" sz="2400" b="1" i="1" dirty="0">
                <a:latin typeface="CMSY10"/>
              </a:rPr>
              <a:t>∪ </a:t>
            </a:r>
            <a:r>
              <a:rPr lang="en-US" sz="2400" b="1" i="1" dirty="0">
                <a:latin typeface="Palatino-Italic"/>
              </a:rPr>
              <a:t>primary-key</a:t>
            </a:r>
            <a:r>
              <a:rPr lang="en-US" sz="2400" b="1" dirty="0">
                <a:latin typeface="Palatino-Roman"/>
              </a:rPr>
              <a:t>(</a:t>
            </a:r>
            <a:r>
              <a:rPr lang="en-US" sz="2400" b="1" i="1" dirty="0">
                <a:latin typeface="CMMI10"/>
              </a:rPr>
              <a:t>E</a:t>
            </a:r>
            <a:r>
              <a:rPr lang="en-US" sz="1000" b="1" dirty="0">
                <a:latin typeface="CMR7"/>
              </a:rPr>
              <a:t>2</a:t>
            </a:r>
            <a:r>
              <a:rPr lang="en-US" sz="2400" b="1" dirty="0">
                <a:latin typeface="Palatino-Roman"/>
              </a:rPr>
              <a:t>) </a:t>
            </a:r>
            <a:r>
              <a:rPr lang="en-US" sz="2400" b="1" i="1" dirty="0">
                <a:latin typeface="CMSY10"/>
              </a:rPr>
              <a:t>∪ · · · ∪ </a:t>
            </a:r>
            <a:r>
              <a:rPr lang="en-US" sz="2400" b="1" i="1" dirty="0">
                <a:latin typeface="Palatino-Italic"/>
              </a:rPr>
              <a:t>primary-key</a:t>
            </a:r>
            <a:r>
              <a:rPr lang="en-US" sz="2400" b="1" dirty="0">
                <a:latin typeface="Palatino-Roman"/>
              </a:rPr>
              <a:t>(</a:t>
            </a:r>
            <a:r>
              <a:rPr lang="en-US" sz="2400" b="1" i="1" dirty="0">
                <a:latin typeface="CMMI10"/>
              </a:rPr>
              <a:t>E</a:t>
            </a:r>
            <a:r>
              <a:rPr lang="en-US" sz="1000" b="1" i="1" dirty="0">
                <a:latin typeface="CMMI7"/>
              </a:rPr>
              <a:t>n</a:t>
            </a:r>
            <a:r>
              <a:rPr lang="en-US" dirty="0">
                <a:latin typeface="Palatino-Roman"/>
              </a:rPr>
              <a:t>)</a:t>
            </a:r>
          </a:p>
          <a:p>
            <a:pPr algn="l"/>
            <a:r>
              <a:rPr lang="en-US" dirty="0">
                <a:latin typeface="Palatino-Roman"/>
              </a:rPr>
              <a:t>describes an individual relationship in set </a:t>
            </a:r>
            <a:r>
              <a:rPr lang="en-US" i="1" dirty="0">
                <a:latin typeface="CMMI10"/>
              </a:rPr>
              <a:t>R</a:t>
            </a:r>
            <a:r>
              <a:rPr lang="en-US" dirty="0">
                <a:latin typeface="Palatino-Roman"/>
              </a:rPr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0080" y="588194"/>
            <a:ext cx="8087360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b="1" dirty="0">
                <a:ea typeface="SimSun" pitchFamily="2" charset="-122"/>
              </a:rPr>
              <a:t>Relationship Sets</a:t>
            </a:r>
          </a:p>
          <a:p>
            <a:pPr marL="742950" lvl="1" indent="-28575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b="1" dirty="0">
                <a:solidFill>
                  <a:srgbClr val="FF0000"/>
                </a:solidFill>
                <a:ea typeface="SimSun" pitchFamily="2" charset="-122"/>
              </a:rPr>
              <a:t>The combination of primary keys of the participating entity sets forms a super key of a relationship set.</a:t>
            </a:r>
          </a:p>
        </p:txBody>
      </p:sp>
      <p:sp>
        <p:nvSpPr>
          <p:cNvPr id="5" name="Rectangle 4"/>
          <p:cNvSpPr/>
          <p:nvPr/>
        </p:nvSpPr>
        <p:spPr>
          <a:xfrm>
            <a:off x="345440" y="3429000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primary-key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1) </a:t>
            </a:r>
            <a:r>
              <a:rPr lang="en-US" i="1" dirty="0"/>
              <a:t>∪ primary-key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2) </a:t>
            </a:r>
            <a:r>
              <a:rPr lang="en-US" i="1" dirty="0"/>
              <a:t>∪ · · · ∪ primary-key</a:t>
            </a:r>
            <a:r>
              <a:rPr lang="en-US" dirty="0"/>
              <a:t>(</a:t>
            </a:r>
            <a:r>
              <a:rPr lang="en-US" i="1" dirty="0"/>
              <a:t>En</a:t>
            </a:r>
            <a:r>
              <a:rPr lang="en-US" dirty="0"/>
              <a:t>) </a:t>
            </a:r>
            <a:r>
              <a:rPr lang="en-US" i="1" dirty="0"/>
              <a:t>∪ {a</a:t>
            </a:r>
            <a:r>
              <a:rPr lang="en-US" dirty="0"/>
              <a:t>1</a:t>
            </a:r>
            <a:r>
              <a:rPr lang="en-US" i="1" dirty="0"/>
              <a:t>, a</a:t>
            </a:r>
            <a:r>
              <a:rPr lang="en-US" dirty="0"/>
              <a:t>2</a:t>
            </a:r>
            <a:r>
              <a:rPr lang="en-US" i="1" dirty="0"/>
              <a:t>, . . . , am}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35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Keys (Cont.)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228600" y="733425"/>
            <a:ext cx="8648700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2400" dirty="0">
                <a:ea typeface="SimSun" pitchFamily="2" charset="-122"/>
              </a:rPr>
              <a:t>(</a:t>
            </a:r>
            <a:r>
              <a:rPr kumimoji="1" lang="en-US" altLang="zh-CN" sz="2400" i="1" dirty="0">
                <a:ea typeface="SimSun" pitchFamily="2" charset="-122"/>
              </a:rPr>
              <a:t>customer-id, account-number</a:t>
            </a:r>
            <a:r>
              <a:rPr kumimoji="1" lang="en-US" altLang="zh-CN" sz="2400" dirty="0">
                <a:ea typeface="SimSun" pitchFamily="2" charset="-122"/>
              </a:rPr>
              <a:t>) is the super key of </a:t>
            </a:r>
            <a:r>
              <a:rPr kumimoji="1" lang="en-US" altLang="zh-CN" sz="2400" i="1" dirty="0">
                <a:ea typeface="SimSun" pitchFamily="2" charset="-122"/>
              </a:rPr>
              <a:t>depositor</a:t>
            </a:r>
          </a:p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2400" i="1" dirty="0">
                <a:ea typeface="SimSun" pitchFamily="2" charset="-122"/>
              </a:rPr>
              <a:t>NOTE:  this means a </a:t>
            </a:r>
            <a:r>
              <a:rPr kumimoji="1" lang="en-US" altLang="zh-CN" sz="2400" b="1" i="1" dirty="0">
                <a:solidFill>
                  <a:srgbClr val="FF0000"/>
                </a:solidFill>
                <a:ea typeface="SimSun" pitchFamily="2" charset="-122"/>
              </a:rPr>
              <a:t>pair of entity sets </a:t>
            </a:r>
            <a:r>
              <a:rPr kumimoji="1" lang="en-US" altLang="zh-CN" sz="2400" i="1" dirty="0">
                <a:ea typeface="SimSun" pitchFamily="2" charset="-122"/>
              </a:rPr>
              <a:t>can have </a:t>
            </a:r>
            <a:r>
              <a:rPr kumimoji="1" lang="en-US" altLang="zh-CN" sz="2400" b="1" i="1" dirty="0">
                <a:ea typeface="SimSun" pitchFamily="2" charset="-122"/>
              </a:rPr>
              <a:t>at </a:t>
            </a:r>
            <a:r>
              <a:rPr kumimoji="1" lang="en-US" altLang="zh-CN" sz="2400" b="1" i="1" dirty="0">
                <a:solidFill>
                  <a:srgbClr val="FF0000"/>
                </a:solidFill>
                <a:ea typeface="SimSun" pitchFamily="2" charset="-122"/>
              </a:rPr>
              <a:t>most one relationship</a:t>
            </a:r>
            <a:r>
              <a:rPr kumimoji="1" lang="en-US" altLang="zh-CN" sz="2400" b="1" i="1" dirty="0">
                <a:ea typeface="SimSun" pitchFamily="2" charset="-122"/>
              </a:rPr>
              <a:t> in </a:t>
            </a:r>
            <a:r>
              <a:rPr kumimoji="1" lang="en-US" altLang="zh-CN" sz="2400" i="1" dirty="0">
                <a:ea typeface="SimSun" pitchFamily="2" charset="-122"/>
              </a:rPr>
              <a:t>a particular relationship set.  </a:t>
            </a:r>
          </a:p>
          <a:p>
            <a:pPr marL="1085850" lvl="2" indent="-228600" algn="l">
              <a:spcBef>
                <a:spcPct val="35000"/>
              </a:spcBef>
              <a:buClr>
                <a:srgbClr val="000099"/>
              </a:buClr>
              <a:buSzPct val="85000"/>
              <a:buFont typeface="Monotype Sorts" pitchFamily="2" charset="2"/>
              <a:buChar char="4"/>
            </a:pPr>
            <a:r>
              <a:rPr kumimoji="1" lang="en-US" altLang="zh-CN" sz="2400" dirty="0">
                <a:ea typeface="SimSun" pitchFamily="2" charset="-122"/>
              </a:rPr>
              <a:t>E.g. if we wish to track all access-dates to each account by each customer, </a:t>
            </a:r>
            <a:r>
              <a:rPr kumimoji="1" lang="en-US" altLang="zh-CN" sz="2400" dirty="0">
                <a:solidFill>
                  <a:srgbClr val="FF0000"/>
                </a:solidFill>
                <a:ea typeface="SimSun" pitchFamily="2" charset="-122"/>
              </a:rPr>
              <a:t>we cannot assume a relationship for each access</a:t>
            </a:r>
            <a:r>
              <a:rPr kumimoji="1" lang="en-US" altLang="zh-CN" sz="2400" dirty="0">
                <a:ea typeface="SimSun" pitchFamily="2" charset="-122"/>
              </a:rPr>
              <a:t>.  We can use a </a:t>
            </a:r>
            <a:r>
              <a:rPr kumimoji="1" lang="en-US" altLang="zh-CN" sz="2400" b="1" dirty="0">
                <a:solidFill>
                  <a:srgbClr val="FF0000"/>
                </a:solidFill>
                <a:ea typeface="SimSun" pitchFamily="2" charset="-122"/>
              </a:rPr>
              <a:t>multivalued attribute though</a:t>
            </a:r>
          </a:p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dirty="0">
                <a:ea typeface="SimSun" pitchFamily="2" charset="-122"/>
              </a:rPr>
              <a:t>Must </a:t>
            </a:r>
            <a:r>
              <a:rPr kumimoji="1" lang="en-US" altLang="zh-CN" sz="2400" b="1" dirty="0">
                <a:ea typeface="SimSun" pitchFamily="2" charset="-122"/>
              </a:rPr>
              <a:t>consider</a:t>
            </a:r>
            <a:r>
              <a:rPr kumimoji="1" lang="en-US" altLang="zh-CN" sz="2400" dirty="0">
                <a:ea typeface="SimSun" pitchFamily="2" charset="-122"/>
              </a:rPr>
              <a:t> the </a:t>
            </a:r>
            <a:r>
              <a:rPr kumimoji="1" lang="en-US" altLang="zh-CN" sz="2400" b="1" dirty="0">
                <a:ea typeface="SimSun" pitchFamily="2" charset="-122"/>
              </a:rPr>
              <a:t>mapping cardinality </a:t>
            </a:r>
            <a:r>
              <a:rPr kumimoji="1" lang="en-US" altLang="zh-CN" sz="2400" dirty="0">
                <a:ea typeface="SimSun" pitchFamily="2" charset="-122"/>
              </a:rPr>
              <a:t>of the relationship set when deciding the what </a:t>
            </a:r>
            <a:r>
              <a:rPr kumimoji="1" lang="en-US" altLang="zh-CN" sz="2400" b="1" dirty="0">
                <a:ea typeface="SimSun" pitchFamily="2" charset="-122"/>
              </a:rPr>
              <a:t>are the candidate keys </a:t>
            </a:r>
          </a:p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dirty="0">
                <a:ea typeface="SimSun" pitchFamily="2" charset="-122"/>
              </a:rPr>
              <a:t>Need to </a:t>
            </a:r>
            <a:r>
              <a:rPr kumimoji="1" lang="en-US" altLang="zh-CN" sz="2400" b="1" dirty="0">
                <a:ea typeface="SimSun" pitchFamily="2" charset="-122"/>
              </a:rPr>
              <a:t>consider semantics </a:t>
            </a:r>
            <a:r>
              <a:rPr kumimoji="1" lang="en-US" altLang="zh-CN" sz="2400" dirty="0">
                <a:ea typeface="SimSun" pitchFamily="2" charset="-122"/>
              </a:rPr>
              <a:t>of relationship set in selecting the </a:t>
            </a:r>
            <a:r>
              <a:rPr kumimoji="1" lang="en-US" altLang="zh-CN" sz="2400" i="1" dirty="0">
                <a:solidFill>
                  <a:srgbClr val="FF0000"/>
                </a:solidFill>
                <a:ea typeface="SimSun" pitchFamily="2" charset="-122"/>
              </a:rPr>
              <a:t>primary key</a:t>
            </a:r>
            <a:r>
              <a:rPr kumimoji="1" lang="en-US" altLang="zh-CN" sz="2400" i="1" dirty="0">
                <a:ea typeface="SimSun" pitchFamily="2" charset="-122"/>
              </a:rPr>
              <a:t>  </a:t>
            </a:r>
            <a:r>
              <a:rPr kumimoji="1" lang="en-US" altLang="zh-CN" sz="2400" dirty="0">
                <a:ea typeface="SimSun" pitchFamily="2" charset="-122"/>
              </a:rPr>
              <a:t>in case of more than one candidate key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3962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28600" y="1143000"/>
            <a:ext cx="9144000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500" b="1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Super key</a:t>
            </a:r>
            <a:r>
              <a:rPr lang="en-US" sz="2500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: any set of attributes such that the values of the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2500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attributes (taken together) uniquely identify one entity in the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2500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entity set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500" dirty="0">
                <a:solidFill>
                  <a:srgbClr val="3A832F"/>
                </a:solidFill>
                <a:latin typeface="Arial" pitchFamily="34" charset="0"/>
              </a:rPr>
              <a:t>_ </a:t>
            </a:r>
            <a:r>
              <a:rPr lang="en-US" sz="2500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For example, HKID, SID, {NAME, SID}.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600" b="1" dirty="0">
                <a:solidFill>
                  <a:srgbClr val="CE9B00"/>
                </a:solidFill>
                <a:latin typeface="Arial" pitchFamily="34" charset="0"/>
              </a:rPr>
              <a:t>_ </a:t>
            </a:r>
            <a:r>
              <a:rPr lang="en-US" sz="2500" b="1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Candidate key:</a:t>
            </a:r>
            <a:r>
              <a:rPr lang="en-US" sz="2500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 Minimal super key -- a super key with no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2500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redundant attributes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400" dirty="0">
                <a:solidFill>
                  <a:srgbClr val="3A832F"/>
                </a:solidFill>
                <a:latin typeface="Arial" pitchFamily="34" charset="0"/>
              </a:rPr>
              <a:t>_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For example, HKID, SID.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600" dirty="0">
                <a:solidFill>
                  <a:srgbClr val="CE9B00"/>
                </a:solidFill>
                <a:latin typeface="Arial" pitchFamily="34" charset="0"/>
              </a:rPr>
              <a:t>_ </a:t>
            </a:r>
            <a:r>
              <a:rPr lang="en-US" sz="2500" b="1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Primary key</a:t>
            </a:r>
            <a:r>
              <a:rPr lang="en-US" sz="2500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: A primary key is one of the candidate keys,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2500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designated by the database designer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400" dirty="0">
                <a:solidFill>
                  <a:srgbClr val="3A832F"/>
                </a:solidFill>
                <a:latin typeface="Arial" pitchFamily="34" charset="0"/>
              </a:rPr>
              <a:t>_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For example, SID.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600" dirty="0">
                <a:solidFill>
                  <a:srgbClr val="CE9B00"/>
                </a:solidFill>
                <a:latin typeface="Arial" pitchFamily="34" charset="0"/>
              </a:rPr>
              <a:t>_ </a:t>
            </a:r>
            <a:r>
              <a:rPr lang="en-US" sz="2500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Every </a:t>
            </a:r>
            <a:r>
              <a:rPr lang="en-US" sz="2500" dirty="0">
                <a:solidFill>
                  <a:srgbClr val="CE009B"/>
                </a:solidFill>
                <a:latin typeface="Arial" pitchFamily="34" charset="0"/>
                <a:cs typeface="Times New Roman" pitchFamily="18" charset="0"/>
              </a:rPr>
              <a:t>primary key </a:t>
            </a:r>
            <a:r>
              <a:rPr lang="en-US" sz="2500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is also a </a:t>
            </a:r>
            <a:r>
              <a:rPr lang="en-US" sz="2500" dirty="0">
                <a:solidFill>
                  <a:srgbClr val="CE009B"/>
                </a:solidFill>
                <a:latin typeface="Arial" pitchFamily="34" charset="0"/>
                <a:cs typeface="Times New Roman" pitchFamily="18" charset="0"/>
              </a:rPr>
              <a:t>candidate key</a:t>
            </a:r>
            <a:r>
              <a:rPr lang="en-US" sz="2500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; every </a:t>
            </a:r>
            <a:r>
              <a:rPr lang="en-US" sz="2500" dirty="0">
                <a:solidFill>
                  <a:srgbClr val="CE009B"/>
                </a:solidFill>
                <a:latin typeface="Arial" pitchFamily="34" charset="0"/>
                <a:cs typeface="Times New Roman" pitchFamily="18" charset="0"/>
              </a:rPr>
              <a:t>candidate key </a:t>
            </a:r>
            <a:r>
              <a:rPr lang="en-US" sz="2500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is also a </a:t>
            </a:r>
            <a:r>
              <a:rPr lang="en-US" sz="2500" dirty="0">
                <a:solidFill>
                  <a:srgbClr val="CE009B"/>
                </a:solidFill>
                <a:latin typeface="Arial" pitchFamily="34" charset="0"/>
                <a:cs typeface="Times New Roman" pitchFamily="18" charset="0"/>
              </a:rPr>
              <a:t>super key</a:t>
            </a:r>
            <a:r>
              <a:rPr lang="en-US" sz="2500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, but not vice versa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399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" y="2219563"/>
            <a:ext cx="87020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It is possible</a:t>
            </a:r>
          </a:p>
          <a:p>
            <a:r>
              <a:rPr lang="en-US" sz="2800" dirty="0"/>
              <a:t>To define a </a:t>
            </a:r>
            <a:r>
              <a:rPr lang="en-US" sz="2800" b="1" dirty="0"/>
              <a:t>set of entities </a:t>
            </a:r>
            <a:r>
              <a:rPr lang="en-US" sz="2800" dirty="0"/>
              <a:t>and the </a:t>
            </a:r>
            <a:r>
              <a:rPr lang="en-US" sz="2800" b="1" dirty="0"/>
              <a:t>relationships  </a:t>
            </a:r>
          </a:p>
          <a:p>
            <a:r>
              <a:rPr lang="en-US" sz="2800" dirty="0"/>
              <a:t>In a number of </a:t>
            </a:r>
            <a:r>
              <a:rPr lang="en-US" sz="2800" b="1" dirty="0"/>
              <a:t>different ways</a:t>
            </a:r>
          </a:p>
        </p:txBody>
      </p:sp>
    </p:spTree>
    <p:extLst>
      <p:ext uri="{BB962C8B-B14F-4D97-AF65-F5344CB8AC3E}">
        <p14:creationId xmlns:p14="http://schemas.microsoft.com/office/powerpoint/2010/main" val="3650626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432" y="111925"/>
            <a:ext cx="8728245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b="1" dirty="0"/>
              <a:t>Example:</a:t>
            </a:r>
          </a:p>
          <a:p>
            <a:pPr algn="l"/>
            <a:endParaRPr lang="en-US" sz="2400" dirty="0"/>
          </a:p>
          <a:p>
            <a:pPr algn="l"/>
            <a:r>
              <a:rPr lang="en-US" sz="2400" b="1" dirty="0"/>
              <a:t>Case 1:</a:t>
            </a:r>
          </a:p>
          <a:p>
            <a:pPr algn="l"/>
            <a:r>
              <a:rPr lang="en-US" sz="2400" i="1" dirty="0"/>
              <a:t>employee (employee-name, telephone-number</a:t>
            </a:r>
            <a:r>
              <a:rPr lang="en-US" sz="2400" dirty="0"/>
              <a:t>)</a:t>
            </a:r>
          </a:p>
          <a:p>
            <a:pPr algn="l"/>
            <a:endParaRPr lang="en-US" sz="2400" dirty="0"/>
          </a:p>
          <a:p>
            <a:pPr algn="l"/>
            <a:r>
              <a:rPr lang="en-US" sz="2400" b="1" dirty="0"/>
              <a:t>Case 2:</a:t>
            </a:r>
          </a:p>
          <a:p>
            <a:pPr algn="l"/>
            <a:r>
              <a:rPr lang="en-US" sz="2400" i="1" dirty="0"/>
              <a:t>employee (employee-name)</a:t>
            </a:r>
          </a:p>
          <a:p>
            <a:pPr algn="l"/>
            <a:r>
              <a:rPr lang="en-US" sz="2400" i="1" dirty="0"/>
              <a:t>telephone (telephone-</a:t>
            </a:r>
            <a:r>
              <a:rPr lang="en-US" sz="2400" i="1" dirty="0" err="1"/>
              <a:t>number,location</a:t>
            </a:r>
            <a:r>
              <a:rPr lang="en-US" sz="2400" i="1" dirty="0"/>
              <a:t>)</a:t>
            </a:r>
          </a:p>
          <a:p>
            <a:pPr algn="l"/>
            <a:endParaRPr lang="en-US" sz="2400" i="1" dirty="0"/>
          </a:p>
          <a:p>
            <a:pPr algn="l"/>
            <a:r>
              <a:rPr lang="en-US" sz="2400" dirty="0"/>
              <a:t>Relationship set </a:t>
            </a:r>
            <a:r>
              <a:rPr lang="en-US" sz="2400" i="1" dirty="0" err="1"/>
              <a:t>emp</a:t>
            </a:r>
            <a:r>
              <a:rPr lang="en-US" sz="2400" i="1" dirty="0"/>
              <a:t>-telephone</a:t>
            </a:r>
            <a:r>
              <a:rPr lang="en-US" sz="2400" dirty="0"/>
              <a:t>(association between employees and the telephones that they have)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*An employee may have Multiple/None telephone</a:t>
            </a:r>
          </a:p>
          <a:p>
            <a:pPr algn="l"/>
            <a:endParaRPr lang="en-US" sz="2400" dirty="0"/>
          </a:p>
          <a:p>
            <a:pPr algn="l"/>
            <a:r>
              <a:rPr lang="en-US" sz="2400" b="1" dirty="0"/>
              <a:t>Case 3: ?</a:t>
            </a:r>
          </a:p>
          <a:p>
            <a:pPr algn="l"/>
            <a:r>
              <a:rPr lang="en-US" sz="2400" dirty="0"/>
              <a:t>Employee’s name as an Entity?</a:t>
            </a:r>
          </a:p>
        </p:txBody>
      </p:sp>
    </p:spTree>
    <p:extLst>
      <p:ext uri="{BB962C8B-B14F-4D97-AF65-F5344CB8AC3E}">
        <p14:creationId xmlns:p14="http://schemas.microsoft.com/office/powerpoint/2010/main" val="1832982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6876" y="1386958"/>
            <a:ext cx="5770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Entity Sets versus Attributes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676800" y="2931213"/>
            <a:ext cx="6418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Entity Sets versus Relationship Sets</a:t>
            </a:r>
          </a:p>
        </p:txBody>
      </p:sp>
    </p:spTree>
    <p:extLst>
      <p:ext uri="{BB962C8B-B14F-4D97-AF65-F5344CB8AC3E}">
        <p14:creationId xmlns:p14="http://schemas.microsoft.com/office/powerpoint/2010/main" val="1787253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8924" y="549291"/>
            <a:ext cx="8111615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Entity Sets versus Attributes</a:t>
            </a:r>
            <a:endParaRPr lang="en-US" sz="3200" dirty="0"/>
          </a:p>
          <a:p>
            <a:endParaRPr lang="en-US" sz="2400" dirty="0"/>
          </a:p>
          <a:p>
            <a:r>
              <a:rPr lang="en-US" sz="2400" dirty="0"/>
              <a:t>What constitutes an attribute, and </a:t>
            </a:r>
          </a:p>
          <a:p>
            <a:r>
              <a:rPr lang="en-US" sz="2400" dirty="0"/>
              <a:t>what constitutes an entity set?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Unfortunately, </a:t>
            </a:r>
            <a:r>
              <a:rPr lang="en-US" sz="2400" b="1" dirty="0"/>
              <a:t>there are no simple answers</a:t>
            </a:r>
          </a:p>
          <a:p>
            <a:endParaRPr lang="en-US" sz="2400" b="1" dirty="0"/>
          </a:p>
          <a:p>
            <a:endParaRPr lang="en-US" sz="2400" b="1" dirty="0"/>
          </a:p>
          <a:p>
            <a:pPr algn="l"/>
            <a:r>
              <a:rPr lang="en-US" sz="2400" b="1" dirty="0"/>
              <a:t>It depends on: </a:t>
            </a:r>
          </a:p>
          <a:p>
            <a:pPr algn="l"/>
            <a:r>
              <a:rPr lang="en-US" sz="2400" b="1" dirty="0"/>
              <a:t>The structure</a:t>
            </a:r>
            <a:r>
              <a:rPr lang="en-US" sz="2400" dirty="0"/>
              <a:t> of the real-world enterprise being modeled</a:t>
            </a:r>
          </a:p>
          <a:p>
            <a:pPr algn="l"/>
            <a:r>
              <a:rPr lang="en-US" sz="2400" dirty="0"/>
              <a:t>The </a:t>
            </a:r>
            <a:r>
              <a:rPr lang="en-US" sz="2400" b="1" dirty="0"/>
              <a:t>semantics associated </a:t>
            </a:r>
            <a:r>
              <a:rPr lang="en-US" sz="2400" dirty="0"/>
              <a:t>with the attribute in question.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19395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684" y="1211294"/>
            <a:ext cx="79346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Common Mistakes: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/>
              <a:t>Primary key of an </a:t>
            </a:r>
            <a:r>
              <a:rPr lang="en-US" sz="2400" b="1" dirty="0"/>
              <a:t>entity s</a:t>
            </a:r>
            <a:r>
              <a:rPr lang="en-US" sz="2400" dirty="0"/>
              <a:t>et as an attribute of another</a:t>
            </a:r>
          </a:p>
          <a:p>
            <a:pPr algn="l"/>
            <a:r>
              <a:rPr lang="en-US" sz="2400" dirty="0"/>
              <a:t>	</a:t>
            </a:r>
            <a:r>
              <a:rPr lang="en-US" sz="2400" b="1" dirty="0"/>
              <a:t>entity set. </a:t>
            </a:r>
          </a:p>
          <a:p>
            <a:pPr algn="l"/>
            <a:r>
              <a:rPr lang="en-US" sz="2400" dirty="0"/>
              <a:t>	Example: To model </a:t>
            </a:r>
            <a:r>
              <a:rPr lang="en-US" sz="2400" b="1" i="1" dirty="0"/>
              <a:t>customer-id </a:t>
            </a:r>
            <a:r>
              <a:rPr lang="en-US" sz="2400" dirty="0"/>
              <a:t>as an attribute of 		</a:t>
            </a:r>
            <a:r>
              <a:rPr lang="en-US" sz="2400" i="1" dirty="0"/>
              <a:t>loan </a:t>
            </a:r>
            <a:r>
              <a:rPr lang="en-US" sz="2400" dirty="0"/>
              <a:t>even if each loan had only one 			</a:t>
            </a:r>
            <a:r>
              <a:rPr lang="en-US" sz="2400" b="1" dirty="0"/>
              <a:t>customer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/>
              <a:t> 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6601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8213" y="1102413"/>
            <a:ext cx="6418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Entity Sets versus Relationship Sets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724826" y="2399659"/>
            <a:ext cx="60655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It is not always clear whether </a:t>
            </a:r>
          </a:p>
          <a:p>
            <a:r>
              <a:rPr lang="en-US" sz="2400" dirty="0"/>
              <a:t>an object is best expressed by</a:t>
            </a:r>
          </a:p>
          <a:p>
            <a:r>
              <a:rPr lang="en-US" sz="2400" b="1" dirty="0"/>
              <a:t>an entity set </a:t>
            </a:r>
          </a:p>
          <a:p>
            <a:r>
              <a:rPr lang="en-US" sz="2400" b="1" dirty="0"/>
              <a:t>or</a:t>
            </a:r>
          </a:p>
          <a:p>
            <a:r>
              <a:rPr lang="en-US" sz="2400" b="1" dirty="0"/>
              <a:t> a relationship set.</a:t>
            </a:r>
          </a:p>
        </p:txBody>
      </p:sp>
    </p:spTree>
    <p:extLst>
      <p:ext uri="{BB962C8B-B14F-4D97-AF65-F5344CB8AC3E}">
        <p14:creationId xmlns:p14="http://schemas.microsoft.com/office/powerpoint/2010/main" val="3070649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" t="9653" r="426" b="10504"/>
          <a:stretch>
            <a:fillRect/>
          </a:stretch>
        </p:blipFill>
        <p:spPr bwMode="auto">
          <a:xfrm>
            <a:off x="532374" y="3259904"/>
            <a:ext cx="3955415" cy="2388727"/>
          </a:xfrm>
          <a:prstGeom prst="rect">
            <a:avLst/>
          </a:prstGeom>
          <a:noFill/>
          <a:ln w="38100" cmpd="dbl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57680" y="5677103"/>
            <a:ext cx="3504801" cy="609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9pPr>
          </a:lstStyle>
          <a:p>
            <a:pPr>
              <a:defRPr/>
            </a:pPr>
            <a:r>
              <a:rPr lang="en-US" sz="2000" dirty="0"/>
              <a:t>The loan  relation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289" y="536082"/>
            <a:ext cx="57150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679" y="3259904"/>
            <a:ext cx="3640650" cy="2383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776" y="5643151"/>
            <a:ext cx="542245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8795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923" y="1851659"/>
            <a:ext cx="5638801" cy="4229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183" y="974090"/>
            <a:ext cx="4078287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81171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15" y="1631095"/>
            <a:ext cx="5212725" cy="4027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133" y="529908"/>
            <a:ext cx="4078287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73804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itchFamily="18" charset="0"/>
              </a:rPr>
              <a:t> Binary Relationships</a:t>
            </a:r>
            <a:r>
              <a:rPr lang="en-US"/>
              <a:t>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cs typeface="Times New Roman" pitchFamily="18" charset="0"/>
              </a:rPr>
              <a:t>If there are two entity types involved it is a </a:t>
            </a:r>
            <a:r>
              <a:rPr lang="en-US" sz="2400" i="1">
                <a:cs typeface="Times New Roman" pitchFamily="18" charset="0"/>
              </a:rPr>
              <a:t>binary</a:t>
            </a:r>
            <a:r>
              <a:rPr lang="en-US" sz="2400">
                <a:cs typeface="Times New Roman" pitchFamily="18" charset="0"/>
              </a:rPr>
              <a:t> relationship type 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871788"/>
            <a:ext cx="79184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Entity Sets </a:t>
            </a:r>
            <a:r>
              <a:rPr lang="en-US" altLang="zh-CN" i="1">
                <a:ea typeface="SimSun" pitchFamily="2" charset="-122"/>
              </a:rPr>
              <a:t>customer</a:t>
            </a:r>
            <a:r>
              <a:rPr lang="en-US" altLang="zh-CN">
                <a:ea typeface="SimSun" pitchFamily="2" charset="-122"/>
              </a:rPr>
              <a:t> and </a:t>
            </a:r>
            <a:r>
              <a:rPr lang="en-US" altLang="zh-CN" i="1">
                <a:ea typeface="SimSun" pitchFamily="2" charset="-122"/>
              </a:rPr>
              <a:t>loan</a:t>
            </a:r>
            <a:endParaRPr lang="en-US" altLang="zh-CN">
              <a:ea typeface="SimSun" pitchFamily="2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" t="7512" r="1233" b="9859"/>
          <a:stretch>
            <a:fillRect/>
          </a:stretch>
        </p:blipFill>
        <p:spPr bwMode="auto">
          <a:xfrm>
            <a:off x="317500" y="1549400"/>
            <a:ext cx="8572500" cy="48133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52413" y="849313"/>
            <a:ext cx="8705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l"/>
            <a:r>
              <a:rPr lang="en-US" altLang="zh-CN" sz="2000" b="1">
                <a:ea typeface="SimSun" pitchFamily="2" charset="-122"/>
              </a:rPr>
              <a:t>customer-id      customer-  customer-  customer-         loan-      amount</a:t>
            </a:r>
            <a:br>
              <a:rPr lang="en-US" altLang="zh-CN" sz="2000" b="1">
                <a:ea typeface="SimSun" pitchFamily="2" charset="-122"/>
              </a:rPr>
            </a:br>
            <a:r>
              <a:rPr lang="en-US" altLang="zh-CN" sz="2000" b="1">
                <a:ea typeface="SimSun" pitchFamily="2" charset="-122"/>
              </a:rPr>
              <a:t>                           name          street          city                    number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74562" y="2882096"/>
            <a:ext cx="5544273" cy="578734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normalizeH="0" baseline="0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elvetica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itchFamily="18" charset="0"/>
              </a:rPr>
              <a:t>Ternary relationship</a:t>
            </a:r>
            <a:r>
              <a:rPr lang="en-US"/>
              <a:t>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cs typeface="Times New Roman" pitchFamily="18" charset="0"/>
              </a:rPr>
              <a:t>If there are three entity types involved it is a </a:t>
            </a:r>
            <a:r>
              <a:rPr lang="en-US" sz="2400" i="1">
                <a:cs typeface="Times New Roman" pitchFamily="18" charset="0"/>
              </a:rPr>
              <a:t>ternary</a:t>
            </a:r>
            <a:r>
              <a:rPr lang="en-US" sz="2400">
                <a:cs typeface="Times New Roman" pitchFamily="18" charset="0"/>
              </a:rPr>
              <a:t> relationship type 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728913"/>
            <a:ext cx="8024812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itchFamily="18" charset="0"/>
              </a:rPr>
              <a:t>Replacing ternary relationships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400" dirty="0">
                <a:cs typeface="Times New Roman" pitchFamily="18" charset="0"/>
              </a:rPr>
              <a:t>When ternary relationships occurs in an ER model they should always be removed before finishing the model. </a:t>
            </a:r>
          </a:p>
          <a:p>
            <a:pPr algn="just"/>
            <a:r>
              <a:rPr lang="en-US" sz="2400" dirty="0">
                <a:cs typeface="Times New Roman" pitchFamily="18" charset="0"/>
              </a:rPr>
              <a:t>Sometimes the relationships can be replaced by a series of </a:t>
            </a:r>
            <a:r>
              <a:rPr lang="en-US" sz="2400" b="1" dirty="0">
                <a:cs typeface="Times New Roman" pitchFamily="18" charset="0"/>
              </a:rPr>
              <a:t>binary relationships that link pairs </a:t>
            </a:r>
            <a:r>
              <a:rPr lang="en-US" sz="2400" dirty="0">
                <a:cs typeface="Times New Roman" pitchFamily="18" charset="0"/>
              </a:rPr>
              <a:t>of the original ternary relationship.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itchFamily="18" charset="0"/>
              </a:rPr>
              <a:t>Replacing ternary relationships</a:t>
            </a:r>
            <a:r>
              <a:rPr lang="en-US"/>
              <a:t>  (Cont)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 dirty="0"/>
              <a:t>This can result in the loss of some information - It is no longer clear </a:t>
            </a:r>
            <a:r>
              <a:rPr lang="en-US" sz="2800" b="1" dirty="0"/>
              <a:t>which sales assistant </a:t>
            </a:r>
            <a:r>
              <a:rPr lang="en-US" sz="2800" dirty="0"/>
              <a:t>sold a customer a </a:t>
            </a:r>
            <a:r>
              <a:rPr lang="en-US" sz="2800" b="1" dirty="0"/>
              <a:t>particular product</a:t>
            </a:r>
            <a:r>
              <a:rPr lang="en-US" sz="2800" dirty="0"/>
              <a:t>. </a:t>
            </a:r>
          </a:p>
          <a:p>
            <a:pPr>
              <a:buFont typeface="Monotype Sorts" pitchFamily="2" charset="2"/>
              <a:buNone/>
            </a:pPr>
            <a:r>
              <a:rPr lang="en-US" sz="2800" dirty="0">
                <a:cs typeface="Times New Roman" pitchFamily="18" charset="0"/>
              </a:rPr>
              <a:t>Try replacing the ternary relationship with an entity type and a </a:t>
            </a:r>
            <a:r>
              <a:rPr lang="en-US" sz="2800" b="1" dirty="0">
                <a:cs typeface="Times New Roman" pitchFamily="18" charset="0"/>
              </a:rPr>
              <a:t>set of binary</a:t>
            </a:r>
            <a:r>
              <a:rPr lang="en-US" sz="2800" dirty="0">
                <a:cs typeface="Times New Roman" pitchFamily="18" charset="0"/>
              </a:rPr>
              <a:t> relationships.</a:t>
            </a:r>
            <a:r>
              <a:rPr lang="en-US" dirty="0">
                <a:cs typeface="Times New Roman" pitchFamily="18" charset="0"/>
              </a:rPr>
              <a:t> 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3895725"/>
            <a:ext cx="7710487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itchFamily="18" charset="0"/>
              </a:rPr>
              <a:t>Replacing ternary relationships</a:t>
            </a:r>
            <a:r>
              <a:rPr lang="en-US"/>
              <a:t>  (Cont)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Relationships are usually verbs,</a:t>
            </a:r>
            <a:r>
              <a:rPr lang="en-US"/>
              <a:t> </a:t>
            </a:r>
            <a:r>
              <a:rPr lang="en-US">
                <a:cs typeface="Times New Roman" pitchFamily="18" charset="0"/>
              </a:rPr>
              <a:t>so name the new entity type by the relationship verb rewritten as a noun. </a:t>
            </a:r>
          </a:p>
          <a:p>
            <a:r>
              <a:rPr lang="en-US">
                <a:cs typeface="Times New Roman" pitchFamily="18" charset="0"/>
              </a:rPr>
              <a:t>The relationship </a:t>
            </a:r>
            <a:r>
              <a:rPr lang="en-US" i="1">
                <a:cs typeface="Times New Roman" pitchFamily="18" charset="0"/>
              </a:rPr>
              <a:t>sells</a:t>
            </a:r>
            <a:r>
              <a:rPr lang="en-US">
                <a:cs typeface="Times New Roman" pitchFamily="18" charset="0"/>
              </a:rPr>
              <a:t> can become the entity type </a:t>
            </a:r>
            <a:r>
              <a:rPr lang="en-US" i="1">
                <a:cs typeface="Times New Roman" pitchFamily="18" charset="0"/>
              </a:rPr>
              <a:t>sale</a:t>
            </a:r>
            <a:r>
              <a:rPr lang="en-US">
                <a:cs typeface="Times New Roman" pitchFamily="18" charset="0"/>
              </a:rPr>
              <a:t>.</a:t>
            </a:r>
            <a:r>
              <a:rPr lang="en-US"/>
              <a:t> </a:t>
            </a:r>
          </a:p>
          <a:p>
            <a:r>
              <a:rPr lang="en-US">
                <a:cs typeface="Times New Roman" pitchFamily="18" charset="0"/>
              </a:rPr>
              <a:t>So a sales assistant can be linked to a specific customer and both of them to the sale of a particular product. </a:t>
            </a:r>
          </a:p>
          <a:p>
            <a:r>
              <a:rPr lang="en-US">
                <a:cs typeface="Times New Roman" pitchFamily="18" charset="0"/>
              </a:rPr>
              <a:t>This process also works for higher order relationships. 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3714750"/>
            <a:ext cx="8374062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100">
                <a:ea typeface="SimSun" pitchFamily="2" charset="-122"/>
              </a:rPr>
              <a:t>E-R</a:t>
            </a:r>
            <a:r>
              <a:rPr lang="en-US" altLang="zh-CN">
                <a:ea typeface="SimSun" pitchFamily="2" charset="-122"/>
              </a:rPr>
              <a:t> Diagram with a Ternary Relationship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27061" r="774" b="26804"/>
          <a:stretch>
            <a:fillRect/>
          </a:stretch>
        </p:blipFill>
        <p:spPr bwMode="auto">
          <a:xfrm>
            <a:off x="533400" y="1333500"/>
            <a:ext cx="8278813" cy="29210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E-R Diagrams</a:t>
            </a:r>
          </a:p>
        </p:txBody>
      </p:sp>
      <p:sp>
        <p:nvSpPr>
          <p:cNvPr id="25604" name="Rectangle 7"/>
          <p:cNvSpPr>
            <a:spLocks noChangeArrowheads="1"/>
          </p:cNvSpPr>
          <p:nvPr/>
        </p:nvSpPr>
        <p:spPr bwMode="auto">
          <a:xfrm>
            <a:off x="190500" y="1113155"/>
            <a:ext cx="89535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b="1" dirty="0">
                <a:ea typeface="SimSun" pitchFamily="2" charset="-122"/>
              </a:rPr>
              <a:t>Rectangles</a:t>
            </a:r>
            <a:r>
              <a:rPr kumimoji="1" lang="en-US" altLang="zh-CN" sz="2400" dirty="0">
                <a:ea typeface="SimSun" pitchFamily="2" charset="-122"/>
              </a:rPr>
              <a:t> represent entity sets.</a:t>
            </a:r>
          </a:p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b="1" dirty="0">
                <a:ea typeface="SimSun" pitchFamily="2" charset="-122"/>
              </a:rPr>
              <a:t>Diamonds</a:t>
            </a:r>
            <a:r>
              <a:rPr kumimoji="1" lang="en-US" altLang="zh-CN" sz="2400" dirty="0">
                <a:ea typeface="SimSun" pitchFamily="2" charset="-122"/>
              </a:rPr>
              <a:t> represent relationship sets.</a:t>
            </a:r>
          </a:p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b="1" dirty="0">
                <a:ea typeface="SimSun" pitchFamily="2" charset="-122"/>
              </a:rPr>
              <a:t>Lines</a:t>
            </a:r>
            <a:r>
              <a:rPr kumimoji="1" lang="en-US" altLang="zh-CN" sz="2400" dirty="0">
                <a:ea typeface="SimSun" pitchFamily="2" charset="-122"/>
              </a:rPr>
              <a:t> link attributes to entity sets and entity sets to relationship sets.</a:t>
            </a:r>
          </a:p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b="1" dirty="0">
                <a:ea typeface="SimSun" pitchFamily="2" charset="-122"/>
              </a:rPr>
              <a:t>Ellipses</a:t>
            </a:r>
            <a:r>
              <a:rPr kumimoji="1" lang="en-US" altLang="zh-CN" sz="2400" dirty="0">
                <a:ea typeface="SimSun" pitchFamily="2" charset="-122"/>
              </a:rPr>
              <a:t> represent attributes</a:t>
            </a:r>
          </a:p>
          <a:p>
            <a:pPr marL="742950" lvl="1" indent="-28575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b="1" dirty="0">
                <a:ea typeface="SimSun" pitchFamily="2" charset="-122"/>
              </a:rPr>
              <a:t>Double ellipses</a:t>
            </a:r>
            <a:r>
              <a:rPr kumimoji="1" lang="en-US" altLang="zh-CN" sz="2400" dirty="0">
                <a:ea typeface="SimSun" pitchFamily="2" charset="-122"/>
              </a:rPr>
              <a:t> represent multivalued attributes.</a:t>
            </a:r>
          </a:p>
          <a:p>
            <a:pPr marL="742950" lvl="1" indent="-28575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b="1" dirty="0">
                <a:ea typeface="SimSun" pitchFamily="2" charset="-122"/>
              </a:rPr>
              <a:t>Dashed ellipses</a:t>
            </a:r>
            <a:r>
              <a:rPr kumimoji="1" lang="en-US" altLang="zh-CN" sz="2400" dirty="0">
                <a:ea typeface="SimSun" pitchFamily="2" charset="-122"/>
              </a:rPr>
              <a:t> denote derived attributes.</a:t>
            </a:r>
          </a:p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b="1" dirty="0">
                <a:ea typeface="SimSun" pitchFamily="2" charset="-122"/>
              </a:rPr>
              <a:t>Underline</a:t>
            </a:r>
            <a:r>
              <a:rPr kumimoji="1" lang="en-US" altLang="zh-CN" sz="2400" dirty="0">
                <a:ea typeface="SimSun" pitchFamily="2" charset="-122"/>
              </a:rPr>
              <a:t> indicates primary key attributes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5025" y="0"/>
            <a:ext cx="8077200" cy="1092200"/>
          </a:xfrm>
        </p:spPr>
        <p:txBody>
          <a:bodyPr/>
          <a:lstStyle/>
          <a:p>
            <a:pPr>
              <a:defRPr/>
            </a:pPr>
            <a:r>
              <a:rPr lang="en-US" altLang="zh-CN" sz="2400">
                <a:ea typeface="SimSun" pitchFamily="2" charset="-122"/>
              </a:rPr>
              <a:t>E-R Diagram With Composite, Multivalued, and Derived Attributes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" t="14647" r="1704" b="16919"/>
          <a:stretch>
            <a:fillRect/>
          </a:stretch>
        </p:blipFill>
        <p:spPr bwMode="auto">
          <a:xfrm>
            <a:off x="325438" y="1322388"/>
            <a:ext cx="8648700" cy="47021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SimSun" pitchFamily="2" charset="-122"/>
              </a:rPr>
              <a:t>E-R Diagrams many to many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" t="30733" r="1064" b="30733"/>
          <a:stretch>
            <a:fillRect/>
          </a:stretch>
        </p:blipFill>
        <p:spPr bwMode="auto">
          <a:xfrm>
            <a:off x="1087233" y="1071358"/>
            <a:ext cx="6610628" cy="1952061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87233" y="3429000"/>
            <a:ext cx="72501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Directed line (Arrow Head)  side never be many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directed line </a:t>
            </a:r>
          </a:p>
          <a:p>
            <a:r>
              <a:rPr lang="en-US" dirty="0"/>
              <a:t>from the </a:t>
            </a:r>
            <a:r>
              <a:rPr lang="en-US" b="1" dirty="0"/>
              <a:t>relationship set borrower </a:t>
            </a:r>
            <a:r>
              <a:rPr lang="en-US" dirty="0"/>
              <a:t>to the entity </a:t>
            </a:r>
            <a:r>
              <a:rPr lang="en-US" b="1" dirty="0"/>
              <a:t>set loan 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/>
              <a:t>borrower is</a:t>
            </a:r>
            <a:r>
              <a:rPr lang="en-US" dirty="0"/>
              <a:t> either a </a:t>
            </a:r>
            <a:r>
              <a:rPr lang="en-US" b="1" dirty="0"/>
              <a:t>one-to-one</a:t>
            </a:r>
            <a:r>
              <a:rPr lang="en-US" dirty="0"/>
              <a:t> or </a:t>
            </a:r>
            <a:r>
              <a:rPr lang="en-US" b="1" dirty="0"/>
              <a:t>many-to-one </a:t>
            </a:r>
            <a:r>
              <a:rPr lang="en-US" dirty="0"/>
              <a:t>relationship set, from </a:t>
            </a:r>
            <a:r>
              <a:rPr lang="en-US" b="1" i="1" dirty="0"/>
              <a:t>custome</a:t>
            </a:r>
            <a:r>
              <a:rPr lang="en-US" dirty="0"/>
              <a:t>r to </a:t>
            </a:r>
            <a:r>
              <a:rPr lang="en-US" b="1" i="1" dirty="0"/>
              <a:t>loan</a:t>
            </a:r>
            <a:r>
              <a:rPr lang="en-US" dirty="0"/>
              <a:t>; </a:t>
            </a:r>
          </a:p>
          <a:p>
            <a:r>
              <a:rPr lang="en-US" dirty="0"/>
              <a:t>The </a:t>
            </a:r>
            <a:r>
              <a:rPr lang="en-US" b="1" dirty="0"/>
              <a:t>borrower </a:t>
            </a:r>
            <a:r>
              <a:rPr lang="en-US" dirty="0"/>
              <a:t>cannot be a </a:t>
            </a:r>
            <a:r>
              <a:rPr lang="en-US" b="1" dirty="0"/>
              <a:t>many-to-many</a:t>
            </a:r>
            <a:r>
              <a:rPr lang="en-US" dirty="0"/>
              <a:t> or </a:t>
            </a:r>
            <a:r>
              <a:rPr lang="en-US" b="1" dirty="0"/>
              <a:t>a one-to-many </a:t>
            </a:r>
            <a:r>
              <a:rPr lang="en-US" dirty="0"/>
              <a:t>relationship set from </a:t>
            </a:r>
            <a:r>
              <a:rPr lang="en-US" b="1" dirty="0"/>
              <a:t>customer </a:t>
            </a:r>
            <a:r>
              <a:rPr lang="en-US" dirty="0"/>
              <a:t>to </a:t>
            </a:r>
            <a:r>
              <a:rPr lang="en-US" b="1" dirty="0"/>
              <a:t>loan.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4734560" y="2651760"/>
            <a:ext cx="1524000" cy="3048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411519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Relationship Sets with Attributes</a:t>
            </a:r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" t="28851" r="1651" b="28606"/>
          <a:stretch>
            <a:fillRect/>
          </a:stretch>
        </p:blipFill>
        <p:spPr bwMode="auto">
          <a:xfrm>
            <a:off x="234950" y="1535113"/>
            <a:ext cx="8716963" cy="31623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itchFamily="18" charset="0"/>
              </a:rPr>
              <a:t>Degree of a Relationship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cs typeface="Times New Roman" pitchFamily="18" charset="0"/>
              </a:rPr>
              <a:t>It is also possible to have entities associated through two or </a:t>
            </a:r>
            <a:r>
              <a:rPr lang="en-US" sz="2400" b="1">
                <a:cs typeface="Times New Roman" pitchFamily="18" charset="0"/>
              </a:rPr>
              <a:t>more distinct relationships</a:t>
            </a:r>
            <a:r>
              <a:rPr lang="en-US">
                <a:cs typeface="Times New Roman" pitchFamily="18" charset="0"/>
              </a:rPr>
              <a:t>. 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2528888"/>
            <a:ext cx="82645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380" y="668819"/>
            <a:ext cx="57150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767" y="3470061"/>
            <a:ext cx="2816225" cy="224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46045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Roles: </a:t>
            </a:r>
            <a:r>
              <a:rPr lang="en-US">
                <a:cs typeface="Times New Roman" pitchFamily="18" charset="0"/>
              </a:rPr>
              <a:t>Degree of a Relationship </a:t>
            </a:r>
            <a:endParaRPr lang="en-US" altLang="zh-CN">
              <a:ea typeface="SimSun" pitchFamily="2" charset="-122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625" y="706438"/>
            <a:ext cx="8969375" cy="271303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CN" b="1" dirty="0">
              <a:ea typeface="SimSun" pitchFamily="2" charset="-122"/>
            </a:endParaRPr>
          </a:p>
          <a:p>
            <a:r>
              <a:rPr lang="en-US" altLang="zh-CN" b="1" dirty="0">
                <a:ea typeface="SimSun" pitchFamily="2" charset="-122"/>
              </a:rPr>
              <a:t>The labels “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manager”</a:t>
            </a:r>
            <a:r>
              <a:rPr lang="en-US" altLang="zh-CN" b="1" dirty="0">
                <a:ea typeface="SimSun" pitchFamily="2" charset="-122"/>
              </a:rPr>
              <a:t> and “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worker”</a:t>
            </a:r>
            <a:r>
              <a:rPr lang="en-US" altLang="zh-CN" b="1" dirty="0">
                <a:ea typeface="SimSun" pitchFamily="2" charset="-122"/>
              </a:rPr>
              <a:t> are called </a:t>
            </a:r>
            <a:r>
              <a:rPr lang="en-US" altLang="zh-CN" b="1" dirty="0">
                <a:solidFill>
                  <a:schemeClr val="tx2"/>
                </a:solidFill>
                <a:ea typeface="SimSun" pitchFamily="2" charset="-122"/>
              </a:rPr>
              <a:t>roles</a:t>
            </a:r>
            <a:r>
              <a:rPr lang="en-US" altLang="zh-CN" b="1" dirty="0">
                <a:ea typeface="SimSun" pitchFamily="2" charset="-122"/>
              </a:rPr>
              <a:t>; they specify how employee entities interact via the works-for 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relationship set</a:t>
            </a:r>
            <a:r>
              <a:rPr lang="en-US" altLang="zh-CN" b="1" dirty="0">
                <a:ea typeface="SimSun" pitchFamily="2" charset="-122"/>
              </a:rPr>
              <a:t>.</a:t>
            </a:r>
          </a:p>
          <a:p>
            <a:r>
              <a:rPr lang="en-US" altLang="zh-CN" b="1" dirty="0">
                <a:ea typeface="SimSun" pitchFamily="2" charset="-122"/>
              </a:rPr>
              <a:t>Roles are indicated in E-R diagrams by labeling the lines that connect diamonds to rectangles.</a:t>
            </a:r>
          </a:p>
          <a:p>
            <a:r>
              <a:rPr lang="en-US" altLang="zh-CN" b="1" dirty="0">
                <a:ea typeface="SimSun" pitchFamily="2" charset="-122"/>
              </a:rPr>
              <a:t>Role labels are 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optional</a:t>
            </a:r>
            <a:r>
              <a:rPr lang="en-US" altLang="zh-CN" b="1" dirty="0">
                <a:ea typeface="SimSun" pitchFamily="2" charset="-122"/>
              </a:rPr>
              <a:t>, and are used to clarify semantics of the relationship</a:t>
            </a:r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" t="22791" r="2357" b="23051"/>
          <a:stretch>
            <a:fillRect/>
          </a:stretch>
        </p:blipFill>
        <p:spPr bwMode="auto">
          <a:xfrm>
            <a:off x="1282700" y="3722688"/>
            <a:ext cx="6738938" cy="28543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Cardinality Constraints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936625"/>
            <a:ext cx="8724900" cy="2892425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We express cardinality constraints by drawing either a </a:t>
            </a:r>
            <a:r>
              <a:rPr lang="en-US" altLang="zh-CN" i="1" dirty="0">
                <a:ea typeface="SimSun" pitchFamily="2" charset="-122"/>
              </a:rPr>
              <a:t>directed line (</a:t>
            </a:r>
            <a:r>
              <a:rPr lang="en-US" altLang="zh-CN" i="1" dirty="0">
                <a:ea typeface="SimSun" pitchFamily="2" charset="-122"/>
                <a:sym typeface="Symbol" pitchFamily="18" charset="2"/>
              </a:rPr>
              <a:t>), signifying “</a:t>
            </a:r>
            <a:r>
              <a:rPr lang="en-US" altLang="zh-CN" dirty="0">
                <a:ea typeface="SimSun" pitchFamily="2" charset="-122"/>
                <a:sym typeface="Symbol" pitchFamily="18" charset="2"/>
              </a:rPr>
              <a:t>one,” or an </a:t>
            </a:r>
            <a:r>
              <a:rPr lang="en-US" altLang="zh-CN" b="1" dirty="0">
                <a:ea typeface="SimSun" pitchFamily="2" charset="-122"/>
                <a:sym typeface="Symbol" pitchFamily="18" charset="2"/>
              </a:rPr>
              <a:t>undirected line (—), signifying “many</a:t>
            </a:r>
            <a:r>
              <a:rPr lang="en-US" altLang="zh-CN" dirty="0">
                <a:ea typeface="SimSun" pitchFamily="2" charset="-122"/>
                <a:sym typeface="Symbol" pitchFamily="18" charset="2"/>
              </a:rPr>
              <a:t>,” between the relationship set and the entity set.</a:t>
            </a:r>
          </a:p>
          <a:p>
            <a:r>
              <a:rPr lang="en-US" altLang="zh-CN" b="1" dirty="0">
                <a:ea typeface="SimSun" pitchFamily="2" charset="-122"/>
              </a:rPr>
              <a:t>E.g.: One-to-one relationship:</a:t>
            </a:r>
          </a:p>
          <a:p>
            <a:pPr lvl="1"/>
            <a:r>
              <a:rPr lang="en-US" altLang="zh-CN" sz="2000" b="1" dirty="0">
                <a:ea typeface="SimSun" pitchFamily="2" charset="-122"/>
              </a:rPr>
              <a:t>A customer is associated with at most one loan </a:t>
            </a:r>
            <a:r>
              <a:rPr lang="en-US" altLang="zh-CN" sz="2000" dirty="0">
                <a:ea typeface="SimSun" pitchFamily="2" charset="-122"/>
              </a:rPr>
              <a:t>via the relationship </a:t>
            </a:r>
            <a:r>
              <a:rPr lang="en-US" altLang="zh-CN" sz="2000" i="1" dirty="0">
                <a:ea typeface="SimSun" pitchFamily="2" charset="-122"/>
              </a:rPr>
              <a:t>borrower</a:t>
            </a:r>
          </a:p>
          <a:p>
            <a:pPr lvl="1"/>
            <a:r>
              <a:rPr lang="en-US" altLang="zh-CN" sz="2000" dirty="0">
                <a:ea typeface="SimSun" pitchFamily="2" charset="-122"/>
              </a:rPr>
              <a:t>A loan is associated with </a:t>
            </a:r>
            <a:r>
              <a:rPr lang="en-US" altLang="zh-CN" sz="2000" b="1" dirty="0">
                <a:ea typeface="SimSun" pitchFamily="2" charset="-122"/>
              </a:rPr>
              <a:t>at most one </a:t>
            </a:r>
            <a:r>
              <a:rPr lang="en-US" altLang="zh-CN" sz="2000" dirty="0">
                <a:ea typeface="SimSun" pitchFamily="2" charset="-122"/>
              </a:rPr>
              <a:t>customer via </a:t>
            </a:r>
            <a:r>
              <a:rPr lang="en-US" altLang="zh-CN" sz="2000" i="1" dirty="0">
                <a:ea typeface="SimSun" pitchFamily="2" charset="-122"/>
              </a:rPr>
              <a:t>borrower</a:t>
            </a:r>
            <a:endParaRPr lang="en-US" altLang="zh-CN" sz="2000" dirty="0">
              <a:ea typeface="SimSun" pitchFamily="2" charset="-122"/>
            </a:endParaRP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t="63831" r="16737" b="5560"/>
          <a:stretch>
            <a:fillRect/>
          </a:stretch>
        </p:blipFill>
        <p:spPr bwMode="auto">
          <a:xfrm>
            <a:off x="1409700" y="3957638"/>
            <a:ext cx="6623050" cy="22780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One-To-One Relationship</a:t>
            </a:r>
            <a:endParaRPr lang="en-US">
              <a:ea typeface="SimSun" pitchFamily="2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A</a:t>
            </a:r>
            <a:r>
              <a:rPr lang="en-US" sz="2400">
                <a:cs typeface="Times New Roman" pitchFamily="18" charset="0"/>
              </a:rPr>
              <a:t> man can only marry one woman, and a woman can only marry one man, so it is a one to one (1:1) relationship 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3214688"/>
            <a:ext cx="8497887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One-To-Many Relationship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022350"/>
            <a:ext cx="7848600" cy="2324100"/>
          </a:xfrm>
        </p:spPr>
        <p:txBody>
          <a:bodyPr/>
          <a:lstStyle/>
          <a:p>
            <a:r>
              <a:rPr lang="en-US" altLang="zh-CN" sz="2400" dirty="0">
                <a:ea typeface="SimSun" pitchFamily="2" charset="-122"/>
              </a:rPr>
              <a:t>In the one-to-many relationship a loan is associated with </a:t>
            </a:r>
            <a:r>
              <a:rPr lang="en-US" altLang="zh-CN" sz="2400" b="1" dirty="0">
                <a:ea typeface="SimSun" pitchFamily="2" charset="-122"/>
              </a:rPr>
              <a:t>at most one customer </a:t>
            </a:r>
            <a:r>
              <a:rPr lang="en-US" altLang="zh-CN" sz="2400" dirty="0">
                <a:ea typeface="SimSun" pitchFamily="2" charset="-122"/>
              </a:rPr>
              <a:t>via </a:t>
            </a:r>
            <a:r>
              <a:rPr lang="en-US" altLang="zh-CN" sz="2400" i="1" dirty="0">
                <a:ea typeface="SimSun" pitchFamily="2" charset="-122"/>
              </a:rPr>
              <a:t>borrower</a:t>
            </a:r>
            <a:r>
              <a:rPr lang="en-US" altLang="zh-CN" sz="2400" dirty="0">
                <a:ea typeface="SimSun" pitchFamily="2" charset="-122"/>
              </a:rPr>
              <a:t>, a customer is </a:t>
            </a:r>
            <a:r>
              <a:rPr lang="en-US" altLang="zh-CN" sz="2400" b="1" dirty="0">
                <a:ea typeface="SimSun" pitchFamily="2" charset="-122"/>
              </a:rPr>
              <a:t>associated with several </a:t>
            </a:r>
            <a:r>
              <a:rPr lang="en-US" altLang="zh-CN" sz="2400" dirty="0">
                <a:ea typeface="SimSun" pitchFamily="2" charset="-122"/>
              </a:rPr>
              <a:t>(including 0) loans via </a:t>
            </a:r>
            <a:r>
              <a:rPr lang="en-US" altLang="zh-CN" sz="2400" i="1" dirty="0">
                <a:ea typeface="SimSun" pitchFamily="2" charset="-122"/>
              </a:rPr>
              <a:t>borrower</a:t>
            </a:r>
            <a:endParaRPr lang="en-US" altLang="zh-CN" sz="2400" dirty="0">
              <a:ea typeface="SimSun" pitchFamily="2" charset="-122"/>
            </a:endParaRP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t="847" r="16737" b="72424"/>
          <a:stretch>
            <a:fillRect/>
          </a:stretch>
        </p:blipFill>
        <p:spPr bwMode="auto">
          <a:xfrm>
            <a:off x="669925" y="2847975"/>
            <a:ext cx="8037513" cy="24145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One-To-Many Relationship</a:t>
            </a:r>
            <a:endParaRPr lang="en-US">
              <a:ea typeface="SimSun" pitchFamily="2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400">
                <a:cs typeface="Times New Roman" pitchFamily="18" charset="0"/>
              </a:rPr>
              <a:t>One manager manages many employees, but each employee only has one manager, so it is a one to many (1:n) relationship</a:t>
            </a:r>
            <a:r>
              <a:rPr lang="en-US">
                <a:cs typeface="Times New Roman" pitchFamily="18" charset="0"/>
              </a:rPr>
              <a:t> 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3138488"/>
            <a:ext cx="89820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495300"/>
            <a:ext cx="8113712" cy="457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Many-To-One Relationships</a:t>
            </a:r>
          </a:p>
        </p:txBody>
      </p:sp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t="31747" r="16737" b="39993"/>
          <a:stretch>
            <a:fillRect/>
          </a:stretch>
        </p:blipFill>
        <p:spPr bwMode="auto">
          <a:xfrm>
            <a:off x="901700" y="3471863"/>
            <a:ext cx="7508875" cy="23844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2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66750" y="1504950"/>
            <a:ext cx="7848600" cy="1638300"/>
          </a:xfrm>
          <a:noFill/>
        </p:spPr>
        <p:txBody>
          <a:bodyPr/>
          <a:lstStyle/>
          <a:p>
            <a:r>
              <a:rPr lang="en-US" altLang="zh-CN" sz="2400" dirty="0">
                <a:ea typeface="SimSun" pitchFamily="2" charset="-122"/>
              </a:rPr>
              <a:t>In a many-to-one relationship a loan is associated with </a:t>
            </a:r>
            <a:r>
              <a:rPr lang="en-US" altLang="zh-CN" sz="2400" b="1" dirty="0">
                <a:ea typeface="SimSun" pitchFamily="2" charset="-122"/>
              </a:rPr>
              <a:t>several (including 0) customers </a:t>
            </a:r>
            <a:r>
              <a:rPr lang="en-US" altLang="zh-CN" sz="2400" dirty="0">
                <a:ea typeface="SimSun" pitchFamily="2" charset="-122"/>
              </a:rPr>
              <a:t>via </a:t>
            </a:r>
            <a:r>
              <a:rPr lang="en-US" altLang="zh-CN" sz="2400" i="1" dirty="0">
                <a:ea typeface="SimSun" pitchFamily="2" charset="-122"/>
              </a:rPr>
              <a:t>borrower</a:t>
            </a:r>
            <a:r>
              <a:rPr lang="en-US" altLang="zh-CN" sz="2400" dirty="0">
                <a:ea typeface="SimSun" pitchFamily="2" charset="-122"/>
              </a:rPr>
              <a:t>, a customer is associated </a:t>
            </a:r>
            <a:r>
              <a:rPr lang="en-US" altLang="zh-CN" sz="2400" b="1" dirty="0">
                <a:ea typeface="SimSun" pitchFamily="2" charset="-122"/>
              </a:rPr>
              <a:t>with at most one lo</a:t>
            </a:r>
            <a:r>
              <a:rPr lang="en-US" altLang="zh-CN" sz="2400" dirty="0">
                <a:ea typeface="SimSun" pitchFamily="2" charset="-122"/>
              </a:rPr>
              <a:t>an via </a:t>
            </a:r>
            <a:r>
              <a:rPr lang="en-US" altLang="zh-CN" sz="2400" i="1" dirty="0">
                <a:ea typeface="SimSun" pitchFamily="2" charset="-122"/>
              </a:rPr>
              <a:t>borrower</a:t>
            </a:r>
            <a:endParaRPr lang="en-US" altLang="zh-CN" sz="2400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Many-To-One Relationships</a:t>
            </a:r>
            <a:endParaRPr lang="en-US">
              <a:ea typeface="SimSun" pitchFamily="2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400">
                <a:cs typeface="Times New Roman" pitchFamily="18" charset="0"/>
              </a:rPr>
              <a:t>many students study one course. They do not study more than one course, so it is a many to one (m:1) relationship 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3062288"/>
            <a:ext cx="8535987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Many-To-Many Relationship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3727450"/>
            <a:ext cx="7029450" cy="1546225"/>
          </a:xfrm>
        </p:spPr>
        <p:txBody>
          <a:bodyPr/>
          <a:lstStyle/>
          <a:p>
            <a:r>
              <a:rPr lang="en-US" altLang="zh-CN" sz="2400">
                <a:ea typeface="SimSun" pitchFamily="2" charset="-122"/>
              </a:rPr>
              <a:t>A customer is associated with several (possibly 0) loans via borrower</a:t>
            </a:r>
          </a:p>
          <a:p>
            <a:r>
              <a:rPr lang="en-US" altLang="zh-CN" sz="2400">
                <a:ea typeface="SimSun" pitchFamily="2" charset="-122"/>
              </a:rPr>
              <a:t>A loan is associated with several (possibly 0) customers via borrower</a:t>
            </a:r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" t="30733" r="1064" b="30733"/>
          <a:stretch>
            <a:fillRect/>
          </a:stretch>
        </p:blipFill>
        <p:spPr bwMode="auto">
          <a:xfrm>
            <a:off x="622300" y="1079500"/>
            <a:ext cx="7956550" cy="2349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Many-To-Many Relationship</a:t>
            </a:r>
            <a:endParaRPr lang="en-US">
              <a:ea typeface="SimSun" pitchFamily="2" charset="-12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400">
                <a:cs typeface="Times New Roman" pitchFamily="18" charset="0"/>
              </a:rPr>
              <a:t>One lecturer teaches many students and a student is taught by many lecturers, so it is a many to many (m:n) relationship 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3005138"/>
            <a:ext cx="8516937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itchFamily="18" charset="0"/>
              </a:rPr>
              <a:t>Deriving the relationship parameters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572500" cy="4876800"/>
          </a:xfrm>
        </p:spPr>
        <p:txBody>
          <a:bodyPr/>
          <a:lstStyle/>
          <a:p>
            <a:r>
              <a:rPr lang="en-US">
                <a:cs typeface="Times New Roman" pitchFamily="18" charset="0"/>
              </a:rPr>
              <a:t>To check we have the correct parameters (sometimes also known as the </a:t>
            </a:r>
            <a:r>
              <a:rPr lang="en-US" b="1">
                <a:cs typeface="Times New Roman" pitchFamily="18" charset="0"/>
              </a:rPr>
              <a:t>degree</a:t>
            </a:r>
            <a:r>
              <a:rPr lang="en-US">
                <a:cs typeface="Times New Roman" pitchFamily="18" charset="0"/>
              </a:rPr>
              <a:t>) of a </a:t>
            </a:r>
            <a:r>
              <a:rPr lang="en-US" b="1">
                <a:cs typeface="Times New Roman" pitchFamily="18" charset="0"/>
              </a:rPr>
              <a:t>relationship</a:t>
            </a:r>
            <a:r>
              <a:rPr lang="en-US">
                <a:cs typeface="Times New Roman" pitchFamily="18" charset="0"/>
              </a:rPr>
              <a:t>, ask two questions:</a:t>
            </a:r>
          </a:p>
          <a:p>
            <a:r>
              <a:rPr lang="en-US" b="1">
                <a:cs typeface="Times New Roman" pitchFamily="18" charset="0"/>
              </a:rPr>
              <a:t>One course</a:t>
            </a:r>
            <a:r>
              <a:rPr lang="en-US">
                <a:cs typeface="Times New Roman" pitchFamily="18" charset="0"/>
              </a:rPr>
              <a:t> is studied by </a:t>
            </a:r>
            <a:r>
              <a:rPr lang="en-US" b="1">
                <a:cs typeface="Times New Roman" pitchFamily="18" charset="0"/>
              </a:rPr>
              <a:t>how many</a:t>
            </a:r>
            <a:r>
              <a:rPr lang="en-US">
                <a:cs typeface="Times New Roman" pitchFamily="18" charset="0"/>
              </a:rPr>
              <a:t> students? </a:t>
            </a:r>
            <a:r>
              <a:rPr lang="en-US" b="1">
                <a:cs typeface="Times New Roman" pitchFamily="18" charset="0"/>
              </a:rPr>
              <a:t>Answer = `zero or more' </a:t>
            </a:r>
          </a:p>
          <a:p>
            <a:pPr lvl="1"/>
            <a:r>
              <a:rPr lang="en-US">
                <a:cs typeface="Times New Roman" pitchFamily="18" charset="0"/>
              </a:rPr>
              <a:t>This gives us the</a:t>
            </a:r>
            <a:r>
              <a:rPr lang="en-US" b="1">
                <a:cs typeface="Times New Roman" pitchFamily="18" charset="0"/>
              </a:rPr>
              <a:t> degree at the `student' end </a:t>
            </a:r>
          </a:p>
          <a:p>
            <a:pPr lvl="1"/>
            <a:r>
              <a:rPr lang="en-US" b="1">
                <a:cs typeface="Times New Roman" pitchFamily="18" charset="0"/>
              </a:rPr>
              <a:t>The `more' </a:t>
            </a:r>
            <a:r>
              <a:rPr lang="en-US">
                <a:cs typeface="Times New Roman" pitchFamily="18" charset="0"/>
              </a:rPr>
              <a:t>part means that the cardinality</a:t>
            </a:r>
            <a:r>
              <a:rPr lang="en-US" b="1">
                <a:cs typeface="Times New Roman" pitchFamily="18" charset="0"/>
              </a:rPr>
              <a:t> is `many </a:t>
            </a:r>
            <a:endParaRPr lang="en-US">
              <a:cs typeface="Times New Roman" pitchFamily="18" charset="0"/>
            </a:endParaRPr>
          </a:p>
          <a:p>
            <a:pPr lvl="1"/>
            <a:r>
              <a:rPr lang="en-US">
                <a:cs typeface="Times New Roman" pitchFamily="18" charset="0"/>
              </a:rPr>
              <a:t>The `</a:t>
            </a:r>
            <a:r>
              <a:rPr lang="en-US" b="1">
                <a:cs typeface="Times New Roman" pitchFamily="18" charset="0"/>
              </a:rPr>
              <a:t>zero' </a:t>
            </a:r>
            <a:r>
              <a:rPr lang="en-US">
                <a:cs typeface="Times New Roman" pitchFamily="18" charset="0"/>
              </a:rPr>
              <a:t>part means that the relationship is `</a:t>
            </a:r>
            <a:r>
              <a:rPr lang="en-US" b="1">
                <a:cs typeface="Times New Roman" pitchFamily="18" charset="0"/>
              </a:rPr>
              <a:t>optional'</a:t>
            </a:r>
            <a:r>
              <a:rPr lang="en-US">
                <a:cs typeface="Times New Roman" pitchFamily="18" charset="0"/>
              </a:rPr>
              <a:t>. (denoted y ‘O”</a:t>
            </a:r>
          </a:p>
          <a:p>
            <a:pPr lvl="1"/>
            <a:r>
              <a:rPr lang="en-US">
                <a:cs typeface="Times New Roman" pitchFamily="18" charset="0"/>
              </a:rPr>
              <a:t>If the answer was `</a:t>
            </a:r>
            <a:r>
              <a:rPr lang="en-US" b="1">
                <a:cs typeface="Times New Roman" pitchFamily="18" charset="0"/>
              </a:rPr>
              <a:t>one or more'</a:t>
            </a:r>
            <a:r>
              <a:rPr lang="en-US">
                <a:cs typeface="Times New Roman" pitchFamily="18" charset="0"/>
              </a:rPr>
              <a:t>, then the relationship would be `</a:t>
            </a:r>
            <a:r>
              <a:rPr lang="en-US" b="1">
                <a:cs typeface="Times New Roman" pitchFamily="18" charset="0"/>
              </a:rPr>
              <a:t>mandatory'. 						</a:t>
            </a:r>
          </a:p>
          <a:p>
            <a:r>
              <a:rPr lang="en-US" b="1">
                <a:cs typeface="Times New Roman" pitchFamily="18" charset="0"/>
              </a:rPr>
              <a:t>One student</a:t>
            </a:r>
            <a:r>
              <a:rPr lang="en-US">
                <a:cs typeface="Times New Roman" pitchFamily="18" charset="0"/>
              </a:rPr>
              <a:t> studies </a:t>
            </a:r>
            <a:r>
              <a:rPr lang="en-US" b="1">
                <a:cs typeface="Times New Roman" pitchFamily="18" charset="0"/>
              </a:rPr>
              <a:t>how many</a:t>
            </a:r>
            <a:r>
              <a:rPr lang="en-US">
                <a:cs typeface="Times New Roman" pitchFamily="18" charset="0"/>
              </a:rPr>
              <a:t> courses?</a:t>
            </a:r>
            <a:r>
              <a:rPr lang="en-US" b="1">
                <a:cs typeface="Times New Roman" pitchFamily="18" charset="0"/>
              </a:rPr>
              <a:t> Answer = `One' </a:t>
            </a:r>
          </a:p>
          <a:p>
            <a:pPr lvl="1"/>
            <a:r>
              <a:rPr lang="en-US">
                <a:cs typeface="Times New Roman" pitchFamily="18" charset="0"/>
              </a:rPr>
              <a:t>This gives us</a:t>
            </a:r>
            <a:r>
              <a:rPr lang="en-US" b="1">
                <a:cs typeface="Times New Roman" pitchFamily="18" charset="0"/>
              </a:rPr>
              <a:t> the degree at the `course' end </a:t>
            </a:r>
            <a:r>
              <a:rPr lang="en-US">
                <a:cs typeface="Times New Roman" pitchFamily="18" charset="0"/>
              </a:rPr>
              <a:t>of the relationship</a:t>
            </a:r>
            <a:r>
              <a:rPr lang="en-US" b="1">
                <a:cs typeface="Times New Roman" pitchFamily="18" charset="0"/>
              </a:rPr>
              <a:t>. </a:t>
            </a:r>
          </a:p>
          <a:p>
            <a:pPr lvl="1"/>
            <a:r>
              <a:rPr lang="en-US">
                <a:cs typeface="Times New Roman" pitchFamily="18" charset="0"/>
              </a:rPr>
              <a:t>The answer `</a:t>
            </a:r>
            <a:r>
              <a:rPr lang="en-US" b="1">
                <a:cs typeface="Times New Roman" pitchFamily="18" charset="0"/>
              </a:rPr>
              <a:t>one'</a:t>
            </a:r>
            <a:r>
              <a:rPr lang="en-US">
                <a:cs typeface="Times New Roman" pitchFamily="18" charset="0"/>
              </a:rPr>
              <a:t> means that the cardinality of this relationship is 1, and is `</a:t>
            </a:r>
            <a:r>
              <a:rPr lang="en-US" b="1">
                <a:cs typeface="Times New Roman" pitchFamily="18" charset="0"/>
              </a:rPr>
              <a:t>mandatory' </a:t>
            </a:r>
          </a:p>
          <a:p>
            <a:pPr lvl="1"/>
            <a:endParaRPr lang="en-US" b="1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>
                <a:ea typeface="SimSun" pitchFamily="2" charset="-122"/>
              </a:rPr>
              <a:t>Basic Concepts </a:t>
            </a:r>
            <a:r>
              <a:rPr lang="en-US" altLang="zh-CN">
                <a:ea typeface="SimSun" pitchFamily="2" charset="-122"/>
              </a:rPr>
              <a:t>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836613"/>
            <a:ext cx="8547100" cy="5626100"/>
          </a:xfrm>
        </p:spPr>
        <p:txBody>
          <a:bodyPr/>
          <a:lstStyle/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zh-CN" sz="2400" b="1" dirty="0">
                <a:ea typeface="SimSun" pitchFamily="2" charset="-122"/>
              </a:rPr>
              <a:t>Relationship Sets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zh-CN" sz="2400" b="1" dirty="0">
                <a:ea typeface="SimSun" pitchFamily="2" charset="-122"/>
              </a:rPr>
              <a:t>A </a:t>
            </a:r>
            <a:r>
              <a:rPr lang="en-US" altLang="zh-CN" sz="2400" b="1" dirty="0">
                <a:solidFill>
                  <a:schemeClr val="tx2"/>
                </a:solidFill>
                <a:ea typeface="SimSun" pitchFamily="2" charset="-122"/>
              </a:rPr>
              <a:t>relationship</a:t>
            </a:r>
            <a:r>
              <a:rPr lang="en-US" altLang="zh-CN" sz="2400" b="1" dirty="0">
                <a:ea typeface="SimSun" pitchFamily="2" charset="-122"/>
              </a:rPr>
              <a:t> is an association among several entities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zh-CN" sz="2400" b="1" dirty="0">
                <a:ea typeface="SimSun" pitchFamily="2" charset="-122"/>
              </a:rPr>
              <a:t>	Example:</a:t>
            </a:r>
            <a:br>
              <a:rPr lang="en-US" altLang="zh-CN" sz="2400" b="1" dirty="0">
                <a:ea typeface="SimSun" pitchFamily="2" charset="-122"/>
              </a:rPr>
            </a:br>
            <a:r>
              <a:rPr lang="en-US" altLang="zh-CN" sz="2400" b="1" dirty="0">
                <a:ea typeface="SimSun" pitchFamily="2" charset="-122"/>
              </a:rPr>
              <a:t>	</a:t>
            </a:r>
            <a:r>
              <a:rPr lang="en-US" altLang="zh-CN" sz="2400" b="1" u="sng" dirty="0">
                <a:ea typeface="SimSun" pitchFamily="2" charset="-122"/>
              </a:rPr>
              <a:t>Hayes</a:t>
            </a:r>
            <a:r>
              <a:rPr lang="en-US" altLang="zh-CN" sz="2400" b="1" dirty="0">
                <a:ea typeface="SimSun" pitchFamily="2" charset="-122"/>
              </a:rPr>
              <a:t>	</a:t>
            </a:r>
            <a:r>
              <a:rPr lang="en-US" altLang="zh-CN" sz="2400" b="1" i="1" u="sng" dirty="0">
                <a:ea typeface="SimSun" pitchFamily="2" charset="-122"/>
              </a:rPr>
              <a:t>depositor</a:t>
            </a:r>
            <a:r>
              <a:rPr lang="en-US" altLang="zh-CN" sz="2400" b="1" dirty="0">
                <a:ea typeface="SimSun" pitchFamily="2" charset="-122"/>
              </a:rPr>
              <a:t>	         </a:t>
            </a:r>
            <a:r>
              <a:rPr lang="en-US" altLang="zh-CN" sz="2400" b="1" u="sng" dirty="0">
                <a:ea typeface="SimSun" pitchFamily="2" charset="-122"/>
              </a:rPr>
              <a:t>A-102</a:t>
            </a:r>
            <a:br>
              <a:rPr lang="en-US" altLang="zh-CN" sz="2400" b="1" dirty="0">
                <a:ea typeface="SimSun" pitchFamily="2" charset="-122"/>
              </a:rPr>
            </a:br>
            <a:r>
              <a:rPr lang="en-US" altLang="zh-CN" sz="2400" b="1" dirty="0">
                <a:ea typeface="SimSun" pitchFamily="2" charset="-122"/>
              </a:rPr>
              <a:t>	</a:t>
            </a:r>
            <a:r>
              <a:rPr lang="en-US" altLang="zh-CN" sz="2400" b="1" i="1" dirty="0">
                <a:ea typeface="SimSun" pitchFamily="2" charset="-122"/>
              </a:rPr>
              <a:t>customer</a:t>
            </a:r>
            <a:r>
              <a:rPr lang="en-US" altLang="zh-CN" sz="2400" b="1" dirty="0">
                <a:ea typeface="SimSun" pitchFamily="2" charset="-122"/>
              </a:rPr>
              <a:t> entity	 relationship set	 </a:t>
            </a:r>
            <a:r>
              <a:rPr lang="en-US" altLang="zh-CN" sz="2400" b="1" i="1" dirty="0">
                <a:ea typeface="SimSun" pitchFamily="2" charset="-122"/>
              </a:rPr>
              <a:t>account</a:t>
            </a:r>
            <a:r>
              <a:rPr lang="en-US" altLang="zh-CN" sz="2400" b="1" dirty="0">
                <a:ea typeface="SimSun" pitchFamily="2" charset="-122"/>
              </a:rPr>
              <a:t> entity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zh-CN" sz="2400" b="1" dirty="0">
                <a:ea typeface="SimSun" pitchFamily="2" charset="-122"/>
              </a:rPr>
              <a:t>A </a:t>
            </a:r>
            <a:r>
              <a:rPr lang="en-US" altLang="zh-CN" sz="2400" b="1" i="1" dirty="0">
                <a:solidFill>
                  <a:schemeClr val="tx2"/>
                </a:solidFill>
                <a:ea typeface="SimSun" pitchFamily="2" charset="-122"/>
              </a:rPr>
              <a:t>relationship </a:t>
            </a:r>
            <a:r>
              <a:rPr lang="en-US" altLang="zh-CN" sz="2400" b="1" dirty="0">
                <a:solidFill>
                  <a:schemeClr val="tx2"/>
                </a:solidFill>
                <a:ea typeface="SimSun" pitchFamily="2" charset="-122"/>
              </a:rPr>
              <a:t>set</a:t>
            </a:r>
            <a:r>
              <a:rPr lang="en-US" altLang="zh-CN" sz="2400" b="1" dirty="0">
                <a:ea typeface="SimSun" pitchFamily="2" charset="-122"/>
              </a:rPr>
              <a:t> is a mathematical relation among </a:t>
            </a:r>
            <a:r>
              <a:rPr lang="en-US" altLang="zh-CN" sz="2400" b="1" i="1" dirty="0">
                <a:ea typeface="SimSun" pitchFamily="2" charset="-122"/>
              </a:rPr>
              <a:t>n</a:t>
            </a:r>
            <a:r>
              <a:rPr lang="en-US" altLang="zh-CN" sz="2400" b="1" dirty="0">
                <a:ea typeface="SimSun" pitchFamily="2" charset="-122"/>
              </a:rPr>
              <a:t> </a:t>
            </a: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 2 entities, each taken from entity sets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		{(</a:t>
            </a:r>
            <a:r>
              <a:rPr lang="en-US" altLang="zh-CN" sz="2400" b="1" i="1" dirty="0">
                <a:ea typeface="SimSun" pitchFamily="2" charset="-122"/>
                <a:sym typeface="Symbol" pitchFamily="18" charset="2"/>
              </a:rPr>
              <a:t>e</a:t>
            </a:r>
            <a:r>
              <a:rPr lang="en-US" altLang="zh-CN" sz="2400" b="1" baseline="-25000" dirty="0">
                <a:ea typeface="SimSun" pitchFamily="2" charset="-122"/>
                <a:sym typeface="Symbol" pitchFamily="18" charset="2"/>
              </a:rPr>
              <a:t>1</a:t>
            </a: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, </a:t>
            </a:r>
            <a:r>
              <a:rPr lang="en-US" altLang="zh-CN" sz="2400" b="1" i="1" dirty="0">
                <a:ea typeface="SimSun" pitchFamily="2" charset="-122"/>
                <a:sym typeface="Symbol" pitchFamily="18" charset="2"/>
              </a:rPr>
              <a:t>e</a:t>
            </a:r>
            <a:r>
              <a:rPr lang="en-US" altLang="zh-CN" sz="2400" b="1" baseline="-25000" dirty="0">
                <a:ea typeface="SimSun" pitchFamily="2" charset="-122"/>
                <a:sym typeface="Symbol" pitchFamily="18" charset="2"/>
              </a:rPr>
              <a:t>2</a:t>
            </a: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, … </a:t>
            </a:r>
            <a:r>
              <a:rPr lang="en-US" altLang="zh-CN" sz="2400" b="1" i="1" dirty="0">
                <a:ea typeface="SimSun" pitchFamily="2" charset="-122"/>
                <a:sym typeface="Symbol" pitchFamily="18" charset="2"/>
              </a:rPr>
              <a:t>e</a:t>
            </a:r>
            <a:r>
              <a:rPr lang="en-US" altLang="zh-CN" sz="2400" b="1" i="1" baseline="-25000" dirty="0">
                <a:ea typeface="SimSun" pitchFamily="2" charset="-122"/>
                <a:sym typeface="Symbol" pitchFamily="18" charset="2"/>
              </a:rPr>
              <a:t>n</a:t>
            </a: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) | </a:t>
            </a:r>
            <a:r>
              <a:rPr lang="en-US" altLang="zh-CN" sz="2400" b="1" i="1" dirty="0">
                <a:ea typeface="SimSun" pitchFamily="2" charset="-122"/>
                <a:sym typeface="Symbol" pitchFamily="18" charset="2"/>
              </a:rPr>
              <a:t>e</a:t>
            </a:r>
            <a:r>
              <a:rPr lang="en-US" altLang="zh-CN" sz="2400" b="1" baseline="-25000" dirty="0">
                <a:ea typeface="SimSun" pitchFamily="2" charset="-122"/>
                <a:sym typeface="Symbol" pitchFamily="18" charset="2"/>
              </a:rPr>
              <a:t>1</a:t>
            </a: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   </a:t>
            </a:r>
            <a:r>
              <a:rPr lang="en-US" altLang="zh-CN" sz="2400" b="1" i="1" dirty="0">
                <a:ea typeface="SimSun" pitchFamily="2" charset="-122"/>
                <a:sym typeface="Symbol" pitchFamily="18" charset="2"/>
              </a:rPr>
              <a:t>E</a:t>
            </a:r>
            <a:r>
              <a:rPr lang="en-US" altLang="zh-CN" sz="2400" b="1" baseline="-25000" dirty="0">
                <a:ea typeface="SimSun" pitchFamily="2" charset="-122"/>
                <a:sym typeface="Symbol" pitchFamily="18" charset="2"/>
              </a:rPr>
              <a:t>1</a:t>
            </a: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, </a:t>
            </a:r>
            <a:r>
              <a:rPr lang="en-US" altLang="zh-CN" sz="2400" b="1" i="1" dirty="0">
                <a:ea typeface="SimSun" pitchFamily="2" charset="-122"/>
                <a:sym typeface="Symbol" pitchFamily="18" charset="2"/>
              </a:rPr>
              <a:t>e</a:t>
            </a:r>
            <a:r>
              <a:rPr lang="en-US" altLang="zh-CN" sz="2400" b="1" baseline="-25000" dirty="0">
                <a:ea typeface="SimSun" pitchFamily="2" charset="-122"/>
                <a:sym typeface="Symbol" pitchFamily="18" charset="2"/>
              </a:rPr>
              <a:t>2</a:t>
            </a: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   </a:t>
            </a:r>
            <a:r>
              <a:rPr lang="en-US" altLang="zh-CN" sz="2400" b="1" i="1" dirty="0">
                <a:ea typeface="SimSun" pitchFamily="2" charset="-122"/>
                <a:sym typeface="Symbol" pitchFamily="18" charset="2"/>
              </a:rPr>
              <a:t>E</a:t>
            </a:r>
            <a:r>
              <a:rPr lang="en-US" altLang="zh-CN" sz="2400" b="1" baseline="-25000" dirty="0">
                <a:ea typeface="SimSun" pitchFamily="2" charset="-122"/>
                <a:sym typeface="Symbol" pitchFamily="18" charset="2"/>
              </a:rPr>
              <a:t>2</a:t>
            </a: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, …, </a:t>
            </a:r>
            <a:r>
              <a:rPr lang="en-US" altLang="zh-CN" sz="2400" b="1" i="1" dirty="0">
                <a:ea typeface="SimSun" pitchFamily="2" charset="-122"/>
                <a:sym typeface="Symbol" pitchFamily="18" charset="2"/>
              </a:rPr>
              <a:t>e</a:t>
            </a:r>
            <a:r>
              <a:rPr lang="en-US" altLang="zh-CN" sz="2400" b="1" i="1" baseline="-25000" dirty="0">
                <a:ea typeface="SimSun" pitchFamily="2" charset="-122"/>
                <a:sym typeface="Symbol" pitchFamily="18" charset="2"/>
              </a:rPr>
              <a:t>n</a:t>
            </a: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   </a:t>
            </a:r>
            <a:r>
              <a:rPr lang="en-US" altLang="zh-CN" sz="2400" b="1" i="1" dirty="0">
                <a:ea typeface="SimSun" pitchFamily="2" charset="-122"/>
                <a:sym typeface="Symbol" pitchFamily="18" charset="2"/>
              </a:rPr>
              <a:t>E</a:t>
            </a:r>
            <a:r>
              <a:rPr lang="en-US" altLang="zh-CN" sz="2400" b="1" i="1" baseline="-25000" dirty="0">
                <a:ea typeface="SimSun" pitchFamily="2" charset="-122"/>
                <a:sym typeface="Symbol" pitchFamily="18" charset="2"/>
              </a:rPr>
              <a:t>n</a:t>
            </a: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}</a:t>
            </a:r>
            <a:br>
              <a:rPr lang="en-US" altLang="zh-CN" sz="2400" b="1" dirty="0">
                <a:ea typeface="SimSun" pitchFamily="2" charset="-122"/>
                <a:sym typeface="Symbol" pitchFamily="18" charset="2"/>
              </a:rPr>
            </a:br>
            <a:br>
              <a:rPr lang="en-US" altLang="zh-CN" sz="2400" b="1" dirty="0">
                <a:ea typeface="SimSun" pitchFamily="2" charset="-122"/>
                <a:sym typeface="Symbol" pitchFamily="18" charset="2"/>
              </a:rPr>
            </a:b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where (</a:t>
            </a:r>
            <a:r>
              <a:rPr lang="en-US" altLang="zh-CN" sz="2400" b="1" i="1" dirty="0">
                <a:ea typeface="SimSun" pitchFamily="2" charset="-122"/>
                <a:sym typeface="Symbol" pitchFamily="18" charset="2"/>
              </a:rPr>
              <a:t>e</a:t>
            </a:r>
            <a:r>
              <a:rPr lang="en-US" altLang="zh-CN" sz="2400" b="1" baseline="-25000" dirty="0">
                <a:ea typeface="SimSun" pitchFamily="2" charset="-122"/>
                <a:sym typeface="Symbol" pitchFamily="18" charset="2"/>
              </a:rPr>
              <a:t>1</a:t>
            </a: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, </a:t>
            </a:r>
            <a:r>
              <a:rPr lang="en-US" altLang="zh-CN" sz="2400" b="1" i="1" dirty="0">
                <a:ea typeface="SimSun" pitchFamily="2" charset="-122"/>
                <a:sym typeface="Symbol" pitchFamily="18" charset="2"/>
              </a:rPr>
              <a:t>e</a:t>
            </a:r>
            <a:r>
              <a:rPr lang="en-US" altLang="zh-CN" sz="2400" b="1" baseline="-25000" dirty="0">
                <a:ea typeface="SimSun" pitchFamily="2" charset="-122"/>
                <a:sym typeface="Symbol" pitchFamily="18" charset="2"/>
              </a:rPr>
              <a:t>2</a:t>
            </a: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, …, </a:t>
            </a:r>
            <a:r>
              <a:rPr lang="en-US" altLang="zh-CN" sz="2400" b="1" i="1" dirty="0">
                <a:ea typeface="SimSun" pitchFamily="2" charset="-122"/>
                <a:sym typeface="Symbol" pitchFamily="18" charset="2"/>
              </a:rPr>
              <a:t>e</a:t>
            </a:r>
            <a:r>
              <a:rPr lang="en-US" altLang="zh-CN" sz="2400" b="1" i="1" baseline="-25000" dirty="0">
                <a:ea typeface="SimSun" pitchFamily="2" charset="-122"/>
                <a:sym typeface="Symbol" pitchFamily="18" charset="2"/>
              </a:rPr>
              <a:t>n</a:t>
            </a: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) is a relationship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itchFamily="18" charset="0"/>
              </a:rPr>
              <a:t>Splitting n:m Relationships</a:t>
            </a:r>
            <a:r>
              <a:rPr lang="en-US"/>
              <a:t>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A many to many relationship in an ER model is not necessarily incorrect. They can be replaced using an intermediate entity. This should only be done where: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The </a:t>
            </a:r>
            <a:r>
              <a:rPr lang="en-US" sz="2400" b="1" dirty="0">
                <a:cs typeface="Times New Roman" pitchFamily="18" charset="0"/>
              </a:rPr>
              <a:t>m:n relationship </a:t>
            </a:r>
            <a:r>
              <a:rPr lang="en-US" sz="2400" dirty="0">
                <a:cs typeface="Times New Roman" pitchFamily="18" charset="0"/>
              </a:rPr>
              <a:t>hides an entity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the resulting ER diagram is easier to understand</a:t>
            </a:r>
            <a:r>
              <a:rPr lang="en-US" sz="2000" dirty="0">
                <a:cs typeface="Times New Roman" pitchFamily="18" charset="0"/>
              </a:rPr>
              <a:t>. </a:t>
            </a:r>
          </a:p>
          <a:p>
            <a:pPr lvl="1" algn="just">
              <a:lnSpc>
                <a:spcPct val="90000"/>
              </a:lnSpc>
              <a:buFont typeface="Monotype Sorts" pitchFamily="2" charset="2"/>
              <a:buNone/>
            </a:pPr>
            <a:endParaRPr lang="en-US" sz="20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b="1" dirty="0">
                <a:cs typeface="Times New Roman" pitchFamily="18" charset="0"/>
              </a:rPr>
              <a:t>Example</a:t>
            </a:r>
            <a:r>
              <a:rPr lang="en-US" sz="2400" dirty="0">
                <a:cs typeface="Times New Roman" pitchFamily="18" charset="0"/>
              </a:rPr>
              <a:t>: Consider the case of a car hire company.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Customers hire cars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One customer hires many car and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A car is hired by many customers.</a:t>
            </a:r>
            <a:r>
              <a:rPr lang="en-US" sz="2000" dirty="0">
                <a:cs typeface="Times New Roman" pitchFamily="18" charset="0"/>
              </a:rPr>
              <a:t>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/>
              <a:t>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itchFamily="18" charset="0"/>
              </a:rPr>
              <a:t>Splitting n:m Relationships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sz="2400">
              <a:cs typeface="Times New Roman" pitchFamily="18" charset="0"/>
            </a:endParaRPr>
          </a:p>
          <a:p>
            <a:pPr algn="just"/>
            <a:endParaRPr lang="en-US" sz="2400">
              <a:cs typeface="Times New Roman" pitchFamily="18" charset="0"/>
            </a:endParaRPr>
          </a:p>
          <a:p>
            <a:pPr algn="just"/>
            <a:endParaRPr lang="en-US" sz="2400">
              <a:cs typeface="Times New Roman" pitchFamily="18" charset="0"/>
            </a:endParaRPr>
          </a:p>
          <a:p>
            <a:pPr algn="just"/>
            <a:endParaRPr lang="en-US" sz="2400">
              <a:cs typeface="Times New Roman" pitchFamily="18" charset="0"/>
            </a:endParaRPr>
          </a:p>
          <a:p>
            <a:pPr algn="just"/>
            <a:r>
              <a:rPr lang="en-US" sz="2400">
                <a:cs typeface="Times New Roman" pitchFamily="18" charset="0"/>
              </a:rPr>
              <a:t>The many to many relationship can be broken down to reveal a `</a:t>
            </a:r>
            <a:r>
              <a:rPr lang="en-US" sz="2400" b="1">
                <a:cs typeface="Times New Roman" pitchFamily="18" charset="0"/>
              </a:rPr>
              <a:t>hire' entity</a:t>
            </a:r>
            <a:r>
              <a:rPr lang="en-US" sz="2400">
                <a:cs typeface="Times New Roman" pitchFamily="18" charset="0"/>
              </a:rPr>
              <a:t>, which contains an attribute `</a:t>
            </a:r>
            <a:r>
              <a:rPr lang="en-US" sz="2400" b="1">
                <a:cs typeface="Times New Roman" pitchFamily="18" charset="0"/>
              </a:rPr>
              <a:t>date of hire'.</a:t>
            </a:r>
            <a:r>
              <a:rPr lang="en-US" sz="2400">
                <a:cs typeface="Times New Roman" pitchFamily="18" charset="0"/>
              </a:rPr>
              <a:t> 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728788"/>
            <a:ext cx="77406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4833938"/>
            <a:ext cx="79184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0300" y="298450"/>
            <a:ext cx="7594600" cy="571500"/>
          </a:xfrm>
        </p:spPr>
        <p:txBody>
          <a:bodyPr/>
          <a:lstStyle/>
          <a:p>
            <a:pPr>
              <a:defRPr/>
            </a:pPr>
            <a:r>
              <a:rPr lang="en-US" altLang="zh-CN" sz="2800">
                <a:ea typeface="SimSun" pitchFamily="2" charset="-122"/>
              </a:rPr>
              <a:t>Participation of an Entity Set in a Relationship Set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" t="32826" r="978" b="34566"/>
          <a:stretch>
            <a:fillRect/>
          </a:stretch>
        </p:blipFill>
        <p:spPr bwMode="auto">
          <a:xfrm>
            <a:off x="403225" y="3975100"/>
            <a:ext cx="8437563" cy="21082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1001713"/>
            <a:ext cx="9144000" cy="32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b="1">
                <a:solidFill>
                  <a:schemeClr val="tx2"/>
                </a:solidFill>
                <a:ea typeface="SimSun" pitchFamily="2" charset="-122"/>
              </a:rPr>
              <a:t>Total</a:t>
            </a:r>
            <a:r>
              <a:rPr kumimoji="1" lang="en-US" altLang="zh-CN" sz="2000" b="1">
                <a:ea typeface="SimSun" pitchFamily="2" charset="-122"/>
              </a:rPr>
              <a:t> </a:t>
            </a:r>
            <a:r>
              <a:rPr kumimoji="1" lang="en-US" altLang="zh-CN" sz="2000" b="1">
                <a:solidFill>
                  <a:schemeClr val="tx2"/>
                </a:solidFill>
                <a:ea typeface="SimSun" pitchFamily="2" charset="-122"/>
              </a:rPr>
              <a:t>participation</a:t>
            </a:r>
            <a:r>
              <a:rPr kumimoji="1" lang="en-US" altLang="zh-CN" sz="2000" b="1">
                <a:ea typeface="SimSun" pitchFamily="2" charset="-122"/>
              </a:rPr>
              <a:t> (indicated by double line):  every entity in the entity set participates in at least one relationship in the relationship set</a:t>
            </a:r>
          </a:p>
          <a:p>
            <a:pPr marL="742950" lvl="1" indent="-28575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b="1">
                <a:ea typeface="SimSun" pitchFamily="2" charset="-122"/>
              </a:rPr>
              <a:t>E.g. participation of </a:t>
            </a:r>
            <a:r>
              <a:rPr kumimoji="1" lang="en-US" altLang="zh-CN" sz="2000" b="1" i="1">
                <a:ea typeface="SimSun" pitchFamily="2" charset="-122"/>
              </a:rPr>
              <a:t>loan</a:t>
            </a:r>
            <a:r>
              <a:rPr kumimoji="1" lang="en-US" altLang="zh-CN" sz="2000" b="1">
                <a:ea typeface="SimSun" pitchFamily="2" charset="-122"/>
              </a:rPr>
              <a:t> in </a:t>
            </a:r>
            <a:r>
              <a:rPr kumimoji="1" lang="en-US" altLang="zh-CN" sz="2000" b="1" i="1">
                <a:ea typeface="SimSun" pitchFamily="2" charset="-122"/>
              </a:rPr>
              <a:t>borrower</a:t>
            </a:r>
            <a:r>
              <a:rPr kumimoji="1" lang="en-US" altLang="zh-CN" sz="2000" b="1">
                <a:ea typeface="SimSun" pitchFamily="2" charset="-122"/>
              </a:rPr>
              <a:t> is total</a:t>
            </a:r>
          </a:p>
          <a:p>
            <a:pPr marL="1085850" lvl="2" indent="-2286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b="1">
                <a:ea typeface="SimSun" pitchFamily="2" charset="-122"/>
              </a:rPr>
              <a:t> every loan must have a customer associated to it via borrower</a:t>
            </a:r>
          </a:p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b="1">
                <a:solidFill>
                  <a:schemeClr val="tx2"/>
                </a:solidFill>
                <a:ea typeface="SimSun" pitchFamily="2" charset="-122"/>
              </a:rPr>
              <a:t>Partial participation</a:t>
            </a:r>
            <a:r>
              <a:rPr kumimoji="1" lang="en-US" altLang="zh-CN" sz="2000" b="1">
                <a:ea typeface="SimSun" pitchFamily="2" charset="-122"/>
              </a:rPr>
              <a:t>:  some entities may not participate in any relationship in the relationship set</a:t>
            </a:r>
          </a:p>
          <a:p>
            <a:pPr marL="742950" lvl="1" indent="-28575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b="1">
                <a:ea typeface="SimSun" pitchFamily="2" charset="-122"/>
              </a:rPr>
              <a:t>E.g. participation of </a:t>
            </a:r>
            <a:r>
              <a:rPr kumimoji="1" lang="en-US" altLang="zh-CN" sz="2000" b="1" i="1">
                <a:ea typeface="SimSun" pitchFamily="2" charset="-122"/>
              </a:rPr>
              <a:t>customer</a:t>
            </a:r>
            <a:r>
              <a:rPr kumimoji="1" lang="en-US" altLang="zh-CN" sz="2000" b="1">
                <a:ea typeface="SimSun" pitchFamily="2" charset="-122"/>
              </a:rPr>
              <a:t> in </a:t>
            </a:r>
            <a:r>
              <a:rPr kumimoji="1" lang="en-US" altLang="zh-CN" sz="2000" b="1" i="1">
                <a:ea typeface="SimSun" pitchFamily="2" charset="-122"/>
              </a:rPr>
              <a:t>borrower</a:t>
            </a:r>
            <a:r>
              <a:rPr kumimoji="1" lang="en-US" altLang="zh-CN" sz="2000" b="1">
                <a:ea typeface="SimSun" pitchFamily="2" charset="-122"/>
              </a:rPr>
              <a:t> is partial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0"/>
            <a:ext cx="8077200" cy="1012825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Alternative Notation for Cardinality Limits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" t="30498" r="1323" b="29489"/>
          <a:stretch>
            <a:fillRect/>
          </a:stretch>
        </p:blipFill>
        <p:spPr bwMode="auto">
          <a:xfrm>
            <a:off x="508000" y="2479675"/>
            <a:ext cx="8197850" cy="25368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933450" y="1287463"/>
            <a:ext cx="7689850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>
                <a:ea typeface="SimSun" pitchFamily="2" charset="-122"/>
              </a:rPr>
              <a:t>Cardinality limits can also express participation constraints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Design Issues</a:t>
            </a:r>
          </a:p>
        </p:txBody>
      </p:sp>
      <p:sp>
        <p:nvSpPr>
          <p:cNvPr id="44035" name="Rectangle 1028"/>
          <p:cNvSpPr>
            <a:spLocks noChangeArrowheads="1"/>
          </p:cNvSpPr>
          <p:nvPr/>
        </p:nvSpPr>
        <p:spPr bwMode="auto">
          <a:xfrm>
            <a:off x="301625" y="1293813"/>
            <a:ext cx="8532813" cy="432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>
                <a:solidFill>
                  <a:srgbClr val="FF0000"/>
                </a:solidFill>
                <a:ea typeface="SimSun" pitchFamily="2" charset="-122"/>
              </a:rPr>
              <a:t>Use of entity sets vs. attributes</a:t>
            </a:r>
            <a:endParaRPr kumimoji="1" lang="en-US" altLang="zh-CN" sz="2400">
              <a:ea typeface="SimSun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H"/>
            </a:pPr>
            <a:r>
              <a:rPr kumimoji="1" lang="en-US" altLang="zh-CN" sz="2400">
                <a:ea typeface="SimSun" pitchFamily="2" charset="-122"/>
              </a:rPr>
              <a:t>A common mistake is to use the </a:t>
            </a:r>
            <a:r>
              <a:rPr kumimoji="1" lang="en-US" altLang="zh-CN" sz="2400" b="1">
                <a:ea typeface="SimSun" pitchFamily="2" charset="-122"/>
              </a:rPr>
              <a:t>primary key of an entity set as another entity set, instead of using a relationship</a:t>
            </a:r>
            <a:r>
              <a:rPr kumimoji="1" lang="en-US" altLang="zh-CN" sz="2400">
                <a:ea typeface="SimSun" pitchFamily="2" charset="-122"/>
              </a:rPr>
              <a:t>.</a:t>
            </a:r>
          </a:p>
          <a:p>
            <a:pPr marL="742950" lvl="1" indent="-285750" algn="just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H"/>
            </a:pPr>
            <a:endParaRPr kumimoji="1" lang="en-US" altLang="zh-CN" sz="2400">
              <a:ea typeface="SimSun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H"/>
            </a:pPr>
            <a:endParaRPr kumimoji="1" lang="en-US" altLang="zh-CN" sz="2400">
              <a:ea typeface="SimSun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H"/>
            </a:pPr>
            <a:r>
              <a:rPr kumimoji="1" lang="en-US" altLang="zh-CN" sz="2400">
                <a:ea typeface="SimSun" pitchFamily="2" charset="-122"/>
              </a:rPr>
              <a:t>Another related mistake that people sometimes make is to designate the </a:t>
            </a:r>
            <a:r>
              <a:rPr kumimoji="1" lang="en-US" altLang="zh-CN" sz="2400" b="1">
                <a:ea typeface="SimSun" pitchFamily="2" charset="-122"/>
              </a:rPr>
              <a:t>primary key attributes</a:t>
            </a:r>
            <a:r>
              <a:rPr kumimoji="1" lang="en-US" altLang="zh-CN" sz="2400">
                <a:ea typeface="SimSun" pitchFamily="2" charset="-122"/>
              </a:rPr>
              <a:t> of the related entity sets as </a:t>
            </a:r>
            <a:r>
              <a:rPr kumimoji="1" lang="en-US" altLang="zh-CN" sz="2400" b="1">
                <a:ea typeface="SimSun" pitchFamily="2" charset="-122"/>
              </a:rPr>
              <a:t>attributes of the relationship set.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Design Issues (Cont.)</a:t>
            </a:r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301625" y="1370013"/>
            <a:ext cx="8532813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>
                <a:solidFill>
                  <a:srgbClr val="FF0000"/>
                </a:solidFill>
                <a:ea typeface="SimSun" pitchFamily="2" charset="-122"/>
              </a:rPr>
              <a:t>Use of entity sets vs. relationship sets</a:t>
            </a:r>
          </a:p>
          <a:p>
            <a:pPr marL="742950" lvl="1" indent="-28575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H"/>
            </a:pPr>
            <a:r>
              <a:rPr kumimoji="1" lang="en-US" altLang="zh-CN" sz="2400">
                <a:ea typeface="SimSun" pitchFamily="2" charset="-122"/>
              </a:rPr>
              <a:t>We assumed that a </a:t>
            </a:r>
            <a:r>
              <a:rPr kumimoji="1" lang="en-US" altLang="zh-CN" sz="2400" b="1">
                <a:ea typeface="SimSun" pitchFamily="2" charset="-122"/>
              </a:rPr>
              <a:t>bank loan</a:t>
            </a:r>
            <a:r>
              <a:rPr kumimoji="1" lang="en-US" altLang="zh-CN" sz="2400">
                <a:ea typeface="SimSun" pitchFamily="2" charset="-122"/>
              </a:rPr>
              <a:t> is modeled as an </a:t>
            </a:r>
            <a:r>
              <a:rPr kumimoji="1" lang="en-US" altLang="zh-CN" sz="2400" b="1">
                <a:ea typeface="SimSun" pitchFamily="2" charset="-122"/>
              </a:rPr>
              <a:t>entity</a:t>
            </a:r>
            <a:r>
              <a:rPr kumimoji="1" lang="en-US" altLang="zh-CN" sz="2400">
                <a:ea typeface="SimSun" pitchFamily="2" charset="-122"/>
              </a:rPr>
              <a:t>.</a:t>
            </a:r>
            <a:endParaRPr kumimoji="1" lang="en-US" altLang="zh-CN" sz="2400" i="1">
              <a:ea typeface="SimSun" pitchFamily="2" charset="-122"/>
            </a:endParaRPr>
          </a:p>
          <a:p>
            <a:pPr marL="742950" lvl="1" indent="-28575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H"/>
            </a:pPr>
            <a:r>
              <a:rPr kumimoji="1" lang="en-US" altLang="zh-CN" sz="2400">
                <a:ea typeface="SimSun" pitchFamily="2" charset="-122"/>
              </a:rPr>
              <a:t>An alternative is to model a loan not as </a:t>
            </a:r>
            <a:r>
              <a:rPr kumimoji="1" lang="en-US" altLang="zh-CN" sz="2400" b="1">
                <a:ea typeface="SimSun" pitchFamily="2" charset="-122"/>
              </a:rPr>
              <a:t>an entity</a:t>
            </a:r>
            <a:r>
              <a:rPr kumimoji="1" lang="en-US" altLang="zh-CN" sz="2400">
                <a:ea typeface="SimSun" pitchFamily="2" charset="-122"/>
              </a:rPr>
              <a:t>, </a:t>
            </a:r>
          </a:p>
          <a:p>
            <a:pPr marL="1085850" lvl="2" indent="-2286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H"/>
            </a:pPr>
            <a:r>
              <a:rPr kumimoji="1" lang="en-US" altLang="zh-CN" sz="2400">
                <a:ea typeface="SimSun" pitchFamily="2" charset="-122"/>
              </a:rPr>
              <a:t>but rather as a relationship between </a:t>
            </a:r>
            <a:r>
              <a:rPr kumimoji="1" lang="en-US" altLang="zh-CN" sz="2400" b="1">
                <a:ea typeface="SimSun" pitchFamily="2" charset="-122"/>
              </a:rPr>
              <a:t>customers</a:t>
            </a:r>
            <a:r>
              <a:rPr kumimoji="1" lang="en-US" altLang="zh-CN" sz="2400">
                <a:ea typeface="SimSun" pitchFamily="2" charset="-122"/>
              </a:rPr>
              <a:t> and </a:t>
            </a:r>
            <a:r>
              <a:rPr kumimoji="1" lang="en-US" altLang="zh-CN" sz="2400" b="1">
                <a:ea typeface="SimSun" pitchFamily="2" charset="-122"/>
              </a:rPr>
              <a:t>branches,</a:t>
            </a:r>
          </a:p>
          <a:p>
            <a:pPr marL="1085850" lvl="2" indent="-2286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H"/>
            </a:pPr>
            <a:r>
              <a:rPr kumimoji="1" lang="en-US" altLang="zh-CN" sz="2400">
                <a:ea typeface="SimSun" pitchFamily="2" charset="-122"/>
              </a:rPr>
              <a:t>with </a:t>
            </a:r>
            <a:r>
              <a:rPr kumimoji="1" lang="en-US" altLang="zh-CN" sz="2400" b="1" i="1">
                <a:ea typeface="SimSun" pitchFamily="2" charset="-122"/>
              </a:rPr>
              <a:t>loan-number</a:t>
            </a:r>
            <a:r>
              <a:rPr kumimoji="1" lang="en-US" altLang="zh-CN" sz="2400">
                <a:ea typeface="SimSun" pitchFamily="2" charset="-122"/>
              </a:rPr>
              <a:t> and </a:t>
            </a:r>
            <a:r>
              <a:rPr kumimoji="1" lang="en-US" altLang="zh-CN" sz="2400" b="1" i="1">
                <a:ea typeface="SimSun" pitchFamily="2" charset="-122"/>
              </a:rPr>
              <a:t>amount</a:t>
            </a:r>
            <a:r>
              <a:rPr kumimoji="1" lang="en-US" altLang="zh-CN" sz="2400" b="1">
                <a:ea typeface="SimSun" pitchFamily="2" charset="-122"/>
              </a:rPr>
              <a:t> as descriptive attributes.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1188" y="143768"/>
            <a:ext cx="6418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Entity Sets versus Relationship Sets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1" y="1566088"/>
            <a:ext cx="78638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Example:</a:t>
            </a:r>
          </a:p>
          <a:p>
            <a:r>
              <a:rPr lang="en-US" sz="2400" dirty="0">
                <a:solidFill>
                  <a:srgbClr val="000000"/>
                </a:solidFill>
              </a:rPr>
              <a:t>Bank </a:t>
            </a:r>
            <a:r>
              <a:rPr lang="en-US" sz="2400" b="1" i="1" dirty="0">
                <a:solidFill>
                  <a:srgbClr val="000000"/>
                </a:solidFill>
              </a:rPr>
              <a:t>loan</a:t>
            </a:r>
            <a:r>
              <a:rPr lang="en-US" sz="2400" i="1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is modeled as an </a:t>
            </a:r>
            <a:r>
              <a:rPr lang="en-US" sz="2400" b="1" dirty="0">
                <a:solidFill>
                  <a:srgbClr val="000000"/>
                </a:solidFill>
              </a:rPr>
              <a:t>entity.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An alternative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 </a:t>
            </a:r>
            <a:r>
              <a:rPr lang="en-US" sz="2400" b="1" i="1" dirty="0">
                <a:solidFill>
                  <a:srgbClr val="000000"/>
                </a:solidFill>
              </a:rPr>
              <a:t>loan</a:t>
            </a:r>
            <a:r>
              <a:rPr lang="en-US" sz="2400" dirty="0">
                <a:solidFill>
                  <a:srgbClr val="000000"/>
                </a:solidFill>
              </a:rPr>
              <a:t>  as a relationship between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customers</a:t>
            </a:r>
            <a:r>
              <a:rPr lang="en-US" sz="2400" dirty="0">
                <a:solidFill>
                  <a:srgbClr val="000000"/>
                </a:solidFill>
              </a:rPr>
              <a:t> and </a:t>
            </a:r>
            <a:r>
              <a:rPr lang="en-US" sz="2400" b="1" i="1" dirty="0">
                <a:solidFill>
                  <a:srgbClr val="000000"/>
                </a:solidFill>
              </a:rPr>
              <a:t>branches, 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with loan-number </a:t>
            </a:r>
            <a:r>
              <a:rPr lang="en-US" sz="2400" dirty="0">
                <a:solidFill>
                  <a:srgbClr val="000000"/>
                </a:solidFill>
              </a:rPr>
              <a:t>and </a:t>
            </a:r>
            <a:r>
              <a:rPr lang="en-US" sz="2400" b="1" dirty="0">
                <a:solidFill>
                  <a:srgbClr val="000000"/>
                </a:solidFill>
              </a:rPr>
              <a:t>amount</a:t>
            </a:r>
            <a:r>
              <a:rPr lang="en-US" sz="2400" dirty="0">
                <a:solidFill>
                  <a:srgbClr val="000000"/>
                </a:solidFill>
              </a:rPr>
              <a:t> as descriptive attributes</a:t>
            </a:r>
          </a:p>
        </p:txBody>
      </p:sp>
    </p:spTree>
    <p:extLst>
      <p:ext uri="{BB962C8B-B14F-4D97-AF65-F5344CB8AC3E}">
        <p14:creationId xmlns:p14="http://schemas.microsoft.com/office/powerpoint/2010/main" val="36688447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3803" y="934099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</a:rPr>
              <a:t>Its ok, If, 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one customer and is associated with exactly one branch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3803" y="2175916"/>
            <a:ext cx="71208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</a:rPr>
              <a:t>Bu if happens: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which several customers hold a loan jointly. 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b="1" dirty="0">
                <a:solidFill>
                  <a:srgbClr val="000000"/>
                </a:solidFill>
              </a:rPr>
              <a:t>We need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A separate relationship for each holder of the joint loan. 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To replicate the values for the descriptive attributes loan-number and amount in each</a:t>
            </a:r>
          </a:p>
        </p:txBody>
      </p:sp>
    </p:spTree>
    <p:extLst>
      <p:ext uri="{BB962C8B-B14F-4D97-AF65-F5344CB8AC3E}">
        <p14:creationId xmlns:p14="http://schemas.microsoft.com/office/powerpoint/2010/main" val="22708630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Design Issues (Cont.)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01625" y="836613"/>
            <a:ext cx="8532813" cy="537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zh-CN" sz="2400">
              <a:ea typeface="SimSun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>
                <a:solidFill>
                  <a:srgbClr val="FF0000"/>
                </a:solidFill>
                <a:ea typeface="SimSun" pitchFamily="2" charset="-122"/>
              </a:rPr>
              <a:t>Binary versus </a:t>
            </a:r>
            <a:r>
              <a:rPr kumimoji="1" lang="en-US" altLang="zh-CN" sz="2400" i="1">
                <a:solidFill>
                  <a:srgbClr val="FF0000"/>
                </a:solidFill>
                <a:ea typeface="SimSun" pitchFamily="2" charset="-122"/>
              </a:rPr>
              <a:t>n</a:t>
            </a:r>
            <a:r>
              <a:rPr kumimoji="1" lang="en-US" altLang="zh-CN" sz="2400">
                <a:solidFill>
                  <a:srgbClr val="FF0000"/>
                </a:solidFill>
                <a:ea typeface="SimSun" pitchFamily="2" charset="-122"/>
              </a:rPr>
              <a:t>-ary relationship sets</a:t>
            </a:r>
            <a:br>
              <a:rPr kumimoji="1" lang="en-US" altLang="zh-CN" sz="2400">
                <a:ea typeface="SimSun" pitchFamily="2" charset="-122"/>
              </a:rPr>
            </a:br>
            <a:r>
              <a:rPr kumimoji="1" lang="en-US" altLang="zh-CN" sz="2400">
                <a:ea typeface="SimSun" pitchFamily="2" charset="-122"/>
              </a:rPr>
              <a:t> Some relationships that appear to be non-binary may be better represented using binary relationships</a:t>
            </a:r>
          </a:p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2400">
                <a:ea typeface="SimSun" pitchFamily="2" charset="-122"/>
              </a:rPr>
              <a:t>E.g.  A </a:t>
            </a:r>
            <a:r>
              <a:rPr kumimoji="1" lang="en-US" altLang="zh-CN" sz="2400" b="1">
                <a:ea typeface="SimSun" pitchFamily="2" charset="-122"/>
              </a:rPr>
              <a:t>ternary</a:t>
            </a:r>
            <a:r>
              <a:rPr kumimoji="1" lang="en-US" altLang="zh-CN" sz="2400">
                <a:ea typeface="SimSun" pitchFamily="2" charset="-122"/>
              </a:rPr>
              <a:t> relationship </a:t>
            </a:r>
          </a:p>
          <a:p>
            <a:pPr marL="1085850" lvl="2" indent="-22860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2400" i="1">
                <a:ea typeface="SimSun" pitchFamily="2" charset="-122"/>
              </a:rPr>
              <a:t>parents</a:t>
            </a:r>
            <a:r>
              <a:rPr kumimoji="1" lang="en-US" altLang="zh-CN" sz="2400">
                <a:ea typeface="SimSun" pitchFamily="2" charset="-122"/>
              </a:rPr>
              <a:t>, relating a child to his/her </a:t>
            </a:r>
            <a:r>
              <a:rPr kumimoji="1" lang="en-US" altLang="zh-CN" sz="2400" b="1">
                <a:ea typeface="SimSun" pitchFamily="2" charset="-122"/>
              </a:rPr>
              <a:t>father and mother</a:t>
            </a:r>
          </a:p>
          <a:p>
            <a:pPr marL="1085850" lvl="2" indent="-22860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2400">
                <a:ea typeface="SimSun" pitchFamily="2" charset="-122"/>
              </a:rPr>
              <a:t>is best replaced by </a:t>
            </a:r>
            <a:r>
              <a:rPr kumimoji="1" lang="en-US" altLang="zh-CN" sz="2400" b="1">
                <a:ea typeface="SimSun" pitchFamily="2" charset="-122"/>
              </a:rPr>
              <a:t>two binary relationships</a:t>
            </a:r>
            <a:r>
              <a:rPr kumimoji="1" lang="en-US" altLang="zh-CN" sz="2400">
                <a:ea typeface="SimSun" pitchFamily="2" charset="-122"/>
              </a:rPr>
              <a:t>,  </a:t>
            </a:r>
            <a:r>
              <a:rPr kumimoji="1" lang="en-US" altLang="zh-CN" sz="2400" i="1">
                <a:ea typeface="SimSun" pitchFamily="2" charset="-122"/>
              </a:rPr>
              <a:t>father</a:t>
            </a:r>
            <a:r>
              <a:rPr kumimoji="1" lang="en-US" altLang="zh-CN" sz="2400">
                <a:ea typeface="SimSun" pitchFamily="2" charset="-122"/>
              </a:rPr>
              <a:t> and </a:t>
            </a:r>
            <a:r>
              <a:rPr kumimoji="1" lang="en-US" altLang="zh-CN" sz="2400" i="1">
                <a:ea typeface="SimSun" pitchFamily="2" charset="-122"/>
              </a:rPr>
              <a:t>mother</a:t>
            </a:r>
          </a:p>
          <a:p>
            <a:pPr marL="1085850" lvl="2" indent="-228600" algn="l">
              <a:spcBef>
                <a:spcPct val="35000"/>
              </a:spcBef>
              <a:buClr>
                <a:srgbClr val="000099"/>
              </a:buClr>
              <a:buSzPct val="85000"/>
              <a:buFont typeface="Monotype Sorts" pitchFamily="2" charset="2"/>
              <a:buChar char="4"/>
            </a:pPr>
            <a:r>
              <a:rPr kumimoji="1" lang="en-US" altLang="zh-CN" sz="2400">
                <a:ea typeface="SimSun" pitchFamily="2" charset="-122"/>
              </a:rPr>
              <a:t>Using two binary relationships allows partial information (e.g. only mother being know)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ChangeArrowheads="1"/>
          </p:cNvSpPr>
          <p:nvPr/>
        </p:nvSpPr>
        <p:spPr bwMode="auto">
          <a:xfrm>
            <a:off x="301624" y="1253256"/>
            <a:ext cx="8532813" cy="364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2400" dirty="0">
                <a:ea typeface="SimSun" pitchFamily="2" charset="-122"/>
              </a:rPr>
              <a:t>But there are some relationships that are naturally non-binary</a:t>
            </a:r>
          </a:p>
          <a:p>
            <a:pPr marL="1085850" lvl="2" indent="-228600" algn="l">
              <a:spcBef>
                <a:spcPct val="35000"/>
              </a:spcBef>
              <a:buClr>
                <a:srgbClr val="000099"/>
              </a:buClr>
              <a:buSzPct val="85000"/>
              <a:buFont typeface="Monotype Sorts" pitchFamily="2" charset="2"/>
              <a:buChar char="4"/>
            </a:pPr>
            <a:r>
              <a:rPr kumimoji="1" lang="en-US" altLang="zh-CN" sz="2400" dirty="0">
                <a:ea typeface="SimSun" pitchFamily="2" charset="-122"/>
              </a:rPr>
              <a:t>E.g. </a:t>
            </a:r>
            <a:r>
              <a:rPr kumimoji="1" lang="en-US" altLang="zh-CN" sz="2400" i="1" dirty="0">
                <a:ea typeface="SimSun" pitchFamily="2" charset="-122"/>
              </a:rPr>
              <a:t>works-on</a:t>
            </a:r>
          </a:p>
          <a:p>
            <a:pPr marL="742950" lvl="1" indent="-28575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³"/>
            </a:pPr>
            <a:r>
              <a:rPr kumimoji="1" lang="en-US" altLang="zh-CN" sz="2400" dirty="0">
                <a:ea typeface="SimSun" pitchFamily="2" charset="-122"/>
              </a:rPr>
              <a:t>In general, any non-binary relationship can be represented using </a:t>
            </a:r>
            <a:r>
              <a:rPr kumimoji="1" lang="en-US" altLang="zh-CN" sz="2400" b="1" dirty="0">
                <a:ea typeface="SimSun" pitchFamily="2" charset="-122"/>
              </a:rPr>
              <a:t>binary relationships</a:t>
            </a:r>
            <a:r>
              <a:rPr kumimoji="1" lang="en-US" altLang="zh-CN" sz="2400" dirty="0">
                <a:ea typeface="SimSun" pitchFamily="2" charset="-122"/>
              </a:rPr>
              <a:t> by creating an </a:t>
            </a:r>
            <a:r>
              <a:rPr kumimoji="1" lang="en-US" altLang="zh-CN" sz="2400" b="1" dirty="0">
                <a:ea typeface="SimSun" pitchFamily="2" charset="-122"/>
              </a:rPr>
              <a:t>artificial entity set</a:t>
            </a:r>
            <a:r>
              <a:rPr kumimoji="1" lang="en-US" altLang="zh-CN" sz="2400" dirty="0">
                <a:ea typeface="SimSun" pitchFamily="2" charset="-122"/>
              </a:rPr>
              <a:t>.</a:t>
            </a:r>
          </a:p>
          <a:p>
            <a:pPr marL="742950" lvl="1" indent="-285750" algn="l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2400" dirty="0">
                <a:ea typeface="SimSun" pitchFamily="2" charset="-122"/>
              </a:rPr>
              <a:t>Replace </a:t>
            </a:r>
            <a:r>
              <a:rPr kumimoji="1" lang="en-US" altLang="zh-CN" sz="2400" b="1" i="1" dirty="0">
                <a:ea typeface="SimSun" pitchFamily="2" charset="-122"/>
              </a:rPr>
              <a:t>R </a:t>
            </a:r>
            <a:r>
              <a:rPr kumimoji="1" lang="en-US" altLang="zh-CN" sz="2400" dirty="0">
                <a:ea typeface="SimSun" pitchFamily="2" charset="-122"/>
              </a:rPr>
              <a:t>between </a:t>
            </a:r>
            <a:r>
              <a:rPr kumimoji="1" lang="en-US" altLang="zh-CN" sz="2400" b="1" dirty="0">
                <a:ea typeface="SimSun" pitchFamily="2" charset="-122"/>
              </a:rPr>
              <a:t>entity sets A, B and C</a:t>
            </a:r>
            <a:r>
              <a:rPr kumimoji="1" lang="en-US" altLang="zh-CN" sz="2400" i="1" dirty="0">
                <a:ea typeface="SimSun" pitchFamily="2" charset="-122"/>
              </a:rPr>
              <a:t> </a:t>
            </a:r>
            <a:r>
              <a:rPr kumimoji="1" lang="en-US" altLang="zh-CN" sz="2400" dirty="0">
                <a:ea typeface="SimSun" pitchFamily="2" charset="-122"/>
              </a:rPr>
              <a:t>by an entity </a:t>
            </a:r>
            <a:r>
              <a:rPr kumimoji="1" lang="en-US" altLang="zh-CN" sz="2400" b="1" dirty="0">
                <a:ea typeface="SimSun" pitchFamily="2" charset="-122"/>
              </a:rPr>
              <a:t>set </a:t>
            </a:r>
            <a:r>
              <a:rPr kumimoji="1" lang="en-US" altLang="zh-CN" sz="2400" b="1" i="1" dirty="0">
                <a:ea typeface="SimSun" pitchFamily="2" charset="-122"/>
              </a:rPr>
              <a:t>E</a:t>
            </a:r>
            <a:r>
              <a:rPr kumimoji="1" lang="en-US" altLang="zh-CN" sz="2400" dirty="0">
                <a:ea typeface="SimSun" pitchFamily="2" charset="-122"/>
              </a:rPr>
              <a:t>, and three relationship sets: </a:t>
            </a:r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title"/>
          </p:nvPr>
        </p:nvSpPr>
        <p:spPr>
          <a:xfrm>
            <a:off x="647700" y="-476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Design Issues (Cont.)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" t="11800" r="3009" b="12743"/>
          <a:stretch>
            <a:fillRect/>
          </a:stretch>
        </p:blipFill>
        <p:spPr bwMode="auto">
          <a:xfrm>
            <a:off x="1030287" y="1449316"/>
            <a:ext cx="7273925" cy="409733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816984" y="369205"/>
            <a:ext cx="57005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  <a:tabLst>
                <a:tab pos="1536700" algn="ctr"/>
                <a:tab pos="3543300" algn="ctr"/>
                <a:tab pos="5481638" algn="ctr"/>
              </a:tabLst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Helvetica"/>
                <a:ea typeface="SimSun" pitchFamily="2" charset="-122"/>
                <a:sym typeface="Symbol" pitchFamily="18" charset="2"/>
              </a:rPr>
              <a:t>Example:  			(Hayes, A-102)  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Helvetica"/>
                <a:ea typeface="SimSun" pitchFamily="2" charset="-122"/>
                <a:sym typeface="Symbol" pitchFamily="18" charset="2"/>
              </a:rPr>
              <a:t>depositor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475774" y="3295427"/>
            <a:ext cx="1886672" cy="428264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normalizeH="0" baseline="0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elvetica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791679" y="2987798"/>
            <a:ext cx="2772137" cy="542081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normalizeH="0" baseline="0" dirty="0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9667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1162" y="3210621"/>
            <a:ext cx="7890386" cy="273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>
              <a:lnSpc>
                <a:spcPct val="90000"/>
              </a:lnSpc>
              <a:spcBef>
                <a:spcPct val="35000"/>
              </a:spcBef>
              <a:buClr>
                <a:srgbClr val="CC3300"/>
              </a:buClr>
              <a:buSzPct val="90000"/>
            </a:pP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	1. 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R</a:t>
            </a:r>
            <a:r>
              <a:rPr kumimoji="1" lang="en-US" altLang="zh-CN" sz="2400" i="1" baseline="-25000" dirty="0">
                <a:solidFill>
                  <a:srgbClr val="000000"/>
                </a:solidFill>
                <a:ea typeface="SimSun" pitchFamily="2" charset="-122"/>
              </a:rPr>
              <a:t>A</a:t>
            </a: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, relating 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E </a:t>
            </a: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and 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A </a:t>
            </a: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		  </a:t>
            </a:r>
          </a:p>
          <a:p>
            <a:pPr marL="342900" lvl="0" indent="-342900" algn="l">
              <a:lnSpc>
                <a:spcPct val="90000"/>
              </a:lnSpc>
              <a:spcBef>
                <a:spcPct val="35000"/>
              </a:spcBef>
              <a:buClr>
                <a:srgbClr val="CC3300"/>
              </a:buClr>
              <a:buSzPct val="90000"/>
            </a:pP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	2.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R</a:t>
            </a:r>
            <a:r>
              <a:rPr kumimoji="1" lang="en-US" altLang="zh-CN" sz="2400" i="1" baseline="-25000" dirty="0">
                <a:solidFill>
                  <a:srgbClr val="000000"/>
                </a:solidFill>
                <a:ea typeface="SimSun" pitchFamily="2" charset="-122"/>
              </a:rPr>
              <a:t>B</a:t>
            </a: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, relating 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E </a:t>
            </a: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and 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B</a:t>
            </a:r>
          </a:p>
          <a:p>
            <a:pPr marL="342900" lvl="0" indent="-342900" algn="l">
              <a:lnSpc>
                <a:spcPct val="90000"/>
              </a:lnSpc>
              <a:spcBef>
                <a:spcPct val="35000"/>
              </a:spcBef>
              <a:buClr>
                <a:srgbClr val="CC3300"/>
              </a:buClr>
              <a:buSzPct val="90000"/>
            </a:pP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	3. 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R</a:t>
            </a:r>
            <a:r>
              <a:rPr kumimoji="1" lang="en-US" altLang="zh-CN" sz="2400" i="1" baseline="-25000" dirty="0">
                <a:solidFill>
                  <a:srgbClr val="000000"/>
                </a:solidFill>
                <a:ea typeface="SimSun" pitchFamily="2" charset="-122"/>
              </a:rPr>
              <a:t>C</a:t>
            </a: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, relating 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E </a:t>
            </a: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and 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C</a:t>
            </a:r>
          </a:p>
          <a:p>
            <a:pPr marL="742950" lvl="1" indent="-285750" algn="l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Create a special identifying attribute for 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E</a:t>
            </a:r>
          </a:p>
          <a:p>
            <a:pPr marL="742950" lvl="1" indent="-285750" algn="l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Add any attributes of 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R </a:t>
            </a: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to 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E </a:t>
            </a:r>
          </a:p>
          <a:p>
            <a:pPr marL="742950" lvl="1" indent="-285750" algn="l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For each relationship (</a:t>
            </a:r>
            <a:r>
              <a:rPr kumimoji="1" lang="en-US" altLang="zh-CN" sz="2400" i="1" dirty="0" err="1">
                <a:solidFill>
                  <a:srgbClr val="000000"/>
                </a:solidFill>
                <a:ea typeface="SimSun" pitchFamily="2" charset="-122"/>
              </a:rPr>
              <a:t>a</a:t>
            </a:r>
            <a:r>
              <a:rPr kumimoji="1" lang="en-US" altLang="zh-CN" sz="2400" i="1" baseline="-25000" dirty="0" err="1">
                <a:solidFill>
                  <a:srgbClr val="000000"/>
                </a:solidFill>
                <a:ea typeface="SimSun" pitchFamily="2" charset="-122"/>
              </a:rPr>
              <a:t>i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 , b</a:t>
            </a:r>
            <a:r>
              <a:rPr kumimoji="1" lang="en-US" altLang="zh-CN" sz="2400" i="1" baseline="-25000" dirty="0">
                <a:solidFill>
                  <a:srgbClr val="000000"/>
                </a:solidFill>
                <a:ea typeface="SimSun" pitchFamily="2" charset="-122"/>
              </a:rPr>
              <a:t>i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 , c</a:t>
            </a:r>
            <a:r>
              <a:rPr kumimoji="1" lang="en-US" altLang="zh-CN" sz="2400" i="1" baseline="-25000" dirty="0">
                <a:solidFill>
                  <a:srgbClr val="000000"/>
                </a:solidFill>
                <a:ea typeface="SimSun" pitchFamily="2" charset="-122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) in 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R,</a:t>
            </a: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 create </a:t>
            </a:r>
            <a:r>
              <a:rPr kumimoji="1" lang="en-US" altLang="zh-CN" sz="2400" dirty="0" err="1">
                <a:solidFill>
                  <a:srgbClr val="000000"/>
                </a:solidFill>
                <a:ea typeface="SimSun" pitchFamily="2" charset="-122"/>
              </a:rPr>
              <a:t>e</a:t>
            </a:r>
            <a:r>
              <a:rPr kumimoji="1" lang="en-US" altLang="zh-CN" sz="2400" baseline="-25000" dirty="0" err="1">
                <a:solidFill>
                  <a:srgbClr val="000000"/>
                </a:solidFill>
                <a:ea typeface="SimSun" pitchFamily="2" charset="-122"/>
              </a:rPr>
              <a:t>i</a:t>
            </a:r>
            <a:endParaRPr kumimoji="1" lang="en-US" altLang="zh-CN" sz="2400" baseline="-25000" dirty="0">
              <a:solidFill>
                <a:srgbClr val="000000"/>
              </a:solidFill>
              <a:ea typeface="SimSun" pitchFamily="2" charset="-122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" t="3810" r="1071" b="59761"/>
          <a:stretch>
            <a:fillRect/>
          </a:stretch>
        </p:blipFill>
        <p:spPr bwMode="auto">
          <a:xfrm>
            <a:off x="1937978" y="423637"/>
            <a:ext cx="5214989" cy="1922419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10158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ChangeArrowheads="1"/>
          </p:cNvSpPr>
          <p:nvPr/>
        </p:nvSpPr>
        <p:spPr bwMode="auto">
          <a:xfrm>
            <a:off x="161925" y="836613"/>
            <a:ext cx="8799513" cy="537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kumimoji="1" lang="en-US" altLang="zh-CN" sz="2400" dirty="0">
                <a:ea typeface="SimSun" pitchFamily="2" charset="-122"/>
              </a:rPr>
              <a:t> 1. a new entity </a:t>
            </a:r>
            <a:r>
              <a:rPr kumimoji="1" lang="en-US" altLang="zh-CN" sz="2400" i="1" dirty="0" err="1">
                <a:ea typeface="SimSun" pitchFamily="2" charset="-122"/>
              </a:rPr>
              <a:t>e</a:t>
            </a:r>
            <a:r>
              <a:rPr kumimoji="1" lang="en-US" altLang="zh-CN" sz="2400" i="1" baseline="-25000" dirty="0" err="1">
                <a:ea typeface="SimSun" pitchFamily="2" charset="-122"/>
              </a:rPr>
              <a:t>i</a:t>
            </a:r>
            <a:r>
              <a:rPr kumimoji="1" lang="en-US" altLang="zh-CN" sz="2400" i="1" dirty="0">
                <a:ea typeface="SimSun" pitchFamily="2" charset="-122"/>
              </a:rPr>
              <a:t> </a:t>
            </a:r>
            <a:r>
              <a:rPr kumimoji="1" lang="en-US" altLang="zh-CN" sz="2400" dirty="0">
                <a:ea typeface="SimSun" pitchFamily="2" charset="-122"/>
              </a:rPr>
              <a:t>in the entity set </a:t>
            </a:r>
            <a:r>
              <a:rPr kumimoji="1" lang="en-US" altLang="zh-CN" sz="2400" i="1" dirty="0">
                <a:ea typeface="SimSun" pitchFamily="2" charset="-122"/>
              </a:rPr>
              <a:t>E    </a:t>
            </a:r>
          </a:p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kumimoji="1" lang="en-US" altLang="zh-CN" sz="2400" i="1" dirty="0">
                <a:ea typeface="SimSun" pitchFamily="2" charset="-122"/>
              </a:rPr>
              <a:t> </a:t>
            </a:r>
            <a:r>
              <a:rPr kumimoji="1" lang="en-US" altLang="zh-CN" sz="2400" dirty="0">
                <a:ea typeface="SimSun" pitchFamily="2" charset="-122"/>
              </a:rPr>
              <a:t>2. add (</a:t>
            </a:r>
            <a:r>
              <a:rPr kumimoji="1" lang="en-US" altLang="zh-CN" sz="2400" i="1" dirty="0" err="1">
                <a:ea typeface="SimSun" pitchFamily="2" charset="-122"/>
              </a:rPr>
              <a:t>e</a:t>
            </a:r>
            <a:r>
              <a:rPr kumimoji="1" lang="en-US" altLang="zh-CN" sz="2400" i="1" baseline="-25000" dirty="0" err="1">
                <a:ea typeface="SimSun" pitchFamily="2" charset="-122"/>
              </a:rPr>
              <a:t>i</a:t>
            </a:r>
            <a:r>
              <a:rPr kumimoji="1" lang="en-US" altLang="zh-CN" sz="2400" i="1" dirty="0">
                <a:ea typeface="SimSun" pitchFamily="2" charset="-122"/>
              </a:rPr>
              <a:t> , </a:t>
            </a:r>
            <a:r>
              <a:rPr kumimoji="1" lang="en-US" altLang="zh-CN" sz="2400" i="1" dirty="0" err="1">
                <a:ea typeface="SimSun" pitchFamily="2" charset="-122"/>
              </a:rPr>
              <a:t>a</a:t>
            </a:r>
            <a:r>
              <a:rPr kumimoji="1" lang="en-US" altLang="zh-CN" sz="2400" i="1" baseline="-25000" dirty="0" err="1">
                <a:ea typeface="SimSun" pitchFamily="2" charset="-122"/>
              </a:rPr>
              <a:t>i</a:t>
            </a:r>
            <a:r>
              <a:rPr kumimoji="1" lang="en-US" altLang="zh-CN" sz="2400" i="1" baseline="-25000" dirty="0">
                <a:ea typeface="SimSun" pitchFamily="2" charset="-122"/>
              </a:rPr>
              <a:t> </a:t>
            </a:r>
            <a:r>
              <a:rPr kumimoji="1" lang="en-US" altLang="zh-CN" sz="2400" dirty="0">
                <a:ea typeface="SimSun" pitchFamily="2" charset="-122"/>
              </a:rPr>
              <a:t>) to </a:t>
            </a:r>
            <a:r>
              <a:rPr kumimoji="1" lang="en-US" altLang="zh-CN" sz="2400" i="1" dirty="0">
                <a:ea typeface="SimSun" pitchFamily="2" charset="-122"/>
              </a:rPr>
              <a:t>R</a:t>
            </a:r>
            <a:r>
              <a:rPr kumimoji="1" lang="en-US" altLang="zh-CN" sz="2400" i="1" baseline="-25000" dirty="0">
                <a:ea typeface="SimSun" pitchFamily="2" charset="-122"/>
              </a:rPr>
              <a:t>A</a:t>
            </a: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 dirty="0">
                <a:ea typeface="SimSun" pitchFamily="2" charset="-122"/>
              </a:rPr>
              <a:t>	  3. add (</a:t>
            </a:r>
            <a:r>
              <a:rPr kumimoji="1" lang="en-US" altLang="zh-CN" sz="2400" i="1" dirty="0" err="1">
                <a:ea typeface="SimSun" pitchFamily="2" charset="-122"/>
              </a:rPr>
              <a:t>e</a:t>
            </a:r>
            <a:r>
              <a:rPr kumimoji="1" lang="en-US" altLang="zh-CN" sz="2400" i="1" baseline="-25000" dirty="0" err="1">
                <a:ea typeface="SimSun" pitchFamily="2" charset="-122"/>
              </a:rPr>
              <a:t>i</a:t>
            </a:r>
            <a:r>
              <a:rPr kumimoji="1" lang="en-US" altLang="zh-CN" sz="2400" i="1" dirty="0">
                <a:ea typeface="SimSun" pitchFamily="2" charset="-122"/>
              </a:rPr>
              <a:t> , b</a:t>
            </a:r>
            <a:r>
              <a:rPr kumimoji="1" lang="en-US" altLang="zh-CN" sz="2400" i="1" baseline="-25000" dirty="0">
                <a:ea typeface="SimSun" pitchFamily="2" charset="-122"/>
              </a:rPr>
              <a:t>i</a:t>
            </a:r>
            <a:r>
              <a:rPr kumimoji="1" lang="en-US" altLang="zh-CN" sz="2400" i="1" dirty="0">
                <a:ea typeface="SimSun" pitchFamily="2" charset="-122"/>
              </a:rPr>
              <a:t> </a:t>
            </a:r>
            <a:r>
              <a:rPr kumimoji="1" lang="en-US" altLang="zh-CN" sz="2400" dirty="0">
                <a:ea typeface="SimSun" pitchFamily="2" charset="-122"/>
              </a:rPr>
              <a:t>) to </a:t>
            </a:r>
            <a:r>
              <a:rPr kumimoji="1" lang="en-US" altLang="zh-CN" sz="2400" i="1" dirty="0">
                <a:ea typeface="SimSun" pitchFamily="2" charset="-122"/>
              </a:rPr>
              <a:t>R</a:t>
            </a:r>
            <a:r>
              <a:rPr kumimoji="1" lang="en-US" altLang="zh-CN" sz="2400" i="1" baseline="-25000" dirty="0">
                <a:ea typeface="SimSun" pitchFamily="2" charset="-122"/>
              </a:rPr>
              <a:t>B</a:t>
            </a:r>
            <a:r>
              <a:rPr kumimoji="1" lang="en-US" altLang="zh-CN" sz="2400" i="1" dirty="0">
                <a:ea typeface="SimSun" pitchFamily="2" charset="-122"/>
              </a:rPr>
              <a:t> </a:t>
            </a: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 dirty="0">
                <a:ea typeface="SimSun" pitchFamily="2" charset="-122"/>
              </a:rPr>
              <a:t>      4. add (</a:t>
            </a:r>
            <a:r>
              <a:rPr kumimoji="1" lang="en-US" altLang="zh-CN" sz="2400" i="1" dirty="0" err="1">
                <a:ea typeface="SimSun" pitchFamily="2" charset="-122"/>
              </a:rPr>
              <a:t>e</a:t>
            </a:r>
            <a:r>
              <a:rPr kumimoji="1" lang="en-US" altLang="zh-CN" sz="2400" i="1" baseline="-25000" dirty="0" err="1">
                <a:ea typeface="SimSun" pitchFamily="2" charset="-122"/>
              </a:rPr>
              <a:t>i</a:t>
            </a:r>
            <a:r>
              <a:rPr kumimoji="1" lang="en-US" altLang="zh-CN" sz="2400" i="1" dirty="0">
                <a:ea typeface="SimSun" pitchFamily="2" charset="-122"/>
              </a:rPr>
              <a:t> , c</a:t>
            </a:r>
            <a:r>
              <a:rPr kumimoji="1" lang="en-US" altLang="zh-CN" sz="2400" i="1" baseline="-25000" dirty="0">
                <a:ea typeface="SimSun" pitchFamily="2" charset="-122"/>
              </a:rPr>
              <a:t>i </a:t>
            </a:r>
            <a:r>
              <a:rPr kumimoji="1" lang="en-US" altLang="zh-CN" sz="2400" dirty="0">
                <a:ea typeface="SimSun" pitchFamily="2" charset="-122"/>
              </a:rPr>
              <a:t>) to </a:t>
            </a:r>
            <a:r>
              <a:rPr kumimoji="1" lang="en-US" altLang="zh-CN" sz="2400" i="1" dirty="0">
                <a:ea typeface="SimSun" pitchFamily="2" charset="-122"/>
              </a:rPr>
              <a:t>R</a:t>
            </a:r>
            <a:r>
              <a:rPr kumimoji="1" lang="en-US" altLang="zh-CN" sz="2400" i="1" baseline="-25000" dirty="0">
                <a:ea typeface="SimSun" pitchFamily="2" charset="-122"/>
              </a:rPr>
              <a:t>C</a:t>
            </a: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zh-CN" sz="2400" i="1" baseline="-25000" dirty="0">
              <a:ea typeface="SimSun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zh-CN" sz="2400" i="1" baseline="-25000" dirty="0">
              <a:ea typeface="SimSun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zh-CN" sz="2400" i="1" baseline="-25000" dirty="0">
              <a:ea typeface="SimSun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zh-CN" sz="2400" i="1" baseline="-25000" dirty="0">
              <a:ea typeface="SimSun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zh-CN" sz="2400" i="1" baseline="-25000" dirty="0">
              <a:ea typeface="SimSun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zh-CN" sz="2400" i="1" baseline="-25000" dirty="0">
              <a:ea typeface="SimSun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zh-CN" sz="2400" i="1" baseline="-25000" dirty="0">
              <a:ea typeface="SimSun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zh-CN" sz="2400" i="1" baseline="-25000" dirty="0">
              <a:ea typeface="SimSun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zh-CN" sz="2400" i="1" baseline="-25000" dirty="0">
              <a:ea typeface="SimSun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zh-CN" sz="2400" i="1" baseline="-25000" dirty="0">
              <a:ea typeface="SimSun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zh-CN" sz="2400" i="1" baseline="-25000" dirty="0">
              <a:ea typeface="SimSun" pitchFamily="2" charset="-122"/>
            </a:endParaRP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Design Issues (Cont.)</a:t>
            </a:r>
          </a:p>
        </p:txBody>
      </p:sp>
      <p:pic>
        <p:nvPicPr>
          <p:cNvPr id="4813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" t="3810" r="1071" b="59761"/>
          <a:stretch>
            <a:fillRect/>
          </a:stretch>
        </p:blipFill>
        <p:spPr bwMode="auto">
          <a:xfrm>
            <a:off x="821531" y="3454400"/>
            <a:ext cx="7480300" cy="27574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ChangeArrowheads="1"/>
          </p:cNvSpPr>
          <p:nvPr/>
        </p:nvSpPr>
        <p:spPr bwMode="auto">
          <a:xfrm>
            <a:off x="161925" y="671513"/>
            <a:ext cx="8799513" cy="537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rgbClr val="CC6600"/>
              </a:buClr>
              <a:buSzPct val="105000"/>
              <a:buFont typeface="Wingdings" pitchFamily="2" charset="2"/>
              <a:buBlip>
                <a:blip r:embed="rId2"/>
              </a:buBlip>
            </a:pPr>
            <a:r>
              <a:rPr kumimoji="1" lang="en-US" altLang="zh-CN" sz="2400">
                <a:solidFill>
                  <a:srgbClr val="FF0000"/>
                </a:solidFill>
                <a:ea typeface="SimSun" pitchFamily="2" charset="-122"/>
              </a:rPr>
              <a:t>Placement of relationship attributes</a:t>
            </a:r>
          </a:p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000">
                <a:ea typeface="SimSun" pitchFamily="2" charset="-122"/>
              </a:rPr>
              <a:t>    Can make </a:t>
            </a:r>
            <a:r>
              <a:rPr kumimoji="1" lang="en-US" altLang="zh-CN" sz="2000" b="1">
                <a:ea typeface="SimSun" pitchFamily="2" charset="-122"/>
              </a:rPr>
              <a:t>access-date</a:t>
            </a:r>
            <a:r>
              <a:rPr kumimoji="1" lang="en-US" altLang="zh-CN" sz="2000" i="1">
                <a:ea typeface="SimSun" pitchFamily="2" charset="-122"/>
              </a:rPr>
              <a:t> </a:t>
            </a:r>
            <a:r>
              <a:rPr kumimoji="1" lang="en-US" altLang="zh-CN" sz="2000">
                <a:ea typeface="SimSun" pitchFamily="2" charset="-122"/>
              </a:rPr>
              <a:t>an attribute of account, instead of a </a:t>
            </a:r>
            <a:r>
              <a:rPr kumimoji="1" lang="en-US" altLang="zh-CN" sz="2000" b="1">
                <a:ea typeface="SimSun" pitchFamily="2" charset="-122"/>
              </a:rPr>
              <a:t>relationship attribute</a:t>
            </a:r>
            <a:r>
              <a:rPr kumimoji="1" lang="en-US" altLang="zh-CN" sz="2000">
                <a:ea typeface="SimSun" pitchFamily="2" charset="-122"/>
              </a:rPr>
              <a:t>, if each account can have only one customer </a:t>
            </a:r>
          </a:p>
          <a:p>
            <a:pPr marL="742950" lvl="1" indent="-28575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H"/>
            </a:pPr>
            <a:r>
              <a:rPr kumimoji="1" lang="en-US" altLang="zh-CN" sz="2000">
                <a:ea typeface="SimSun" pitchFamily="2" charset="-122"/>
              </a:rPr>
              <a:t>I.e., the relationship from </a:t>
            </a:r>
            <a:r>
              <a:rPr kumimoji="1" lang="en-US" altLang="zh-CN" sz="2000" b="1">
                <a:ea typeface="SimSun" pitchFamily="2" charset="-122"/>
              </a:rPr>
              <a:t>account to customer is many to one</a:t>
            </a:r>
            <a:r>
              <a:rPr kumimoji="1" lang="en-US" altLang="zh-CN" sz="2000">
                <a:ea typeface="SimSun" pitchFamily="2" charset="-122"/>
              </a:rPr>
              <a:t>, or equivalently, customer to </a:t>
            </a:r>
            <a:r>
              <a:rPr kumimoji="1" lang="en-US" altLang="zh-CN" sz="2000" b="1">
                <a:ea typeface="SimSun" pitchFamily="2" charset="-122"/>
              </a:rPr>
              <a:t>account is one to many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Design Issues (Cont.)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8" y="2808288"/>
            <a:ext cx="74676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9649" y="447281"/>
            <a:ext cx="7436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If </a:t>
            </a:r>
            <a:r>
              <a:rPr lang="en-US" sz="2800" b="1" i="1" dirty="0"/>
              <a:t>depositor</a:t>
            </a:r>
            <a:r>
              <a:rPr lang="en-US" sz="2800" b="1" dirty="0"/>
              <a:t> is a </a:t>
            </a:r>
            <a:r>
              <a:rPr lang="en-US" sz="2800" b="1" dirty="0">
                <a:solidFill>
                  <a:srgbClr val="FF0000"/>
                </a:solidFill>
              </a:rPr>
              <a:t>one-to-many</a:t>
            </a:r>
            <a:r>
              <a:rPr lang="en-US" sz="2800" b="1" dirty="0"/>
              <a:t> relationship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9649" y="1762145"/>
            <a:ext cx="70383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Attribute </a:t>
            </a:r>
            <a:r>
              <a:rPr lang="en-US" b="1" dirty="0"/>
              <a:t>access-date =&gt;</a:t>
            </a:r>
            <a:r>
              <a:rPr lang="en-US" dirty="0"/>
              <a:t> customer </a:t>
            </a:r>
            <a:r>
              <a:rPr lang="en-US" b="1" dirty="0"/>
              <a:t>last accessed that account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dirty="0"/>
              <a:t>Could be associated with the </a:t>
            </a:r>
            <a:r>
              <a:rPr lang="en-US" b="1" dirty="0"/>
              <a:t>account entity </a:t>
            </a:r>
            <a:r>
              <a:rPr lang="en-US" dirty="0"/>
              <a:t>set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associated with </a:t>
            </a:r>
            <a:r>
              <a:rPr lang="en-US" b="1" dirty="0"/>
              <a:t>customer entity</a:t>
            </a:r>
          </a:p>
          <a:p>
            <a:endParaRPr lang="en-US" dirty="0"/>
          </a:p>
          <a:p>
            <a:r>
              <a:rPr lang="en-US" dirty="0"/>
              <a:t>We can’t specify what account was accessed </a:t>
            </a:r>
          </a:p>
          <a:p>
            <a:r>
              <a:rPr lang="en-US" dirty="0"/>
              <a:t>since customer may have more than one account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820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ChangeArrowheads="1"/>
          </p:cNvSpPr>
          <p:nvPr/>
        </p:nvSpPr>
        <p:spPr bwMode="auto">
          <a:xfrm>
            <a:off x="161925" y="671513"/>
            <a:ext cx="8799513" cy="537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rgbClr val="CC6600"/>
              </a:buClr>
              <a:buSzPct val="105000"/>
              <a:buFont typeface="Wingdings" pitchFamily="2" charset="2"/>
              <a:buBlip>
                <a:blip r:embed="rId2"/>
              </a:buBlip>
            </a:pPr>
            <a:r>
              <a:rPr kumimoji="1" lang="en-US" altLang="zh-CN" sz="2400" dirty="0">
                <a:solidFill>
                  <a:srgbClr val="FF0000"/>
                </a:solidFill>
                <a:ea typeface="SimSun" pitchFamily="2" charset="-122"/>
              </a:rPr>
              <a:t>Placement of relationship attributes</a:t>
            </a:r>
          </a:p>
          <a:p>
            <a:pPr algn="l">
              <a:spcBef>
                <a:spcPct val="35000"/>
              </a:spcBef>
              <a:buClr>
                <a:srgbClr val="CC6600"/>
              </a:buClr>
              <a:buSzPct val="105000"/>
            </a:pPr>
            <a:r>
              <a:rPr kumimoji="1" lang="en-US" altLang="zh-CN" sz="2000" dirty="0">
                <a:ea typeface="SimSun" pitchFamily="2" charset="-122"/>
              </a:rPr>
              <a:t>Can make </a:t>
            </a:r>
            <a:r>
              <a:rPr kumimoji="1" lang="en-US" altLang="zh-CN" sz="2000" b="1" dirty="0">
                <a:ea typeface="SimSun" pitchFamily="2" charset="-122"/>
              </a:rPr>
              <a:t>access-date (</a:t>
            </a:r>
            <a:r>
              <a:rPr lang="en-US" sz="2000" dirty="0">
                <a:solidFill>
                  <a:srgbClr val="FF0000"/>
                </a:solidFill>
              </a:rPr>
              <a:t>customer last accessed that account</a:t>
            </a:r>
            <a:r>
              <a:rPr kumimoji="1" lang="en-US" altLang="zh-CN" sz="2000" b="1" dirty="0">
                <a:ea typeface="SimSun" pitchFamily="2" charset="-122"/>
              </a:rPr>
              <a:t>)</a:t>
            </a:r>
            <a:r>
              <a:rPr kumimoji="1" lang="en-US" altLang="zh-CN" sz="2000" i="1" dirty="0">
                <a:ea typeface="SimSun" pitchFamily="2" charset="-122"/>
              </a:rPr>
              <a:t> </a:t>
            </a:r>
            <a:r>
              <a:rPr kumimoji="1" lang="en-US" altLang="zh-CN" sz="2000" dirty="0">
                <a:ea typeface="SimSun" pitchFamily="2" charset="-122"/>
              </a:rPr>
              <a:t>an </a:t>
            </a:r>
            <a:r>
              <a:rPr kumimoji="1" lang="en-US" altLang="zh-CN" sz="2000" b="1" dirty="0">
                <a:ea typeface="SimSun" pitchFamily="2" charset="-122"/>
              </a:rPr>
              <a:t>attribute of account</a:t>
            </a:r>
            <a:r>
              <a:rPr kumimoji="1" lang="en-US" altLang="zh-CN" sz="2000" dirty="0">
                <a:ea typeface="SimSun" pitchFamily="2" charset="-122"/>
              </a:rPr>
              <a:t>, instead of a </a:t>
            </a:r>
            <a:r>
              <a:rPr kumimoji="1" lang="en-US" altLang="zh-CN" sz="2000" b="1" dirty="0">
                <a:ea typeface="SimSun" pitchFamily="2" charset="-122"/>
              </a:rPr>
              <a:t>relationship attribute</a:t>
            </a:r>
            <a:r>
              <a:rPr kumimoji="1" lang="en-US" altLang="zh-CN" sz="2000" dirty="0">
                <a:ea typeface="SimSun" pitchFamily="2" charset="-122"/>
              </a:rPr>
              <a:t>, if each account can have only one customer </a:t>
            </a:r>
          </a:p>
          <a:p>
            <a:pPr marL="742950" lvl="1" indent="-28575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H"/>
            </a:pPr>
            <a:r>
              <a:rPr kumimoji="1" lang="en-US" altLang="zh-CN" sz="2000" dirty="0">
                <a:ea typeface="SimSun" pitchFamily="2" charset="-122"/>
              </a:rPr>
              <a:t>I.e., the relationship from </a:t>
            </a:r>
            <a:r>
              <a:rPr kumimoji="1" lang="en-US" altLang="zh-CN" sz="2000" b="1" dirty="0">
                <a:ea typeface="SimSun" pitchFamily="2" charset="-122"/>
              </a:rPr>
              <a:t>account to customer is many to one</a:t>
            </a:r>
            <a:r>
              <a:rPr kumimoji="1" lang="en-US" altLang="zh-CN" sz="2000" dirty="0">
                <a:ea typeface="SimSun" pitchFamily="2" charset="-122"/>
              </a:rPr>
              <a:t>, or equivalently, </a:t>
            </a:r>
            <a:r>
              <a:rPr kumimoji="1" lang="en-US" altLang="zh-CN" sz="2000" b="1" dirty="0">
                <a:ea typeface="SimSun" pitchFamily="2" charset="-122"/>
              </a:rPr>
              <a:t>custome</a:t>
            </a:r>
            <a:r>
              <a:rPr kumimoji="1" lang="en-US" altLang="zh-CN" sz="2000" dirty="0">
                <a:ea typeface="SimSun" pitchFamily="2" charset="-122"/>
              </a:rPr>
              <a:t>r to </a:t>
            </a:r>
            <a:r>
              <a:rPr kumimoji="1" lang="en-US" altLang="zh-CN" sz="2000" b="1" dirty="0">
                <a:ea typeface="SimSun" pitchFamily="2" charset="-122"/>
              </a:rPr>
              <a:t>account is one to many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SimSun" pitchFamily="2" charset="-122"/>
              </a:rPr>
              <a:t>Design Issues (Cont.)</a:t>
            </a:r>
          </a:p>
        </p:txBody>
      </p:sp>
      <p:pic>
        <p:nvPicPr>
          <p:cNvPr id="5018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" t="11800" r="3009" b="12743"/>
          <a:stretch>
            <a:fillRect/>
          </a:stretch>
        </p:blipFill>
        <p:spPr bwMode="auto">
          <a:xfrm>
            <a:off x="1354379" y="3029454"/>
            <a:ext cx="6099717" cy="3435916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1695699" y="3843302"/>
            <a:ext cx="1568368" cy="312016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dirty="0">
              <a:ln w="57150">
                <a:solidFill>
                  <a:srgbClr val="CC3300">
                    <a:satMod val="155000"/>
                  </a:srgbClr>
                </a:solidFill>
                <a:prstDash val="solid"/>
              </a:ln>
              <a:solidFill>
                <a:srgbClr val="666699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613809" y="3599464"/>
            <a:ext cx="2157375" cy="324361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dirty="0">
              <a:ln w="57150">
                <a:solidFill>
                  <a:srgbClr val="CC3300">
                    <a:satMod val="155000"/>
                  </a:srgbClr>
                </a:solidFill>
                <a:prstDash val="solid"/>
              </a:ln>
              <a:solidFill>
                <a:srgbClr val="666699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92584" y="5152439"/>
            <a:ext cx="2157375" cy="324361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dirty="0">
              <a:ln w="57150">
                <a:solidFill>
                  <a:srgbClr val="CC3300">
                    <a:satMod val="155000"/>
                  </a:srgbClr>
                </a:solidFill>
                <a:prstDash val="solid"/>
              </a:ln>
              <a:solidFill>
                <a:srgbClr val="666699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9717" y="447281"/>
            <a:ext cx="6936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If </a:t>
            </a:r>
            <a:r>
              <a:rPr lang="en-US" sz="2800" b="1" i="1" dirty="0"/>
              <a:t>depositor</a:t>
            </a:r>
            <a:r>
              <a:rPr lang="en-US" sz="2800" b="1" dirty="0"/>
              <a:t> is a </a:t>
            </a:r>
            <a:r>
              <a:rPr lang="en-US" sz="2800" b="1" dirty="0">
                <a:solidFill>
                  <a:srgbClr val="FF0000"/>
                </a:solidFill>
              </a:rPr>
              <a:t>one-to-one </a:t>
            </a:r>
            <a:r>
              <a:rPr lang="en-US" sz="2800" b="1" dirty="0"/>
              <a:t>relationship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9648" y="2030660"/>
            <a:ext cx="70383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Attribute </a:t>
            </a:r>
            <a:r>
              <a:rPr lang="en-US" b="1" dirty="0"/>
              <a:t>access-date =&gt;</a:t>
            </a:r>
            <a:r>
              <a:rPr lang="en-US" dirty="0"/>
              <a:t> customer </a:t>
            </a:r>
            <a:r>
              <a:rPr lang="en-US" b="1" dirty="0"/>
              <a:t>last accessed that account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b="1" dirty="0"/>
              <a:t>Attribute </a:t>
            </a:r>
            <a:r>
              <a:rPr lang="en-US" dirty="0"/>
              <a:t>can be associated with </a:t>
            </a:r>
            <a:r>
              <a:rPr lang="en-US" b="1" dirty="0"/>
              <a:t>either one </a:t>
            </a:r>
            <a:r>
              <a:rPr lang="en-US" dirty="0"/>
              <a:t>of the participating entities</a:t>
            </a:r>
          </a:p>
        </p:txBody>
      </p:sp>
    </p:spTree>
    <p:extLst>
      <p:ext uri="{BB962C8B-B14F-4D97-AF65-F5344CB8AC3E}">
        <p14:creationId xmlns:p14="http://schemas.microsoft.com/office/powerpoint/2010/main" val="26406800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" t="11800" r="3009" b="12743"/>
          <a:stretch>
            <a:fillRect/>
          </a:stretch>
        </p:blipFill>
        <p:spPr bwMode="auto">
          <a:xfrm>
            <a:off x="1664087" y="2675502"/>
            <a:ext cx="6099717" cy="3435916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2005407" y="3489350"/>
            <a:ext cx="1568368" cy="312016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dirty="0">
              <a:ln w="57150">
                <a:solidFill>
                  <a:srgbClr val="CC3300">
                    <a:satMod val="155000"/>
                  </a:srgbClr>
                </a:solidFill>
                <a:prstDash val="solid"/>
              </a:ln>
              <a:solidFill>
                <a:srgbClr val="666699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923517" y="3245512"/>
            <a:ext cx="2157375" cy="324361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dirty="0">
              <a:ln w="57150">
                <a:solidFill>
                  <a:srgbClr val="CC3300">
                    <a:satMod val="155000"/>
                  </a:srgbClr>
                </a:solidFill>
                <a:prstDash val="solid"/>
              </a:ln>
              <a:solidFill>
                <a:srgbClr val="666699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902292" y="4798487"/>
            <a:ext cx="2157375" cy="324361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dirty="0">
              <a:ln w="57150">
                <a:solidFill>
                  <a:srgbClr val="CC3300">
                    <a:satMod val="155000"/>
                  </a:srgbClr>
                </a:solidFill>
                <a:prstDash val="solid"/>
              </a:ln>
              <a:solidFill>
                <a:srgbClr val="666699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964157" y="5544364"/>
            <a:ext cx="2157375" cy="324361"/>
          </a:xfrm>
          <a:prstGeom prst="rect">
            <a:avLst/>
          </a:prstGeom>
          <a:noFill/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dirty="0">
              <a:ln w="57150">
                <a:solidFill>
                  <a:srgbClr val="CC3300">
                    <a:satMod val="155000"/>
                  </a:srgbClr>
                </a:solidFill>
                <a:prstDash val="solid"/>
              </a:ln>
              <a:solidFill>
                <a:srgbClr val="666699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621868" y="5692836"/>
            <a:ext cx="1365157" cy="962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2149837" y="5402124"/>
            <a:ext cx="1421231" cy="324361"/>
          </a:xfrm>
          <a:prstGeom prst="rect">
            <a:avLst/>
          </a:prstGeom>
          <a:noFill/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dirty="0">
              <a:ln w="57150">
                <a:solidFill>
                  <a:srgbClr val="CC3300">
                    <a:satMod val="155000"/>
                  </a:srgbClr>
                </a:solidFill>
                <a:prstDash val="solid"/>
              </a:ln>
              <a:solidFill>
                <a:srgbClr val="666699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149837" y="5016044"/>
            <a:ext cx="1421231" cy="324361"/>
          </a:xfrm>
          <a:prstGeom prst="rect">
            <a:avLst/>
          </a:prstGeom>
          <a:noFill/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ln w="57150">
                  <a:solidFill>
                    <a:srgbClr val="CC3300">
                      <a:satMod val="155000"/>
                    </a:srgbClr>
                  </a:solidFill>
                  <a:prstDash val="solid"/>
                </a:ln>
                <a:solidFill>
                  <a:srgbClr val="666699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`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51" y="345441"/>
            <a:ext cx="7681913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08602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9956" y="447281"/>
            <a:ext cx="7536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If </a:t>
            </a:r>
            <a:r>
              <a:rPr lang="en-US" sz="2800" b="1" i="1" dirty="0"/>
              <a:t>depositor</a:t>
            </a:r>
            <a:r>
              <a:rPr lang="en-US" sz="2800" b="1" dirty="0"/>
              <a:t> is a many-to-many relationship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7272" y="1721164"/>
            <a:ext cx="72618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To express the date on which a </a:t>
            </a:r>
          </a:p>
          <a:p>
            <a:pPr algn="l"/>
            <a:r>
              <a:rPr lang="en-US" dirty="0"/>
              <a:t>specific customer last accessed a specific account, </a:t>
            </a:r>
          </a:p>
          <a:p>
            <a:pPr algn="l"/>
            <a:r>
              <a:rPr lang="en-US" b="1" dirty="0"/>
              <a:t>access-date</a:t>
            </a:r>
            <a:r>
              <a:rPr lang="en-US" dirty="0"/>
              <a:t> must be an </a:t>
            </a:r>
            <a:r>
              <a:rPr lang="en-US" b="1" dirty="0"/>
              <a:t>attribute</a:t>
            </a:r>
            <a:r>
              <a:rPr lang="en-US" dirty="0"/>
              <a:t> of the </a:t>
            </a:r>
            <a:r>
              <a:rPr lang="en-US" b="1" i="1" dirty="0"/>
              <a:t>depositor </a:t>
            </a:r>
            <a:r>
              <a:rPr lang="en-US" b="1" dirty="0"/>
              <a:t>relationship</a:t>
            </a:r>
          </a:p>
        </p:txBody>
      </p:sp>
      <p:sp>
        <p:nvSpPr>
          <p:cNvPr id="5" name="Rectangle 4"/>
          <p:cNvSpPr/>
          <p:nvPr/>
        </p:nvSpPr>
        <p:spPr>
          <a:xfrm>
            <a:off x="1268872" y="3203363"/>
            <a:ext cx="67168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If </a:t>
            </a:r>
            <a:r>
              <a:rPr lang="en-US" b="1" dirty="0"/>
              <a:t>access-date</a:t>
            </a:r>
            <a:r>
              <a:rPr lang="en-US" dirty="0"/>
              <a:t> were an attribute of </a:t>
            </a:r>
            <a:r>
              <a:rPr lang="en-US" b="1" i="1" dirty="0"/>
              <a:t>accoun</a:t>
            </a:r>
            <a:r>
              <a:rPr lang="en-US" dirty="0"/>
              <a:t>t,  </a:t>
            </a:r>
          </a:p>
          <a:p>
            <a:pPr algn="l"/>
            <a:r>
              <a:rPr lang="en-US" dirty="0"/>
              <a:t> 	Unable to determine which customer made the most 	recent access to a </a:t>
            </a:r>
            <a:r>
              <a:rPr lang="en-US" b="1" dirty="0"/>
              <a:t>joint account.</a:t>
            </a:r>
          </a:p>
          <a:p>
            <a:pPr marL="285750" indent="-285750" algn="l">
              <a:buFont typeface="Wingdings" pitchFamily="2" charset="2"/>
              <a:buChar char="q"/>
            </a:pPr>
            <a:endParaRPr lang="en-US" b="1" dirty="0"/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If</a:t>
            </a:r>
            <a:r>
              <a:rPr lang="en-US" b="1" dirty="0"/>
              <a:t> access-date </a:t>
            </a:r>
            <a:r>
              <a:rPr lang="en-US" dirty="0"/>
              <a:t>were an attribute of </a:t>
            </a:r>
            <a:r>
              <a:rPr lang="en-US" b="1" dirty="0"/>
              <a:t>customer entity</a:t>
            </a:r>
          </a:p>
          <a:p>
            <a:pPr algn="l"/>
            <a:r>
              <a:rPr lang="en-US" dirty="0"/>
              <a:t>	We can’t specify what account was accessed </a:t>
            </a:r>
          </a:p>
          <a:p>
            <a:pPr algn="l"/>
            <a:r>
              <a:rPr lang="en-US" b="1" dirty="0"/>
              <a:t>	since </a:t>
            </a:r>
            <a:r>
              <a:rPr lang="en-US" dirty="0"/>
              <a:t>customer</a:t>
            </a:r>
            <a:r>
              <a:rPr lang="en-US" b="1" dirty="0"/>
              <a:t> may have </a:t>
            </a:r>
            <a:r>
              <a:rPr lang="en-US" dirty="0"/>
              <a:t>more than one account </a:t>
            </a:r>
          </a:p>
          <a:p>
            <a:pPr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51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792" y="1455287"/>
            <a:ext cx="5929947" cy="433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296863"/>
            <a:ext cx="7681913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78" y="636328"/>
            <a:ext cx="7047332" cy="5278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824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" t="11800" r="3009" b="12743"/>
          <a:stretch>
            <a:fillRect/>
          </a:stretch>
        </p:blipFill>
        <p:spPr bwMode="auto">
          <a:xfrm>
            <a:off x="1030287" y="1449316"/>
            <a:ext cx="7273925" cy="409733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816984" y="369205"/>
            <a:ext cx="57005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  <a:tabLst>
                <a:tab pos="1536700" algn="ctr"/>
                <a:tab pos="3543300" algn="ctr"/>
                <a:tab pos="5481638" algn="ctr"/>
              </a:tabLst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Helvetica"/>
                <a:ea typeface="SimSun" pitchFamily="2" charset="-122"/>
                <a:sym typeface="Symbol" pitchFamily="18" charset="2"/>
              </a:rPr>
              <a:t>Example:  			(Hayes, A-102)  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Helvetica"/>
                <a:ea typeface="SimSun" pitchFamily="2" charset="-122"/>
                <a:sym typeface="Symbol" pitchFamily="18" charset="2"/>
              </a:rPr>
              <a:t>depositor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475774" y="2381027"/>
            <a:ext cx="1886672" cy="428264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normalizeH="0" baseline="0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elvetica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811999" y="3902198"/>
            <a:ext cx="2772137" cy="542081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normalizeH="0" baseline="0" dirty="0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elvetica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822159" y="2073398"/>
            <a:ext cx="2772137" cy="542081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normalizeH="0" baseline="0" dirty="0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7876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951" y="1054162"/>
            <a:ext cx="6743815" cy="480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66716" y="530942"/>
            <a:ext cx="4372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IT Team/DBA/Consultant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52182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Weak Entity Sets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25" y="600075"/>
            <a:ext cx="8877300" cy="372254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SimSun" pitchFamily="2" charset="-122"/>
              </a:rPr>
              <a:t>An entity set that does not have a primary key is referred to as a </a:t>
            </a:r>
            <a:r>
              <a:rPr lang="en-US" altLang="zh-CN" sz="2400" i="1" dirty="0">
                <a:solidFill>
                  <a:schemeClr val="tx2"/>
                </a:solidFill>
                <a:ea typeface="SimSun" pitchFamily="2" charset="-122"/>
              </a:rPr>
              <a:t>weak entity set</a:t>
            </a:r>
            <a:r>
              <a:rPr lang="en-US" altLang="zh-CN" sz="2400" dirty="0">
                <a:ea typeface="SimSun" pitchFamily="2" charset="-12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SimSun" pitchFamily="2" charset="-122"/>
              </a:rPr>
              <a:t>The existence of a weak entity set depends on the existence of a </a:t>
            </a:r>
            <a:r>
              <a:rPr lang="en-US" altLang="zh-CN" sz="2400" b="1" i="1" dirty="0">
                <a:solidFill>
                  <a:schemeClr val="tx2"/>
                </a:solidFill>
                <a:ea typeface="SimSun" pitchFamily="2" charset="-122"/>
              </a:rPr>
              <a:t>identifying entity</a:t>
            </a:r>
            <a:r>
              <a:rPr lang="en-US" altLang="zh-CN" sz="2400" b="1" i="1" dirty="0">
                <a:ea typeface="SimSun" pitchFamily="2" charset="-122"/>
              </a:rPr>
              <a:t> </a:t>
            </a:r>
            <a:r>
              <a:rPr lang="en-US" altLang="zh-CN" sz="2400" b="1" i="1" dirty="0">
                <a:solidFill>
                  <a:schemeClr val="tx2"/>
                </a:solidFill>
                <a:ea typeface="SimSun" pitchFamily="2" charset="-122"/>
              </a:rPr>
              <a:t>set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SimSun" pitchFamily="2" charset="-122"/>
              </a:rPr>
              <a:t> it must relate to the identifying entity set </a:t>
            </a:r>
            <a:r>
              <a:rPr lang="en-US" altLang="zh-CN" sz="2400" b="1" dirty="0">
                <a:ea typeface="SimSun" pitchFamily="2" charset="-122"/>
              </a:rPr>
              <a:t>via a total, </a:t>
            </a:r>
            <a:r>
              <a:rPr lang="en-US" altLang="zh-CN" sz="2400" dirty="0">
                <a:ea typeface="SimSun" pitchFamily="2" charset="-122"/>
              </a:rPr>
              <a:t>one-to-many </a:t>
            </a:r>
            <a:r>
              <a:rPr lang="en-US" altLang="zh-CN" sz="2400" b="1" dirty="0">
                <a:ea typeface="SimSun" pitchFamily="2" charset="-122"/>
              </a:rPr>
              <a:t>relationship set </a:t>
            </a:r>
            <a:r>
              <a:rPr lang="en-US" altLang="zh-CN" sz="2400" dirty="0">
                <a:ea typeface="SimSun" pitchFamily="2" charset="-122"/>
              </a:rPr>
              <a:t>from the </a:t>
            </a:r>
            <a:r>
              <a:rPr lang="en-US" altLang="zh-CN" sz="2400" b="1" dirty="0">
                <a:ea typeface="SimSun" pitchFamily="2" charset="-122"/>
              </a:rPr>
              <a:t>identifying to the weak entity set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>
                <a:solidFill>
                  <a:schemeClr val="tx2"/>
                </a:solidFill>
                <a:ea typeface="SimSun" pitchFamily="2" charset="-122"/>
              </a:rPr>
              <a:t>Identifying relationship</a:t>
            </a:r>
            <a:r>
              <a:rPr lang="en-US" altLang="zh-CN" sz="2400" dirty="0">
                <a:ea typeface="SimSun" pitchFamily="2" charset="-122"/>
              </a:rPr>
              <a:t> depicted using a double diamond</a:t>
            </a:r>
          </a:p>
        </p:txBody>
      </p:sp>
    </p:spTree>
    <p:extLst>
      <p:ext uri="{BB962C8B-B14F-4D97-AF65-F5344CB8AC3E}">
        <p14:creationId xmlns:p14="http://schemas.microsoft.com/office/powerpoint/2010/main" val="36664087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Weak Entity Sets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50" y="1209675"/>
            <a:ext cx="8877300" cy="2828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SimSun" pitchFamily="2" charset="-122"/>
              </a:rPr>
              <a:t>The </a:t>
            </a:r>
            <a:r>
              <a:rPr lang="en-US" altLang="zh-CN" sz="2400" b="1" i="1" dirty="0">
                <a:solidFill>
                  <a:schemeClr val="tx2"/>
                </a:solidFill>
                <a:ea typeface="SimSun" pitchFamily="2" charset="-122"/>
              </a:rPr>
              <a:t>discriminator</a:t>
            </a:r>
            <a:r>
              <a:rPr lang="en-US" altLang="zh-CN" sz="2400" i="1" dirty="0">
                <a:ea typeface="SimSun" pitchFamily="2" charset="-122"/>
              </a:rPr>
              <a:t> (or partial key)</a:t>
            </a:r>
            <a:r>
              <a:rPr lang="en-US" altLang="zh-CN" sz="2400" dirty="0">
                <a:ea typeface="SimSun" pitchFamily="2" charset="-122"/>
              </a:rPr>
              <a:t> of a weak entity set is the set of attributes that distinguishes among all the entities of a weak entity set.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SimSun" pitchFamily="2" charset="-122"/>
              </a:rPr>
              <a:t>The primary key of a weak entity set is formed by the </a:t>
            </a:r>
            <a:r>
              <a:rPr lang="en-US" altLang="zh-CN" sz="2400" b="1" dirty="0">
                <a:ea typeface="SimSun" pitchFamily="2" charset="-122"/>
              </a:rPr>
              <a:t>primary key of the strong entity set o</a:t>
            </a:r>
            <a:r>
              <a:rPr lang="en-US" altLang="zh-CN" sz="2400" dirty="0">
                <a:ea typeface="SimSun" pitchFamily="2" charset="-122"/>
              </a:rPr>
              <a:t>n which the weak entity set is </a:t>
            </a:r>
            <a:r>
              <a:rPr lang="en-US" altLang="zh-CN" sz="2400" b="1" dirty="0">
                <a:solidFill>
                  <a:srgbClr val="FF0000"/>
                </a:solidFill>
                <a:ea typeface="SimSun" pitchFamily="2" charset="-122"/>
              </a:rPr>
              <a:t>existence dependent</a:t>
            </a:r>
            <a:r>
              <a:rPr lang="en-US" altLang="zh-CN" sz="2400" dirty="0">
                <a:ea typeface="SimSun" pitchFamily="2" charset="-122"/>
              </a:rPr>
              <a:t>, plus the weak entity set’s discriminator.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9750" y="476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Weak Entity Sets (Cont.)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6213" y="833438"/>
            <a:ext cx="8736012" cy="2343150"/>
          </a:xfrm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We depict a weak entity set by double rectangles.</a:t>
            </a:r>
          </a:p>
          <a:p>
            <a:r>
              <a:rPr lang="en-US" altLang="zh-CN">
                <a:ea typeface="SimSun" pitchFamily="2" charset="-122"/>
              </a:rPr>
              <a:t>We underline the discriminator of a weak entity set  with a dashed line.</a:t>
            </a:r>
          </a:p>
          <a:p>
            <a:r>
              <a:rPr lang="en-US" altLang="zh-CN" b="1" i="1">
                <a:ea typeface="SimSun" pitchFamily="2" charset="-122"/>
              </a:rPr>
              <a:t>payment-number</a:t>
            </a:r>
            <a:r>
              <a:rPr lang="en-US" altLang="zh-CN" b="1">
                <a:ea typeface="SimSun" pitchFamily="2" charset="-122"/>
              </a:rPr>
              <a:t> – discriminator</a:t>
            </a:r>
            <a:r>
              <a:rPr lang="en-US" altLang="zh-CN">
                <a:ea typeface="SimSun" pitchFamily="2" charset="-122"/>
              </a:rPr>
              <a:t> of the </a:t>
            </a:r>
            <a:r>
              <a:rPr lang="en-US" altLang="zh-CN" i="1">
                <a:ea typeface="SimSun" pitchFamily="2" charset="-122"/>
              </a:rPr>
              <a:t>payment </a:t>
            </a:r>
            <a:r>
              <a:rPr lang="en-US" altLang="zh-CN">
                <a:ea typeface="SimSun" pitchFamily="2" charset="-122"/>
              </a:rPr>
              <a:t>entity set </a:t>
            </a:r>
          </a:p>
          <a:p>
            <a:r>
              <a:rPr lang="en-US" altLang="zh-CN">
                <a:ea typeface="SimSun" pitchFamily="2" charset="-122"/>
              </a:rPr>
              <a:t>Primary key for </a:t>
            </a:r>
            <a:r>
              <a:rPr lang="en-US" altLang="zh-CN" i="1">
                <a:ea typeface="SimSun" pitchFamily="2" charset="-122"/>
              </a:rPr>
              <a:t>payment </a:t>
            </a:r>
            <a:r>
              <a:rPr lang="en-US" altLang="zh-CN">
                <a:ea typeface="SimSun" pitchFamily="2" charset="-122"/>
              </a:rPr>
              <a:t>– (</a:t>
            </a:r>
            <a:r>
              <a:rPr lang="en-US" altLang="zh-CN" b="1" i="1">
                <a:ea typeface="SimSun" pitchFamily="2" charset="-122"/>
              </a:rPr>
              <a:t>loan-number, payment-number</a:t>
            </a:r>
            <a:r>
              <a:rPr lang="en-US" altLang="zh-CN" b="1">
                <a:ea typeface="SimSun" pitchFamily="2" charset="-122"/>
              </a:rPr>
              <a:t>) </a:t>
            </a:r>
          </a:p>
        </p:txBody>
      </p:sp>
      <p:pic>
        <p:nvPicPr>
          <p:cNvPr id="4100" name="Picture 1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" t="27867" r="1082" b="27628"/>
          <a:stretch>
            <a:fillRect/>
          </a:stretch>
        </p:blipFill>
        <p:spPr bwMode="auto">
          <a:xfrm>
            <a:off x="306387" y="3138487"/>
            <a:ext cx="8475663" cy="28860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2762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Weak Entity Sets (Cont.)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538288"/>
            <a:ext cx="7848600" cy="2735262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zh-CN" altLang="en-US" i="1" dirty="0">
              <a:ea typeface="SimSun" pitchFamily="2" charset="-122"/>
            </a:endParaRPr>
          </a:p>
          <a:p>
            <a:r>
              <a:rPr lang="en-US" altLang="zh-CN" sz="2400" dirty="0">
                <a:ea typeface="SimSun" pitchFamily="2" charset="-122"/>
              </a:rPr>
              <a:t>Multivalued, Composite attribute</a:t>
            </a:r>
          </a:p>
          <a:p>
            <a:r>
              <a:rPr lang="en-US" altLang="zh-CN" sz="2400" dirty="0">
                <a:ea typeface="SimSun" pitchFamily="2" charset="-122"/>
              </a:rPr>
              <a:t>A weak entity set may be more appropriately modeled as an attribute if it participates in only the </a:t>
            </a:r>
            <a:r>
              <a:rPr lang="en-US" altLang="zh-CN" sz="2400" b="1" dirty="0">
                <a:solidFill>
                  <a:srgbClr val="990000"/>
                </a:solidFill>
                <a:ea typeface="SimSun" pitchFamily="2" charset="-122"/>
              </a:rPr>
              <a:t>identifying relationship</a:t>
            </a:r>
            <a:r>
              <a:rPr lang="en-US" altLang="zh-CN" sz="2400" dirty="0">
                <a:ea typeface="SimSun" pitchFamily="2" charset="-122"/>
              </a:rPr>
              <a:t>, and if it has few attributes.</a:t>
            </a:r>
            <a:endParaRPr lang="en-US" altLang="zh-CN" sz="2400" i="1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1B1F3E-F000-4D44-9DA5-00FFFBA16351}"/>
              </a:ext>
            </a:extLst>
          </p:cNvPr>
          <p:cNvSpPr txBox="1"/>
          <p:nvPr/>
        </p:nvSpPr>
        <p:spPr>
          <a:xfrm>
            <a:off x="990600" y="1922518"/>
            <a:ext cx="69215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strong entity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is an independent entity. </a:t>
            </a:r>
          </a:p>
          <a:p>
            <a:pPr marL="285750" marR="0" lvl="0" indent="-2857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weak entity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is a dependent entity that depends on a strong entity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3B1A5E-C0FA-4A8B-A977-EFE4301A2BC1}"/>
              </a:ext>
            </a:extLst>
          </p:cNvPr>
          <p:cNvSpPr txBox="1"/>
          <p:nvPr/>
        </p:nvSpPr>
        <p:spPr>
          <a:xfrm>
            <a:off x="146050" y="6045885"/>
            <a:ext cx="8851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https://www.tutorialspoint.com/Difference-between-Strong-Entity-and-Weak-Entity#</a:t>
            </a:r>
          </a:p>
        </p:txBody>
      </p:sp>
    </p:spTree>
    <p:extLst>
      <p:ext uri="{BB962C8B-B14F-4D97-AF65-F5344CB8AC3E}">
        <p14:creationId xmlns:p14="http://schemas.microsoft.com/office/powerpoint/2010/main" val="222323319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29E83A-538D-4F82-9294-811680A87F0B}"/>
              </a:ext>
            </a:extLst>
          </p:cNvPr>
          <p:cNvSpPr txBox="1"/>
          <p:nvPr/>
        </p:nvSpPr>
        <p:spPr>
          <a:xfrm>
            <a:off x="1406525" y="2102188"/>
            <a:ext cx="57721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 weak entity is an entity that cannot be </a:t>
            </a:r>
            <a:r>
              <a:rPr lang="en-US" b="1" dirty="0"/>
              <a:t>uniquely identified </a:t>
            </a:r>
            <a:r>
              <a:rPr lang="en-US" dirty="0"/>
              <a:t>by its attributes alone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It must use a </a:t>
            </a:r>
            <a:r>
              <a:rPr lang="en-US" b="1" dirty="0"/>
              <a:t>foreign key </a:t>
            </a:r>
            <a:r>
              <a:rPr lang="en-US" dirty="0"/>
              <a:t>in conjunction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b="1" dirty="0"/>
              <a:t>foreign key </a:t>
            </a:r>
            <a:r>
              <a:rPr lang="en-US" dirty="0"/>
              <a:t>is an attribute of the </a:t>
            </a:r>
            <a:r>
              <a:rPr lang="en-US" b="1" dirty="0"/>
              <a:t>identifying (or owner, parent, or dominant</a:t>
            </a:r>
            <a:r>
              <a:rPr lang="en-US" dirty="0"/>
              <a:t>) entity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9D475-D82E-477C-8F55-5CB5838E8CCC}"/>
              </a:ext>
            </a:extLst>
          </p:cNvPr>
          <p:cNvSpPr txBox="1"/>
          <p:nvPr/>
        </p:nvSpPr>
        <p:spPr>
          <a:xfrm>
            <a:off x="2006600" y="580338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https://en.wikipedia.org/wiki/Weak_entity</a:t>
            </a:r>
          </a:p>
        </p:txBody>
      </p:sp>
    </p:spTree>
    <p:extLst>
      <p:ext uri="{BB962C8B-B14F-4D97-AF65-F5344CB8AC3E}">
        <p14:creationId xmlns:p14="http://schemas.microsoft.com/office/powerpoint/2010/main" val="46082215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8A2012-C2C1-48B5-874D-70A8594B8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915"/>
            <a:ext cx="9144000" cy="51801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056C5E-D331-45CA-B1E9-FD451CB388CE}"/>
              </a:ext>
            </a:extLst>
          </p:cNvPr>
          <p:cNvSpPr txBox="1"/>
          <p:nvPr/>
        </p:nvSpPr>
        <p:spPr>
          <a:xfrm>
            <a:off x="2463800" y="60307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https://en.wikipedia.org/wiki/Weak_entity</a:t>
            </a:r>
          </a:p>
        </p:txBody>
      </p:sp>
    </p:spTree>
    <p:extLst>
      <p:ext uri="{BB962C8B-B14F-4D97-AF65-F5344CB8AC3E}">
        <p14:creationId xmlns:p14="http://schemas.microsoft.com/office/powerpoint/2010/main" val="19546523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Weak Entity Sets (Cont.)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" t="27867" r="1082" b="27628"/>
          <a:stretch>
            <a:fillRect/>
          </a:stretch>
        </p:blipFill>
        <p:spPr bwMode="auto">
          <a:xfrm>
            <a:off x="361950" y="2219325"/>
            <a:ext cx="8475663" cy="28860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8" name="Oval 6"/>
          <p:cNvSpPr>
            <a:spLocks noChangeArrowheads="1"/>
          </p:cNvSpPr>
          <p:nvPr/>
        </p:nvSpPr>
        <p:spPr bwMode="auto">
          <a:xfrm>
            <a:off x="3695700" y="1924050"/>
            <a:ext cx="5448300" cy="35623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  <p:sp>
        <p:nvSpPr>
          <p:cNvPr id="6149" name="Oval 7"/>
          <p:cNvSpPr>
            <a:spLocks noChangeArrowheads="1"/>
          </p:cNvSpPr>
          <p:nvPr/>
        </p:nvSpPr>
        <p:spPr bwMode="auto">
          <a:xfrm>
            <a:off x="4572000" y="1352550"/>
            <a:ext cx="4572000" cy="2438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SimSun" pitchFamily="2" charset="-122"/>
              </a:rPr>
              <a:t>Extended E-R Features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682625"/>
            <a:ext cx="8724900" cy="5761038"/>
          </a:xfrm>
        </p:spPr>
        <p:txBody>
          <a:bodyPr/>
          <a:lstStyle/>
          <a:p>
            <a:r>
              <a:rPr lang="en-US" altLang="zh-CN" sz="2400" b="1" dirty="0">
                <a:ea typeface="SimSun" pitchFamily="2" charset="-122"/>
              </a:rPr>
              <a:t>Specialization</a:t>
            </a:r>
          </a:p>
          <a:p>
            <a:pPr lvl="1" algn="just"/>
            <a:r>
              <a:rPr lang="en-US" altLang="zh-CN" sz="2400" b="1" dirty="0">
                <a:solidFill>
                  <a:srgbClr val="FF0000"/>
                </a:solidFill>
                <a:ea typeface="SimSun" pitchFamily="2" charset="-122"/>
              </a:rPr>
              <a:t>Top-down design process</a:t>
            </a:r>
            <a:r>
              <a:rPr lang="en-US" altLang="zh-CN" sz="2400" dirty="0">
                <a:solidFill>
                  <a:srgbClr val="FF0000"/>
                </a:solidFill>
                <a:ea typeface="SimSun" pitchFamily="2" charset="-122"/>
              </a:rPr>
              <a:t>;</a:t>
            </a:r>
            <a:r>
              <a:rPr lang="en-US" altLang="zh-CN" sz="2400" dirty="0">
                <a:ea typeface="SimSun" pitchFamily="2" charset="-122"/>
              </a:rPr>
              <a:t> we designate </a:t>
            </a:r>
            <a:r>
              <a:rPr lang="en-US" altLang="zh-CN" sz="2400" b="1" dirty="0">
                <a:ea typeface="SimSun" pitchFamily="2" charset="-122"/>
              </a:rPr>
              <a:t>subgrouping</a:t>
            </a:r>
            <a:r>
              <a:rPr lang="en-US" altLang="zh-CN" sz="2400" dirty="0">
                <a:ea typeface="SimSun" pitchFamily="2" charset="-122"/>
              </a:rPr>
              <a:t>s within an entity set that are </a:t>
            </a:r>
            <a:r>
              <a:rPr lang="en-US" altLang="zh-CN" sz="2400" b="1" dirty="0">
                <a:ea typeface="SimSun" pitchFamily="2" charset="-122"/>
              </a:rPr>
              <a:t>distinctive</a:t>
            </a:r>
            <a:r>
              <a:rPr lang="en-US" altLang="zh-CN" sz="2400" dirty="0">
                <a:ea typeface="SimSun" pitchFamily="2" charset="-122"/>
              </a:rPr>
              <a:t> from other entities in the set.</a:t>
            </a:r>
          </a:p>
          <a:p>
            <a:pPr lvl="1" algn="just"/>
            <a:r>
              <a:rPr lang="en-US" altLang="zh-CN" sz="2400" dirty="0">
                <a:ea typeface="SimSun" pitchFamily="2" charset="-122"/>
              </a:rPr>
              <a:t>These subgroupings become </a:t>
            </a:r>
            <a:r>
              <a:rPr lang="en-US" altLang="zh-CN" sz="2400" b="1" dirty="0">
                <a:ea typeface="SimSun" pitchFamily="2" charset="-122"/>
              </a:rPr>
              <a:t>lower-level entity sets</a:t>
            </a:r>
            <a:r>
              <a:rPr lang="en-US" altLang="zh-CN" sz="2400" dirty="0">
                <a:ea typeface="SimSun" pitchFamily="2" charset="-122"/>
              </a:rPr>
              <a:t> that have attributes or participate in relationships that do not </a:t>
            </a:r>
            <a:r>
              <a:rPr lang="en-US" altLang="zh-CN" sz="2400" b="1" dirty="0">
                <a:ea typeface="SimSun" pitchFamily="2" charset="-122"/>
              </a:rPr>
              <a:t>apply to the higher-level entity set</a:t>
            </a:r>
            <a:r>
              <a:rPr lang="en-US" altLang="zh-CN" sz="2400" dirty="0">
                <a:ea typeface="SimSun" pitchFamily="2" charset="-122"/>
              </a:rPr>
              <a:t>.</a:t>
            </a:r>
          </a:p>
          <a:p>
            <a:pPr lvl="1" algn="just"/>
            <a:r>
              <a:rPr lang="en-US" altLang="zh-CN" sz="2400" dirty="0">
                <a:ea typeface="SimSun" pitchFamily="2" charset="-122"/>
              </a:rPr>
              <a:t>Depicted by a </a:t>
            </a:r>
            <a:r>
              <a:rPr lang="en-US" altLang="zh-CN" sz="2400" b="1" i="1" dirty="0">
                <a:ea typeface="SimSun" pitchFamily="2" charset="-122"/>
              </a:rPr>
              <a:t>triangle</a:t>
            </a:r>
            <a:r>
              <a:rPr lang="en-US" altLang="zh-CN" sz="2400" dirty="0">
                <a:ea typeface="SimSun" pitchFamily="2" charset="-122"/>
              </a:rPr>
              <a:t> component labeled ISA (E.g. </a:t>
            </a:r>
            <a:r>
              <a:rPr lang="en-US" altLang="zh-CN" sz="2400" i="1" dirty="0">
                <a:ea typeface="SimSun" pitchFamily="2" charset="-122"/>
              </a:rPr>
              <a:t>customer</a:t>
            </a:r>
            <a:r>
              <a:rPr lang="en-US" altLang="zh-CN" sz="2400" dirty="0">
                <a:ea typeface="SimSun" pitchFamily="2" charset="-122"/>
              </a:rPr>
              <a:t> “is a” </a:t>
            </a:r>
            <a:r>
              <a:rPr lang="en-US" altLang="zh-CN" sz="2400" i="1" dirty="0">
                <a:ea typeface="SimSun" pitchFamily="2" charset="-122"/>
              </a:rPr>
              <a:t>person</a:t>
            </a:r>
            <a:r>
              <a:rPr lang="en-US" altLang="zh-CN" sz="2400" dirty="0">
                <a:ea typeface="SimSun" pitchFamily="2" charset="-122"/>
              </a:rPr>
              <a:t>). </a:t>
            </a:r>
          </a:p>
          <a:p>
            <a:pPr lvl="1" algn="just"/>
            <a:r>
              <a:rPr lang="en-US" altLang="zh-CN" sz="2400" b="1" dirty="0">
                <a:solidFill>
                  <a:srgbClr val="FF0000"/>
                </a:solidFill>
                <a:ea typeface="SimSun" pitchFamily="2" charset="-122"/>
              </a:rPr>
              <a:t>superclass-subclass relationship.</a:t>
            </a:r>
          </a:p>
          <a:p>
            <a:pPr lvl="1" algn="just"/>
            <a:r>
              <a:rPr lang="en-US" altLang="zh-CN" sz="2400" dirty="0">
                <a:solidFill>
                  <a:schemeClr val="tx2"/>
                </a:solidFill>
                <a:ea typeface="SimSun" pitchFamily="2" charset="-122"/>
              </a:rPr>
              <a:t>Attribute inheritance</a:t>
            </a:r>
            <a:r>
              <a:rPr lang="en-US" altLang="zh-CN" sz="2400" dirty="0">
                <a:ea typeface="SimSun" pitchFamily="2" charset="-122"/>
              </a:rPr>
              <a:t> – a lower-level entity set </a:t>
            </a:r>
            <a:r>
              <a:rPr lang="en-US" altLang="zh-CN" sz="2400" b="1" dirty="0">
                <a:ea typeface="SimSun" pitchFamily="2" charset="-122"/>
              </a:rPr>
              <a:t>inherits </a:t>
            </a:r>
            <a:r>
              <a:rPr lang="en-US" altLang="zh-CN" sz="2400" dirty="0">
                <a:ea typeface="SimSun" pitchFamily="2" charset="-122"/>
              </a:rPr>
              <a:t>all the </a:t>
            </a:r>
            <a:r>
              <a:rPr lang="en-US" altLang="zh-CN" sz="2400" b="1" dirty="0">
                <a:ea typeface="SimSun" pitchFamily="2" charset="-122"/>
              </a:rPr>
              <a:t>attributes</a:t>
            </a:r>
            <a:r>
              <a:rPr lang="en-US" altLang="zh-CN" sz="2400" dirty="0">
                <a:ea typeface="SimSun" pitchFamily="2" charset="-122"/>
              </a:rPr>
              <a:t> and </a:t>
            </a:r>
            <a:r>
              <a:rPr lang="en-US" altLang="zh-CN" sz="2400" b="1" dirty="0">
                <a:ea typeface="SimSun" pitchFamily="2" charset="-122"/>
              </a:rPr>
              <a:t>relationship</a:t>
            </a:r>
            <a:r>
              <a:rPr lang="en-US" altLang="zh-CN" sz="2400" dirty="0">
                <a:ea typeface="SimSun" pitchFamily="2" charset="-122"/>
              </a:rPr>
              <a:t> participation of </a:t>
            </a:r>
            <a:r>
              <a:rPr lang="en-US" altLang="zh-CN" sz="2400" b="1" dirty="0">
                <a:ea typeface="SimSun" pitchFamily="2" charset="-122"/>
              </a:rPr>
              <a:t>the higher-level entity</a:t>
            </a:r>
            <a:r>
              <a:rPr lang="en-US" altLang="zh-CN" sz="2400" dirty="0">
                <a:ea typeface="SimSun" pitchFamily="2" charset="-122"/>
              </a:rPr>
              <a:t> set to which it is linked.</a:t>
            </a:r>
            <a:endParaRPr lang="zh-CN" altLang="en-US" sz="2400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</a:t>
            </a:r>
            <a:r>
              <a:rPr lang="en-US" i="1"/>
              <a:t>depositor </a:t>
            </a:r>
            <a:r>
              <a:rPr lang="en-US"/>
              <a:t>Relation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" t="7622" r="2599" b="6929"/>
          <a:stretch>
            <a:fillRect/>
          </a:stretch>
        </p:blipFill>
        <p:spPr bwMode="auto">
          <a:xfrm>
            <a:off x="1447800" y="1219200"/>
            <a:ext cx="6883400" cy="4635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30317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6982" y="1559560"/>
            <a:ext cx="6324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 subset of entities within an entity set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May have attributes that are not shared by all the entities in the entity set.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Provides a means for representing these distinctive entity groupings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The process of designating subgroupings within an entity set is called specialization.</a:t>
            </a:r>
          </a:p>
        </p:txBody>
      </p:sp>
      <p:sp>
        <p:nvSpPr>
          <p:cNvPr id="3" name="Rectangle 2"/>
          <p:cNvSpPr/>
          <p:nvPr/>
        </p:nvSpPr>
        <p:spPr>
          <a:xfrm>
            <a:off x="2451393" y="649538"/>
            <a:ext cx="2234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Specialization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47700" y="47625"/>
            <a:ext cx="8077200" cy="609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SimSun" pitchFamily="2" charset="-122"/>
                <a:cs typeface="+mj-cs"/>
              </a:rPr>
              <a:t>Extended E-R Features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Helvetica"/>
              <a:ea typeface="SimSun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689584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Specialization Example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1" t="1050" r="12599" b="787"/>
          <a:stretch>
            <a:fillRect/>
          </a:stretch>
        </p:blipFill>
        <p:spPr bwMode="auto">
          <a:xfrm>
            <a:off x="1600200" y="828675"/>
            <a:ext cx="5689600" cy="55848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Extended E-R Features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3694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dirty="0">
                <a:ea typeface="SimSun" pitchFamily="2" charset="-122"/>
              </a:rPr>
              <a:t>Generalization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SimSun" pitchFamily="2" charset="-122"/>
              </a:rPr>
              <a:t>In which </a:t>
            </a:r>
            <a:r>
              <a:rPr lang="en-US" altLang="zh-CN" sz="2400" b="1" dirty="0">
                <a:ea typeface="SimSun" pitchFamily="2" charset="-122"/>
              </a:rPr>
              <a:t>multiple entity sets </a:t>
            </a:r>
            <a:r>
              <a:rPr lang="en-US" altLang="zh-CN" sz="2400" dirty="0">
                <a:ea typeface="SimSun" pitchFamily="2" charset="-122"/>
              </a:rPr>
              <a:t>are synthesized into a higher-level entity set on the basis of </a:t>
            </a:r>
            <a:r>
              <a:rPr lang="en-US" altLang="zh-CN" sz="2400" b="1" dirty="0">
                <a:ea typeface="SimSun" pitchFamily="2" charset="-122"/>
              </a:rPr>
              <a:t>common features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SimSun" pitchFamily="2" charset="-122"/>
              </a:rPr>
              <a:t>A </a:t>
            </a:r>
            <a:r>
              <a:rPr lang="en-US" altLang="zh-CN" sz="2400" b="1" dirty="0">
                <a:ea typeface="SimSun" pitchFamily="2" charset="-122"/>
              </a:rPr>
              <a:t>bottom-up design</a:t>
            </a:r>
            <a:r>
              <a:rPr lang="en-US" altLang="zh-CN" sz="2400" dirty="0">
                <a:ea typeface="SimSun" pitchFamily="2" charset="-122"/>
              </a:rPr>
              <a:t> process </a:t>
            </a:r>
            <a:r>
              <a:rPr lang="en-US" altLang="zh-CN" sz="2400" b="1" dirty="0">
                <a:ea typeface="SimSun" pitchFamily="2" charset="-122"/>
              </a:rPr>
              <a:t>– combine </a:t>
            </a:r>
            <a:r>
              <a:rPr lang="en-US" altLang="zh-CN" sz="2400" dirty="0">
                <a:ea typeface="SimSun" pitchFamily="2" charset="-122"/>
              </a:rPr>
              <a:t>a number of entity sets that share the same features into a higher-level entity set.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SimSun" pitchFamily="2" charset="-122"/>
              </a:rPr>
              <a:t>Specialization and generalization are simple inversions of each other; they are represented in an E-R diagram in the same way.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SimSun" pitchFamily="2" charset="-122"/>
              </a:rPr>
              <a:t>The terms specialization and generalization are used interchangeably.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217488" y="631825"/>
            <a:ext cx="8640762" cy="592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05000"/>
              <a:buFont typeface="Monotype Sorts" pitchFamily="2" charset="2"/>
              <a:buBlip>
                <a:blip r:embed="rId2"/>
              </a:buBlip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SimSun" pitchFamily="2" charset="-122"/>
                <a:cs typeface="+mn-cs"/>
              </a:rPr>
              <a:t>Attribute Inheritance 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05000"/>
              <a:buFont typeface="Monotype Sorts" pitchFamily="2" charset="2"/>
              <a:buChar char="H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SimSun" pitchFamily="2" charset="-122"/>
                <a:cs typeface="+mn-cs"/>
              </a:rPr>
              <a:t>The attributes of the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Helvetica" charset="0"/>
                <a:ea typeface="SimSun" pitchFamily="2" charset="-122"/>
                <a:cs typeface="+mn-cs"/>
              </a:rPr>
              <a:t>higher-level entity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SimSun" pitchFamily="2" charset="-122"/>
                <a:cs typeface="+mn-cs"/>
              </a:rPr>
              <a:t> sets are said to be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charset="0"/>
                <a:ea typeface="SimSun" pitchFamily="2" charset="-122"/>
                <a:cs typeface="+mn-cs"/>
              </a:rPr>
              <a:t>inherited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SimSun" pitchFamily="2" charset="-122"/>
                <a:cs typeface="+mn-cs"/>
              </a:rPr>
              <a:t> by the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Helvetica" charset="0"/>
                <a:ea typeface="SimSun" pitchFamily="2" charset="-122"/>
                <a:cs typeface="+mn-cs"/>
              </a:rPr>
              <a:t>lower-level entity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SimSun" pitchFamily="2" charset="-122"/>
                <a:cs typeface="+mn-cs"/>
              </a:rPr>
              <a:t> sets.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05000"/>
              <a:buFont typeface="Monotype Sorts" pitchFamily="2" charset="2"/>
              <a:buChar char="H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SimSun" pitchFamily="2" charset="-122"/>
                <a:cs typeface="+mn-cs"/>
              </a:rPr>
              <a:t>A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Helvetica" charset="0"/>
                <a:ea typeface="SimSun" pitchFamily="2" charset="-122"/>
                <a:cs typeface="+mn-cs"/>
              </a:rPr>
              <a:t>lower-level entity set(or subclass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SimSun" pitchFamily="2" charset="-122"/>
                <a:cs typeface="+mn-cs"/>
              </a:rPr>
              <a:t>)also inherits participation in the relationship sets in which its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Helvetica" charset="0"/>
                <a:ea typeface="SimSun" pitchFamily="2" charset="-122"/>
                <a:cs typeface="+mn-cs"/>
              </a:rPr>
              <a:t>higher-level entity(or superclass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SimSun" pitchFamily="2" charset="-122"/>
                <a:cs typeface="+mn-cs"/>
              </a:rPr>
              <a:t>) participation.</a:t>
            </a:r>
            <a:endParaRPr kumimoji="1" lang="en-US" altLang="zh-CN" sz="24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SimSun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05000"/>
              <a:buFont typeface="Monotype Sorts" pitchFamily="2" charset="2"/>
              <a:buChar char="H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SimSun" pitchFamily="2" charset="-122"/>
                <a:cs typeface="+mn-cs"/>
              </a:rPr>
              <a:t>Inheritance</a:t>
            </a:r>
          </a:p>
          <a:p>
            <a:pPr marL="1085850" marR="0" lvl="2" indent="-2286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  <a:buSzPct val="85000"/>
              <a:buFont typeface="Monotype Sorts" pitchFamily="2" charset="2"/>
              <a:buChar char="4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SimSun" pitchFamily="2" charset="-122"/>
                <a:cs typeface="+mn-cs"/>
              </a:rPr>
              <a:t>A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Helvetica" charset="0"/>
                <a:ea typeface="SimSun" pitchFamily="2" charset="-122"/>
                <a:cs typeface="+mn-cs"/>
              </a:rPr>
              <a:t>higher-level entity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SimSun" pitchFamily="2" charset="-122"/>
                <a:cs typeface="+mn-cs"/>
              </a:rPr>
              <a:t> set with attributes and relationships that apply to all of its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Helvetica" charset="0"/>
                <a:ea typeface="SimSun" pitchFamily="2" charset="-122"/>
                <a:cs typeface="+mn-cs"/>
              </a:rPr>
              <a:t>lower-level entity sets </a:t>
            </a:r>
          </a:p>
          <a:p>
            <a:pPr marL="1085850" marR="0" lvl="2" indent="-2286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0099"/>
              </a:buClr>
              <a:buSzPct val="85000"/>
              <a:buFont typeface="Monotype Sorts" pitchFamily="2" charset="2"/>
              <a:buChar char="4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Helvetica" charset="0"/>
                <a:ea typeface="SimSun" pitchFamily="2" charset="-122"/>
                <a:cs typeface="+mn-cs"/>
              </a:rPr>
              <a:t>Lower-level entity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SimSun" pitchFamily="2" charset="-122"/>
                <a:cs typeface="+mn-cs"/>
              </a:rPr>
              <a:t> sets with distinctive features that apply only within a particular lower-level entity set</a:t>
            </a:r>
            <a:endParaRPr kumimoji="1" lang="en-US" altLang="zh-CN" sz="24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SimSun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05000"/>
              <a:buFont typeface="Monotype Sorts" pitchFamily="2" charset="2"/>
              <a:buChar char="H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SimSun" pitchFamily="2" charset="-122"/>
                <a:cs typeface="+mn-cs"/>
              </a:rPr>
              <a:t>Single inheritance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05000"/>
              <a:buFont typeface="Monotype Sorts" pitchFamily="2" charset="2"/>
              <a:buChar char="H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SimSun" pitchFamily="2" charset="-122"/>
                <a:cs typeface="+mn-cs"/>
              </a:rPr>
              <a:t>Multiple inheritance</a:t>
            </a:r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Extended E-R Features (Cont.)</a:t>
            </a:r>
            <a:endParaRPr lang="zh-CN" altLang="en-US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152400"/>
            <a:ext cx="8077200" cy="5461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Extended E-R Features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9938"/>
            <a:ext cx="9144000" cy="5808662"/>
          </a:xfrm>
        </p:spPr>
        <p:txBody>
          <a:bodyPr/>
          <a:lstStyle/>
          <a:p>
            <a:r>
              <a:rPr lang="en-US" altLang="zh-CN" sz="2800" b="1" dirty="0">
                <a:ea typeface="SimSun" pitchFamily="2" charset="-122"/>
              </a:rPr>
              <a:t>Constraints on Generalization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Constraint on which entities can be members of a given lower-level entity set.</a:t>
            </a:r>
          </a:p>
          <a:p>
            <a:pPr lvl="2"/>
            <a:r>
              <a:rPr lang="en-US" altLang="zh-CN" sz="2400" b="1" dirty="0">
                <a:solidFill>
                  <a:srgbClr val="FF0000"/>
                </a:solidFill>
                <a:ea typeface="SimSun" pitchFamily="2" charset="-122"/>
              </a:rPr>
              <a:t>condition-defined</a:t>
            </a:r>
            <a:r>
              <a:rPr lang="en-US" altLang="zh-CN" sz="2400" dirty="0">
                <a:solidFill>
                  <a:srgbClr val="FF0000"/>
                </a:solidFill>
                <a:ea typeface="SimSun" pitchFamily="2" charset="-122"/>
              </a:rPr>
              <a:t>:</a:t>
            </a:r>
            <a:r>
              <a:rPr lang="en-US" altLang="zh-CN" sz="2400" dirty="0">
                <a:ea typeface="SimSun" pitchFamily="2" charset="-122"/>
              </a:rPr>
              <a:t> all the lower-level entities are evaluated on the basis of the </a:t>
            </a:r>
            <a:r>
              <a:rPr lang="en-US" altLang="zh-CN" sz="2400" b="1" dirty="0">
                <a:ea typeface="SimSun" pitchFamily="2" charset="-122"/>
              </a:rPr>
              <a:t>same attribute</a:t>
            </a:r>
            <a:r>
              <a:rPr lang="en-US" altLang="zh-CN" sz="2400" dirty="0">
                <a:ea typeface="SimSun" pitchFamily="2" charset="-122"/>
              </a:rPr>
              <a:t>, this type of generalization is said to be </a:t>
            </a:r>
            <a:r>
              <a:rPr lang="en-US" altLang="zh-CN" sz="2400" b="1" dirty="0">
                <a:solidFill>
                  <a:srgbClr val="FF0000"/>
                </a:solidFill>
                <a:ea typeface="SimSun" pitchFamily="2" charset="-122"/>
              </a:rPr>
              <a:t>attribute-defined</a:t>
            </a:r>
            <a:r>
              <a:rPr lang="en-US" altLang="zh-CN" sz="2400" dirty="0">
                <a:ea typeface="SimSun" pitchFamily="2" charset="-122"/>
              </a:rPr>
              <a:t>.</a:t>
            </a:r>
          </a:p>
          <a:p>
            <a:pPr lvl="3"/>
            <a:r>
              <a:rPr lang="en-US" altLang="zh-CN" sz="2400" dirty="0">
                <a:ea typeface="SimSun" pitchFamily="2" charset="-122"/>
              </a:rPr>
              <a:t>E.g. all customers </a:t>
            </a:r>
            <a:r>
              <a:rPr lang="en-US" altLang="zh-CN" sz="2400" b="1" dirty="0">
                <a:ea typeface="SimSun" pitchFamily="2" charset="-122"/>
              </a:rPr>
              <a:t>over 65</a:t>
            </a:r>
            <a:r>
              <a:rPr lang="en-US" altLang="zh-CN" sz="2400" dirty="0">
                <a:ea typeface="SimSun" pitchFamily="2" charset="-122"/>
              </a:rPr>
              <a:t> years are members of </a:t>
            </a:r>
            <a:r>
              <a:rPr lang="en-US" altLang="zh-CN" sz="2400" i="1" dirty="0">
                <a:ea typeface="SimSun" pitchFamily="2" charset="-122"/>
              </a:rPr>
              <a:t>senior-citizen </a:t>
            </a:r>
            <a:r>
              <a:rPr lang="en-US" altLang="zh-CN" sz="2400" dirty="0">
                <a:ea typeface="SimSun" pitchFamily="2" charset="-122"/>
              </a:rPr>
              <a:t>entity set; </a:t>
            </a:r>
            <a:r>
              <a:rPr lang="en-US" altLang="zh-CN" sz="2400" i="1" dirty="0">
                <a:ea typeface="SimSun" pitchFamily="2" charset="-122"/>
              </a:rPr>
              <a:t>senior-citizen</a:t>
            </a:r>
            <a:r>
              <a:rPr lang="en-US" altLang="zh-CN" sz="2400" dirty="0">
                <a:ea typeface="SimSun" pitchFamily="2" charset="-122"/>
              </a:rPr>
              <a:t> ISA  </a:t>
            </a:r>
            <a:r>
              <a:rPr lang="en-US" altLang="zh-CN" sz="2400" i="1" dirty="0">
                <a:ea typeface="SimSun" pitchFamily="2" charset="-122"/>
              </a:rPr>
              <a:t>person</a:t>
            </a:r>
            <a:r>
              <a:rPr lang="en-US" altLang="zh-CN" sz="2400" dirty="0">
                <a:ea typeface="SimSun" pitchFamily="2" charset="-122"/>
              </a:rPr>
              <a:t>.</a:t>
            </a:r>
          </a:p>
          <a:p>
            <a:pPr lvl="2"/>
            <a:r>
              <a:rPr lang="en-US" altLang="zh-CN" sz="2400" b="1" dirty="0">
                <a:solidFill>
                  <a:srgbClr val="FF0000"/>
                </a:solidFill>
                <a:ea typeface="SimSun" pitchFamily="2" charset="-122"/>
              </a:rPr>
              <a:t>user-defined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Constraint on whether or not entities may belong to more than one </a:t>
            </a:r>
            <a:r>
              <a:rPr lang="en-US" altLang="zh-CN" sz="2400" b="1" dirty="0">
                <a:ea typeface="SimSun" pitchFamily="2" charset="-122"/>
              </a:rPr>
              <a:t>lower-level entity</a:t>
            </a:r>
            <a:r>
              <a:rPr lang="en-US" altLang="zh-CN" sz="2400" dirty="0">
                <a:ea typeface="SimSun" pitchFamily="2" charset="-122"/>
              </a:rPr>
              <a:t> set within a single generalization. (</a:t>
            </a:r>
            <a:r>
              <a:rPr lang="en-US" altLang="zh-CN" sz="2400" b="1" dirty="0">
                <a:solidFill>
                  <a:srgbClr val="FF0000"/>
                </a:solidFill>
                <a:ea typeface="SimSun" pitchFamily="2" charset="-122"/>
              </a:rPr>
              <a:t>Example: Work Team After 3 Months</a:t>
            </a:r>
            <a:r>
              <a:rPr lang="en-US" altLang="zh-CN" sz="2400" b="1" dirty="0">
                <a:ea typeface="SimSun" pitchFamily="2" charset="-122"/>
              </a:rPr>
              <a:t>)</a:t>
            </a:r>
          </a:p>
          <a:p>
            <a:pPr lvl="2">
              <a:buFont typeface="Monotype Sorts" pitchFamily="2" charset="2"/>
              <a:buNone/>
            </a:pPr>
            <a:endParaRPr lang="en-US" altLang="zh-CN" sz="2400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0"/>
            <a:ext cx="8077200" cy="530225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Extended E-R Features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12900"/>
            <a:ext cx="8807450" cy="4202113"/>
          </a:xfrm>
        </p:spPr>
        <p:txBody>
          <a:bodyPr/>
          <a:lstStyle/>
          <a:p>
            <a:pPr lvl="1"/>
            <a:r>
              <a:rPr lang="en-US" altLang="zh-CN" sz="2800" b="1">
                <a:solidFill>
                  <a:schemeClr val="tx2"/>
                </a:solidFill>
                <a:ea typeface="SimSun" pitchFamily="2" charset="-122"/>
              </a:rPr>
              <a:t>Completeness</a:t>
            </a:r>
            <a:r>
              <a:rPr lang="en-US" altLang="zh-CN" sz="2800" b="1">
                <a:ea typeface="SimSun" pitchFamily="2" charset="-122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ea typeface="SimSun" pitchFamily="2" charset="-122"/>
              </a:rPr>
              <a:t>constraint</a:t>
            </a:r>
            <a:r>
              <a:rPr lang="en-US" altLang="zh-CN" sz="2800" b="1">
                <a:ea typeface="SimSun" pitchFamily="2" charset="-122"/>
              </a:rPr>
              <a:t> -- specifies whether or not an </a:t>
            </a:r>
            <a:r>
              <a:rPr lang="en-US" altLang="zh-CN" sz="2800" b="1">
                <a:solidFill>
                  <a:srgbClr val="FF0000"/>
                </a:solidFill>
                <a:ea typeface="SimSun" pitchFamily="2" charset="-122"/>
              </a:rPr>
              <a:t>entity in the higher-level</a:t>
            </a:r>
            <a:r>
              <a:rPr lang="en-US" altLang="zh-CN" sz="2800" b="1">
                <a:ea typeface="SimSun" pitchFamily="2" charset="-122"/>
              </a:rPr>
              <a:t> entity set must belong to at least one of the lower-level entity sets within a generalization.</a:t>
            </a:r>
          </a:p>
          <a:p>
            <a:pPr lvl="2"/>
            <a:r>
              <a:rPr lang="en-US" altLang="zh-CN" sz="2800" b="1">
                <a:solidFill>
                  <a:schemeClr val="tx2"/>
                </a:solidFill>
                <a:ea typeface="SimSun" pitchFamily="2" charset="-122"/>
              </a:rPr>
              <a:t>total</a:t>
            </a:r>
            <a:r>
              <a:rPr lang="en-US" altLang="zh-CN" sz="2800" b="1">
                <a:ea typeface="SimSun" pitchFamily="2" charset="-122"/>
              </a:rPr>
              <a:t> : an entity </a:t>
            </a:r>
            <a:r>
              <a:rPr lang="en-US" altLang="zh-CN" sz="2800" b="1">
                <a:solidFill>
                  <a:srgbClr val="FF0000"/>
                </a:solidFill>
                <a:ea typeface="SimSun" pitchFamily="2" charset="-122"/>
              </a:rPr>
              <a:t>must </a:t>
            </a:r>
            <a:r>
              <a:rPr lang="en-US" altLang="zh-CN" sz="2800" b="1">
                <a:ea typeface="SimSun" pitchFamily="2" charset="-122"/>
              </a:rPr>
              <a:t>belong to </a:t>
            </a:r>
            <a:r>
              <a:rPr lang="en-US" altLang="zh-CN" sz="2800" b="1">
                <a:solidFill>
                  <a:srgbClr val="FF0000"/>
                </a:solidFill>
                <a:ea typeface="SimSun" pitchFamily="2" charset="-122"/>
              </a:rPr>
              <a:t>one of the lower-level entity sets</a:t>
            </a:r>
          </a:p>
          <a:p>
            <a:pPr lvl="2"/>
            <a:r>
              <a:rPr lang="en-US" altLang="zh-CN" sz="2800" b="1">
                <a:solidFill>
                  <a:schemeClr val="tx2"/>
                </a:solidFill>
                <a:ea typeface="SimSun" pitchFamily="2" charset="-122"/>
              </a:rPr>
              <a:t>partial</a:t>
            </a:r>
            <a:r>
              <a:rPr lang="en-US" altLang="zh-CN" sz="2800" b="1">
                <a:ea typeface="SimSun" pitchFamily="2" charset="-122"/>
              </a:rPr>
              <a:t>: an entity </a:t>
            </a:r>
            <a:r>
              <a:rPr lang="en-US" altLang="zh-CN" sz="2800" b="1">
                <a:solidFill>
                  <a:srgbClr val="FF0000"/>
                </a:solidFill>
                <a:ea typeface="SimSun" pitchFamily="2" charset="-122"/>
              </a:rPr>
              <a:t>need not</a:t>
            </a:r>
            <a:r>
              <a:rPr lang="en-US" altLang="zh-CN" sz="2800" b="1">
                <a:ea typeface="SimSun" pitchFamily="2" charset="-122"/>
              </a:rPr>
              <a:t> belong to one of the lower-level entity sets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152400"/>
            <a:ext cx="8077200" cy="5461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Extended E-R Features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60488"/>
            <a:ext cx="9144000" cy="4760912"/>
          </a:xfrm>
        </p:spPr>
        <p:txBody>
          <a:bodyPr/>
          <a:lstStyle/>
          <a:p>
            <a:r>
              <a:rPr lang="en-US" altLang="zh-CN" sz="3200" b="1" dirty="0">
                <a:ea typeface="SimSun" pitchFamily="2" charset="-122"/>
              </a:rPr>
              <a:t>Constraints on Generalization</a:t>
            </a:r>
          </a:p>
          <a:p>
            <a:pPr lvl="2"/>
            <a:r>
              <a:rPr lang="en-US" altLang="zh-CN" sz="2400" b="1" dirty="0">
                <a:solidFill>
                  <a:srgbClr val="FF0000"/>
                </a:solidFill>
                <a:latin typeface="Georgia" pitchFamily="18" charset="0"/>
                <a:ea typeface="SimSun" pitchFamily="2" charset="-122"/>
              </a:rPr>
              <a:t>Disjoint</a:t>
            </a:r>
          </a:p>
          <a:p>
            <a:pPr lvl="3"/>
            <a:r>
              <a:rPr lang="en-US" altLang="zh-CN" sz="2400" b="1" dirty="0">
                <a:latin typeface="Georgia" pitchFamily="18" charset="0"/>
                <a:ea typeface="SimSun" pitchFamily="2" charset="-122"/>
              </a:rPr>
              <a:t>an entity can belong to only one lower-level entity set</a:t>
            </a:r>
          </a:p>
          <a:p>
            <a:pPr lvl="3"/>
            <a:r>
              <a:rPr lang="en-US" altLang="zh-CN" sz="2400" b="1" dirty="0">
                <a:latin typeface="Georgia" pitchFamily="18" charset="0"/>
                <a:ea typeface="SimSun" pitchFamily="2" charset="-122"/>
              </a:rPr>
              <a:t>Noted in E-R diagram by writing </a:t>
            </a:r>
            <a:r>
              <a:rPr lang="en-US" altLang="zh-CN" sz="2400" b="1" i="1" dirty="0">
                <a:solidFill>
                  <a:srgbClr val="FF0000"/>
                </a:solidFill>
                <a:latin typeface="Georgia" pitchFamily="18" charset="0"/>
                <a:ea typeface="SimSun" pitchFamily="2" charset="-122"/>
              </a:rPr>
              <a:t>disjoint</a:t>
            </a:r>
            <a:r>
              <a:rPr lang="en-US" altLang="zh-CN" sz="2400" b="1" dirty="0">
                <a:latin typeface="Georgia" pitchFamily="18" charset="0"/>
                <a:ea typeface="SimSun" pitchFamily="2" charset="-122"/>
              </a:rPr>
              <a:t> next to the ISA triangle</a:t>
            </a:r>
          </a:p>
          <a:p>
            <a:pPr lvl="2"/>
            <a:r>
              <a:rPr lang="en-US" altLang="zh-CN" sz="2400" b="1" dirty="0">
                <a:solidFill>
                  <a:srgbClr val="FF0000"/>
                </a:solidFill>
                <a:latin typeface="Georgia" pitchFamily="18" charset="0"/>
                <a:ea typeface="SimSun" pitchFamily="2" charset="-122"/>
              </a:rPr>
              <a:t>Overlapping</a:t>
            </a:r>
          </a:p>
          <a:p>
            <a:pPr lvl="3"/>
            <a:r>
              <a:rPr lang="en-US" altLang="zh-CN" sz="2400" b="1" dirty="0">
                <a:latin typeface="Georgia" pitchFamily="18" charset="0"/>
                <a:ea typeface="SimSun" pitchFamily="2" charset="-122"/>
              </a:rPr>
              <a:t>an entity can belong to more than one lower-level entity set (</a:t>
            </a:r>
            <a:r>
              <a:rPr lang="en-US" altLang="zh-CN" sz="2400" b="1" dirty="0">
                <a:solidFill>
                  <a:srgbClr val="FF0000"/>
                </a:solidFill>
                <a:latin typeface="Georgia" pitchFamily="18" charset="0"/>
                <a:ea typeface="SimSun" pitchFamily="2" charset="-122"/>
              </a:rPr>
              <a:t>Manager in Every Work Team)</a:t>
            </a:r>
          </a:p>
          <a:p>
            <a:pPr lvl="2">
              <a:buFont typeface="Monotype Sorts" pitchFamily="2" charset="2"/>
              <a:buNone/>
            </a:pPr>
            <a:endParaRPr lang="en-US" altLang="zh-CN" sz="2000" b="1" dirty="0">
              <a:solidFill>
                <a:srgbClr val="FF0000"/>
              </a:solidFill>
              <a:latin typeface="Georgia" pitchFamily="18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Aggregation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1755775"/>
          </a:xfrm>
        </p:spPr>
        <p:txBody>
          <a:bodyPr/>
          <a:lstStyle/>
          <a:p>
            <a:r>
              <a:rPr lang="en-US" dirty="0"/>
              <a:t>Consider the ternary relationship </a:t>
            </a:r>
            <a:r>
              <a:rPr lang="en-US" i="1" dirty="0" err="1"/>
              <a:t>works_on</a:t>
            </a:r>
            <a:r>
              <a:rPr lang="en-US" dirty="0"/>
              <a:t>, which we saw earlier</a:t>
            </a:r>
          </a:p>
          <a:p>
            <a:r>
              <a:rPr lang="en-US" dirty="0"/>
              <a:t>Suppose we want to </a:t>
            </a:r>
            <a:r>
              <a:rPr lang="en-US" b="1" dirty="0"/>
              <a:t>record managers for tasks performed </a:t>
            </a:r>
            <a:r>
              <a:rPr lang="en-US" dirty="0"/>
              <a:t>by an employee at a branch </a:t>
            </a:r>
          </a:p>
          <a:p>
            <a:r>
              <a:rPr lang="en-US" dirty="0">
                <a:solidFill>
                  <a:srgbClr val="FF0000"/>
                </a:solidFill>
              </a:rPr>
              <a:t>However, some (employee, branch, job) combinations </a:t>
            </a:r>
            <a:r>
              <a:rPr lang="en-US" b="1" dirty="0">
                <a:solidFill>
                  <a:srgbClr val="FF0000"/>
                </a:solidFill>
              </a:rPr>
              <a:t>may not have a manager</a:t>
            </a:r>
          </a:p>
          <a:p>
            <a:endParaRPr lang="en-US" dirty="0"/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t="2777" r="626" b="2777"/>
          <a:stretch>
            <a:fillRect/>
          </a:stretch>
        </p:blipFill>
        <p:spPr bwMode="auto">
          <a:xfrm>
            <a:off x="2281681" y="3174237"/>
            <a:ext cx="4345576" cy="311081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6351" y="742506"/>
            <a:ext cx="74574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If the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manager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were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value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rather than an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manager entity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We could instead make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manager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multivalued attribute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of the relationship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works-on.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Execution cost  to find,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for example,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(employee-branch-job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) triples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for which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manage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 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responsible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01948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Aggregation 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Relationship sets </a:t>
            </a:r>
            <a:r>
              <a:rPr lang="en-US" sz="1800" i="1" dirty="0" err="1"/>
              <a:t>works_on</a:t>
            </a:r>
            <a:r>
              <a:rPr lang="en-US" sz="1800" i="1" dirty="0"/>
              <a:t> </a:t>
            </a:r>
            <a:r>
              <a:rPr lang="en-US" sz="1800" dirty="0"/>
              <a:t>and </a:t>
            </a:r>
            <a:r>
              <a:rPr lang="en-US" sz="1800" i="1" dirty="0"/>
              <a:t>manages</a:t>
            </a:r>
            <a:r>
              <a:rPr lang="en-US" sz="1800" dirty="0"/>
              <a:t> represent overlapping information</a:t>
            </a:r>
          </a:p>
          <a:p>
            <a:pPr lvl="1"/>
            <a:r>
              <a:rPr lang="en-US" sz="1600" dirty="0"/>
              <a:t>Every </a:t>
            </a:r>
            <a:r>
              <a:rPr lang="en-US" sz="1600" i="1" dirty="0"/>
              <a:t>manages</a:t>
            </a:r>
            <a:r>
              <a:rPr lang="en-US" sz="1600" dirty="0"/>
              <a:t> relationship corresponds to a </a:t>
            </a:r>
            <a:r>
              <a:rPr lang="en-US" sz="1600" i="1" dirty="0" err="1"/>
              <a:t>works_on</a:t>
            </a:r>
            <a:r>
              <a:rPr lang="en-US" sz="1600" dirty="0"/>
              <a:t> relationship</a:t>
            </a:r>
          </a:p>
          <a:p>
            <a:pPr lvl="1"/>
            <a:r>
              <a:rPr lang="en-US" sz="1600" dirty="0"/>
              <a:t>However, </a:t>
            </a:r>
            <a:r>
              <a:rPr lang="en-US" sz="1600" b="1" dirty="0"/>
              <a:t>some </a:t>
            </a:r>
            <a:r>
              <a:rPr lang="en-US" sz="1600" b="1" i="1" dirty="0" err="1"/>
              <a:t>works_on</a:t>
            </a:r>
            <a:r>
              <a:rPr lang="en-US" sz="1600" b="1" dirty="0"/>
              <a:t> relationships </a:t>
            </a:r>
            <a:r>
              <a:rPr lang="en-US" sz="1600" dirty="0"/>
              <a:t>may not correspond to any </a:t>
            </a:r>
            <a:r>
              <a:rPr lang="en-US" sz="1600" i="1" dirty="0"/>
              <a:t>manages</a:t>
            </a:r>
            <a:r>
              <a:rPr lang="en-US" sz="1600" dirty="0"/>
              <a:t> relationships </a:t>
            </a:r>
          </a:p>
          <a:p>
            <a:pPr lvl="2"/>
            <a:r>
              <a:rPr lang="en-US" sz="1600" dirty="0"/>
              <a:t>So we can’t discard the </a:t>
            </a:r>
            <a:r>
              <a:rPr lang="en-US" sz="1600" i="1" dirty="0" err="1"/>
              <a:t>works_on</a:t>
            </a:r>
            <a:r>
              <a:rPr lang="en-US" sz="1600" dirty="0"/>
              <a:t> relationship</a:t>
            </a:r>
          </a:p>
          <a:p>
            <a:r>
              <a:rPr lang="en-US" sz="1800" dirty="0"/>
              <a:t>Eliminate this redundancy via </a:t>
            </a:r>
            <a:r>
              <a:rPr lang="en-US" sz="1800" i="1" dirty="0"/>
              <a:t>aggregation</a:t>
            </a:r>
            <a:endParaRPr lang="en-US" sz="1800" dirty="0"/>
          </a:p>
          <a:p>
            <a:pPr lvl="1"/>
            <a:r>
              <a:rPr lang="en-US" sz="1600" dirty="0"/>
              <a:t>Treat r</a:t>
            </a:r>
            <a:r>
              <a:rPr lang="en-US" sz="1600" b="1" dirty="0"/>
              <a:t>elationship</a:t>
            </a:r>
            <a:r>
              <a:rPr lang="en-US" sz="1600" dirty="0"/>
              <a:t> as an </a:t>
            </a:r>
            <a:r>
              <a:rPr lang="en-US" sz="1600" b="1" dirty="0"/>
              <a:t>abstract entity</a:t>
            </a:r>
          </a:p>
          <a:p>
            <a:pPr lvl="1"/>
            <a:r>
              <a:rPr lang="en-US" sz="1600" dirty="0"/>
              <a:t>Allows relationships between relationships </a:t>
            </a:r>
          </a:p>
          <a:p>
            <a:pPr lvl="1"/>
            <a:r>
              <a:rPr lang="en-US" sz="1600" dirty="0"/>
              <a:t>Abstraction of </a:t>
            </a:r>
            <a:r>
              <a:rPr lang="en-US" sz="1600" b="1" dirty="0"/>
              <a:t>relationship into new entity</a:t>
            </a:r>
          </a:p>
          <a:p>
            <a:r>
              <a:rPr lang="en-US" sz="1800" dirty="0"/>
              <a:t>Without introducing redundancy, the following diagram represents:</a:t>
            </a:r>
          </a:p>
          <a:p>
            <a:pPr lvl="1"/>
            <a:r>
              <a:rPr lang="en-US" sz="1600" dirty="0"/>
              <a:t>An employee works on a particular job at a particular branch </a:t>
            </a:r>
          </a:p>
          <a:p>
            <a:pPr lvl="1"/>
            <a:r>
              <a:rPr lang="en-US" sz="1600" dirty="0"/>
              <a:t>An (</a:t>
            </a:r>
            <a:r>
              <a:rPr lang="en-US" sz="1600" b="1" dirty="0"/>
              <a:t>employee, branch, job) combination </a:t>
            </a:r>
            <a:r>
              <a:rPr lang="en-US" sz="1600" dirty="0"/>
              <a:t>may have an associated </a:t>
            </a:r>
            <a:r>
              <a:rPr lang="en-US" sz="1600" b="1" dirty="0"/>
              <a:t>manager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BMS_Template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MS_Template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DBMS_Template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MS_Template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MS_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Office\Templates\Presentations\db-book.pot</Template>
  <TotalTime>26891</TotalTime>
  <Words>4236</Words>
  <Application>Microsoft Office PowerPoint</Application>
  <PresentationFormat>On-screen Show (4:3)</PresentationFormat>
  <Paragraphs>500</Paragraphs>
  <Slides>104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22" baseType="lpstr">
      <vt:lpstr>Arial</vt:lpstr>
      <vt:lpstr>CMMI10</vt:lpstr>
      <vt:lpstr>CMMI7</vt:lpstr>
      <vt:lpstr>CMR7</vt:lpstr>
      <vt:lpstr>CMSY10</vt:lpstr>
      <vt:lpstr>Georgia</vt:lpstr>
      <vt:lpstr>Helvetica</vt:lpstr>
      <vt:lpstr>Monotype Sorts</vt:lpstr>
      <vt:lpstr>Palatino-Italic</vt:lpstr>
      <vt:lpstr>Palatino-Roman</vt:lpstr>
      <vt:lpstr>SolaimanLipi</vt:lpstr>
      <vt:lpstr>Times New Roman</vt:lpstr>
      <vt:lpstr>Wingdings</vt:lpstr>
      <vt:lpstr>db-book</vt:lpstr>
      <vt:lpstr>DBMS_Template</vt:lpstr>
      <vt:lpstr>1_Default Design</vt:lpstr>
      <vt:lpstr>1_db-book</vt:lpstr>
      <vt:lpstr>Clip</vt:lpstr>
      <vt:lpstr>PowerPoint Presentation</vt:lpstr>
      <vt:lpstr>PowerPoint Presentation</vt:lpstr>
      <vt:lpstr>PowerPoint Presentation</vt:lpstr>
      <vt:lpstr>Entity Sets customer and loan</vt:lpstr>
      <vt:lpstr>PowerPoint Presentation</vt:lpstr>
      <vt:lpstr>Basic Concepts (Cont.)</vt:lpstr>
      <vt:lpstr>PowerPoint Presentation</vt:lpstr>
      <vt:lpstr>PowerPoint Presentation</vt:lpstr>
      <vt:lpstr>The depositor Relation</vt:lpstr>
      <vt:lpstr>Relationship Set borrower</vt:lpstr>
      <vt:lpstr>Basic Concepts(Cont.)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Concepts(Cont.)</vt:lpstr>
      <vt:lpstr>E-R Diagram with a Ternary Relationship</vt:lpstr>
      <vt:lpstr>Constraints</vt:lpstr>
      <vt:lpstr>Constraints (Cont.)</vt:lpstr>
      <vt:lpstr>Constraints (Cont.)</vt:lpstr>
      <vt:lpstr>Constraints (Cont.)</vt:lpstr>
      <vt:lpstr>PowerPoint Presentation</vt:lpstr>
      <vt:lpstr>PowerPoint Presentation</vt:lpstr>
      <vt:lpstr>Keys</vt:lpstr>
      <vt:lpstr>PowerPoint Presentation</vt:lpstr>
      <vt:lpstr>Keys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Binary Relationships </vt:lpstr>
      <vt:lpstr>Ternary relationship </vt:lpstr>
      <vt:lpstr>Replacing ternary relationships </vt:lpstr>
      <vt:lpstr>Replacing ternary relationships  (Cont)</vt:lpstr>
      <vt:lpstr>Replacing ternary relationships  (Cont)</vt:lpstr>
      <vt:lpstr>E-R Diagram with a Ternary Relationship</vt:lpstr>
      <vt:lpstr>E-R Diagrams</vt:lpstr>
      <vt:lpstr>E-R Diagram With Composite, Multivalued, and Derived Attributes</vt:lpstr>
      <vt:lpstr>E-R Diagrams many to many</vt:lpstr>
      <vt:lpstr>Relationship Sets with Attributes</vt:lpstr>
      <vt:lpstr>Degree of a Relationship </vt:lpstr>
      <vt:lpstr>Roles: Degree of a Relationship </vt:lpstr>
      <vt:lpstr>Cardinality Constraints</vt:lpstr>
      <vt:lpstr>One-To-One Relationship</vt:lpstr>
      <vt:lpstr>One-To-Many Relationship</vt:lpstr>
      <vt:lpstr>One-To-Many Relationship</vt:lpstr>
      <vt:lpstr>Many-To-One Relationships</vt:lpstr>
      <vt:lpstr>Many-To-One Relationships</vt:lpstr>
      <vt:lpstr>Many-To-Many Relationship</vt:lpstr>
      <vt:lpstr>Many-To-Many Relationship</vt:lpstr>
      <vt:lpstr>Deriving the relationship parameters </vt:lpstr>
      <vt:lpstr>Splitting n:m Relationships </vt:lpstr>
      <vt:lpstr>Splitting n:m Relationships</vt:lpstr>
      <vt:lpstr>Participation of an Entity Set in a Relationship Set</vt:lpstr>
      <vt:lpstr>Alternative Notation for Cardinality Limits</vt:lpstr>
      <vt:lpstr>Design Issues</vt:lpstr>
      <vt:lpstr>Design Issues (Cont.)</vt:lpstr>
      <vt:lpstr>PowerPoint Presentation</vt:lpstr>
      <vt:lpstr>PowerPoint Presentation</vt:lpstr>
      <vt:lpstr>Design Issues (Cont.)</vt:lpstr>
      <vt:lpstr>Design Issues (Cont.)</vt:lpstr>
      <vt:lpstr>PowerPoint Presentation</vt:lpstr>
      <vt:lpstr>Design Issues (Cont.)</vt:lpstr>
      <vt:lpstr>Design Issues (Cont.)</vt:lpstr>
      <vt:lpstr>PowerPoint Presentation</vt:lpstr>
      <vt:lpstr>Design Issues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Weak Entity Sets</vt:lpstr>
      <vt:lpstr>Weak Entity Sets</vt:lpstr>
      <vt:lpstr>Weak Entity Sets (Cont.)</vt:lpstr>
      <vt:lpstr>Weak Entity Sets (Cont.)</vt:lpstr>
      <vt:lpstr>PowerPoint Presentation</vt:lpstr>
      <vt:lpstr>PowerPoint Presentation</vt:lpstr>
      <vt:lpstr>PowerPoint Presentation</vt:lpstr>
      <vt:lpstr>Weak Entity Sets (Cont.)</vt:lpstr>
      <vt:lpstr>Extended E-R Features</vt:lpstr>
      <vt:lpstr>PowerPoint Presentation</vt:lpstr>
      <vt:lpstr>Specialization Example</vt:lpstr>
      <vt:lpstr>Extended E-R Features (Cont.)</vt:lpstr>
      <vt:lpstr>Extended E-R Features (Cont.)</vt:lpstr>
      <vt:lpstr>Extended E-R Features (Cont.)</vt:lpstr>
      <vt:lpstr>Extended E-R Features (Cont.)</vt:lpstr>
      <vt:lpstr>Extended E-R Features (Cont.)</vt:lpstr>
      <vt:lpstr>Aggregation</vt:lpstr>
      <vt:lpstr>PowerPoint Presentation</vt:lpstr>
      <vt:lpstr>Aggregation (Cont.)</vt:lpstr>
      <vt:lpstr>E-R Diagram With Aggregation</vt:lpstr>
      <vt:lpstr>PowerPoint Presentation</vt:lpstr>
      <vt:lpstr>PowerPoint Presentation</vt:lpstr>
      <vt:lpstr>PowerPoint Presentation</vt:lpstr>
      <vt:lpstr>PowerPoint Presentation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Shamim</cp:lastModifiedBy>
  <cp:revision>455</cp:revision>
  <cp:lastPrinted>1999-06-28T19:27:31Z</cp:lastPrinted>
  <dcterms:created xsi:type="dcterms:W3CDTF">1999-11-04T22:02:40Z</dcterms:created>
  <dcterms:modified xsi:type="dcterms:W3CDTF">2023-08-24T04:54:57Z</dcterms:modified>
</cp:coreProperties>
</file>