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85" r:id="rId2"/>
  </p:sldMasterIdLst>
  <p:notesMasterIdLst>
    <p:notesMasterId r:id="rId91"/>
  </p:notesMasterIdLst>
  <p:sldIdLst>
    <p:sldId id="256" r:id="rId3"/>
    <p:sldId id="404" r:id="rId4"/>
    <p:sldId id="405" r:id="rId5"/>
    <p:sldId id="406" r:id="rId6"/>
    <p:sldId id="407" r:id="rId7"/>
    <p:sldId id="408" r:id="rId8"/>
    <p:sldId id="447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54" r:id="rId18"/>
    <p:sldId id="299" r:id="rId19"/>
    <p:sldId id="426" r:id="rId20"/>
    <p:sldId id="259" r:id="rId21"/>
    <p:sldId id="417" r:id="rId22"/>
    <p:sldId id="425" r:id="rId23"/>
    <p:sldId id="418" r:id="rId24"/>
    <p:sldId id="301" r:id="rId25"/>
    <p:sldId id="260" r:id="rId26"/>
    <p:sldId id="420" r:id="rId27"/>
    <p:sldId id="421" r:id="rId28"/>
    <p:sldId id="422" r:id="rId29"/>
    <p:sldId id="423" r:id="rId30"/>
    <p:sldId id="399" r:id="rId31"/>
    <p:sldId id="261" r:id="rId32"/>
    <p:sldId id="264" r:id="rId33"/>
    <p:sldId id="302" r:id="rId34"/>
    <p:sldId id="303" r:id="rId35"/>
    <p:sldId id="363" r:id="rId36"/>
    <p:sldId id="360" r:id="rId37"/>
    <p:sldId id="424" r:id="rId38"/>
    <p:sldId id="361" r:id="rId39"/>
    <p:sldId id="428" r:id="rId40"/>
    <p:sldId id="429" r:id="rId41"/>
    <p:sldId id="448" r:id="rId42"/>
    <p:sldId id="430" r:id="rId43"/>
    <p:sldId id="431" r:id="rId44"/>
    <p:sldId id="432" r:id="rId45"/>
    <p:sldId id="434" r:id="rId46"/>
    <p:sldId id="436" r:id="rId47"/>
    <p:sldId id="435" r:id="rId48"/>
    <p:sldId id="384" r:id="rId49"/>
    <p:sldId id="385" r:id="rId50"/>
    <p:sldId id="387" r:id="rId51"/>
    <p:sldId id="388" r:id="rId52"/>
    <p:sldId id="389" r:id="rId53"/>
    <p:sldId id="362" r:id="rId54"/>
    <p:sldId id="306" r:id="rId55"/>
    <p:sldId id="309" r:id="rId56"/>
    <p:sldId id="446" r:id="rId57"/>
    <p:sldId id="333" r:id="rId58"/>
    <p:sldId id="386" r:id="rId59"/>
    <p:sldId id="262" r:id="rId60"/>
    <p:sldId id="334" r:id="rId61"/>
    <p:sldId id="390" r:id="rId62"/>
    <p:sldId id="267" r:id="rId63"/>
    <p:sldId id="391" r:id="rId64"/>
    <p:sldId id="266" r:id="rId65"/>
    <p:sldId id="392" r:id="rId66"/>
    <p:sldId id="268" r:id="rId67"/>
    <p:sldId id="393" r:id="rId68"/>
    <p:sldId id="396" r:id="rId69"/>
    <p:sldId id="394" r:id="rId70"/>
    <p:sldId id="395" r:id="rId71"/>
    <p:sldId id="313" r:id="rId72"/>
    <p:sldId id="314" r:id="rId73"/>
    <p:sldId id="364" r:id="rId74"/>
    <p:sldId id="365" r:id="rId75"/>
    <p:sldId id="449" r:id="rId76"/>
    <p:sldId id="450" r:id="rId77"/>
    <p:sldId id="397" r:id="rId78"/>
    <p:sldId id="366" r:id="rId79"/>
    <p:sldId id="439" r:id="rId80"/>
    <p:sldId id="367" r:id="rId81"/>
    <p:sldId id="400" r:id="rId82"/>
    <p:sldId id="442" r:id="rId83"/>
    <p:sldId id="368" r:id="rId84"/>
    <p:sldId id="453" r:id="rId85"/>
    <p:sldId id="443" r:id="rId86"/>
    <p:sldId id="452" r:id="rId87"/>
    <p:sldId id="402" r:id="rId88"/>
    <p:sldId id="444" r:id="rId89"/>
    <p:sldId id="445" r:id="rId9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9029" autoAdjust="0"/>
  </p:normalViewPr>
  <p:slideViewPr>
    <p:cSldViewPr snapToGrid="0">
      <p:cViewPr varScale="1">
        <p:scale>
          <a:sx n="69" d="100"/>
          <a:sy n="69" d="100"/>
        </p:scale>
        <p:origin x="12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tableStyles" Target="tableStyle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7EA4D34-3775-45B4-B5AD-D204668D07B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3686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6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302203 w 4128"/>
              <a:gd name="T1" fmla="*/ 202829 h 479"/>
              <a:gd name="T2" fmla="*/ 7653337 w 4128"/>
              <a:gd name="T3" fmla="*/ 202829 h 479"/>
              <a:gd name="T4" fmla="*/ 7653337 w 4128"/>
              <a:gd name="T5" fmla="*/ 435068 h 479"/>
              <a:gd name="T6" fmla="*/ 0 w 4128"/>
              <a:gd name="T7" fmla="*/ 447238 h 479"/>
              <a:gd name="T8" fmla="*/ 302203 w 4128"/>
              <a:gd name="T9" fmla="*/ 202829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MS_ClipArt_Gallery.2">
                  <p:embed/>
                </p:oleObj>
              </mc:Choice>
              <mc:Fallback>
                <p:oleObj name="Clip" r:id="rId2" imgW="0" imgH="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smtClean="0">
                <a:solidFill>
                  <a:srgbClr val="578963"/>
                </a:solidFill>
                <a:latin typeface="Times New Roman" pitchFamily="18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solidFill>
                  <a:srgbClr val="578963"/>
                </a:solidFill>
                <a:latin typeface="Times New Roman" pitchFamily="18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rgbClr val="578963"/>
                </a:solidFill>
                <a:latin typeface="Times New Roman" pitchFamily="18" charset="0"/>
                <a:ea typeface="SimSun" pitchFamily="2" charset="-122"/>
              </a:defRPr>
            </a:lvl1pPr>
          </a:lstStyle>
          <a:p>
            <a:pPr>
              <a:defRPr/>
            </a:pPr>
            <a:fld id="{950BDB86-0594-46E6-AF61-CDFB45A3EC8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589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78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47625"/>
            <a:ext cx="20383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47625"/>
            <a:ext cx="59626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0023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6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302203 w 4128"/>
              <a:gd name="T1" fmla="*/ 202829 h 479"/>
              <a:gd name="T2" fmla="*/ 7653337 w 4128"/>
              <a:gd name="T3" fmla="*/ 202829 h 479"/>
              <a:gd name="T4" fmla="*/ 7653337 w 4128"/>
              <a:gd name="T5" fmla="*/ 435068 h 479"/>
              <a:gd name="T6" fmla="*/ 0 w 4128"/>
              <a:gd name="T7" fmla="*/ 447238 h 479"/>
              <a:gd name="T8" fmla="*/ 302203 w 4128"/>
              <a:gd name="T9" fmla="*/ 202829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MS_ClipArt_Gallery.2">
                  <p:embed/>
                </p:oleObj>
              </mc:Choice>
              <mc:Fallback>
                <p:oleObj name="Clip" r:id="rId2" imgW="0" imgH="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smtClean="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8426CCB-D730-4957-A314-CCFBCBD4B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4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6003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6696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2431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5588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2316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4230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467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4056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4359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6120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47625"/>
            <a:ext cx="20383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47625"/>
            <a:ext cx="59626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539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211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174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642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055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72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669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522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7607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Text Box 41"/>
          <p:cNvSpPr txBox="1">
            <a:spLocks noChangeArrowheads="1"/>
          </p:cNvSpPr>
          <p:nvPr/>
        </p:nvSpPr>
        <p:spPr bwMode="auto">
          <a:xfrm>
            <a:off x="4559300" y="6613525"/>
            <a:ext cx="288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000" b="1" dirty="0">
                <a:solidFill>
                  <a:schemeClr val="tx2"/>
                </a:solidFill>
                <a:ea typeface="SimSun" pitchFamily="2" charset="-122"/>
              </a:rPr>
              <a:t>2.</a:t>
            </a:r>
          </a:p>
        </p:txBody>
      </p:sp>
      <p:sp>
        <p:nvSpPr>
          <p:cNvPr id="758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4762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7607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4762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3759200" y="6613525"/>
            <a:ext cx="123666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www.ru.ac.bd/cse</a:t>
            </a:r>
          </a:p>
        </p:txBody>
      </p:sp>
    </p:spTree>
    <p:extLst>
      <p:ext uri="{BB962C8B-B14F-4D97-AF65-F5344CB8AC3E}">
        <p14:creationId xmlns:p14="http://schemas.microsoft.com/office/powerpoint/2010/main" val="289961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SimSun" pitchFamily="2" charset="-122"/>
              </a:rPr>
              <a:t>Chapter 2:  Entity-Relationship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7275" y="1066800"/>
            <a:ext cx="7848600" cy="4876800"/>
          </a:xfrm>
        </p:spPr>
        <p:txBody>
          <a:bodyPr/>
          <a:lstStyle/>
          <a:p>
            <a:r>
              <a:rPr lang="en-US" altLang="zh-CN" sz="3600" b="1" dirty="0">
                <a:ea typeface="SimSun" pitchFamily="2" charset="-122"/>
              </a:rPr>
              <a:t>Basic Concepts</a:t>
            </a:r>
          </a:p>
          <a:p>
            <a:r>
              <a:rPr lang="en-US" altLang="zh-CN" sz="3600" b="1" dirty="0">
                <a:ea typeface="SimSun" pitchFamily="2" charset="-122"/>
              </a:rPr>
              <a:t>Constraints</a:t>
            </a:r>
          </a:p>
          <a:p>
            <a:r>
              <a:rPr lang="en-US" altLang="zh-CN" sz="3600" b="1" dirty="0">
                <a:ea typeface="SimSun" pitchFamily="2" charset="-122"/>
              </a:rPr>
              <a:t>Keys</a:t>
            </a:r>
          </a:p>
          <a:p>
            <a:r>
              <a:rPr lang="en-US" altLang="zh-CN" sz="3600" b="1" dirty="0">
                <a:ea typeface="SimSun" pitchFamily="2" charset="-122"/>
              </a:rPr>
              <a:t>Design Issues </a:t>
            </a:r>
          </a:p>
          <a:p>
            <a:r>
              <a:rPr lang="en-US" altLang="zh-CN" sz="3600" b="1" dirty="0">
                <a:ea typeface="SimSun" pitchFamily="2" charset="-122"/>
              </a:rPr>
              <a:t>E-R Diagram</a:t>
            </a:r>
          </a:p>
          <a:p>
            <a:pPr>
              <a:buFont typeface="Monotype Sorts" pitchFamily="2" charset="2"/>
              <a:buNone/>
            </a:pPr>
            <a:endParaRPr lang="en-US" altLang="zh-CN" sz="3600" b="1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2000"/>
            <a:ext cx="6172200" cy="546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"/>
            <a:ext cx="67818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28600" y="1295400"/>
            <a:ext cx="868680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100">
                <a:solidFill>
                  <a:srgbClr val="CE009B"/>
                </a:solidFill>
                <a:cs typeface="Times New Roman" pitchFamily="18" charset="0"/>
              </a:rPr>
              <a:t> </a:t>
            </a:r>
            <a:endParaRPr lang="en-US" sz="12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900">
                <a:solidFill>
                  <a:srgbClr val="CE009B"/>
                </a:solidFill>
                <a:latin typeface="Arial" pitchFamily="34" charset="0"/>
                <a:cs typeface="Times New Roman" pitchFamily="18" charset="0"/>
              </a:rPr>
              <a:t>Single-valued </a:t>
            </a:r>
            <a:r>
              <a:rPr lang="en-US" sz="29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versus </a:t>
            </a:r>
            <a:r>
              <a:rPr lang="en-US" sz="2900">
                <a:solidFill>
                  <a:srgbClr val="CE009B"/>
                </a:solidFill>
                <a:latin typeface="Arial" pitchFamily="34" charset="0"/>
                <a:cs typeface="Times New Roman" pitchFamily="18" charset="0"/>
              </a:rPr>
              <a:t>multivalued</a:t>
            </a:r>
          </a:p>
          <a:p>
            <a:pPr algn="l"/>
            <a:endParaRPr lang="en-US" sz="16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800">
                <a:solidFill>
                  <a:srgbClr val="0000CE"/>
                </a:solidFill>
                <a:latin typeface="Arial" pitchFamily="34" charset="0"/>
                <a:cs typeface="Times New Roman" pitchFamily="18" charset="0"/>
              </a:rPr>
              <a:t>Single-valued</a:t>
            </a:r>
            <a:r>
              <a:rPr lang="en-US" sz="28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: a single value for a particular 	entity</a:t>
            </a:r>
            <a:endParaRPr lang="en-US" sz="16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800">
                <a:solidFill>
                  <a:srgbClr val="CCCC00"/>
                </a:solidFill>
                <a:latin typeface="Arial" pitchFamily="34" charset="0"/>
                <a:cs typeface="Times New Roman" pitchFamily="18" charset="0"/>
              </a:rPr>
              <a:t>Age </a:t>
            </a:r>
            <a:r>
              <a:rPr lang="en-US" sz="28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is a single-valued attribute of person.</a:t>
            </a:r>
            <a:endParaRPr lang="en-US" sz="16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600">
                <a:solidFill>
                  <a:srgbClr val="3A832F"/>
                </a:solidFill>
                <a:latin typeface="Arial" pitchFamily="34" charset="0"/>
              </a:rPr>
              <a:t>	</a:t>
            </a:r>
          </a:p>
          <a:p>
            <a:pPr algn="l"/>
            <a:r>
              <a:rPr lang="en-US" sz="2800" i="1">
                <a:solidFill>
                  <a:srgbClr val="0000CE"/>
                </a:solidFill>
                <a:latin typeface="Arial" pitchFamily="34" charset="0"/>
                <a:cs typeface="Times New Roman" pitchFamily="18" charset="0"/>
              </a:rPr>
              <a:t>Multivalued</a:t>
            </a:r>
            <a:r>
              <a:rPr lang="en-US" sz="28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: An entity may have multiple values for that attribute</a:t>
            </a:r>
            <a:endParaRPr lang="en-US" sz="16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700">
                <a:solidFill>
                  <a:srgbClr val="CE9B00"/>
                </a:solidFill>
                <a:latin typeface="Arial" pitchFamily="34" charset="0"/>
              </a:rPr>
              <a:t> </a:t>
            </a:r>
            <a:r>
              <a:rPr lang="en-US" sz="2800" i="1">
                <a:solidFill>
                  <a:srgbClr val="CCCC00"/>
                </a:solidFill>
                <a:latin typeface="Arial" pitchFamily="34" charset="0"/>
                <a:cs typeface="Times New Roman" pitchFamily="18" charset="0"/>
              </a:rPr>
              <a:t>Colors</a:t>
            </a:r>
            <a:r>
              <a:rPr lang="en-US" sz="28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 attribute for a car, or a Previous 	 </a:t>
            </a:r>
            <a:r>
              <a:rPr lang="en-US" sz="2800">
                <a:solidFill>
                  <a:srgbClr val="CCCC00"/>
                </a:solidFill>
                <a:latin typeface="Arial" pitchFamily="34" charset="0"/>
                <a:cs typeface="Times New Roman" pitchFamily="18" charset="0"/>
              </a:rPr>
              <a:t>Degrees</a:t>
            </a:r>
            <a:r>
              <a:rPr lang="en-US" sz="28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 attribute for a person.</a:t>
            </a:r>
            <a:r>
              <a:rPr lang="en-US" sz="1700">
                <a:solidFill>
                  <a:srgbClr val="CE9B00"/>
                </a:solidFill>
                <a:latin typeface="Arial" pitchFamily="34" charset="0"/>
              </a:rPr>
              <a:t> </a:t>
            </a:r>
            <a:r>
              <a:rPr lang="en-US" sz="28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Denoted as {Colors} or {PreviousDegrees}</a:t>
            </a:r>
            <a:endParaRPr lang="en-US" sz="16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endParaRPr lang="en-US" sz="320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75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7086600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04800" y="1600200"/>
            <a:ext cx="8077200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900">
                <a:solidFill>
                  <a:srgbClr val="CE009B"/>
                </a:solidFill>
                <a:latin typeface="Arial" pitchFamily="34" charset="0"/>
                <a:cs typeface="Times New Roman" pitchFamily="18" charset="0"/>
              </a:rPr>
              <a:t>Stored </a:t>
            </a:r>
            <a:r>
              <a:rPr lang="en-US" sz="29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versus </a:t>
            </a:r>
            <a:r>
              <a:rPr lang="en-US" sz="2900">
                <a:solidFill>
                  <a:srgbClr val="CE009B"/>
                </a:solidFill>
                <a:latin typeface="Arial" pitchFamily="34" charset="0"/>
                <a:cs typeface="Times New Roman" pitchFamily="18" charset="0"/>
              </a:rPr>
              <a:t>derived</a:t>
            </a:r>
          </a:p>
          <a:p>
            <a:pPr algn="l" eaLnBrk="1" hangingPunct="1"/>
            <a:endParaRPr lang="en-US" sz="16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500">
                <a:solidFill>
                  <a:srgbClr val="3A832F"/>
                </a:solidFill>
                <a:latin typeface="Arial" pitchFamily="34" charset="0"/>
              </a:rPr>
              <a:t>_ 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For example, the Age and BirthDate attributes of a person. The value of Age can be determined from the current(today’s) date and the value of</a:t>
            </a:r>
            <a:endParaRPr lang="en-US" sz="16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that person’s BirthDate.</a:t>
            </a:r>
          </a:p>
          <a:p>
            <a:pPr algn="l"/>
            <a:endParaRPr lang="en-US" sz="16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500">
                <a:solidFill>
                  <a:srgbClr val="3A832F"/>
                </a:solidFill>
                <a:latin typeface="Arial" pitchFamily="34" charset="0"/>
              </a:rPr>
              <a:t>_ 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The Age attribute is called a </a:t>
            </a:r>
            <a:r>
              <a:rPr lang="en-US" sz="2400" b="1" i="1">
                <a:solidFill>
                  <a:srgbClr val="0000CE"/>
                </a:solidFill>
                <a:latin typeface="Arial" pitchFamily="34" charset="0"/>
              </a:rPr>
              <a:t>derived 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attribute. (or be derivable from the BirthDate attribute.)</a:t>
            </a:r>
          </a:p>
          <a:p>
            <a:pPr algn="l"/>
            <a:endParaRPr lang="en-US" sz="16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500">
                <a:solidFill>
                  <a:srgbClr val="3A832F"/>
                </a:solidFill>
                <a:latin typeface="Arial" pitchFamily="34" charset="0"/>
                <a:cs typeface="Times New Roman" pitchFamily="18" charset="0"/>
              </a:rPr>
              <a:t>_ 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The BirthDate attribute is called a </a:t>
            </a:r>
            <a:r>
              <a:rPr lang="en-US" sz="2400" b="1" i="1">
                <a:solidFill>
                  <a:srgbClr val="0000CE"/>
                </a:solidFill>
                <a:latin typeface="Arial" pitchFamily="34" charset="0"/>
                <a:cs typeface="Times New Roman" pitchFamily="18" charset="0"/>
              </a:rPr>
              <a:t>stored 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attribute.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en-US" sz="320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90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7086600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5" name="Rectangle 1027"/>
          <p:cNvSpPr>
            <a:spLocks noChangeArrowheads="1"/>
          </p:cNvSpPr>
          <p:nvPr/>
        </p:nvSpPr>
        <p:spPr bwMode="auto">
          <a:xfrm>
            <a:off x="457200" y="1295400"/>
            <a:ext cx="8382000" cy="485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CE9B00"/>
                </a:solidFill>
                <a:latin typeface="Arial" pitchFamily="34" charset="0"/>
              </a:rPr>
              <a:t> </a:t>
            </a:r>
            <a:r>
              <a:rPr lang="en-US" sz="29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In general, composite and multi-valued attributes may be </a:t>
            </a:r>
            <a:r>
              <a:rPr lang="en-US" sz="2900" b="1">
                <a:solidFill>
                  <a:srgbClr val="000000"/>
                </a:solidFill>
                <a:latin typeface="Arial" pitchFamily="34" charset="0"/>
              </a:rPr>
              <a:t>nested </a:t>
            </a:r>
            <a:r>
              <a:rPr lang="en-US" sz="29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arbitrarily to any number of levels, although this is rare.</a:t>
            </a:r>
          </a:p>
          <a:p>
            <a:pPr algn="l" eaLnBrk="1" hangingPunct="1"/>
            <a:endParaRPr lang="en-US" sz="16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500">
                <a:solidFill>
                  <a:srgbClr val="3A832F"/>
                </a:solidFill>
                <a:latin typeface="Arial" pitchFamily="34" charset="0"/>
              </a:rPr>
              <a:t>_ 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For example, PreviousDegrees of a PERSON is a composite multivalued attribute denoted by {PreviousDegrees (College, Year, Degree, Field)}</a:t>
            </a:r>
          </a:p>
          <a:p>
            <a:pPr algn="l"/>
            <a:endParaRPr lang="en-US" sz="16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endParaRPr lang="en-US" sz="16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500">
                <a:solidFill>
                  <a:srgbClr val="3A832F"/>
                </a:solidFill>
                <a:latin typeface="Arial" pitchFamily="34" charset="0"/>
              </a:rPr>
              <a:t>_ 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Multiple PreviousDegrees values can exist</a:t>
            </a:r>
            <a:endParaRPr lang="en-US" sz="16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500">
                <a:solidFill>
                  <a:srgbClr val="3A832F"/>
                </a:solidFill>
                <a:latin typeface="Arial" pitchFamily="34" charset="0"/>
              </a:rPr>
              <a:t>_ 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Each has four subcomponent attributes:</a:t>
            </a:r>
            <a:r>
              <a:rPr lang="en-US" sz="1600">
                <a:solidFill>
                  <a:srgbClr val="CE9B00"/>
                </a:solidFill>
                <a:latin typeface="Arial" pitchFamily="34" charset="0"/>
              </a:rPr>
              <a:t>_ </a:t>
            </a:r>
            <a:r>
              <a:rPr lang="en-US" sz="25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College, Year, Degree, Field</a:t>
            </a:r>
            <a:endParaRPr lang="en-US" sz="16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endParaRPr lang="en-US" sz="320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918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"/>
            <a:ext cx="76962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28600" y="1524000"/>
            <a:ext cx="8915400" cy="40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500" b="1">
                <a:solidFill>
                  <a:srgbClr val="CE009B"/>
                </a:solidFill>
                <a:latin typeface="Arial" pitchFamily="34" charset="0"/>
                <a:cs typeface="Times New Roman" pitchFamily="18" charset="0"/>
              </a:rPr>
              <a:t>Null Values</a:t>
            </a:r>
            <a:r>
              <a:rPr lang="en-US" sz="25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:</a:t>
            </a:r>
            <a:r>
              <a:rPr lang="en-US" sz="25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500">
                <a:solidFill>
                  <a:srgbClr val="000000"/>
                </a:solidFill>
                <a:latin typeface="Arial" pitchFamily="34" charset="0"/>
              </a:rPr>
              <a:t>in some cases a particular entity may not have an applicable value for an attribute.</a:t>
            </a:r>
          </a:p>
          <a:p>
            <a:pPr algn="l" eaLnBrk="1" hangingPunct="1"/>
            <a:endParaRPr lang="en-US" sz="14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600">
                <a:solidFill>
                  <a:srgbClr val="CE9B00"/>
                </a:solidFill>
                <a:latin typeface="Arial" pitchFamily="34" charset="0"/>
              </a:rPr>
              <a:t> </a:t>
            </a:r>
            <a:r>
              <a:rPr lang="en-US" sz="2500">
                <a:solidFill>
                  <a:srgbClr val="000000"/>
                </a:solidFill>
                <a:latin typeface="Arial" pitchFamily="34" charset="0"/>
              </a:rPr>
              <a:t>The meaning of Null can be classified into</a:t>
            </a:r>
            <a:endParaRPr lang="en-US" sz="14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endParaRPr lang="en-US" sz="1400">
              <a:solidFill>
                <a:srgbClr val="3A832F"/>
              </a:solidFill>
              <a:latin typeface="Arial" pitchFamily="34" charset="0"/>
            </a:endParaRPr>
          </a:p>
          <a:p>
            <a:pPr algn="l"/>
            <a:r>
              <a:rPr lang="en-US" sz="2400" b="1">
                <a:solidFill>
                  <a:srgbClr val="006532"/>
                </a:solidFill>
                <a:latin typeface="Arial" pitchFamily="34" charset="0"/>
                <a:cs typeface="Times New Roman" pitchFamily="18" charset="0"/>
              </a:rPr>
              <a:t>Not applicable: </a:t>
            </a:r>
            <a:r>
              <a:rPr lang="en-US" sz="1500">
                <a:solidFill>
                  <a:srgbClr val="CE9B00"/>
                </a:solidFill>
                <a:latin typeface="Arial" pitchFamily="34" charset="0"/>
              </a:rPr>
              <a:t>_ 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A person with no college degree would have null for College Degree.</a:t>
            </a:r>
            <a:endParaRPr lang="en-US" sz="14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400" b="1">
                <a:solidFill>
                  <a:srgbClr val="006532"/>
                </a:solidFill>
                <a:latin typeface="Arial" pitchFamily="34" charset="0"/>
                <a:cs typeface="Times New Roman" pitchFamily="18" charset="0"/>
              </a:rPr>
              <a:t>Unknown</a:t>
            </a:r>
            <a:endParaRPr lang="en-US" sz="1400" b="1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500">
                <a:solidFill>
                  <a:srgbClr val="CE9B00"/>
                </a:solidFill>
                <a:latin typeface="Arial" pitchFamily="34" charset="0"/>
              </a:rPr>
              <a:t>_ </a:t>
            </a:r>
            <a:r>
              <a:rPr lang="en-US" sz="24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Exists but is missing</a:t>
            </a:r>
            <a:r>
              <a:rPr lang="en-US" sz="2400" b="1">
                <a:solidFill>
                  <a:srgbClr val="0000CE"/>
                </a:solidFill>
                <a:latin typeface="Arial" pitchFamily="34" charset="0"/>
                <a:cs typeface="Times New Roman" pitchFamily="18" charset="0"/>
              </a:rPr>
              <a:t>: 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If the Height attribute of a person is listed as null.</a:t>
            </a:r>
            <a:endParaRPr lang="en-US" sz="14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500">
                <a:solidFill>
                  <a:srgbClr val="CE9B00"/>
                </a:solidFill>
                <a:latin typeface="Arial" pitchFamily="34" charset="0"/>
              </a:rPr>
              <a:t>_ </a:t>
            </a:r>
            <a:r>
              <a:rPr lang="en-US" sz="24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Not known</a:t>
            </a:r>
            <a:r>
              <a:rPr lang="en-US" sz="2400" b="1">
                <a:solidFill>
                  <a:srgbClr val="0000CE"/>
                </a:solidFill>
                <a:latin typeface="Arial" pitchFamily="34" charset="0"/>
                <a:cs typeface="Times New Roman" pitchFamily="18" charset="0"/>
              </a:rPr>
              <a:t>: 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If the HomePhone attribute of a person is null.</a:t>
            </a:r>
            <a:endParaRPr lang="en-US" sz="14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200">
                <a:solidFill>
                  <a:srgbClr val="3E3E3E"/>
                </a:solidFill>
                <a:cs typeface="Times New Roman" pitchFamily="18" charset="0"/>
              </a:rPr>
              <a:t>9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61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3962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28600" y="1143000"/>
            <a:ext cx="9144000" cy="5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5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Super key</a:t>
            </a:r>
            <a:r>
              <a:rPr lang="en-US" sz="25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: any set of attributes such that the values of the</a:t>
            </a:r>
            <a:endParaRPr lang="en-US" sz="14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5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attributes (taken together) uniquely identify one entity in the</a:t>
            </a:r>
            <a:endParaRPr lang="en-US" sz="14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5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entity set</a:t>
            </a:r>
            <a:endParaRPr lang="en-US" sz="14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500">
                <a:solidFill>
                  <a:srgbClr val="3A832F"/>
                </a:solidFill>
                <a:latin typeface="Arial" pitchFamily="34" charset="0"/>
              </a:rPr>
              <a:t>_ </a:t>
            </a:r>
            <a:r>
              <a:rPr lang="en-US" sz="25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For example, HKID, SID, {NAME, SID}.</a:t>
            </a:r>
            <a:endParaRPr lang="en-US" sz="14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600" b="1">
                <a:solidFill>
                  <a:srgbClr val="CE9B00"/>
                </a:solidFill>
                <a:latin typeface="Arial" pitchFamily="34" charset="0"/>
              </a:rPr>
              <a:t>_ </a:t>
            </a:r>
            <a:r>
              <a:rPr lang="en-US" sz="25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Candidate key:</a:t>
            </a:r>
            <a:r>
              <a:rPr lang="en-US" sz="25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 Minimal super key -- a super key with no</a:t>
            </a:r>
            <a:endParaRPr lang="en-US" sz="14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5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redundant attributes</a:t>
            </a:r>
            <a:endParaRPr lang="en-US" sz="14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400">
                <a:solidFill>
                  <a:srgbClr val="3A832F"/>
                </a:solidFill>
                <a:latin typeface="Arial" pitchFamily="34" charset="0"/>
              </a:rPr>
              <a:t>_ 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For example, HKID, SID.</a:t>
            </a:r>
            <a:endParaRPr lang="en-US" sz="14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600">
                <a:solidFill>
                  <a:srgbClr val="CE9B00"/>
                </a:solidFill>
                <a:latin typeface="Arial" pitchFamily="34" charset="0"/>
              </a:rPr>
              <a:t>_ </a:t>
            </a:r>
            <a:r>
              <a:rPr lang="en-US" sz="25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Primary key</a:t>
            </a:r>
            <a:r>
              <a:rPr lang="en-US" sz="25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: A primary key is one of the candidate keys,</a:t>
            </a:r>
            <a:endParaRPr lang="en-US" sz="14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5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designated by the database designer</a:t>
            </a:r>
            <a:endParaRPr lang="en-US" sz="14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400">
                <a:solidFill>
                  <a:srgbClr val="3A832F"/>
                </a:solidFill>
                <a:latin typeface="Arial" pitchFamily="34" charset="0"/>
              </a:rPr>
              <a:t>_ 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For example, SID.</a:t>
            </a:r>
            <a:endParaRPr lang="en-US" sz="14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600">
                <a:solidFill>
                  <a:srgbClr val="CE9B00"/>
                </a:solidFill>
                <a:latin typeface="Arial" pitchFamily="34" charset="0"/>
              </a:rPr>
              <a:t>_ </a:t>
            </a:r>
            <a:r>
              <a:rPr lang="en-US" sz="25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Every </a:t>
            </a:r>
            <a:r>
              <a:rPr lang="en-US" sz="2500">
                <a:solidFill>
                  <a:srgbClr val="CE009B"/>
                </a:solidFill>
                <a:latin typeface="Arial" pitchFamily="34" charset="0"/>
                <a:cs typeface="Times New Roman" pitchFamily="18" charset="0"/>
              </a:rPr>
              <a:t>primary key </a:t>
            </a:r>
            <a:r>
              <a:rPr lang="en-US" sz="25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is also a </a:t>
            </a:r>
            <a:r>
              <a:rPr lang="en-US" sz="2500">
                <a:solidFill>
                  <a:srgbClr val="CE009B"/>
                </a:solidFill>
                <a:latin typeface="Arial" pitchFamily="34" charset="0"/>
                <a:cs typeface="Times New Roman" pitchFamily="18" charset="0"/>
              </a:rPr>
              <a:t>candidate key</a:t>
            </a:r>
            <a:r>
              <a:rPr lang="en-US" sz="25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; every </a:t>
            </a:r>
            <a:r>
              <a:rPr lang="en-US" sz="2500">
                <a:solidFill>
                  <a:srgbClr val="CE009B"/>
                </a:solidFill>
                <a:latin typeface="Arial" pitchFamily="34" charset="0"/>
                <a:cs typeface="Times New Roman" pitchFamily="18" charset="0"/>
              </a:rPr>
              <a:t>candidate key </a:t>
            </a:r>
            <a:r>
              <a:rPr lang="en-US" sz="25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is also a </a:t>
            </a:r>
            <a:r>
              <a:rPr lang="en-US" sz="2500">
                <a:solidFill>
                  <a:srgbClr val="CE009B"/>
                </a:solidFill>
                <a:latin typeface="Arial" pitchFamily="34" charset="0"/>
                <a:cs typeface="Times New Roman" pitchFamily="18" charset="0"/>
              </a:rPr>
              <a:t>super key</a:t>
            </a:r>
            <a:r>
              <a:rPr lang="en-US" sz="25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, but not vice versa</a:t>
            </a:r>
            <a:endParaRPr lang="en-US" sz="140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endParaRPr lang="en-US" sz="280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399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07" y="1562100"/>
            <a:ext cx="71818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10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Entity Sets </a:t>
            </a:r>
            <a:r>
              <a:rPr lang="en-US" altLang="zh-CN" i="1">
                <a:ea typeface="SimSun" pitchFamily="2" charset="-122"/>
              </a:rPr>
              <a:t>customer</a:t>
            </a:r>
            <a:r>
              <a:rPr lang="en-US" altLang="zh-CN">
                <a:ea typeface="SimSun" pitchFamily="2" charset="-122"/>
              </a:rPr>
              <a:t> and </a:t>
            </a:r>
            <a:r>
              <a:rPr lang="en-US" altLang="zh-CN" i="1">
                <a:ea typeface="SimSun" pitchFamily="2" charset="-122"/>
              </a:rPr>
              <a:t>loan</a:t>
            </a:r>
            <a:endParaRPr lang="en-US" altLang="zh-CN">
              <a:ea typeface="SimSun" pitchFamily="2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" t="7512" r="1233" b="9859"/>
          <a:stretch>
            <a:fillRect/>
          </a:stretch>
        </p:blipFill>
        <p:spPr bwMode="auto">
          <a:xfrm>
            <a:off x="317500" y="1549400"/>
            <a:ext cx="8572500" cy="48133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52413" y="849313"/>
            <a:ext cx="8705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l"/>
            <a:r>
              <a:rPr lang="en-US" altLang="zh-CN" sz="2000" b="1">
                <a:ea typeface="SimSun" pitchFamily="2" charset="-122"/>
              </a:rPr>
              <a:t>customer-id      customer-  customer-  customer-         loan-      amount</a:t>
            </a:r>
            <a:br>
              <a:rPr lang="en-US" altLang="zh-CN" sz="2000" b="1">
                <a:ea typeface="SimSun" pitchFamily="2" charset="-122"/>
              </a:rPr>
            </a:br>
            <a:r>
              <a:rPr lang="en-US" altLang="zh-CN" sz="2000" b="1">
                <a:ea typeface="SimSun" pitchFamily="2" charset="-122"/>
              </a:rPr>
              <a:t>                           name          street          city                    number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74562" y="2882096"/>
            <a:ext cx="5544273" cy="578734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elvetica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380" y="668819"/>
            <a:ext cx="57150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767" y="3470061"/>
            <a:ext cx="2816225" cy="224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604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ea typeface="SimSun" pitchFamily="2" charset="-122"/>
              </a:rPr>
              <a:t>Basic Concepts </a:t>
            </a:r>
            <a:r>
              <a:rPr lang="en-US" altLang="zh-CN">
                <a:ea typeface="SimSun" pitchFamily="2" charset="-122"/>
              </a:rPr>
              <a:t>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836613"/>
            <a:ext cx="8547100" cy="5626100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zh-CN" sz="2400" b="1" dirty="0">
                <a:ea typeface="SimSun" pitchFamily="2" charset="-122"/>
              </a:rPr>
              <a:t>Relationship Sets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zh-CN" sz="2400" b="1" dirty="0">
                <a:ea typeface="SimSun" pitchFamily="2" charset="-122"/>
              </a:rPr>
              <a:t>A </a:t>
            </a:r>
            <a:r>
              <a:rPr lang="en-US" altLang="zh-CN" sz="2400" b="1" dirty="0">
                <a:solidFill>
                  <a:schemeClr val="tx2"/>
                </a:solidFill>
                <a:ea typeface="SimSun" pitchFamily="2" charset="-122"/>
              </a:rPr>
              <a:t>relationship</a:t>
            </a:r>
            <a:r>
              <a:rPr lang="en-US" altLang="zh-CN" sz="2400" b="1" dirty="0">
                <a:ea typeface="SimSun" pitchFamily="2" charset="-122"/>
              </a:rPr>
              <a:t> is an association among several entities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zh-CN" sz="2400" b="1" dirty="0">
                <a:ea typeface="SimSun" pitchFamily="2" charset="-122"/>
              </a:rPr>
              <a:t>	Example:</a:t>
            </a:r>
            <a:br>
              <a:rPr lang="en-US" altLang="zh-CN" sz="2400" b="1" dirty="0">
                <a:ea typeface="SimSun" pitchFamily="2" charset="-122"/>
              </a:rPr>
            </a:br>
            <a:r>
              <a:rPr lang="en-US" altLang="zh-CN" sz="2400" b="1" dirty="0">
                <a:ea typeface="SimSun" pitchFamily="2" charset="-122"/>
              </a:rPr>
              <a:t>	</a:t>
            </a:r>
            <a:r>
              <a:rPr lang="en-US" altLang="zh-CN" sz="2400" b="1" u="sng" dirty="0">
                <a:ea typeface="SimSun" pitchFamily="2" charset="-122"/>
              </a:rPr>
              <a:t>Hayes</a:t>
            </a:r>
            <a:r>
              <a:rPr lang="en-US" altLang="zh-CN" sz="2400" b="1" dirty="0">
                <a:ea typeface="SimSun" pitchFamily="2" charset="-122"/>
              </a:rPr>
              <a:t>	</a:t>
            </a:r>
            <a:r>
              <a:rPr lang="en-US" altLang="zh-CN" sz="2400" b="1" i="1" u="sng" dirty="0">
                <a:ea typeface="SimSun" pitchFamily="2" charset="-122"/>
              </a:rPr>
              <a:t>depositor</a:t>
            </a:r>
            <a:r>
              <a:rPr lang="en-US" altLang="zh-CN" sz="2400" b="1" dirty="0">
                <a:ea typeface="SimSun" pitchFamily="2" charset="-122"/>
              </a:rPr>
              <a:t>	         </a:t>
            </a:r>
            <a:r>
              <a:rPr lang="en-US" altLang="zh-CN" sz="2400" b="1" u="sng" dirty="0">
                <a:ea typeface="SimSun" pitchFamily="2" charset="-122"/>
              </a:rPr>
              <a:t>A-102</a:t>
            </a:r>
            <a:br>
              <a:rPr lang="en-US" altLang="zh-CN" sz="2400" b="1" dirty="0">
                <a:ea typeface="SimSun" pitchFamily="2" charset="-122"/>
              </a:rPr>
            </a:br>
            <a:r>
              <a:rPr lang="en-US" altLang="zh-CN" sz="2400" b="1" dirty="0">
                <a:ea typeface="SimSun" pitchFamily="2" charset="-122"/>
              </a:rPr>
              <a:t>	</a:t>
            </a:r>
            <a:r>
              <a:rPr lang="en-US" altLang="zh-CN" sz="2400" b="1" i="1" dirty="0">
                <a:ea typeface="SimSun" pitchFamily="2" charset="-122"/>
              </a:rPr>
              <a:t>customer</a:t>
            </a:r>
            <a:r>
              <a:rPr lang="en-US" altLang="zh-CN" sz="2400" b="1" dirty="0">
                <a:ea typeface="SimSun" pitchFamily="2" charset="-122"/>
              </a:rPr>
              <a:t> entity	 relationship set	 </a:t>
            </a:r>
            <a:r>
              <a:rPr lang="en-US" altLang="zh-CN" sz="2400" b="1" i="1" dirty="0">
                <a:ea typeface="SimSun" pitchFamily="2" charset="-122"/>
              </a:rPr>
              <a:t>account</a:t>
            </a:r>
            <a:r>
              <a:rPr lang="en-US" altLang="zh-CN" sz="2400" b="1" dirty="0">
                <a:ea typeface="SimSun" pitchFamily="2" charset="-122"/>
              </a:rPr>
              <a:t> entity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zh-CN" sz="2400" b="1" dirty="0">
                <a:ea typeface="SimSun" pitchFamily="2" charset="-122"/>
              </a:rPr>
              <a:t>A </a:t>
            </a:r>
            <a:r>
              <a:rPr lang="en-US" altLang="zh-CN" sz="2400" b="1" i="1" dirty="0">
                <a:solidFill>
                  <a:schemeClr val="tx2"/>
                </a:solidFill>
                <a:ea typeface="SimSun" pitchFamily="2" charset="-122"/>
              </a:rPr>
              <a:t>relationship </a:t>
            </a:r>
            <a:r>
              <a:rPr lang="en-US" altLang="zh-CN" sz="2400" b="1" dirty="0">
                <a:solidFill>
                  <a:schemeClr val="tx2"/>
                </a:solidFill>
                <a:ea typeface="SimSun" pitchFamily="2" charset="-122"/>
              </a:rPr>
              <a:t>set</a:t>
            </a:r>
            <a:r>
              <a:rPr lang="en-US" altLang="zh-CN" sz="2400" b="1" dirty="0">
                <a:ea typeface="SimSun" pitchFamily="2" charset="-122"/>
              </a:rPr>
              <a:t> is a mathematical relation among </a:t>
            </a:r>
            <a:r>
              <a:rPr lang="en-US" altLang="zh-CN" sz="2400" b="1" i="1" dirty="0">
                <a:ea typeface="SimSun" pitchFamily="2" charset="-122"/>
              </a:rPr>
              <a:t>n</a:t>
            </a:r>
            <a:r>
              <a:rPr lang="en-US" altLang="zh-CN" sz="2400" b="1" dirty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 2 entities, each taken from entity sets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		{(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baseline="-25000" dirty="0">
                <a:ea typeface="SimSun" pitchFamily="2" charset="-122"/>
                <a:sym typeface="Symbol" pitchFamily="18" charset="2"/>
              </a:rPr>
              <a:t>1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, 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baseline="-25000" dirty="0">
                <a:ea typeface="SimSun" pitchFamily="2" charset="-122"/>
                <a:sym typeface="Symbol" pitchFamily="18" charset="2"/>
              </a:rPr>
              <a:t>2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, … 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i="1" baseline="-25000" dirty="0">
                <a:ea typeface="SimSun" pitchFamily="2" charset="-122"/>
                <a:sym typeface="Symbol" pitchFamily="18" charset="2"/>
              </a:rPr>
              <a:t>n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) | 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baseline="-25000" dirty="0">
                <a:ea typeface="SimSun" pitchFamily="2" charset="-122"/>
                <a:sym typeface="Symbol" pitchFamily="18" charset="2"/>
              </a:rPr>
              <a:t>1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   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baseline="-25000" dirty="0">
                <a:ea typeface="SimSun" pitchFamily="2" charset="-122"/>
                <a:sym typeface="Symbol" pitchFamily="18" charset="2"/>
              </a:rPr>
              <a:t>1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, 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baseline="-25000" dirty="0">
                <a:ea typeface="SimSun" pitchFamily="2" charset="-122"/>
                <a:sym typeface="Symbol" pitchFamily="18" charset="2"/>
              </a:rPr>
              <a:t>2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   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baseline="-25000" dirty="0">
                <a:ea typeface="SimSun" pitchFamily="2" charset="-122"/>
                <a:sym typeface="Symbol" pitchFamily="18" charset="2"/>
              </a:rPr>
              <a:t>2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, …, 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i="1" baseline="-25000" dirty="0">
                <a:ea typeface="SimSun" pitchFamily="2" charset="-122"/>
                <a:sym typeface="Symbol" pitchFamily="18" charset="2"/>
              </a:rPr>
              <a:t>n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   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i="1" baseline="-25000" dirty="0">
                <a:ea typeface="SimSun" pitchFamily="2" charset="-122"/>
                <a:sym typeface="Symbol" pitchFamily="18" charset="2"/>
              </a:rPr>
              <a:t>n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}</a:t>
            </a:r>
            <a:br>
              <a:rPr lang="en-US" altLang="zh-CN" sz="2400" b="1" dirty="0">
                <a:ea typeface="SimSun" pitchFamily="2" charset="-122"/>
                <a:sym typeface="Symbol" pitchFamily="18" charset="2"/>
              </a:rPr>
            </a:br>
            <a:br>
              <a:rPr lang="en-US" altLang="zh-CN" sz="2400" b="1" dirty="0">
                <a:ea typeface="SimSun" pitchFamily="2" charset="-122"/>
                <a:sym typeface="Symbol" pitchFamily="18" charset="2"/>
              </a:rPr>
            </a:b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where (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baseline="-25000" dirty="0">
                <a:ea typeface="SimSun" pitchFamily="2" charset="-122"/>
                <a:sym typeface="Symbol" pitchFamily="18" charset="2"/>
              </a:rPr>
              <a:t>1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, 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baseline="-25000" dirty="0">
                <a:ea typeface="SimSun" pitchFamily="2" charset="-122"/>
                <a:sym typeface="Symbol" pitchFamily="18" charset="2"/>
              </a:rPr>
              <a:t>2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, …, 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i="1" baseline="-25000" dirty="0">
                <a:ea typeface="SimSun" pitchFamily="2" charset="-122"/>
                <a:sym typeface="Symbol" pitchFamily="18" charset="2"/>
              </a:rPr>
              <a:t>n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) is a relationship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3200" dirty="0">
                <a:solidFill>
                  <a:srgbClr val="CC3300"/>
                </a:solidFill>
              </a:rPr>
              <a:t>Database Modeling and Implementation Process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90600" y="2286000"/>
            <a:ext cx="1289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</a:rPr>
              <a:t>Ideas   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1981200" y="259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048000" y="2362200"/>
            <a:ext cx="1822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</a:rPr>
              <a:t>ER Design 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47244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715000" y="2362200"/>
            <a:ext cx="2854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</a:rPr>
              <a:t>Relational Schema</a:t>
            </a:r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9342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5470525" y="3952875"/>
            <a:ext cx="27384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</a:rPr>
              <a:t>Relational DBMS</a:t>
            </a:r>
          </a:p>
          <a:p>
            <a:r>
              <a:rPr lang="en-US" sz="2800" dirty="0">
                <a:solidFill>
                  <a:srgbClr val="000000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827568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" t="11800" r="3009" b="12743"/>
          <a:stretch>
            <a:fillRect/>
          </a:stretch>
        </p:blipFill>
        <p:spPr bwMode="auto">
          <a:xfrm>
            <a:off x="1030287" y="1449316"/>
            <a:ext cx="7273925" cy="409733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16984" y="369205"/>
            <a:ext cx="57005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tabLst>
                <a:tab pos="1536700" algn="ctr"/>
                <a:tab pos="3543300" algn="ctr"/>
                <a:tab pos="5481638" algn="ctr"/>
              </a:tabLst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Helvetica"/>
                <a:ea typeface="SimSun" pitchFamily="2" charset="-122"/>
                <a:sym typeface="Symbol" pitchFamily="18" charset="2"/>
              </a:rPr>
              <a:t>Example:  			(Hayes, A-102)  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Helvetica"/>
                <a:ea typeface="SimSun" pitchFamily="2" charset="-122"/>
                <a:sym typeface="Symbol" pitchFamily="18" charset="2"/>
              </a:rPr>
              <a:t>depositor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475774" y="3295427"/>
            <a:ext cx="1886672" cy="428264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elvetica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791679" y="2987798"/>
            <a:ext cx="2772137" cy="542081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 dirty="0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66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" t="11800" r="3009" b="12743"/>
          <a:stretch>
            <a:fillRect/>
          </a:stretch>
        </p:blipFill>
        <p:spPr bwMode="auto">
          <a:xfrm>
            <a:off x="1030287" y="1449316"/>
            <a:ext cx="7273925" cy="409733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16984" y="369205"/>
            <a:ext cx="57005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tabLst>
                <a:tab pos="1536700" algn="ctr"/>
                <a:tab pos="3543300" algn="ctr"/>
                <a:tab pos="5481638" algn="ctr"/>
              </a:tabLst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Helvetica"/>
                <a:ea typeface="SimSun" pitchFamily="2" charset="-122"/>
                <a:sym typeface="Symbol" pitchFamily="18" charset="2"/>
              </a:rPr>
              <a:t>Example:  			(Hayes, A-102)  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Helvetica"/>
                <a:ea typeface="SimSun" pitchFamily="2" charset="-122"/>
                <a:sym typeface="Symbol" pitchFamily="18" charset="2"/>
              </a:rPr>
              <a:t>depositor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475774" y="2381027"/>
            <a:ext cx="1886672" cy="428264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elvetica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811999" y="3902198"/>
            <a:ext cx="2772137" cy="542081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 dirty="0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elvetic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822159" y="2073398"/>
            <a:ext cx="2772137" cy="542081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 dirty="0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8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</a:t>
            </a:r>
            <a:r>
              <a:rPr lang="en-US" i="1"/>
              <a:t>depositor </a:t>
            </a:r>
            <a:r>
              <a:rPr lang="en-US"/>
              <a:t>Relation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" t="7622" r="2599" b="6929"/>
          <a:stretch>
            <a:fillRect/>
          </a:stretch>
        </p:blipFill>
        <p:spPr bwMode="auto">
          <a:xfrm>
            <a:off x="1447800" y="1219200"/>
            <a:ext cx="6883400" cy="4635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303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Relationship Set </a:t>
            </a:r>
            <a:r>
              <a:rPr lang="en-US" altLang="zh-CN" i="1">
                <a:ea typeface="SimSun" pitchFamily="2" charset="-122"/>
              </a:rPr>
              <a:t>borrower</a:t>
            </a:r>
            <a:endParaRPr lang="en-US" altLang="zh-CN">
              <a:ea typeface="SimSun" pitchFamily="2" charset="-122"/>
            </a:endParaRPr>
          </a:p>
        </p:txBody>
      </p:sp>
      <p:pic>
        <p:nvPicPr>
          <p:cNvPr id="9219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t="7619" r="1428" b="8809"/>
          <a:stretch>
            <a:fillRect/>
          </a:stretch>
        </p:blipFill>
        <p:spPr bwMode="auto">
          <a:xfrm>
            <a:off x="527050" y="854075"/>
            <a:ext cx="8007350" cy="53435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ea typeface="SimSun" pitchFamily="2" charset="-122"/>
              </a:rPr>
              <a:t>Basic Concepts</a:t>
            </a:r>
            <a:r>
              <a:rPr lang="en-US" altLang="zh-CN">
                <a:ea typeface="SimSun" pitchFamily="2" charset="-122"/>
              </a:rPr>
              <a:t>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828675"/>
            <a:ext cx="7848600" cy="1171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SimSun" pitchFamily="2" charset="-122"/>
              </a:rPr>
              <a:t>An </a:t>
            </a:r>
            <a:r>
              <a:rPr lang="en-US" altLang="zh-CN" b="1" i="1" dirty="0">
                <a:ea typeface="SimSun" pitchFamily="2" charset="-122"/>
              </a:rPr>
              <a:t>attribute</a:t>
            </a:r>
            <a:r>
              <a:rPr lang="en-US" altLang="zh-CN" dirty="0">
                <a:ea typeface="SimSun" pitchFamily="2" charset="-122"/>
              </a:rPr>
              <a:t> can also be property of a </a:t>
            </a:r>
            <a:r>
              <a:rPr lang="en-US" altLang="zh-CN" b="1" dirty="0">
                <a:ea typeface="SimSun" pitchFamily="2" charset="-122"/>
              </a:rPr>
              <a:t>relationship set</a:t>
            </a:r>
            <a:r>
              <a:rPr lang="en-US" altLang="zh-CN" dirty="0">
                <a:ea typeface="SimSun" pitchFamily="2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For instance, the </a:t>
            </a:r>
            <a:r>
              <a:rPr lang="en-US" altLang="zh-CN" b="1" i="1" dirty="0">
                <a:ea typeface="SimSun" pitchFamily="2" charset="-122"/>
              </a:rPr>
              <a:t>depositor</a:t>
            </a:r>
            <a:r>
              <a:rPr lang="en-US" altLang="zh-CN" i="1" dirty="0"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relationship set between entity sets </a:t>
            </a:r>
            <a:r>
              <a:rPr lang="en-US" altLang="zh-CN" i="1" dirty="0">
                <a:ea typeface="SimSun" pitchFamily="2" charset="-122"/>
              </a:rPr>
              <a:t>customer </a:t>
            </a:r>
            <a:r>
              <a:rPr lang="en-US" altLang="zh-CN" dirty="0">
                <a:ea typeface="SimSun" pitchFamily="2" charset="-122"/>
              </a:rPr>
              <a:t>and </a:t>
            </a:r>
            <a:r>
              <a:rPr lang="en-US" altLang="zh-CN" i="1" dirty="0">
                <a:ea typeface="SimSun" pitchFamily="2" charset="-122"/>
              </a:rPr>
              <a:t>account </a:t>
            </a:r>
            <a:r>
              <a:rPr lang="en-US" altLang="zh-CN" dirty="0">
                <a:ea typeface="SimSun" pitchFamily="2" charset="-122"/>
              </a:rPr>
              <a:t>may have the attribute </a:t>
            </a:r>
            <a:r>
              <a:rPr lang="en-US" altLang="zh-CN" sz="2400" b="1" i="1" dirty="0">
                <a:ea typeface="SimSun" pitchFamily="2" charset="-122"/>
              </a:rPr>
              <a:t>access-date</a:t>
            </a:r>
            <a:endParaRPr lang="en-US" altLang="zh-CN" sz="2400" b="1" dirty="0">
              <a:ea typeface="SimSun" pitchFamily="2" charset="-122"/>
            </a:endParaRPr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" t="7312" r="3548" b="7742"/>
          <a:stretch>
            <a:fillRect/>
          </a:stretch>
        </p:blipFill>
        <p:spPr bwMode="auto">
          <a:xfrm>
            <a:off x="1230313" y="2143023"/>
            <a:ext cx="6907212" cy="438626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3329" y="1569459"/>
            <a:ext cx="63860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The association between entity sets is referred to as </a:t>
            </a:r>
            <a:r>
              <a:rPr lang="en-US" sz="3200" b="1" dirty="0"/>
              <a:t>participation; </a:t>
            </a:r>
          </a:p>
          <a:p>
            <a:r>
              <a:rPr lang="en-US" sz="3200" dirty="0"/>
              <a:t>that is, </a:t>
            </a:r>
          </a:p>
          <a:p>
            <a:r>
              <a:rPr lang="en-US" sz="3200" dirty="0"/>
              <a:t>the entity sets E1, E2, . . .,En </a:t>
            </a:r>
          </a:p>
          <a:p>
            <a:r>
              <a:rPr lang="en-US" sz="3200" b="1" dirty="0"/>
              <a:t>participate in relationship set R.</a:t>
            </a:r>
          </a:p>
        </p:txBody>
      </p:sp>
    </p:spTree>
    <p:extLst>
      <p:ext uri="{BB962C8B-B14F-4D97-AF65-F5344CB8AC3E}">
        <p14:creationId xmlns:p14="http://schemas.microsoft.com/office/powerpoint/2010/main" val="2896249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8840" y="1074921"/>
            <a:ext cx="61172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relationship instance </a:t>
            </a:r>
          </a:p>
          <a:p>
            <a:r>
              <a:rPr lang="en-US" sz="2800" dirty="0"/>
              <a:t>in an</a:t>
            </a:r>
          </a:p>
          <a:p>
            <a:r>
              <a:rPr lang="en-US" sz="2800" b="1" dirty="0"/>
              <a:t>E-R schema =&gt;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A association between </a:t>
            </a:r>
          </a:p>
          <a:p>
            <a:r>
              <a:rPr lang="en-US" sz="2800" dirty="0"/>
              <a:t>the named entities in </a:t>
            </a:r>
          </a:p>
          <a:p>
            <a:r>
              <a:rPr lang="en-US" sz="2800"/>
              <a:t>the real-world enterprise </a:t>
            </a:r>
            <a:endParaRPr lang="en-US" sz="2800" dirty="0"/>
          </a:p>
          <a:p>
            <a:r>
              <a:rPr lang="en-US" sz="2800" dirty="0"/>
              <a:t>that is being modeled.</a:t>
            </a:r>
          </a:p>
        </p:txBody>
      </p:sp>
    </p:spTree>
    <p:extLst>
      <p:ext uri="{BB962C8B-B14F-4D97-AF65-F5344CB8AC3E}">
        <p14:creationId xmlns:p14="http://schemas.microsoft.com/office/powerpoint/2010/main" val="3839588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4554" y="386367"/>
            <a:ext cx="56338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Example</a:t>
            </a:r>
          </a:p>
          <a:p>
            <a:endParaRPr lang="en-US" sz="4000" b="1" dirty="0"/>
          </a:p>
          <a:p>
            <a:r>
              <a:rPr lang="en-US" sz="2800" dirty="0"/>
              <a:t>the person called </a:t>
            </a:r>
            <a:r>
              <a:rPr lang="en-US" sz="2800" b="1" dirty="0"/>
              <a:t>Hayes</a:t>
            </a:r>
            <a:r>
              <a:rPr lang="en-US" sz="2800" dirty="0"/>
              <a:t> who 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Lives in City </a:t>
            </a:r>
            <a:r>
              <a:rPr lang="en-US" sz="2800" b="1" dirty="0" err="1"/>
              <a:t>Harison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in Main Street</a:t>
            </a:r>
          </a:p>
          <a:p>
            <a:r>
              <a:rPr lang="en-US" sz="2800" dirty="0"/>
              <a:t>Has taken the loan</a:t>
            </a:r>
          </a:p>
          <a:p>
            <a:endParaRPr lang="en-US" sz="2800" b="1" dirty="0"/>
          </a:p>
          <a:p>
            <a:r>
              <a:rPr lang="en-US" sz="2800" b="1" dirty="0"/>
              <a:t>Does he have any ID?</a:t>
            </a:r>
          </a:p>
          <a:p>
            <a:r>
              <a:rPr lang="en-US" sz="2800" b="1" dirty="0"/>
              <a:t>Yes, Customer-id 677-89-9011 </a:t>
            </a:r>
          </a:p>
          <a:p>
            <a:endParaRPr lang="en-US" sz="2800" b="1" dirty="0"/>
          </a:p>
          <a:p>
            <a:r>
              <a:rPr lang="en-US" sz="2800" b="1" dirty="0"/>
              <a:t>Any Load Identification? </a:t>
            </a:r>
          </a:p>
          <a:p>
            <a:r>
              <a:rPr lang="en-US" sz="2800" b="1" dirty="0"/>
              <a:t>Yes, Loan is numbered L-15.</a:t>
            </a:r>
          </a:p>
        </p:txBody>
      </p:sp>
    </p:spTree>
    <p:extLst>
      <p:ext uri="{BB962C8B-B14F-4D97-AF65-F5344CB8AC3E}">
        <p14:creationId xmlns:p14="http://schemas.microsoft.com/office/powerpoint/2010/main" val="4134579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9148" y="532350"/>
            <a:ext cx="741843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Role:</a:t>
            </a:r>
          </a:p>
          <a:p>
            <a:endParaRPr lang="en-US" sz="3200" b="1" dirty="0"/>
          </a:p>
          <a:p>
            <a:pPr algn="l"/>
            <a:r>
              <a:rPr lang="en-US" sz="3200" dirty="0"/>
              <a:t>The function that an </a:t>
            </a:r>
            <a:r>
              <a:rPr lang="en-US" sz="3200" b="1" dirty="0"/>
              <a:t>entity</a:t>
            </a:r>
            <a:r>
              <a:rPr lang="en-US" sz="3200" dirty="0"/>
              <a:t> plays in a </a:t>
            </a:r>
            <a:r>
              <a:rPr lang="en-US" sz="3200" b="1" dirty="0"/>
              <a:t>relationship</a:t>
            </a:r>
            <a:r>
              <a:rPr lang="en-US" sz="3200" dirty="0"/>
              <a:t> is called that entity’s role.</a:t>
            </a:r>
          </a:p>
          <a:p>
            <a:endParaRPr lang="en-US" sz="2800" dirty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/>
              <a:t>Roles are implicit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/>
              <a:t>They are not usually specified. </a:t>
            </a:r>
          </a:p>
          <a:p>
            <a:pPr algn="l"/>
            <a:endParaRPr lang="en-US" sz="3200" dirty="0"/>
          </a:p>
          <a:p>
            <a:pPr algn="l"/>
            <a:r>
              <a:rPr lang="en-US" sz="2800" b="1" dirty="0"/>
              <a:t>When Required?</a:t>
            </a:r>
          </a:p>
          <a:p>
            <a:pPr algn="l"/>
            <a:r>
              <a:rPr lang="en-US" sz="2800" dirty="0"/>
              <a:t>The same entity set </a:t>
            </a:r>
            <a:r>
              <a:rPr lang="en-US" sz="2800" b="1" dirty="0"/>
              <a:t>participa</a:t>
            </a:r>
            <a:r>
              <a:rPr lang="en-US" sz="2800" dirty="0"/>
              <a:t>tes in a relationship set </a:t>
            </a:r>
            <a:r>
              <a:rPr lang="en-US" sz="2800" b="1" dirty="0"/>
              <a:t>more than once</a:t>
            </a:r>
            <a:r>
              <a:rPr lang="en-US" sz="2800" dirty="0"/>
              <a:t>,</a:t>
            </a:r>
          </a:p>
          <a:p>
            <a:pPr algn="l"/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6406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981389" y="279400"/>
            <a:ext cx="613982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r>
              <a:rPr lang="en-US" sz="4000" b="1" dirty="0"/>
              <a:t>Role: </a:t>
            </a:r>
            <a:r>
              <a:rPr lang="en-US" sz="3200" b="1" dirty="0"/>
              <a:t>Recursive Relationship</a:t>
            </a:r>
            <a:endParaRPr lang="en-US" sz="4000" b="1" dirty="0"/>
          </a:p>
        </p:txBody>
      </p:sp>
      <p:grpSp>
        <p:nvGrpSpPr>
          <p:cNvPr id="11267" name="Group 11"/>
          <p:cNvGrpSpPr>
            <a:grpSpLocks/>
          </p:cNvGrpSpPr>
          <p:nvPr/>
        </p:nvGrpSpPr>
        <p:grpSpPr bwMode="auto">
          <a:xfrm>
            <a:off x="1625136" y="1253259"/>
            <a:ext cx="6002594" cy="3156513"/>
            <a:chOff x="288" y="768"/>
            <a:chExt cx="5232" cy="2592"/>
          </a:xfrm>
        </p:grpSpPr>
        <p:pic>
          <p:nvPicPr>
            <p:cNvPr id="1126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768"/>
              <a:ext cx="5232" cy="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69" name="Text Box 6"/>
            <p:cNvSpPr txBox="1">
              <a:spLocks noChangeArrowheads="1"/>
            </p:cNvSpPr>
            <p:nvPr/>
          </p:nvSpPr>
          <p:spPr bwMode="auto">
            <a:xfrm>
              <a:off x="3922" y="1943"/>
              <a:ext cx="75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r>
                <a:rPr lang="en-US" sz="2000" b="1"/>
                <a:t>Employee</a:t>
              </a:r>
            </a:p>
          </p:txBody>
        </p:sp>
        <p:sp>
          <p:nvSpPr>
            <p:cNvPr id="11270" name="Text Box 8"/>
            <p:cNvSpPr txBox="1">
              <a:spLocks noChangeArrowheads="1"/>
            </p:cNvSpPr>
            <p:nvPr/>
          </p:nvSpPr>
          <p:spPr bwMode="auto">
            <a:xfrm>
              <a:off x="1178" y="1935"/>
              <a:ext cx="75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r>
                <a:rPr lang="en-US" sz="2000" b="1"/>
                <a:t>Employee</a:t>
              </a:r>
            </a:p>
          </p:txBody>
        </p:sp>
        <p:sp>
          <p:nvSpPr>
            <p:cNvPr id="11271" name="Text Box 9"/>
            <p:cNvSpPr txBox="1">
              <a:spLocks noChangeArrowheads="1"/>
            </p:cNvSpPr>
            <p:nvPr/>
          </p:nvSpPr>
          <p:spPr bwMode="auto">
            <a:xfrm>
              <a:off x="2552" y="1279"/>
              <a:ext cx="65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r>
                <a:rPr lang="en-US" sz="2000" b="1"/>
                <a:t>Manager</a:t>
              </a:r>
            </a:p>
          </p:txBody>
        </p:sp>
        <p:sp>
          <p:nvSpPr>
            <p:cNvPr id="11272" name="Text Box 10"/>
            <p:cNvSpPr txBox="1">
              <a:spLocks noChangeArrowheads="1"/>
            </p:cNvSpPr>
            <p:nvPr/>
          </p:nvSpPr>
          <p:spPr bwMode="auto">
            <a:xfrm>
              <a:off x="2581" y="2935"/>
              <a:ext cx="551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r>
                <a:rPr lang="en-US" sz="2000" b="1"/>
                <a:t>Worker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897992" y="4787153"/>
            <a:ext cx="55941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relationship Set </a:t>
            </a:r>
          </a:p>
          <a:p>
            <a:r>
              <a:rPr lang="en-US" sz="2400" b="1" dirty="0"/>
              <a:t>works-for</a:t>
            </a:r>
            <a:r>
              <a:rPr lang="en-US" sz="2400" dirty="0"/>
              <a:t> </a:t>
            </a:r>
          </a:p>
          <a:p>
            <a:r>
              <a:rPr lang="en-US" sz="2400" dirty="0"/>
              <a:t>that is modeled by </a:t>
            </a:r>
          </a:p>
          <a:p>
            <a:r>
              <a:rPr lang="en-US" sz="2400" b="1" dirty="0"/>
              <a:t>ordered pair</a:t>
            </a:r>
            <a:r>
              <a:rPr lang="en-US" sz="2400" dirty="0"/>
              <a:t>s of </a:t>
            </a:r>
            <a:r>
              <a:rPr lang="en-US" sz="2400" b="1" dirty="0"/>
              <a:t>employee entities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533400" y="1371600"/>
            <a:ext cx="79248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400" b="1" dirty="0">
                <a:solidFill>
                  <a:srgbClr val="000000"/>
                </a:solidFill>
                <a:latin typeface="Arial" pitchFamily="34" charset="0"/>
              </a:rPr>
              <a:t>Two main activities:</a:t>
            </a:r>
          </a:p>
          <a:p>
            <a:pPr algn="l" eaLnBrk="1" hangingPunct="1"/>
            <a:r>
              <a:rPr lang="en-US" sz="2400" b="1" dirty="0">
                <a:solidFill>
                  <a:srgbClr val="CE0000"/>
                </a:solidFill>
                <a:latin typeface="Arial" pitchFamily="34" charset="0"/>
              </a:rPr>
              <a:t>Database design</a:t>
            </a:r>
          </a:p>
          <a:p>
            <a:pPr algn="l" eaLnBrk="1" hangingPunct="1"/>
            <a:r>
              <a:rPr lang="en-US" sz="2400" b="1" dirty="0">
                <a:solidFill>
                  <a:srgbClr val="CE0000"/>
                </a:solidFill>
                <a:latin typeface="Arial" pitchFamily="34" charset="0"/>
              </a:rPr>
              <a:t>Applications design</a:t>
            </a:r>
          </a:p>
          <a:p>
            <a:pPr algn="l" eaLnBrk="1" hangingPunct="1"/>
            <a:endParaRPr lang="en-US" sz="2400" b="1" dirty="0">
              <a:solidFill>
                <a:srgbClr val="CE0000"/>
              </a:solidFill>
              <a:latin typeface="Arial" pitchFamily="34" charset="0"/>
            </a:endParaRPr>
          </a:p>
          <a:p>
            <a:pPr algn="l" eaLnBrk="1" hangingPunct="1"/>
            <a:r>
              <a:rPr lang="en-US" sz="2400" b="1" dirty="0">
                <a:solidFill>
                  <a:srgbClr val="000000"/>
                </a:solidFill>
                <a:latin typeface="Arial" pitchFamily="34" charset="0"/>
              </a:rPr>
              <a:t>Focus on database design</a:t>
            </a:r>
          </a:p>
          <a:p>
            <a:pPr algn="l" eaLnBrk="1" hangingPunct="1"/>
            <a:r>
              <a:rPr lang="en-US" sz="2400" b="1" dirty="0">
                <a:solidFill>
                  <a:srgbClr val="CE0000"/>
                </a:solidFill>
                <a:latin typeface="Arial" pitchFamily="34" charset="0"/>
              </a:rPr>
              <a:t>To design the conceptual schema for a database</a:t>
            </a:r>
          </a:p>
          <a:p>
            <a:pPr algn="l" eaLnBrk="1" hangingPunct="1"/>
            <a:endParaRPr lang="en-US" sz="2400" b="1" dirty="0">
              <a:solidFill>
                <a:srgbClr val="CE0000"/>
              </a:solidFill>
              <a:latin typeface="Arial" pitchFamily="34" charset="0"/>
            </a:endParaRPr>
          </a:p>
          <a:p>
            <a:pPr algn="l" eaLnBrk="1" hangingPunct="1"/>
            <a:r>
              <a:rPr lang="en-US" sz="2400" b="1" dirty="0">
                <a:solidFill>
                  <a:srgbClr val="000000"/>
                </a:solidFill>
                <a:latin typeface="Arial" pitchFamily="34" charset="0"/>
              </a:rPr>
              <a:t>Applications design focuses on the programs</a:t>
            </a:r>
          </a:p>
          <a:p>
            <a:pPr algn="l" eaLnBrk="1" hangingPunct="1"/>
            <a:r>
              <a:rPr lang="en-US" sz="2400" b="1" dirty="0">
                <a:solidFill>
                  <a:srgbClr val="000000"/>
                </a:solidFill>
                <a:latin typeface="Arial" pitchFamily="34" charset="0"/>
              </a:rPr>
              <a:t>interfaces that access the database</a:t>
            </a:r>
          </a:p>
          <a:p>
            <a:pPr algn="l" eaLnBrk="1" hangingPunct="1"/>
            <a:r>
              <a:rPr lang="en-US" sz="2400" b="1" dirty="0">
                <a:solidFill>
                  <a:srgbClr val="CE0000"/>
                </a:solidFill>
                <a:latin typeface="Arial" pitchFamily="34" charset="0"/>
              </a:rPr>
              <a:t>Generally considered part of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627532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ea typeface="SimSun" pitchFamily="2" charset="-122"/>
              </a:rPr>
              <a:t>Basic Concepts</a:t>
            </a:r>
            <a:r>
              <a:rPr lang="en-US" altLang="zh-CN">
                <a:ea typeface="SimSun" pitchFamily="2" charset="-122"/>
              </a:rPr>
              <a:t>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650875"/>
            <a:ext cx="8466138" cy="5813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ea typeface="SimSun" pitchFamily="2" charset="-122"/>
              </a:rPr>
              <a:t>Degree of a Relationship Set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Refers to number of </a:t>
            </a:r>
            <a:r>
              <a:rPr lang="en-US" altLang="zh-CN" sz="2400" b="1" dirty="0">
                <a:ea typeface="SimSun" pitchFamily="2" charset="-122"/>
              </a:rPr>
              <a:t>entity sets </a:t>
            </a:r>
            <a:r>
              <a:rPr lang="en-US" altLang="zh-CN" sz="2400" dirty="0">
                <a:ea typeface="SimSun" pitchFamily="2" charset="-122"/>
              </a:rPr>
              <a:t>that participate in a </a:t>
            </a:r>
            <a:r>
              <a:rPr lang="en-US" altLang="zh-CN" sz="2400" b="1" dirty="0">
                <a:ea typeface="SimSun" pitchFamily="2" charset="-122"/>
              </a:rPr>
              <a:t>relationship set.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Relationship sets that </a:t>
            </a:r>
            <a:r>
              <a:rPr lang="en-US" altLang="zh-CN" sz="2400" b="1" dirty="0">
                <a:ea typeface="SimSun" pitchFamily="2" charset="-122"/>
              </a:rPr>
              <a:t>involve two entity sets</a:t>
            </a:r>
            <a:r>
              <a:rPr lang="en-US" altLang="zh-CN" sz="2400" dirty="0">
                <a:ea typeface="SimSun" pitchFamily="2" charset="-122"/>
              </a:rPr>
              <a:t> are </a:t>
            </a:r>
            <a:r>
              <a:rPr lang="en-US" altLang="zh-CN" sz="2400" b="1" i="1" dirty="0">
                <a:solidFill>
                  <a:schemeClr val="tx2"/>
                </a:solidFill>
                <a:ea typeface="SimSun" pitchFamily="2" charset="-122"/>
              </a:rPr>
              <a:t>binary</a:t>
            </a:r>
            <a:r>
              <a:rPr lang="en-US" altLang="zh-CN" sz="2400" b="1" dirty="0">
                <a:ea typeface="SimSun" pitchFamily="2" charset="-122"/>
              </a:rPr>
              <a:t> </a:t>
            </a:r>
            <a:r>
              <a:rPr lang="en-US" altLang="zh-CN" sz="2400" dirty="0">
                <a:ea typeface="SimSun" pitchFamily="2" charset="-122"/>
              </a:rPr>
              <a:t>(or degree two).  Generally, most relationship sets in a database system are binary.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Relationship sets may </a:t>
            </a:r>
            <a:r>
              <a:rPr lang="en-US" altLang="zh-CN" sz="2400" b="1" dirty="0">
                <a:ea typeface="SimSun" pitchFamily="2" charset="-122"/>
              </a:rPr>
              <a:t>involve more than two</a:t>
            </a:r>
            <a:r>
              <a:rPr lang="en-US" altLang="zh-CN" sz="2400" dirty="0">
                <a:ea typeface="SimSun" pitchFamily="2" charset="-122"/>
              </a:rPr>
              <a:t> entity sets.</a:t>
            </a:r>
            <a:r>
              <a:rPr lang="en-US" altLang="zh-CN" sz="2000" dirty="0">
                <a:ea typeface="SimSun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SimSun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Relationships between more than two entity sets are rare.  Most relationships are binary. (More on this later.)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82625" y="3757613"/>
            <a:ext cx="82137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Helvetica" charset="0"/>
              </a:defRPr>
            </a:lvl1pPr>
            <a:lvl2pPr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lvl="1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dirty="0">
                <a:ea typeface="SimSun" pitchFamily="2" charset="-122"/>
              </a:rPr>
              <a:t>E.g.  Suppose </a:t>
            </a:r>
            <a:r>
              <a:rPr kumimoji="1" lang="en-US" altLang="zh-CN" sz="2400" b="1" dirty="0">
                <a:ea typeface="SimSun" pitchFamily="2" charset="-122"/>
              </a:rPr>
              <a:t>employee</a:t>
            </a:r>
            <a:r>
              <a:rPr kumimoji="1" lang="en-US" altLang="zh-CN" sz="2400" dirty="0">
                <a:ea typeface="SimSun" pitchFamily="2" charset="-122"/>
              </a:rPr>
              <a:t>s of a bank may have </a:t>
            </a:r>
            <a:r>
              <a:rPr kumimoji="1" lang="en-US" altLang="zh-CN" sz="2400" b="1" dirty="0">
                <a:ea typeface="SimSun" pitchFamily="2" charset="-122"/>
              </a:rPr>
              <a:t>jobs</a:t>
            </a:r>
            <a:r>
              <a:rPr kumimoji="1" lang="en-US" altLang="zh-CN" sz="2400" dirty="0">
                <a:ea typeface="SimSun" pitchFamily="2" charset="-122"/>
              </a:rPr>
              <a:t> (responsibilities) at multiple branches, </a:t>
            </a:r>
            <a:r>
              <a:rPr kumimoji="1" lang="en-US" altLang="zh-CN" sz="2400" b="1" dirty="0">
                <a:ea typeface="SimSun" pitchFamily="2" charset="-122"/>
              </a:rPr>
              <a:t>with different jobs at different branches.</a:t>
            </a:r>
            <a:r>
              <a:rPr kumimoji="1" lang="en-US" altLang="zh-CN" sz="2400" dirty="0">
                <a:ea typeface="SimSun" pitchFamily="2" charset="-122"/>
              </a:rPr>
              <a:t>  Then there is </a:t>
            </a:r>
            <a:r>
              <a:rPr kumimoji="1" lang="en-US" altLang="zh-CN" sz="2400" b="1" dirty="0">
                <a:ea typeface="SimSun" pitchFamily="2" charset="-122"/>
              </a:rPr>
              <a:t>a ternary</a:t>
            </a:r>
            <a:r>
              <a:rPr kumimoji="1" lang="en-US" altLang="zh-CN" sz="2400" dirty="0">
                <a:ea typeface="SimSun" pitchFamily="2" charset="-122"/>
              </a:rPr>
              <a:t> relationship set between entity sets </a:t>
            </a:r>
            <a:r>
              <a:rPr kumimoji="1" lang="en-US" altLang="zh-CN" sz="2400" i="1" dirty="0">
                <a:ea typeface="SimSun" pitchFamily="2" charset="-122"/>
                <a:hlinkClick r:id="rId2" action="ppaction://hlinksldjump"/>
              </a:rPr>
              <a:t>employee,  job and branch</a:t>
            </a:r>
            <a:endParaRPr lang="en-US" altLang="zh-CN" sz="2400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ea typeface="SimSun" pitchFamily="2" charset="-122"/>
              </a:rPr>
              <a:t>Constraints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38" y="1031875"/>
            <a:ext cx="8483600" cy="5207000"/>
          </a:xfrm>
        </p:spPr>
        <p:txBody>
          <a:bodyPr/>
          <a:lstStyle/>
          <a:p>
            <a:r>
              <a:rPr lang="en-US" altLang="zh-CN" sz="2400" b="1" dirty="0">
                <a:ea typeface="SimSun" pitchFamily="2" charset="-122"/>
              </a:rPr>
              <a:t>Mapping Cardinalities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Express the </a:t>
            </a:r>
            <a:r>
              <a:rPr lang="en-US" altLang="zh-CN" sz="2400" b="1" dirty="0">
                <a:ea typeface="SimSun" pitchFamily="2" charset="-122"/>
              </a:rPr>
              <a:t>number of entities </a:t>
            </a:r>
            <a:r>
              <a:rPr lang="en-US" altLang="zh-CN" sz="2400" dirty="0">
                <a:ea typeface="SimSun" pitchFamily="2" charset="-122"/>
              </a:rPr>
              <a:t>to which </a:t>
            </a:r>
            <a:r>
              <a:rPr lang="en-US" altLang="zh-CN" sz="2400" b="1" dirty="0">
                <a:ea typeface="SimSun" pitchFamily="2" charset="-122"/>
              </a:rPr>
              <a:t>another entity </a:t>
            </a:r>
            <a:r>
              <a:rPr lang="en-US" altLang="zh-CN" sz="2400" dirty="0">
                <a:ea typeface="SimSun" pitchFamily="2" charset="-122"/>
              </a:rPr>
              <a:t>can be associated via a </a:t>
            </a:r>
            <a:r>
              <a:rPr lang="en-US" altLang="zh-CN" sz="2400" b="1" dirty="0">
                <a:ea typeface="SimSun" pitchFamily="2" charset="-122"/>
              </a:rPr>
              <a:t>relationship set</a:t>
            </a:r>
            <a:r>
              <a:rPr lang="en-US" altLang="zh-CN" sz="2400" dirty="0">
                <a:ea typeface="SimSun" pitchFamily="2" charset="-122"/>
              </a:rPr>
              <a:t>.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Most useful in describing binary relationship sets.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For a binary relationship set the mapping cardinality must be one of the following types:</a:t>
            </a:r>
          </a:p>
          <a:p>
            <a:pPr lvl="2"/>
            <a:r>
              <a:rPr lang="en-US" altLang="zh-CN" sz="2400" dirty="0">
                <a:ea typeface="SimSun" pitchFamily="2" charset="-122"/>
              </a:rPr>
              <a:t>One to one</a:t>
            </a:r>
          </a:p>
          <a:p>
            <a:pPr lvl="2"/>
            <a:r>
              <a:rPr lang="en-US" altLang="zh-CN" sz="2400" dirty="0">
                <a:ea typeface="SimSun" pitchFamily="2" charset="-122"/>
              </a:rPr>
              <a:t>One to many</a:t>
            </a:r>
          </a:p>
          <a:p>
            <a:pPr lvl="2"/>
            <a:r>
              <a:rPr lang="en-US" altLang="zh-CN" sz="2400" dirty="0">
                <a:ea typeface="SimSun" pitchFamily="2" charset="-122"/>
              </a:rPr>
              <a:t>Many to one</a:t>
            </a:r>
          </a:p>
          <a:p>
            <a:pPr lvl="2"/>
            <a:r>
              <a:rPr lang="en-US" altLang="zh-CN" sz="2400" dirty="0">
                <a:ea typeface="SimSun" pitchFamily="2" charset="-122"/>
              </a:rPr>
              <a:t>Many to many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ea typeface="SimSun" pitchFamily="2" charset="-122"/>
              </a:rPr>
              <a:t>Constraints </a:t>
            </a:r>
            <a:r>
              <a:rPr lang="en-US" altLang="zh-CN">
                <a:ea typeface="SimSun" pitchFamily="2" charset="-122"/>
              </a:rPr>
              <a:t>(Cont.)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" t="10025" r="1834" b="10269"/>
          <a:stretch>
            <a:fillRect/>
          </a:stretch>
        </p:blipFill>
        <p:spPr bwMode="auto">
          <a:xfrm>
            <a:off x="1155700" y="1016000"/>
            <a:ext cx="6756400" cy="41608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362075" y="5283200"/>
            <a:ext cx="194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One to one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48300" y="5283200"/>
            <a:ext cx="192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One to many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54025" y="5691188"/>
            <a:ext cx="8385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l"/>
            <a:r>
              <a:rPr lang="en-US" altLang="zh-CN" sz="2400">
                <a:ea typeface="SimSun" pitchFamily="2" charset="-122"/>
              </a:rPr>
              <a:t>Note: Some elements in A and B may not be mapped to any </a:t>
            </a:r>
          </a:p>
          <a:p>
            <a:pPr algn="l"/>
            <a:r>
              <a:rPr lang="en-US" altLang="zh-CN" sz="2400">
                <a:ea typeface="SimSun" pitchFamily="2" charset="-122"/>
              </a:rPr>
              <a:t>elements in the other set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ea typeface="SimSun" pitchFamily="2" charset="-122"/>
              </a:rPr>
              <a:t>Constraints </a:t>
            </a:r>
            <a:r>
              <a:rPr lang="en-US" altLang="zh-CN">
                <a:ea typeface="SimSun" pitchFamily="2" charset="-122"/>
              </a:rPr>
              <a:t>(Cont.)</a:t>
            </a:r>
          </a:p>
        </p:txBody>
      </p:sp>
      <p:pic>
        <p:nvPicPr>
          <p:cNvPr id="15363" name="Picture 2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" t="10165" r="1236" b="8791"/>
          <a:stretch>
            <a:fillRect/>
          </a:stretch>
        </p:blipFill>
        <p:spPr bwMode="auto">
          <a:xfrm>
            <a:off x="1257300" y="1079500"/>
            <a:ext cx="6494463" cy="40989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4" name="Text Box 2052"/>
          <p:cNvSpPr txBox="1">
            <a:spLocks noChangeArrowheads="1"/>
          </p:cNvSpPr>
          <p:nvPr/>
        </p:nvSpPr>
        <p:spPr bwMode="auto">
          <a:xfrm>
            <a:off x="1779588" y="5321300"/>
            <a:ext cx="186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Many to one</a:t>
            </a:r>
          </a:p>
        </p:txBody>
      </p:sp>
      <p:sp>
        <p:nvSpPr>
          <p:cNvPr id="15365" name="Text Box 2053"/>
          <p:cNvSpPr txBox="1">
            <a:spLocks noChangeArrowheads="1"/>
          </p:cNvSpPr>
          <p:nvPr/>
        </p:nvSpPr>
        <p:spPr bwMode="auto">
          <a:xfrm>
            <a:off x="5345113" y="5321300"/>
            <a:ext cx="209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Many to many</a:t>
            </a:r>
          </a:p>
        </p:txBody>
      </p:sp>
      <p:sp>
        <p:nvSpPr>
          <p:cNvPr id="15366" name="Text Box 2055"/>
          <p:cNvSpPr txBox="1">
            <a:spLocks noChangeArrowheads="1"/>
          </p:cNvSpPr>
          <p:nvPr/>
        </p:nvSpPr>
        <p:spPr bwMode="auto">
          <a:xfrm>
            <a:off x="454025" y="5700713"/>
            <a:ext cx="8385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l"/>
            <a:r>
              <a:rPr lang="en-US" altLang="zh-CN" sz="2400">
                <a:ea typeface="SimSun" pitchFamily="2" charset="-122"/>
              </a:rPr>
              <a:t>Note: Some elements in A and B may not be mapped to any </a:t>
            </a:r>
          </a:p>
          <a:p>
            <a:pPr algn="l"/>
            <a:r>
              <a:rPr lang="en-US" altLang="zh-CN" sz="2400">
                <a:ea typeface="SimSun" pitchFamily="2" charset="-122"/>
              </a:rPr>
              <a:t>elements in the other set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Constraints (Cont.)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5888" y="774700"/>
            <a:ext cx="8731250" cy="5721350"/>
          </a:xfrm>
          <a:noFill/>
        </p:spPr>
        <p:txBody>
          <a:bodyPr/>
          <a:lstStyle/>
          <a:p>
            <a:r>
              <a:rPr lang="en-US" altLang="zh-CN" sz="2400" b="1" dirty="0">
                <a:ea typeface="SimSun" pitchFamily="2" charset="-122"/>
              </a:rPr>
              <a:t>Participation Constraints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The participation of an </a:t>
            </a:r>
            <a:r>
              <a:rPr lang="en-US" altLang="zh-CN" sz="2400" b="1" dirty="0">
                <a:ea typeface="SimSun" pitchFamily="2" charset="-122"/>
              </a:rPr>
              <a:t>entity set </a:t>
            </a:r>
            <a:r>
              <a:rPr lang="en-US" altLang="zh-CN" sz="2400" b="1" i="1" dirty="0">
                <a:ea typeface="SimSun" pitchFamily="2" charset="-122"/>
              </a:rPr>
              <a:t>E</a:t>
            </a:r>
            <a:r>
              <a:rPr lang="en-US" altLang="zh-CN" sz="2400" b="1" dirty="0">
                <a:ea typeface="SimSun" pitchFamily="2" charset="-122"/>
              </a:rPr>
              <a:t> </a:t>
            </a:r>
            <a:r>
              <a:rPr lang="en-US" altLang="zh-CN" sz="2400" dirty="0">
                <a:ea typeface="SimSun" pitchFamily="2" charset="-122"/>
              </a:rPr>
              <a:t>in </a:t>
            </a:r>
            <a:r>
              <a:rPr lang="en-US" altLang="zh-CN" sz="2400" b="1" dirty="0">
                <a:ea typeface="SimSun" pitchFamily="2" charset="-122"/>
              </a:rPr>
              <a:t>a relationship set </a:t>
            </a:r>
            <a:r>
              <a:rPr lang="en-US" altLang="zh-CN" sz="2400" b="1" i="1" dirty="0">
                <a:ea typeface="SimSun" pitchFamily="2" charset="-122"/>
              </a:rPr>
              <a:t>R </a:t>
            </a:r>
            <a:r>
              <a:rPr lang="en-US" altLang="zh-CN" sz="2400" dirty="0">
                <a:ea typeface="SimSun" pitchFamily="2" charset="-122"/>
              </a:rPr>
              <a:t>is said to be </a:t>
            </a: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total</a:t>
            </a:r>
            <a:r>
              <a:rPr lang="en-US" altLang="zh-CN" sz="2400" dirty="0">
                <a:ea typeface="SimSun" pitchFamily="2" charset="-122"/>
              </a:rPr>
              <a:t> if every </a:t>
            </a:r>
            <a:r>
              <a:rPr lang="en-US" altLang="zh-CN" sz="2400" b="1" dirty="0">
                <a:ea typeface="SimSun" pitchFamily="2" charset="-122"/>
              </a:rPr>
              <a:t>entity in </a:t>
            </a:r>
            <a:r>
              <a:rPr lang="en-US" altLang="zh-CN" sz="2400" b="1" i="1" dirty="0">
                <a:ea typeface="SimSun" pitchFamily="2" charset="-122"/>
              </a:rPr>
              <a:t>E</a:t>
            </a:r>
            <a:r>
              <a:rPr lang="en-US" altLang="zh-CN" sz="2400" b="1" dirty="0">
                <a:ea typeface="SimSun" pitchFamily="2" charset="-122"/>
              </a:rPr>
              <a:t> </a:t>
            </a:r>
            <a:r>
              <a:rPr lang="en-US" altLang="zh-CN" sz="2400" dirty="0">
                <a:ea typeface="SimSun" pitchFamily="2" charset="-122"/>
              </a:rPr>
              <a:t>participates in </a:t>
            </a:r>
            <a:r>
              <a:rPr lang="en-US" altLang="zh-CN" sz="2400" b="1" dirty="0">
                <a:ea typeface="SimSun" pitchFamily="2" charset="-122"/>
              </a:rPr>
              <a:t>at least one relationship in </a:t>
            </a:r>
            <a:r>
              <a:rPr lang="en-US" altLang="zh-CN" sz="2400" b="1" i="1" dirty="0">
                <a:ea typeface="SimSun" pitchFamily="2" charset="-122"/>
              </a:rPr>
              <a:t>R</a:t>
            </a:r>
            <a:r>
              <a:rPr lang="en-US" altLang="zh-CN" sz="2400" b="1" dirty="0">
                <a:ea typeface="SimSun" pitchFamily="2" charset="-122"/>
              </a:rPr>
              <a:t>.</a:t>
            </a:r>
          </a:p>
          <a:p>
            <a:pPr lvl="2"/>
            <a:r>
              <a:rPr lang="en-US" altLang="zh-CN" sz="2400" dirty="0">
                <a:ea typeface="SimSun" pitchFamily="2" charset="-122"/>
              </a:rPr>
              <a:t>For example, we expect every </a:t>
            </a: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loan entity</a:t>
            </a:r>
            <a:r>
              <a:rPr lang="en-US" altLang="zh-CN" sz="2400" dirty="0">
                <a:ea typeface="SimSun" pitchFamily="2" charset="-122"/>
              </a:rPr>
              <a:t> to be related to </a:t>
            </a: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at least one customer</a:t>
            </a:r>
            <a:r>
              <a:rPr lang="en-US" altLang="zh-CN" sz="2400" dirty="0">
                <a:ea typeface="SimSun" pitchFamily="2" charset="-122"/>
              </a:rPr>
              <a:t> through the borrower relationship.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If only </a:t>
            </a:r>
            <a:r>
              <a:rPr lang="en-US" altLang="zh-CN" sz="2400" b="1" dirty="0">
                <a:ea typeface="SimSun" pitchFamily="2" charset="-122"/>
              </a:rPr>
              <a:t>some entities in E </a:t>
            </a:r>
            <a:r>
              <a:rPr lang="en-US" altLang="zh-CN" sz="2400" dirty="0">
                <a:ea typeface="SimSun" pitchFamily="2" charset="-122"/>
              </a:rPr>
              <a:t>participate in relationship in R, the participation of </a:t>
            </a:r>
            <a:r>
              <a:rPr lang="en-US" altLang="zh-CN" sz="2400" b="1" dirty="0">
                <a:ea typeface="SimSun" pitchFamily="2" charset="-122"/>
              </a:rPr>
              <a:t>entity set E </a:t>
            </a:r>
            <a:r>
              <a:rPr lang="en-US" altLang="zh-CN" sz="2400" dirty="0">
                <a:ea typeface="SimSun" pitchFamily="2" charset="-122"/>
              </a:rPr>
              <a:t>in </a:t>
            </a:r>
            <a:r>
              <a:rPr lang="en-US" altLang="zh-CN" sz="2400" b="1" dirty="0">
                <a:ea typeface="SimSun" pitchFamily="2" charset="-122"/>
              </a:rPr>
              <a:t>relationship R </a:t>
            </a:r>
            <a:r>
              <a:rPr lang="en-US" altLang="zh-CN" sz="2400" dirty="0">
                <a:ea typeface="SimSun" pitchFamily="2" charset="-122"/>
              </a:rPr>
              <a:t>is said to be </a:t>
            </a:r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partial</a:t>
            </a:r>
            <a:r>
              <a:rPr lang="en-US" altLang="zh-CN" sz="2400" b="1" dirty="0">
                <a:ea typeface="SimSun" pitchFamily="2" charset="-122"/>
              </a:rPr>
              <a:t>.</a:t>
            </a:r>
          </a:p>
          <a:p>
            <a:pPr lvl="2"/>
            <a:r>
              <a:rPr lang="en-US" altLang="zh-CN" sz="2400" dirty="0">
                <a:ea typeface="SimSun" pitchFamily="2" charset="-122"/>
              </a:rPr>
              <a:t>For example, the participation of </a:t>
            </a: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customer</a:t>
            </a:r>
            <a:r>
              <a:rPr lang="en-US" altLang="zh-CN" sz="2400" dirty="0">
                <a:ea typeface="SimSun" pitchFamily="2" charset="-122"/>
              </a:rPr>
              <a:t> in the </a:t>
            </a: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borrower</a:t>
            </a:r>
            <a:r>
              <a:rPr lang="en-US" altLang="zh-CN" sz="2400" dirty="0">
                <a:ea typeface="SimSun" pitchFamily="2" charset="-122"/>
              </a:rPr>
              <a:t> relationship set is therefore set is therefore partial.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5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Keys</a:t>
            </a:r>
          </a:p>
        </p:txBody>
      </p:sp>
      <p:sp>
        <p:nvSpPr>
          <p:cNvPr id="17411" name="Rectangle 1030"/>
          <p:cNvSpPr>
            <a:spLocks noChangeArrowheads="1"/>
          </p:cNvSpPr>
          <p:nvPr/>
        </p:nvSpPr>
        <p:spPr bwMode="auto">
          <a:xfrm>
            <a:off x="355600" y="881063"/>
            <a:ext cx="8451850" cy="5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b="1" dirty="0">
                <a:ea typeface="SimSun" pitchFamily="2" charset="-122"/>
              </a:rPr>
              <a:t>Entity Sets</a:t>
            </a: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dirty="0">
                <a:ea typeface="SimSun" pitchFamily="2" charset="-122"/>
              </a:rPr>
              <a:t>A </a:t>
            </a:r>
            <a:r>
              <a:rPr kumimoji="1" lang="en-US" altLang="zh-CN" sz="2400" b="1" i="1" dirty="0">
                <a:solidFill>
                  <a:schemeClr val="tx2"/>
                </a:solidFill>
                <a:ea typeface="SimSun" pitchFamily="2" charset="-122"/>
              </a:rPr>
              <a:t>super key</a:t>
            </a:r>
            <a:r>
              <a:rPr kumimoji="1" lang="en-US" altLang="zh-CN" sz="2400" dirty="0">
                <a:ea typeface="SimSun" pitchFamily="2" charset="-122"/>
              </a:rPr>
              <a:t> of an entity set is a set of one or more attributes whose values uniquely determine each entity.</a:t>
            </a: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dirty="0">
                <a:ea typeface="SimSun" pitchFamily="2" charset="-122"/>
              </a:rPr>
              <a:t>A </a:t>
            </a:r>
            <a:r>
              <a:rPr kumimoji="1" lang="en-US" altLang="zh-CN" sz="2400" b="1" i="1" dirty="0">
                <a:solidFill>
                  <a:schemeClr val="tx2"/>
                </a:solidFill>
                <a:ea typeface="SimSun" pitchFamily="2" charset="-122"/>
              </a:rPr>
              <a:t>candidate key</a:t>
            </a:r>
            <a:r>
              <a:rPr kumimoji="1" lang="en-US" altLang="zh-CN" sz="2400" dirty="0">
                <a:ea typeface="SimSun" pitchFamily="2" charset="-122"/>
              </a:rPr>
              <a:t> of an entity set is a minimal super key</a:t>
            </a:r>
          </a:p>
          <a:p>
            <a:pPr marL="1085850" lvl="2" indent="-22860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i="1" dirty="0">
                <a:ea typeface="SimSun" pitchFamily="2" charset="-122"/>
              </a:rPr>
              <a:t>Customer-id</a:t>
            </a:r>
            <a:r>
              <a:rPr kumimoji="1" lang="en-US" altLang="zh-CN" sz="2400" dirty="0">
                <a:ea typeface="SimSun" pitchFamily="2" charset="-122"/>
              </a:rPr>
              <a:t> is candidate key of </a:t>
            </a:r>
            <a:r>
              <a:rPr kumimoji="1" lang="en-US" altLang="zh-CN" sz="2400" i="1" dirty="0">
                <a:ea typeface="SimSun" pitchFamily="2" charset="-122"/>
              </a:rPr>
              <a:t>customer</a:t>
            </a:r>
            <a:endParaRPr kumimoji="1" lang="en-US" altLang="zh-CN" sz="2400" dirty="0">
              <a:ea typeface="SimSun" pitchFamily="2" charset="-122"/>
            </a:endParaRPr>
          </a:p>
          <a:p>
            <a:pPr marL="1085850" lvl="2" indent="-22860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i="1" dirty="0">
                <a:ea typeface="SimSun" pitchFamily="2" charset="-122"/>
              </a:rPr>
              <a:t>account-number</a:t>
            </a:r>
            <a:r>
              <a:rPr kumimoji="1" lang="en-US" altLang="zh-CN" sz="2400" dirty="0">
                <a:ea typeface="SimSun" pitchFamily="2" charset="-122"/>
              </a:rPr>
              <a:t> is candidate key of </a:t>
            </a:r>
            <a:r>
              <a:rPr kumimoji="1" lang="en-US" altLang="zh-CN" sz="2400" i="1" dirty="0">
                <a:ea typeface="SimSun" pitchFamily="2" charset="-122"/>
              </a:rPr>
              <a:t>account</a:t>
            </a:r>
            <a:endParaRPr kumimoji="1" lang="en-US" altLang="zh-CN" sz="2400" dirty="0">
              <a:ea typeface="SimSun" pitchFamily="2" charset="-122"/>
            </a:endParaRP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dirty="0">
                <a:ea typeface="SimSun" pitchFamily="2" charset="-122"/>
              </a:rPr>
              <a:t>Although several candidate keys may exist, one of the candidate keys is selected to be the </a:t>
            </a:r>
            <a:r>
              <a:rPr kumimoji="1" lang="en-US" altLang="zh-CN" sz="2400" i="1" dirty="0">
                <a:solidFill>
                  <a:schemeClr val="tx2"/>
                </a:solidFill>
                <a:ea typeface="SimSun" pitchFamily="2" charset="-122"/>
              </a:rPr>
              <a:t>primary key</a:t>
            </a:r>
            <a:r>
              <a:rPr kumimoji="1" lang="en-US" altLang="zh-CN" sz="2400" dirty="0">
                <a:ea typeface="SimSun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" y="2239556"/>
            <a:ext cx="86156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i="1" dirty="0">
                <a:latin typeface="Palatino-Italic"/>
              </a:rPr>
              <a:t>primary-key</a:t>
            </a:r>
            <a:r>
              <a:rPr lang="en-US" sz="2400" b="1" dirty="0">
                <a:latin typeface="Palatino-Roman"/>
              </a:rPr>
              <a:t>(</a:t>
            </a:r>
            <a:r>
              <a:rPr lang="en-US" sz="2400" b="1" i="1" dirty="0">
                <a:latin typeface="CMMI10"/>
              </a:rPr>
              <a:t>E</a:t>
            </a:r>
            <a:r>
              <a:rPr lang="en-US" sz="1000" b="1" dirty="0">
                <a:latin typeface="CMR7"/>
              </a:rPr>
              <a:t>1</a:t>
            </a:r>
            <a:r>
              <a:rPr lang="en-US" sz="2400" b="1" dirty="0">
                <a:latin typeface="Palatino-Roman"/>
              </a:rPr>
              <a:t>) </a:t>
            </a:r>
            <a:r>
              <a:rPr lang="en-US" sz="2400" b="1" i="1" dirty="0">
                <a:latin typeface="CMSY10"/>
              </a:rPr>
              <a:t>∪ </a:t>
            </a:r>
            <a:r>
              <a:rPr lang="en-US" sz="2400" b="1" i="1" dirty="0">
                <a:latin typeface="Palatino-Italic"/>
              </a:rPr>
              <a:t>primary-key</a:t>
            </a:r>
            <a:r>
              <a:rPr lang="en-US" sz="2400" b="1" dirty="0">
                <a:latin typeface="Palatino-Roman"/>
              </a:rPr>
              <a:t>(</a:t>
            </a:r>
            <a:r>
              <a:rPr lang="en-US" sz="2400" b="1" i="1" dirty="0">
                <a:latin typeface="CMMI10"/>
              </a:rPr>
              <a:t>E</a:t>
            </a:r>
            <a:r>
              <a:rPr lang="en-US" sz="1000" b="1" dirty="0">
                <a:latin typeface="CMR7"/>
              </a:rPr>
              <a:t>2</a:t>
            </a:r>
            <a:r>
              <a:rPr lang="en-US" sz="2400" b="1" dirty="0">
                <a:latin typeface="Palatino-Roman"/>
              </a:rPr>
              <a:t>) </a:t>
            </a:r>
            <a:r>
              <a:rPr lang="en-US" sz="2400" b="1" i="1" dirty="0">
                <a:latin typeface="CMSY10"/>
              </a:rPr>
              <a:t>∪ · · · ∪ </a:t>
            </a:r>
            <a:r>
              <a:rPr lang="en-US" sz="2400" b="1" i="1" dirty="0">
                <a:latin typeface="Palatino-Italic"/>
              </a:rPr>
              <a:t>primary-key</a:t>
            </a:r>
            <a:r>
              <a:rPr lang="en-US" sz="2400" b="1" dirty="0">
                <a:latin typeface="Palatino-Roman"/>
              </a:rPr>
              <a:t>(</a:t>
            </a:r>
            <a:r>
              <a:rPr lang="en-US" sz="2400" b="1" i="1" dirty="0">
                <a:latin typeface="CMMI10"/>
              </a:rPr>
              <a:t>E</a:t>
            </a:r>
            <a:r>
              <a:rPr lang="en-US" sz="1000" b="1" i="1" dirty="0">
                <a:latin typeface="CMMI7"/>
              </a:rPr>
              <a:t>n</a:t>
            </a:r>
            <a:r>
              <a:rPr lang="en-US" dirty="0">
                <a:latin typeface="Palatino-Roman"/>
              </a:rPr>
              <a:t>)</a:t>
            </a:r>
          </a:p>
          <a:p>
            <a:pPr algn="l"/>
            <a:r>
              <a:rPr lang="en-US" dirty="0">
                <a:latin typeface="Palatino-Roman"/>
              </a:rPr>
              <a:t>describes an individual relationship in set </a:t>
            </a:r>
            <a:r>
              <a:rPr lang="en-US" i="1" dirty="0">
                <a:latin typeface="CMMI10"/>
              </a:rPr>
              <a:t>R</a:t>
            </a:r>
            <a:r>
              <a:rPr lang="en-US" dirty="0">
                <a:latin typeface="Palatino-Roman"/>
              </a:rPr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" y="588194"/>
            <a:ext cx="8087360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b="1" dirty="0">
                <a:ea typeface="SimSun" pitchFamily="2" charset="-122"/>
              </a:rPr>
              <a:t>Relationship Sets</a:t>
            </a: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b="1" dirty="0">
                <a:solidFill>
                  <a:srgbClr val="FF0000"/>
                </a:solidFill>
                <a:ea typeface="SimSun" pitchFamily="2" charset="-122"/>
              </a:rPr>
              <a:t>The combination of primary keys of the participating entity sets forms a super key of a relationship set.</a:t>
            </a:r>
          </a:p>
        </p:txBody>
      </p:sp>
      <p:sp>
        <p:nvSpPr>
          <p:cNvPr id="5" name="Rectangle 4"/>
          <p:cNvSpPr/>
          <p:nvPr/>
        </p:nvSpPr>
        <p:spPr>
          <a:xfrm>
            <a:off x="345440" y="342900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primary-key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1) </a:t>
            </a:r>
            <a:r>
              <a:rPr lang="en-US" i="1" dirty="0"/>
              <a:t>∪ primary-key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2) </a:t>
            </a:r>
            <a:r>
              <a:rPr lang="en-US" i="1" dirty="0"/>
              <a:t>∪ · · · ∪ primary-key</a:t>
            </a:r>
            <a:r>
              <a:rPr lang="en-US" dirty="0"/>
              <a:t>(</a:t>
            </a:r>
            <a:r>
              <a:rPr lang="en-US" i="1" dirty="0"/>
              <a:t>En</a:t>
            </a:r>
            <a:r>
              <a:rPr lang="en-US" dirty="0"/>
              <a:t>) </a:t>
            </a:r>
            <a:r>
              <a:rPr lang="en-US" i="1" dirty="0"/>
              <a:t>∪ {a</a:t>
            </a:r>
            <a:r>
              <a:rPr lang="en-US" dirty="0"/>
              <a:t>1</a:t>
            </a:r>
            <a:r>
              <a:rPr lang="en-US" i="1" dirty="0"/>
              <a:t>, a</a:t>
            </a:r>
            <a:r>
              <a:rPr lang="en-US" dirty="0"/>
              <a:t>2</a:t>
            </a:r>
            <a:r>
              <a:rPr lang="en-US" i="1" dirty="0"/>
              <a:t>, . . . , am}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35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Keys (Cont.)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228600" y="733425"/>
            <a:ext cx="864870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dirty="0">
                <a:ea typeface="SimSun" pitchFamily="2" charset="-122"/>
              </a:rPr>
              <a:t>(</a:t>
            </a:r>
            <a:r>
              <a:rPr kumimoji="1" lang="en-US" altLang="zh-CN" sz="2400" i="1" dirty="0">
                <a:ea typeface="SimSun" pitchFamily="2" charset="-122"/>
              </a:rPr>
              <a:t>customer-id, account-number</a:t>
            </a:r>
            <a:r>
              <a:rPr kumimoji="1" lang="en-US" altLang="zh-CN" sz="2400" dirty="0">
                <a:ea typeface="SimSun" pitchFamily="2" charset="-122"/>
              </a:rPr>
              <a:t>) is the super key of </a:t>
            </a:r>
            <a:r>
              <a:rPr kumimoji="1" lang="en-US" altLang="zh-CN" sz="2400" i="1" dirty="0">
                <a:ea typeface="SimSun" pitchFamily="2" charset="-122"/>
              </a:rPr>
              <a:t>depositor</a:t>
            </a:r>
          </a:p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i="1" dirty="0">
                <a:ea typeface="SimSun" pitchFamily="2" charset="-122"/>
              </a:rPr>
              <a:t>NOTE:  this means a </a:t>
            </a:r>
            <a:r>
              <a:rPr kumimoji="1" lang="en-US" altLang="zh-CN" sz="2400" b="1" i="1" dirty="0">
                <a:solidFill>
                  <a:srgbClr val="FF0000"/>
                </a:solidFill>
                <a:ea typeface="SimSun" pitchFamily="2" charset="-122"/>
              </a:rPr>
              <a:t>pair of entity sets </a:t>
            </a:r>
            <a:r>
              <a:rPr kumimoji="1" lang="en-US" altLang="zh-CN" sz="2400" i="1" dirty="0">
                <a:ea typeface="SimSun" pitchFamily="2" charset="-122"/>
              </a:rPr>
              <a:t>can have </a:t>
            </a:r>
            <a:r>
              <a:rPr kumimoji="1" lang="en-US" altLang="zh-CN" sz="2400" b="1" i="1" dirty="0">
                <a:ea typeface="SimSun" pitchFamily="2" charset="-122"/>
              </a:rPr>
              <a:t>at </a:t>
            </a:r>
            <a:r>
              <a:rPr kumimoji="1" lang="en-US" altLang="zh-CN" sz="2400" b="1" i="1" dirty="0">
                <a:solidFill>
                  <a:srgbClr val="FF0000"/>
                </a:solidFill>
                <a:ea typeface="SimSun" pitchFamily="2" charset="-122"/>
              </a:rPr>
              <a:t>most one relationship</a:t>
            </a:r>
            <a:r>
              <a:rPr kumimoji="1" lang="en-US" altLang="zh-CN" sz="2400" b="1" i="1" dirty="0">
                <a:ea typeface="SimSun" pitchFamily="2" charset="-122"/>
              </a:rPr>
              <a:t> in </a:t>
            </a:r>
            <a:r>
              <a:rPr kumimoji="1" lang="en-US" altLang="zh-CN" sz="2400" i="1" dirty="0">
                <a:ea typeface="SimSun" pitchFamily="2" charset="-122"/>
              </a:rPr>
              <a:t>a particular relationship set.  </a:t>
            </a:r>
          </a:p>
          <a:p>
            <a:pPr marL="1085850" lvl="2" indent="-228600" algn="l">
              <a:spcBef>
                <a:spcPct val="35000"/>
              </a:spcBef>
              <a:buClr>
                <a:srgbClr val="000099"/>
              </a:buClr>
              <a:buSzPct val="85000"/>
              <a:buFont typeface="Monotype Sorts" pitchFamily="2" charset="2"/>
              <a:buChar char="4"/>
            </a:pPr>
            <a:r>
              <a:rPr kumimoji="1" lang="en-US" altLang="zh-CN" sz="2400" dirty="0">
                <a:ea typeface="SimSun" pitchFamily="2" charset="-122"/>
              </a:rPr>
              <a:t>E.g. if we wish to track all access-dates to each account by each customer, </a:t>
            </a:r>
            <a:r>
              <a:rPr kumimoji="1" lang="en-US" altLang="zh-CN" sz="2400" dirty="0">
                <a:solidFill>
                  <a:srgbClr val="FF0000"/>
                </a:solidFill>
                <a:ea typeface="SimSun" pitchFamily="2" charset="-122"/>
              </a:rPr>
              <a:t>we cannot assume a relationship for each access</a:t>
            </a:r>
            <a:r>
              <a:rPr kumimoji="1" lang="en-US" altLang="zh-CN" sz="2400" dirty="0">
                <a:ea typeface="SimSun" pitchFamily="2" charset="-122"/>
              </a:rPr>
              <a:t>.  We can use a </a:t>
            </a:r>
            <a:r>
              <a:rPr kumimoji="1" lang="en-US" altLang="zh-CN" sz="2400" b="1" dirty="0">
                <a:solidFill>
                  <a:srgbClr val="FF0000"/>
                </a:solidFill>
                <a:ea typeface="SimSun" pitchFamily="2" charset="-122"/>
              </a:rPr>
              <a:t>multivalued attribute though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dirty="0">
                <a:ea typeface="SimSun" pitchFamily="2" charset="-122"/>
              </a:rPr>
              <a:t>Must </a:t>
            </a:r>
            <a:r>
              <a:rPr kumimoji="1" lang="en-US" altLang="zh-CN" sz="2400" b="1" dirty="0">
                <a:ea typeface="SimSun" pitchFamily="2" charset="-122"/>
              </a:rPr>
              <a:t>consider</a:t>
            </a:r>
            <a:r>
              <a:rPr kumimoji="1" lang="en-US" altLang="zh-CN" sz="2400" dirty="0">
                <a:ea typeface="SimSun" pitchFamily="2" charset="-122"/>
              </a:rPr>
              <a:t> the </a:t>
            </a:r>
            <a:r>
              <a:rPr kumimoji="1" lang="en-US" altLang="zh-CN" sz="2400" b="1" dirty="0">
                <a:ea typeface="SimSun" pitchFamily="2" charset="-122"/>
              </a:rPr>
              <a:t>mapping cardinality </a:t>
            </a:r>
            <a:r>
              <a:rPr kumimoji="1" lang="en-US" altLang="zh-CN" sz="2400" dirty="0">
                <a:ea typeface="SimSun" pitchFamily="2" charset="-122"/>
              </a:rPr>
              <a:t>of the relationship set when deciding the what </a:t>
            </a:r>
            <a:r>
              <a:rPr kumimoji="1" lang="en-US" altLang="zh-CN" sz="2400" b="1" dirty="0">
                <a:ea typeface="SimSun" pitchFamily="2" charset="-122"/>
              </a:rPr>
              <a:t>are the candidate keys 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dirty="0">
                <a:ea typeface="SimSun" pitchFamily="2" charset="-122"/>
              </a:rPr>
              <a:t>Need to </a:t>
            </a:r>
            <a:r>
              <a:rPr kumimoji="1" lang="en-US" altLang="zh-CN" sz="2400" b="1" dirty="0">
                <a:ea typeface="SimSun" pitchFamily="2" charset="-122"/>
              </a:rPr>
              <a:t>consider semantics </a:t>
            </a:r>
            <a:r>
              <a:rPr kumimoji="1" lang="en-US" altLang="zh-CN" sz="2400" dirty="0">
                <a:ea typeface="SimSun" pitchFamily="2" charset="-122"/>
              </a:rPr>
              <a:t>of relationship set in selecting the </a:t>
            </a:r>
            <a:r>
              <a:rPr kumimoji="1" lang="en-US" altLang="zh-CN" sz="2400" i="1" dirty="0">
                <a:solidFill>
                  <a:srgbClr val="FF0000"/>
                </a:solidFill>
                <a:ea typeface="SimSun" pitchFamily="2" charset="-122"/>
              </a:rPr>
              <a:t>primary key</a:t>
            </a:r>
            <a:r>
              <a:rPr kumimoji="1" lang="en-US" altLang="zh-CN" sz="2400" i="1" dirty="0">
                <a:ea typeface="SimSun" pitchFamily="2" charset="-122"/>
              </a:rPr>
              <a:t>  </a:t>
            </a:r>
            <a:r>
              <a:rPr kumimoji="1" lang="en-US" altLang="zh-CN" sz="2400" dirty="0">
                <a:ea typeface="SimSun" pitchFamily="2" charset="-122"/>
              </a:rPr>
              <a:t>in case of more than one candidate key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" y="2219563"/>
            <a:ext cx="87020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It is possible</a:t>
            </a:r>
          </a:p>
          <a:p>
            <a:r>
              <a:rPr lang="en-US" sz="2800" dirty="0"/>
              <a:t>To define a </a:t>
            </a:r>
            <a:r>
              <a:rPr lang="en-US" sz="2800" b="1" dirty="0"/>
              <a:t>set of entities </a:t>
            </a:r>
            <a:r>
              <a:rPr lang="en-US" sz="2800" dirty="0"/>
              <a:t>and the </a:t>
            </a:r>
            <a:r>
              <a:rPr lang="en-US" sz="2800" b="1" dirty="0"/>
              <a:t>relationships  </a:t>
            </a:r>
          </a:p>
          <a:p>
            <a:r>
              <a:rPr lang="en-US" sz="2800" dirty="0"/>
              <a:t>In a number of </a:t>
            </a:r>
            <a:r>
              <a:rPr lang="en-US" sz="2800" b="1" dirty="0"/>
              <a:t>different ways</a:t>
            </a:r>
          </a:p>
        </p:txBody>
      </p:sp>
    </p:spTree>
    <p:extLst>
      <p:ext uri="{BB962C8B-B14F-4D97-AF65-F5344CB8AC3E}">
        <p14:creationId xmlns:p14="http://schemas.microsoft.com/office/powerpoint/2010/main" val="36506263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32" y="111925"/>
            <a:ext cx="8728245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b="1" dirty="0"/>
              <a:t>Example:</a:t>
            </a:r>
          </a:p>
          <a:p>
            <a:pPr algn="l"/>
            <a:endParaRPr lang="en-US" sz="2400" dirty="0"/>
          </a:p>
          <a:p>
            <a:pPr algn="l"/>
            <a:r>
              <a:rPr lang="en-US" sz="2400" b="1" dirty="0"/>
              <a:t>Case 1:</a:t>
            </a:r>
          </a:p>
          <a:p>
            <a:pPr algn="l"/>
            <a:r>
              <a:rPr lang="en-US" sz="2400" i="1" dirty="0"/>
              <a:t>employee (employee-name, telephone-number</a:t>
            </a:r>
            <a:r>
              <a:rPr lang="en-US" sz="2400" dirty="0"/>
              <a:t>)</a:t>
            </a:r>
          </a:p>
          <a:p>
            <a:pPr algn="l"/>
            <a:endParaRPr lang="en-US" sz="2400" dirty="0"/>
          </a:p>
          <a:p>
            <a:pPr algn="l"/>
            <a:r>
              <a:rPr lang="en-US" sz="2400" b="1" dirty="0"/>
              <a:t>Case 2:</a:t>
            </a:r>
          </a:p>
          <a:p>
            <a:pPr algn="l"/>
            <a:r>
              <a:rPr lang="en-US" sz="2400" i="1" dirty="0"/>
              <a:t>employee (employee-name)</a:t>
            </a:r>
          </a:p>
          <a:p>
            <a:pPr algn="l"/>
            <a:r>
              <a:rPr lang="en-US" sz="2400" i="1" dirty="0"/>
              <a:t>telephone (telephone-</a:t>
            </a:r>
            <a:r>
              <a:rPr lang="en-US" sz="2400" i="1" dirty="0" err="1"/>
              <a:t>number,location</a:t>
            </a:r>
            <a:r>
              <a:rPr lang="en-US" sz="2400" i="1" dirty="0"/>
              <a:t>)</a:t>
            </a:r>
          </a:p>
          <a:p>
            <a:pPr algn="l"/>
            <a:endParaRPr lang="en-US" sz="2400" i="1" dirty="0"/>
          </a:p>
          <a:p>
            <a:pPr algn="l"/>
            <a:r>
              <a:rPr lang="en-US" sz="2400" dirty="0"/>
              <a:t>Relationship set </a:t>
            </a:r>
            <a:r>
              <a:rPr lang="en-US" sz="2400" i="1" dirty="0" err="1"/>
              <a:t>emp</a:t>
            </a:r>
            <a:r>
              <a:rPr lang="en-US" sz="2400" i="1" dirty="0"/>
              <a:t>-telephone</a:t>
            </a:r>
            <a:r>
              <a:rPr lang="en-US" sz="2400" dirty="0"/>
              <a:t>(association between employees and the telephones that they have)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*An employee may have Multiple/None telephone</a:t>
            </a:r>
          </a:p>
          <a:p>
            <a:pPr algn="l"/>
            <a:endParaRPr lang="en-US" sz="2400" dirty="0"/>
          </a:p>
          <a:p>
            <a:pPr algn="l"/>
            <a:r>
              <a:rPr lang="en-US" sz="2400" b="1" dirty="0"/>
              <a:t>Case 3: ?</a:t>
            </a:r>
          </a:p>
          <a:p>
            <a:pPr algn="l"/>
            <a:r>
              <a:rPr lang="en-US" sz="2400" dirty="0"/>
              <a:t>Employee’s name as an Entity?</a:t>
            </a:r>
          </a:p>
        </p:txBody>
      </p:sp>
    </p:spTree>
    <p:extLst>
      <p:ext uri="{BB962C8B-B14F-4D97-AF65-F5344CB8AC3E}">
        <p14:creationId xmlns:p14="http://schemas.microsoft.com/office/powerpoint/2010/main" val="183298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09600" y="9906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endParaRPr lang="en-US" sz="2400" dirty="0">
              <a:solidFill>
                <a:srgbClr val="006532"/>
              </a:solidFill>
              <a:latin typeface="TTE2A5EB68t00" charset="0"/>
            </a:endParaRPr>
          </a:p>
          <a:p>
            <a:pPr algn="l" eaLnBrk="1" hangingPunct="1"/>
            <a:r>
              <a:rPr lang="en-US" sz="3000" b="1" i="1" dirty="0">
                <a:solidFill>
                  <a:srgbClr val="9B6500"/>
                </a:solidFill>
                <a:latin typeface="Arial" pitchFamily="34" charset="0"/>
              </a:rPr>
              <a:t>Entity Relationship Model </a:t>
            </a:r>
            <a:r>
              <a:rPr lang="en-US" sz="3000" b="1" dirty="0">
                <a:solidFill>
                  <a:srgbClr val="9B6500"/>
                </a:solidFill>
                <a:latin typeface="Arial" pitchFamily="34" charset="0"/>
              </a:rPr>
              <a:t>(ER Model) </a:t>
            </a:r>
            <a:r>
              <a:rPr lang="en-US" sz="3000" dirty="0">
                <a:solidFill>
                  <a:srgbClr val="000000"/>
                </a:solidFill>
                <a:latin typeface="Arial" pitchFamily="34" charset="0"/>
              </a:rPr>
              <a:t>is a</a:t>
            </a:r>
          </a:p>
          <a:p>
            <a:pPr algn="l" eaLnBrk="1" hangingPunct="1"/>
            <a:r>
              <a:rPr lang="en-US" sz="3000" dirty="0">
                <a:solidFill>
                  <a:srgbClr val="000000"/>
                </a:solidFill>
                <a:latin typeface="Arial" pitchFamily="34" charset="0"/>
              </a:rPr>
              <a:t>popular high-level conceptual data model used for the conceptual design of database</a:t>
            </a:r>
          </a:p>
          <a:p>
            <a:pPr algn="l" eaLnBrk="1" hangingPunct="1"/>
            <a:r>
              <a:rPr lang="en-US" sz="3000" dirty="0">
                <a:solidFill>
                  <a:srgbClr val="000000"/>
                </a:solidFill>
                <a:latin typeface="Arial" pitchFamily="34" charset="0"/>
              </a:rPr>
              <a:t>applications.</a:t>
            </a:r>
          </a:p>
          <a:p>
            <a:pPr algn="l" eaLnBrk="1" hangingPunct="1"/>
            <a:endParaRPr lang="en-US" sz="3000" dirty="0">
              <a:solidFill>
                <a:srgbClr val="000000"/>
              </a:solidFill>
              <a:latin typeface="Arial" pitchFamily="34" charset="0"/>
            </a:endParaRPr>
          </a:p>
          <a:p>
            <a:pPr algn="l" eaLnBrk="1" hangingPunct="1"/>
            <a:r>
              <a:rPr lang="en-US" sz="3000" b="1" i="1" dirty="0">
                <a:solidFill>
                  <a:srgbClr val="FF0000"/>
                </a:solidFill>
                <a:latin typeface="Arial" pitchFamily="34" charset="0"/>
              </a:rPr>
              <a:t>ER model </a:t>
            </a:r>
            <a:r>
              <a:rPr lang="en-US" sz="3000" dirty="0">
                <a:solidFill>
                  <a:srgbClr val="000000"/>
                </a:solidFill>
                <a:latin typeface="Arial" pitchFamily="34" charset="0"/>
              </a:rPr>
              <a:t>has three main concepts:</a:t>
            </a:r>
          </a:p>
          <a:p>
            <a:pPr algn="l" eaLnBrk="1" hangingPunct="1"/>
            <a:r>
              <a:rPr lang="en-US" sz="3000" dirty="0">
                <a:solidFill>
                  <a:srgbClr val="0000CE"/>
                </a:solidFill>
                <a:latin typeface="Arial" pitchFamily="34" charset="0"/>
              </a:rPr>
              <a:t>Entities</a:t>
            </a:r>
          </a:p>
          <a:p>
            <a:pPr algn="l" eaLnBrk="1" hangingPunct="1"/>
            <a:r>
              <a:rPr lang="en-US" sz="3000" dirty="0">
                <a:solidFill>
                  <a:srgbClr val="0000CE"/>
                </a:solidFill>
                <a:latin typeface="Arial" pitchFamily="34" charset="0"/>
              </a:rPr>
              <a:t>Attributes</a:t>
            </a:r>
          </a:p>
          <a:p>
            <a:pPr algn="l" eaLnBrk="1" hangingPunct="1"/>
            <a:r>
              <a:rPr lang="en-US" sz="3000" dirty="0">
                <a:solidFill>
                  <a:srgbClr val="0000CE"/>
                </a:solidFill>
                <a:latin typeface="Arial" pitchFamily="34" charset="0"/>
              </a:rPr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35565670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6876" y="1386958"/>
            <a:ext cx="5770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Entity Sets versus Attributes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676800" y="2931213"/>
            <a:ext cx="6418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Entity Sets versus Relationship Sets</a:t>
            </a:r>
          </a:p>
        </p:txBody>
      </p:sp>
    </p:spTree>
    <p:extLst>
      <p:ext uri="{BB962C8B-B14F-4D97-AF65-F5344CB8AC3E}">
        <p14:creationId xmlns:p14="http://schemas.microsoft.com/office/powerpoint/2010/main" val="17872531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8924" y="549291"/>
            <a:ext cx="811161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Entity Sets versus Attributes</a:t>
            </a:r>
            <a:endParaRPr lang="en-US" sz="3200" dirty="0"/>
          </a:p>
          <a:p>
            <a:endParaRPr lang="en-US" sz="2400" dirty="0"/>
          </a:p>
          <a:p>
            <a:r>
              <a:rPr lang="en-US" sz="2400" dirty="0"/>
              <a:t>What constitutes an attribute, and </a:t>
            </a:r>
          </a:p>
          <a:p>
            <a:r>
              <a:rPr lang="en-US" sz="2400" dirty="0"/>
              <a:t>what constitutes an entity set?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Unfortunately, </a:t>
            </a:r>
            <a:r>
              <a:rPr lang="en-US" sz="2400" b="1" dirty="0"/>
              <a:t>there are no simple answers</a:t>
            </a:r>
          </a:p>
          <a:p>
            <a:endParaRPr lang="en-US" sz="2400" b="1" dirty="0"/>
          </a:p>
          <a:p>
            <a:endParaRPr lang="en-US" sz="2400" b="1" dirty="0"/>
          </a:p>
          <a:p>
            <a:pPr algn="l"/>
            <a:r>
              <a:rPr lang="en-US" sz="2400" b="1" dirty="0"/>
              <a:t>It depends on: </a:t>
            </a:r>
          </a:p>
          <a:p>
            <a:pPr algn="l"/>
            <a:r>
              <a:rPr lang="en-US" sz="2400" b="1" dirty="0"/>
              <a:t>The structure</a:t>
            </a:r>
            <a:r>
              <a:rPr lang="en-US" sz="2400" dirty="0"/>
              <a:t> of the real-world enterprise being modeled</a:t>
            </a:r>
          </a:p>
          <a:p>
            <a:pPr algn="l"/>
            <a:r>
              <a:rPr lang="en-US" sz="2400" dirty="0"/>
              <a:t>The </a:t>
            </a:r>
            <a:r>
              <a:rPr lang="en-US" sz="2400" b="1" dirty="0"/>
              <a:t>semantics associated </a:t>
            </a:r>
            <a:r>
              <a:rPr lang="en-US" sz="2400" dirty="0"/>
              <a:t>with the attribute in question.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193951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9433" y="1211294"/>
            <a:ext cx="79346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Common Mistakes: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/>
              <a:t>Primary key of an entity set as an attribute of another</a:t>
            </a:r>
          </a:p>
          <a:p>
            <a:pPr algn="l"/>
            <a:r>
              <a:rPr lang="en-US" sz="2400" dirty="0"/>
              <a:t>	entity set. </a:t>
            </a:r>
          </a:p>
          <a:p>
            <a:pPr algn="l"/>
            <a:r>
              <a:rPr lang="en-US" sz="2400" dirty="0"/>
              <a:t>	Example: To model </a:t>
            </a:r>
            <a:r>
              <a:rPr lang="en-US" sz="2400" b="1" i="1" dirty="0"/>
              <a:t>customer-id </a:t>
            </a:r>
            <a:r>
              <a:rPr lang="en-US" sz="2400" dirty="0"/>
              <a:t>as an attribute of 		</a:t>
            </a:r>
            <a:r>
              <a:rPr lang="en-US" sz="2400" i="1" dirty="0"/>
              <a:t>loan </a:t>
            </a:r>
            <a:r>
              <a:rPr lang="en-US" sz="2400" dirty="0"/>
              <a:t>even if each loan had only one 			</a:t>
            </a:r>
            <a:r>
              <a:rPr lang="en-US" sz="2400" b="1" dirty="0"/>
              <a:t>customer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/>
              <a:t>To designate the </a:t>
            </a:r>
            <a:r>
              <a:rPr lang="en-US" sz="2400" b="1" dirty="0"/>
              <a:t>primary key attributes</a:t>
            </a:r>
            <a:r>
              <a:rPr lang="en-US" sz="2400" dirty="0"/>
              <a:t> of the related entity sets as </a:t>
            </a:r>
            <a:r>
              <a:rPr lang="en-US" sz="2400" b="1" dirty="0"/>
              <a:t>attributes </a:t>
            </a:r>
            <a:r>
              <a:rPr lang="en-US" sz="2400" dirty="0"/>
              <a:t>of the relationship set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66012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8213" y="1102413"/>
            <a:ext cx="6418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Entity Sets versus Relationship Sets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724826" y="2399659"/>
            <a:ext cx="60655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 is not always clear whether </a:t>
            </a:r>
          </a:p>
          <a:p>
            <a:r>
              <a:rPr lang="en-US" sz="2400" dirty="0"/>
              <a:t>an object is best expressed by</a:t>
            </a:r>
          </a:p>
          <a:p>
            <a:r>
              <a:rPr lang="en-US" sz="2400" b="1" dirty="0"/>
              <a:t>an entity set </a:t>
            </a:r>
          </a:p>
          <a:p>
            <a:r>
              <a:rPr lang="en-US" sz="2400" b="1" dirty="0"/>
              <a:t>or</a:t>
            </a:r>
          </a:p>
          <a:p>
            <a:r>
              <a:rPr lang="en-US" sz="2400" b="1" dirty="0"/>
              <a:t> a relationship set.</a:t>
            </a:r>
          </a:p>
        </p:txBody>
      </p:sp>
    </p:spTree>
    <p:extLst>
      <p:ext uri="{BB962C8B-B14F-4D97-AF65-F5344CB8AC3E}">
        <p14:creationId xmlns:p14="http://schemas.microsoft.com/office/powerpoint/2010/main" val="30706491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" t="9653" r="426" b="10504"/>
          <a:stretch>
            <a:fillRect/>
          </a:stretch>
        </p:blipFill>
        <p:spPr bwMode="auto">
          <a:xfrm>
            <a:off x="532374" y="3259904"/>
            <a:ext cx="3955415" cy="2388727"/>
          </a:xfrm>
          <a:prstGeom prst="rect">
            <a:avLst/>
          </a:prstGeom>
          <a:noFill/>
          <a:ln w="38100" cmpd="dbl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7680" y="5677103"/>
            <a:ext cx="3504801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9pPr>
          </a:lstStyle>
          <a:p>
            <a:pPr>
              <a:defRPr/>
            </a:pPr>
            <a:r>
              <a:rPr lang="en-US" sz="2000" dirty="0"/>
              <a:t>The loan  relation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289" y="536082"/>
            <a:ext cx="57150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679" y="3259904"/>
            <a:ext cx="3640650" cy="238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776" y="5643151"/>
            <a:ext cx="542245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7954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923" y="1851659"/>
            <a:ext cx="5638801" cy="4229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183" y="974090"/>
            <a:ext cx="4078287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1171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15" y="1631095"/>
            <a:ext cx="5212725" cy="4027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133" y="529908"/>
            <a:ext cx="4078287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73804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itchFamily="18" charset="0"/>
              </a:rPr>
              <a:t> Binary Relationships</a:t>
            </a:r>
            <a:r>
              <a:rPr lang="en-US"/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cs typeface="Times New Roman" pitchFamily="18" charset="0"/>
              </a:rPr>
              <a:t>If there are two entity types involved it is a </a:t>
            </a:r>
            <a:r>
              <a:rPr lang="en-US" sz="2400" i="1">
                <a:cs typeface="Times New Roman" pitchFamily="18" charset="0"/>
              </a:rPr>
              <a:t>binary</a:t>
            </a:r>
            <a:r>
              <a:rPr lang="en-US" sz="2400">
                <a:cs typeface="Times New Roman" pitchFamily="18" charset="0"/>
              </a:rPr>
              <a:t> relationship type 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871788"/>
            <a:ext cx="79184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itchFamily="18" charset="0"/>
              </a:rPr>
              <a:t>Ternary relationship</a:t>
            </a:r>
            <a:r>
              <a:rPr lang="en-US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cs typeface="Times New Roman" pitchFamily="18" charset="0"/>
              </a:rPr>
              <a:t>If there are three entity types involved it is a </a:t>
            </a:r>
            <a:r>
              <a:rPr lang="en-US" sz="2400" i="1">
                <a:cs typeface="Times New Roman" pitchFamily="18" charset="0"/>
              </a:rPr>
              <a:t>ternary</a:t>
            </a:r>
            <a:r>
              <a:rPr lang="en-US" sz="2400">
                <a:cs typeface="Times New Roman" pitchFamily="18" charset="0"/>
              </a:rPr>
              <a:t> relationship type 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728913"/>
            <a:ext cx="8024812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itchFamily="18" charset="0"/>
              </a:rPr>
              <a:t>Replacing ternary relationships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 dirty="0">
                <a:cs typeface="Times New Roman" pitchFamily="18" charset="0"/>
              </a:rPr>
              <a:t>When ternary relationships occurs in an ER model they should always be removed before finishing the model. </a:t>
            </a:r>
          </a:p>
          <a:p>
            <a:pPr algn="just"/>
            <a:r>
              <a:rPr lang="en-US" sz="2400" dirty="0">
                <a:cs typeface="Times New Roman" pitchFamily="18" charset="0"/>
              </a:rPr>
              <a:t>Sometimes the relationships can be replaced by a series of </a:t>
            </a:r>
            <a:r>
              <a:rPr lang="en-US" sz="2400" b="1" dirty="0">
                <a:cs typeface="Times New Roman" pitchFamily="18" charset="0"/>
              </a:rPr>
              <a:t>binary relationships that link pairs </a:t>
            </a:r>
            <a:r>
              <a:rPr lang="en-US" sz="2400" dirty="0">
                <a:cs typeface="Times New Roman" pitchFamily="18" charset="0"/>
              </a:rPr>
              <a:t>of the original ternary relationship.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7086600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229600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0650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itchFamily="18" charset="0"/>
              </a:rPr>
              <a:t>Replacing ternary relationships</a:t>
            </a:r>
            <a:r>
              <a:rPr lang="en-US"/>
              <a:t>  (Cont)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 dirty="0"/>
              <a:t>This can result in the loss of some information - It is no longer clear </a:t>
            </a:r>
            <a:r>
              <a:rPr lang="en-US" sz="2800" b="1" dirty="0"/>
              <a:t>which sales assistant </a:t>
            </a:r>
            <a:r>
              <a:rPr lang="en-US" sz="2800" dirty="0"/>
              <a:t>sold a customer a </a:t>
            </a:r>
            <a:r>
              <a:rPr lang="en-US" sz="2800" b="1" dirty="0"/>
              <a:t>particular product</a:t>
            </a:r>
            <a:r>
              <a:rPr lang="en-US" sz="2800" dirty="0"/>
              <a:t>. </a:t>
            </a:r>
          </a:p>
          <a:p>
            <a:pPr>
              <a:buFont typeface="Monotype Sorts" pitchFamily="2" charset="2"/>
              <a:buNone/>
            </a:pPr>
            <a:r>
              <a:rPr lang="en-US" sz="2800" dirty="0">
                <a:cs typeface="Times New Roman" pitchFamily="18" charset="0"/>
              </a:rPr>
              <a:t>Try replacing the ternary relationship with an entity type and a </a:t>
            </a:r>
            <a:r>
              <a:rPr lang="en-US" sz="2800" b="1" dirty="0">
                <a:cs typeface="Times New Roman" pitchFamily="18" charset="0"/>
              </a:rPr>
              <a:t>set of binary</a:t>
            </a:r>
            <a:r>
              <a:rPr lang="en-US" sz="2800" dirty="0">
                <a:cs typeface="Times New Roman" pitchFamily="18" charset="0"/>
              </a:rPr>
              <a:t> relationships.</a:t>
            </a:r>
            <a:r>
              <a:rPr lang="en-US" dirty="0">
                <a:cs typeface="Times New Roman" pitchFamily="18" charset="0"/>
              </a:rPr>
              <a:t> 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3895725"/>
            <a:ext cx="7710487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itchFamily="18" charset="0"/>
              </a:rPr>
              <a:t>Replacing ternary relationships</a:t>
            </a:r>
            <a:r>
              <a:rPr lang="en-US"/>
              <a:t>  (Cont)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Relationships are usually verbs,</a:t>
            </a:r>
            <a:r>
              <a:rPr lang="en-US"/>
              <a:t> </a:t>
            </a:r>
            <a:r>
              <a:rPr lang="en-US">
                <a:cs typeface="Times New Roman" pitchFamily="18" charset="0"/>
              </a:rPr>
              <a:t>so name the new entity type by the relationship verb rewritten as a noun. </a:t>
            </a:r>
          </a:p>
          <a:p>
            <a:r>
              <a:rPr lang="en-US">
                <a:cs typeface="Times New Roman" pitchFamily="18" charset="0"/>
              </a:rPr>
              <a:t>The relationship </a:t>
            </a:r>
            <a:r>
              <a:rPr lang="en-US" i="1">
                <a:cs typeface="Times New Roman" pitchFamily="18" charset="0"/>
              </a:rPr>
              <a:t>sells</a:t>
            </a:r>
            <a:r>
              <a:rPr lang="en-US">
                <a:cs typeface="Times New Roman" pitchFamily="18" charset="0"/>
              </a:rPr>
              <a:t> can become the entity type </a:t>
            </a:r>
            <a:r>
              <a:rPr lang="en-US" i="1">
                <a:cs typeface="Times New Roman" pitchFamily="18" charset="0"/>
              </a:rPr>
              <a:t>sale</a:t>
            </a:r>
            <a:r>
              <a:rPr lang="en-US">
                <a:cs typeface="Times New Roman" pitchFamily="18" charset="0"/>
              </a:rPr>
              <a:t>.</a:t>
            </a:r>
            <a:r>
              <a:rPr lang="en-US"/>
              <a:t> </a:t>
            </a:r>
          </a:p>
          <a:p>
            <a:r>
              <a:rPr lang="en-US">
                <a:cs typeface="Times New Roman" pitchFamily="18" charset="0"/>
              </a:rPr>
              <a:t>So a sales assistant can be linked to a specific customer and both of them to the sale of a particular product. </a:t>
            </a:r>
          </a:p>
          <a:p>
            <a:r>
              <a:rPr lang="en-US">
                <a:cs typeface="Times New Roman" pitchFamily="18" charset="0"/>
              </a:rPr>
              <a:t>This process also works for higher order relationships. 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3714750"/>
            <a:ext cx="8374062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100">
                <a:ea typeface="SimSun" pitchFamily="2" charset="-122"/>
              </a:rPr>
              <a:t>E-R</a:t>
            </a:r>
            <a:r>
              <a:rPr lang="en-US" altLang="zh-CN">
                <a:ea typeface="SimSun" pitchFamily="2" charset="-122"/>
              </a:rPr>
              <a:t> Diagram with a Ternary Relationship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27061" r="774" b="26804"/>
          <a:stretch>
            <a:fillRect/>
          </a:stretch>
        </p:blipFill>
        <p:spPr bwMode="auto">
          <a:xfrm>
            <a:off x="533400" y="1333500"/>
            <a:ext cx="8278813" cy="2921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E-R Diagrams</a:t>
            </a:r>
          </a:p>
        </p:txBody>
      </p:sp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190500" y="1113155"/>
            <a:ext cx="89535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b="1" dirty="0">
                <a:ea typeface="SimSun" pitchFamily="2" charset="-122"/>
              </a:rPr>
              <a:t>Rectangles</a:t>
            </a:r>
            <a:r>
              <a:rPr kumimoji="1" lang="en-US" altLang="zh-CN" sz="2400" dirty="0">
                <a:ea typeface="SimSun" pitchFamily="2" charset="-122"/>
              </a:rPr>
              <a:t> represent entity sets.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b="1" dirty="0">
                <a:ea typeface="SimSun" pitchFamily="2" charset="-122"/>
              </a:rPr>
              <a:t>Diamonds</a:t>
            </a:r>
            <a:r>
              <a:rPr kumimoji="1" lang="en-US" altLang="zh-CN" sz="2400" dirty="0">
                <a:ea typeface="SimSun" pitchFamily="2" charset="-122"/>
              </a:rPr>
              <a:t> represent relationship sets.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b="1" dirty="0">
                <a:ea typeface="SimSun" pitchFamily="2" charset="-122"/>
              </a:rPr>
              <a:t>Lines</a:t>
            </a:r>
            <a:r>
              <a:rPr kumimoji="1" lang="en-US" altLang="zh-CN" sz="2400" dirty="0">
                <a:ea typeface="SimSun" pitchFamily="2" charset="-122"/>
              </a:rPr>
              <a:t> link attributes to entity sets and entity sets to relationship sets.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b="1" dirty="0">
                <a:ea typeface="SimSun" pitchFamily="2" charset="-122"/>
              </a:rPr>
              <a:t>Ellipses</a:t>
            </a:r>
            <a:r>
              <a:rPr kumimoji="1" lang="en-US" altLang="zh-CN" sz="2400" dirty="0">
                <a:ea typeface="SimSun" pitchFamily="2" charset="-122"/>
              </a:rPr>
              <a:t> represent attributes</a:t>
            </a: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b="1" dirty="0">
                <a:ea typeface="SimSun" pitchFamily="2" charset="-122"/>
              </a:rPr>
              <a:t>Double ellipses</a:t>
            </a:r>
            <a:r>
              <a:rPr kumimoji="1" lang="en-US" altLang="zh-CN" sz="2400" dirty="0">
                <a:ea typeface="SimSun" pitchFamily="2" charset="-122"/>
              </a:rPr>
              <a:t> represent multivalued attributes.</a:t>
            </a: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b="1" dirty="0">
                <a:ea typeface="SimSun" pitchFamily="2" charset="-122"/>
              </a:rPr>
              <a:t>Dashed ellipses</a:t>
            </a:r>
            <a:r>
              <a:rPr kumimoji="1" lang="en-US" altLang="zh-CN" sz="2400" dirty="0">
                <a:ea typeface="SimSun" pitchFamily="2" charset="-122"/>
              </a:rPr>
              <a:t> denote derived attributes.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b="1" dirty="0">
                <a:ea typeface="SimSun" pitchFamily="2" charset="-122"/>
              </a:rPr>
              <a:t>Underline</a:t>
            </a:r>
            <a:r>
              <a:rPr kumimoji="1" lang="en-US" altLang="zh-CN" sz="2400" dirty="0">
                <a:ea typeface="SimSun" pitchFamily="2" charset="-122"/>
              </a:rPr>
              <a:t> indicates primary key attributes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5025" y="0"/>
            <a:ext cx="8077200" cy="1092200"/>
          </a:xfrm>
        </p:spPr>
        <p:txBody>
          <a:bodyPr/>
          <a:lstStyle/>
          <a:p>
            <a:pPr>
              <a:defRPr/>
            </a:pPr>
            <a:r>
              <a:rPr lang="en-US" altLang="zh-CN" sz="2400">
                <a:ea typeface="SimSun" pitchFamily="2" charset="-122"/>
              </a:rPr>
              <a:t>E-R Diagram With Composite, Multivalued, and Derived Attributes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14647" r="1704" b="16919"/>
          <a:stretch>
            <a:fillRect/>
          </a:stretch>
        </p:blipFill>
        <p:spPr bwMode="auto">
          <a:xfrm>
            <a:off x="325438" y="1322388"/>
            <a:ext cx="8648700" cy="47021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SimSun" pitchFamily="2" charset="-122"/>
              </a:rPr>
              <a:t>E-R Diagrams many to many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" t="30733" r="1064" b="30733"/>
          <a:stretch>
            <a:fillRect/>
          </a:stretch>
        </p:blipFill>
        <p:spPr bwMode="auto">
          <a:xfrm>
            <a:off x="1087233" y="1071358"/>
            <a:ext cx="6610628" cy="1952061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87233" y="3429000"/>
            <a:ext cx="72501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Directed line (Arrow Head)  side never be many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directed line </a:t>
            </a:r>
          </a:p>
          <a:p>
            <a:r>
              <a:rPr lang="en-US" dirty="0"/>
              <a:t>from the </a:t>
            </a:r>
            <a:r>
              <a:rPr lang="en-US" b="1" dirty="0"/>
              <a:t>relationship set borrower </a:t>
            </a:r>
            <a:r>
              <a:rPr lang="en-US" dirty="0"/>
              <a:t>to the entity </a:t>
            </a:r>
            <a:r>
              <a:rPr lang="en-US" b="1" dirty="0"/>
              <a:t>set loan 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/>
              <a:t>borrower is</a:t>
            </a:r>
            <a:r>
              <a:rPr lang="en-US" dirty="0"/>
              <a:t> either a </a:t>
            </a:r>
            <a:r>
              <a:rPr lang="en-US" b="1" dirty="0"/>
              <a:t>one-to-one</a:t>
            </a:r>
            <a:r>
              <a:rPr lang="en-US" dirty="0"/>
              <a:t> or </a:t>
            </a:r>
            <a:r>
              <a:rPr lang="en-US" b="1" dirty="0"/>
              <a:t>many-to-one </a:t>
            </a:r>
            <a:r>
              <a:rPr lang="en-US" dirty="0"/>
              <a:t>relationship set, from </a:t>
            </a:r>
            <a:r>
              <a:rPr lang="en-US" b="1" i="1" dirty="0"/>
              <a:t>custome</a:t>
            </a:r>
            <a:r>
              <a:rPr lang="en-US" dirty="0"/>
              <a:t>r to </a:t>
            </a:r>
            <a:r>
              <a:rPr lang="en-US" b="1" i="1" dirty="0"/>
              <a:t>loan</a:t>
            </a:r>
            <a:r>
              <a:rPr lang="en-US" dirty="0"/>
              <a:t>; </a:t>
            </a:r>
          </a:p>
          <a:p>
            <a:r>
              <a:rPr lang="en-US" dirty="0"/>
              <a:t>The </a:t>
            </a:r>
            <a:r>
              <a:rPr lang="en-US" b="1" dirty="0"/>
              <a:t>borrower </a:t>
            </a:r>
            <a:r>
              <a:rPr lang="en-US" dirty="0"/>
              <a:t>cannot be a </a:t>
            </a:r>
            <a:r>
              <a:rPr lang="en-US" b="1" dirty="0"/>
              <a:t>many-to-many</a:t>
            </a:r>
            <a:r>
              <a:rPr lang="en-US" dirty="0"/>
              <a:t> or </a:t>
            </a:r>
            <a:r>
              <a:rPr lang="en-US" b="1" dirty="0"/>
              <a:t>a one-to-many </a:t>
            </a:r>
            <a:r>
              <a:rPr lang="en-US" dirty="0"/>
              <a:t>relationship set from </a:t>
            </a:r>
            <a:r>
              <a:rPr lang="en-US" b="1" dirty="0"/>
              <a:t>customer </a:t>
            </a:r>
            <a:r>
              <a:rPr lang="en-US" dirty="0"/>
              <a:t>to </a:t>
            </a:r>
            <a:r>
              <a:rPr lang="en-US" b="1" dirty="0"/>
              <a:t>loan.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4734560" y="2651760"/>
            <a:ext cx="1524000" cy="3048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411519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Relationship Sets with Attributes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" t="28851" r="1651" b="28606"/>
          <a:stretch>
            <a:fillRect/>
          </a:stretch>
        </p:blipFill>
        <p:spPr bwMode="auto">
          <a:xfrm>
            <a:off x="234950" y="1535113"/>
            <a:ext cx="8716963" cy="31623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itchFamily="18" charset="0"/>
              </a:rPr>
              <a:t>Degree of a Relationship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cs typeface="Times New Roman" pitchFamily="18" charset="0"/>
              </a:rPr>
              <a:t>It is also possible to have entities associated through two or </a:t>
            </a:r>
            <a:r>
              <a:rPr lang="en-US" sz="2400" b="1">
                <a:cs typeface="Times New Roman" pitchFamily="18" charset="0"/>
              </a:rPr>
              <a:t>more distinct relationships</a:t>
            </a:r>
            <a:r>
              <a:rPr lang="en-US">
                <a:cs typeface="Times New Roman" pitchFamily="18" charset="0"/>
              </a:rPr>
              <a:t>. 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2528888"/>
            <a:ext cx="82645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Roles: </a:t>
            </a:r>
            <a:r>
              <a:rPr lang="en-US">
                <a:cs typeface="Times New Roman" pitchFamily="18" charset="0"/>
              </a:rPr>
              <a:t>Degree of a Relationship </a:t>
            </a:r>
            <a:endParaRPr lang="en-US" altLang="zh-CN">
              <a:ea typeface="SimSun" pitchFamily="2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25" y="706438"/>
            <a:ext cx="8969375" cy="27130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CN" b="1">
              <a:ea typeface="SimSun" pitchFamily="2" charset="-122"/>
            </a:endParaRPr>
          </a:p>
          <a:p>
            <a:r>
              <a:rPr lang="en-US" altLang="zh-CN" b="1">
                <a:ea typeface="SimSun" pitchFamily="2" charset="-122"/>
              </a:rPr>
              <a:t>The labels “</a:t>
            </a:r>
            <a:r>
              <a:rPr lang="en-US" altLang="zh-CN" b="1">
                <a:solidFill>
                  <a:srgbClr val="FF0000"/>
                </a:solidFill>
                <a:ea typeface="SimSun" pitchFamily="2" charset="-122"/>
              </a:rPr>
              <a:t>manager”</a:t>
            </a:r>
            <a:r>
              <a:rPr lang="en-US" altLang="zh-CN" b="1">
                <a:ea typeface="SimSun" pitchFamily="2" charset="-122"/>
              </a:rPr>
              <a:t> and “</a:t>
            </a:r>
            <a:r>
              <a:rPr lang="en-US" altLang="zh-CN" b="1">
                <a:solidFill>
                  <a:srgbClr val="FF0000"/>
                </a:solidFill>
                <a:ea typeface="SimSun" pitchFamily="2" charset="-122"/>
              </a:rPr>
              <a:t>worker”</a:t>
            </a:r>
            <a:r>
              <a:rPr lang="en-US" altLang="zh-CN" b="1">
                <a:ea typeface="SimSun" pitchFamily="2" charset="-122"/>
              </a:rPr>
              <a:t> are called </a:t>
            </a:r>
            <a:r>
              <a:rPr lang="en-US" altLang="zh-CN" b="1">
                <a:solidFill>
                  <a:schemeClr val="tx2"/>
                </a:solidFill>
                <a:ea typeface="SimSun" pitchFamily="2" charset="-122"/>
              </a:rPr>
              <a:t>roles</a:t>
            </a:r>
            <a:r>
              <a:rPr lang="en-US" altLang="zh-CN" b="1">
                <a:ea typeface="SimSun" pitchFamily="2" charset="-122"/>
              </a:rPr>
              <a:t>; they specify how employee entities interact via the works-for relationship set.</a:t>
            </a:r>
          </a:p>
          <a:p>
            <a:r>
              <a:rPr lang="en-US" altLang="zh-CN" b="1">
                <a:ea typeface="SimSun" pitchFamily="2" charset="-122"/>
              </a:rPr>
              <a:t>Roles are indicated in E-R diagrams by labeling the lines that connect diamonds to rectangles.</a:t>
            </a:r>
          </a:p>
          <a:p>
            <a:r>
              <a:rPr lang="en-US" altLang="zh-CN" b="1">
                <a:ea typeface="SimSun" pitchFamily="2" charset="-122"/>
              </a:rPr>
              <a:t>Role labels are </a:t>
            </a:r>
            <a:r>
              <a:rPr lang="en-US" altLang="zh-CN" b="1">
                <a:solidFill>
                  <a:srgbClr val="FF0000"/>
                </a:solidFill>
                <a:ea typeface="SimSun" pitchFamily="2" charset="-122"/>
              </a:rPr>
              <a:t>optional</a:t>
            </a:r>
            <a:r>
              <a:rPr lang="en-US" altLang="zh-CN" b="1">
                <a:ea typeface="SimSun" pitchFamily="2" charset="-122"/>
              </a:rPr>
              <a:t>, and are used to clarify semantics of the relationship</a:t>
            </a:r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" t="22791" r="2357" b="23051"/>
          <a:stretch>
            <a:fillRect/>
          </a:stretch>
        </p:blipFill>
        <p:spPr bwMode="auto">
          <a:xfrm>
            <a:off x="1282700" y="3722688"/>
            <a:ext cx="6738938" cy="28543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Cardinality Constraints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936625"/>
            <a:ext cx="8724900" cy="2892425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We express cardinality constraints by drawing either a </a:t>
            </a:r>
            <a:r>
              <a:rPr lang="en-US" altLang="zh-CN" i="1" dirty="0">
                <a:ea typeface="SimSun" pitchFamily="2" charset="-122"/>
              </a:rPr>
              <a:t>directed line (</a:t>
            </a:r>
            <a:r>
              <a:rPr lang="en-US" altLang="zh-CN" i="1" dirty="0">
                <a:ea typeface="SimSun" pitchFamily="2" charset="-122"/>
                <a:sym typeface="Symbol" pitchFamily="18" charset="2"/>
              </a:rPr>
              <a:t>), signifying “</a:t>
            </a:r>
            <a:r>
              <a:rPr lang="en-US" altLang="zh-CN" dirty="0">
                <a:ea typeface="SimSun" pitchFamily="2" charset="-122"/>
                <a:sym typeface="Symbol" pitchFamily="18" charset="2"/>
              </a:rPr>
              <a:t>one,” or an </a:t>
            </a:r>
            <a:r>
              <a:rPr lang="en-US" altLang="zh-CN" b="1" dirty="0">
                <a:ea typeface="SimSun" pitchFamily="2" charset="-122"/>
                <a:sym typeface="Symbol" pitchFamily="18" charset="2"/>
              </a:rPr>
              <a:t>undirected line (—), signifying “many</a:t>
            </a:r>
            <a:r>
              <a:rPr lang="en-US" altLang="zh-CN" dirty="0">
                <a:ea typeface="SimSun" pitchFamily="2" charset="-122"/>
                <a:sym typeface="Symbol" pitchFamily="18" charset="2"/>
              </a:rPr>
              <a:t>,” between the relationship set and the entity set.</a:t>
            </a:r>
          </a:p>
          <a:p>
            <a:r>
              <a:rPr lang="en-US" altLang="zh-CN" b="1" dirty="0">
                <a:ea typeface="SimSun" pitchFamily="2" charset="-122"/>
              </a:rPr>
              <a:t>E.g.: One-to-one relationship:</a:t>
            </a:r>
          </a:p>
          <a:p>
            <a:pPr lvl="1"/>
            <a:r>
              <a:rPr lang="en-US" altLang="zh-CN" sz="2000" b="1" dirty="0">
                <a:ea typeface="SimSun" pitchFamily="2" charset="-122"/>
              </a:rPr>
              <a:t>A customer is associated with at most one loan </a:t>
            </a:r>
            <a:r>
              <a:rPr lang="en-US" altLang="zh-CN" sz="2000" dirty="0">
                <a:ea typeface="SimSun" pitchFamily="2" charset="-122"/>
              </a:rPr>
              <a:t>via the relationship </a:t>
            </a:r>
            <a:r>
              <a:rPr lang="en-US" altLang="zh-CN" sz="2000" i="1" dirty="0">
                <a:ea typeface="SimSun" pitchFamily="2" charset="-122"/>
              </a:rPr>
              <a:t>borrower</a:t>
            </a:r>
          </a:p>
          <a:p>
            <a:pPr lvl="1"/>
            <a:r>
              <a:rPr lang="en-US" altLang="zh-CN" sz="2000" dirty="0">
                <a:ea typeface="SimSun" pitchFamily="2" charset="-122"/>
              </a:rPr>
              <a:t>A loan is associated with </a:t>
            </a:r>
            <a:r>
              <a:rPr lang="en-US" altLang="zh-CN" sz="2000" b="1" dirty="0">
                <a:ea typeface="SimSun" pitchFamily="2" charset="-122"/>
              </a:rPr>
              <a:t>at most one </a:t>
            </a:r>
            <a:r>
              <a:rPr lang="en-US" altLang="zh-CN" sz="2000" dirty="0">
                <a:ea typeface="SimSun" pitchFamily="2" charset="-122"/>
              </a:rPr>
              <a:t>customer via </a:t>
            </a:r>
            <a:r>
              <a:rPr lang="en-US" altLang="zh-CN" sz="2000" i="1" dirty="0">
                <a:ea typeface="SimSun" pitchFamily="2" charset="-122"/>
              </a:rPr>
              <a:t>borrower</a:t>
            </a:r>
            <a:endParaRPr lang="en-US" altLang="zh-CN" sz="2000" dirty="0">
              <a:ea typeface="SimSun" pitchFamily="2" charset="-122"/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63831" r="16737" b="5560"/>
          <a:stretch>
            <a:fillRect/>
          </a:stretch>
        </p:blipFill>
        <p:spPr bwMode="auto">
          <a:xfrm>
            <a:off x="1409700" y="3957638"/>
            <a:ext cx="6623050" cy="22780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7315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305800" cy="290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3610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One-To-One Relationship</a:t>
            </a:r>
            <a:endParaRPr lang="en-US">
              <a:ea typeface="SimSun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A</a:t>
            </a:r>
            <a:r>
              <a:rPr lang="en-US" sz="2400">
                <a:cs typeface="Times New Roman" pitchFamily="18" charset="0"/>
              </a:rPr>
              <a:t> man can only marry one woman, and a woman can only marry one man, so it is a one to one (1:1) relationship 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3214688"/>
            <a:ext cx="8497887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One-To-Many Relationship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022350"/>
            <a:ext cx="7848600" cy="2324100"/>
          </a:xfrm>
        </p:spPr>
        <p:txBody>
          <a:bodyPr/>
          <a:lstStyle/>
          <a:p>
            <a:r>
              <a:rPr lang="en-US" altLang="zh-CN" sz="2400" dirty="0">
                <a:ea typeface="SimSun" pitchFamily="2" charset="-122"/>
              </a:rPr>
              <a:t>In the one-to-many relationship a loan is associated with </a:t>
            </a:r>
            <a:r>
              <a:rPr lang="en-US" altLang="zh-CN" sz="2400" b="1" dirty="0">
                <a:ea typeface="SimSun" pitchFamily="2" charset="-122"/>
              </a:rPr>
              <a:t>at most one customer </a:t>
            </a:r>
            <a:r>
              <a:rPr lang="en-US" altLang="zh-CN" sz="2400" dirty="0">
                <a:ea typeface="SimSun" pitchFamily="2" charset="-122"/>
              </a:rPr>
              <a:t>via </a:t>
            </a:r>
            <a:r>
              <a:rPr lang="en-US" altLang="zh-CN" sz="2400" i="1" dirty="0">
                <a:ea typeface="SimSun" pitchFamily="2" charset="-122"/>
              </a:rPr>
              <a:t>borrower</a:t>
            </a:r>
            <a:r>
              <a:rPr lang="en-US" altLang="zh-CN" sz="2400" dirty="0">
                <a:ea typeface="SimSun" pitchFamily="2" charset="-122"/>
              </a:rPr>
              <a:t>, a customer is </a:t>
            </a:r>
            <a:r>
              <a:rPr lang="en-US" altLang="zh-CN" sz="2400" b="1" dirty="0">
                <a:ea typeface="SimSun" pitchFamily="2" charset="-122"/>
              </a:rPr>
              <a:t>associated with several </a:t>
            </a:r>
            <a:r>
              <a:rPr lang="en-US" altLang="zh-CN" sz="2400" dirty="0">
                <a:ea typeface="SimSun" pitchFamily="2" charset="-122"/>
              </a:rPr>
              <a:t>(including 0) loans via </a:t>
            </a:r>
            <a:r>
              <a:rPr lang="en-US" altLang="zh-CN" sz="2400" i="1" dirty="0">
                <a:ea typeface="SimSun" pitchFamily="2" charset="-122"/>
              </a:rPr>
              <a:t>borrower</a:t>
            </a:r>
            <a:endParaRPr lang="en-US" altLang="zh-CN" sz="2400" dirty="0">
              <a:ea typeface="SimSun" pitchFamily="2" charset="-122"/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847" r="16737" b="72424"/>
          <a:stretch>
            <a:fillRect/>
          </a:stretch>
        </p:blipFill>
        <p:spPr bwMode="auto">
          <a:xfrm>
            <a:off x="669925" y="2847975"/>
            <a:ext cx="8037513" cy="24145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One-To-Many Relationship</a:t>
            </a:r>
            <a:endParaRPr lang="en-US">
              <a:ea typeface="SimSun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>
                <a:cs typeface="Times New Roman" pitchFamily="18" charset="0"/>
              </a:rPr>
              <a:t>One manager manages many employees, but each employee only has one manager, so it is a one to many (1:n) relationship</a:t>
            </a:r>
            <a:r>
              <a:rPr lang="en-US">
                <a:cs typeface="Times New Roman" pitchFamily="18" charset="0"/>
              </a:rPr>
              <a:t> 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3138488"/>
            <a:ext cx="89820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495300"/>
            <a:ext cx="8113712" cy="457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Many-To-One Relationships</a:t>
            </a: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31747" r="16737" b="39993"/>
          <a:stretch>
            <a:fillRect/>
          </a:stretch>
        </p:blipFill>
        <p:spPr bwMode="auto">
          <a:xfrm>
            <a:off x="901700" y="3471863"/>
            <a:ext cx="7508875" cy="23844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66750" y="1504950"/>
            <a:ext cx="7848600" cy="1638300"/>
          </a:xfrm>
          <a:noFill/>
        </p:spPr>
        <p:txBody>
          <a:bodyPr/>
          <a:lstStyle/>
          <a:p>
            <a:r>
              <a:rPr lang="en-US" altLang="zh-CN" sz="2400" dirty="0">
                <a:ea typeface="SimSun" pitchFamily="2" charset="-122"/>
              </a:rPr>
              <a:t>In a many-to-one relationship a loan is associated with </a:t>
            </a:r>
            <a:r>
              <a:rPr lang="en-US" altLang="zh-CN" sz="2400" b="1" dirty="0">
                <a:ea typeface="SimSun" pitchFamily="2" charset="-122"/>
              </a:rPr>
              <a:t>several (including 0) customers </a:t>
            </a:r>
            <a:r>
              <a:rPr lang="en-US" altLang="zh-CN" sz="2400" dirty="0">
                <a:ea typeface="SimSun" pitchFamily="2" charset="-122"/>
              </a:rPr>
              <a:t>via </a:t>
            </a:r>
            <a:r>
              <a:rPr lang="en-US" altLang="zh-CN" sz="2400" i="1" dirty="0">
                <a:ea typeface="SimSun" pitchFamily="2" charset="-122"/>
              </a:rPr>
              <a:t>borrower</a:t>
            </a:r>
            <a:r>
              <a:rPr lang="en-US" altLang="zh-CN" sz="2400" dirty="0">
                <a:ea typeface="SimSun" pitchFamily="2" charset="-122"/>
              </a:rPr>
              <a:t>, a customer is associated </a:t>
            </a:r>
            <a:r>
              <a:rPr lang="en-US" altLang="zh-CN" sz="2400" b="1" dirty="0">
                <a:ea typeface="SimSun" pitchFamily="2" charset="-122"/>
              </a:rPr>
              <a:t>with at most one lo</a:t>
            </a:r>
            <a:r>
              <a:rPr lang="en-US" altLang="zh-CN" sz="2400" dirty="0">
                <a:ea typeface="SimSun" pitchFamily="2" charset="-122"/>
              </a:rPr>
              <a:t>an via </a:t>
            </a:r>
            <a:r>
              <a:rPr lang="en-US" altLang="zh-CN" sz="2400" i="1" dirty="0">
                <a:ea typeface="SimSun" pitchFamily="2" charset="-122"/>
              </a:rPr>
              <a:t>borrower</a:t>
            </a:r>
            <a:endParaRPr lang="en-US" altLang="zh-CN" sz="2400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Many-To-One Relationships</a:t>
            </a:r>
            <a:endParaRPr lang="en-US">
              <a:ea typeface="SimSun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>
                <a:cs typeface="Times New Roman" pitchFamily="18" charset="0"/>
              </a:rPr>
              <a:t>many students study one course. They do not study more than one course, so it is a many to one (m:1) relationship 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3062288"/>
            <a:ext cx="8535987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Many-To-Many Relationship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3727450"/>
            <a:ext cx="7029450" cy="1546225"/>
          </a:xfrm>
        </p:spPr>
        <p:txBody>
          <a:bodyPr/>
          <a:lstStyle/>
          <a:p>
            <a:r>
              <a:rPr lang="en-US" altLang="zh-CN" sz="2400">
                <a:ea typeface="SimSun" pitchFamily="2" charset="-122"/>
              </a:rPr>
              <a:t>A customer is associated with several (possibly 0) loans via borrower</a:t>
            </a:r>
          </a:p>
          <a:p>
            <a:r>
              <a:rPr lang="en-US" altLang="zh-CN" sz="2400">
                <a:ea typeface="SimSun" pitchFamily="2" charset="-122"/>
              </a:rPr>
              <a:t>A loan is associated with several (possibly 0) customers via borrower</a:t>
            </a: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" t="30733" r="1064" b="30733"/>
          <a:stretch>
            <a:fillRect/>
          </a:stretch>
        </p:blipFill>
        <p:spPr bwMode="auto">
          <a:xfrm>
            <a:off x="622300" y="1079500"/>
            <a:ext cx="7956550" cy="2349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Many-To-Many Relationship</a:t>
            </a:r>
            <a:endParaRPr lang="en-US">
              <a:ea typeface="SimSun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>
                <a:cs typeface="Times New Roman" pitchFamily="18" charset="0"/>
              </a:rPr>
              <a:t>One lecturer teaches many students and a student is taught by many lecturers, so it is a many to many (m:n) relationship 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3005138"/>
            <a:ext cx="8516937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itchFamily="18" charset="0"/>
              </a:rPr>
              <a:t>Deriving the relationship parameters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572500" cy="4876800"/>
          </a:xfrm>
        </p:spPr>
        <p:txBody>
          <a:bodyPr/>
          <a:lstStyle/>
          <a:p>
            <a:r>
              <a:rPr lang="en-US">
                <a:cs typeface="Times New Roman" pitchFamily="18" charset="0"/>
              </a:rPr>
              <a:t>To check we have the correct parameters (sometimes also known as the </a:t>
            </a:r>
            <a:r>
              <a:rPr lang="en-US" b="1">
                <a:cs typeface="Times New Roman" pitchFamily="18" charset="0"/>
              </a:rPr>
              <a:t>degree</a:t>
            </a:r>
            <a:r>
              <a:rPr lang="en-US">
                <a:cs typeface="Times New Roman" pitchFamily="18" charset="0"/>
              </a:rPr>
              <a:t>) of a </a:t>
            </a:r>
            <a:r>
              <a:rPr lang="en-US" b="1">
                <a:cs typeface="Times New Roman" pitchFamily="18" charset="0"/>
              </a:rPr>
              <a:t>relationship</a:t>
            </a:r>
            <a:r>
              <a:rPr lang="en-US">
                <a:cs typeface="Times New Roman" pitchFamily="18" charset="0"/>
              </a:rPr>
              <a:t>, ask two questions:</a:t>
            </a:r>
          </a:p>
          <a:p>
            <a:r>
              <a:rPr lang="en-US" b="1">
                <a:cs typeface="Times New Roman" pitchFamily="18" charset="0"/>
              </a:rPr>
              <a:t>One course</a:t>
            </a:r>
            <a:r>
              <a:rPr lang="en-US">
                <a:cs typeface="Times New Roman" pitchFamily="18" charset="0"/>
              </a:rPr>
              <a:t> is studied by </a:t>
            </a:r>
            <a:r>
              <a:rPr lang="en-US" b="1">
                <a:cs typeface="Times New Roman" pitchFamily="18" charset="0"/>
              </a:rPr>
              <a:t>how many</a:t>
            </a:r>
            <a:r>
              <a:rPr lang="en-US">
                <a:cs typeface="Times New Roman" pitchFamily="18" charset="0"/>
              </a:rPr>
              <a:t> students? </a:t>
            </a:r>
            <a:r>
              <a:rPr lang="en-US" b="1">
                <a:cs typeface="Times New Roman" pitchFamily="18" charset="0"/>
              </a:rPr>
              <a:t>Answer = `zero or more' </a:t>
            </a:r>
          </a:p>
          <a:p>
            <a:pPr lvl="1"/>
            <a:r>
              <a:rPr lang="en-US">
                <a:cs typeface="Times New Roman" pitchFamily="18" charset="0"/>
              </a:rPr>
              <a:t>This gives us the</a:t>
            </a:r>
            <a:r>
              <a:rPr lang="en-US" b="1">
                <a:cs typeface="Times New Roman" pitchFamily="18" charset="0"/>
              </a:rPr>
              <a:t> degree at the `student' end </a:t>
            </a:r>
          </a:p>
          <a:p>
            <a:pPr lvl="1"/>
            <a:r>
              <a:rPr lang="en-US" b="1">
                <a:cs typeface="Times New Roman" pitchFamily="18" charset="0"/>
              </a:rPr>
              <a:t>The `more' </a:t>
            </a:r>
            <a:r>
              <a:rPr lang="en-US">
                <a:cs typeface="Times New Roman" pitchFamily="18" charset="0"/>
              </a:rPr>
              <a:t>part means that the cardinality</a:t>
            </a:r>
            <a:r>
              <a:rPr lang="en-US" b="1">
                <a:cs typeface="Times New Roman" pitchFamily="18" charset="0"/>
              </a:rPr>
              <a:t> is `many </a:t>
            </a:r>
            <a:endParaRPr lang="en-US">
              <a:cs typeface="Times New Roman" pitchFamily="18" charset="0"/>
            </a:endParaRPr>
          </a:p>
          <a:p>
            <a:pPr lvl="1"/>
            <a:r>
              <a:rPr lang="en-US">
                <a:cs typeface="Times New Roman" pitchFamily="18" charset="0"/>
              </a:rPr>
              <a:t>The `</a:t>
            </a:r>
            <a:r>
              <a:rPr lang="en-US" b="1">
                <a:cs typeface="Times New Roman" pitchFamily="18" charset="0"/>
              </a:rPr>
              <a:t>zero' </a:t>
            </a:r>
            <a:r>
              <a:rPr lang="en-US">
                <a:cs typeface="Times New Roman" pitchFamily="18" charset="0"/>
              </a:rPr>
              <a:t>part means that the relationship is `</a:t>
            </a:r>
            <a:r>
              <a:rPr lang="en-US" b="1">
                <a:cs typeface="Times New Roman" pitchFamily="18" charset="0"/>
              </a:rPr>
              <a:t>optional'</a:t>
            </a:r>
            <a:r>
              <a:rPr lang="en-US">
                <a:cs typeface="Times New Roman" pitchFamily="18" charset="0"/>
              </a:rPr>
              <a:t>. (denoted y ‘O”</a:t>
            </a:r>
          </a:p>
          <a:p>
            <a:pPr lvl="1"/>
            <a:r>
              <a:rPr lang="en-US">
                <a:cs typeface="Times New Roman" pitchFamily="18" charset="0"/>
              </a:rPr>
              <a:t>If the answer was `</a:t>
            </a:r>
            <a:r>
              <a:rPr lang="en-US" b="1">
                <a:cs typeface="Times New Roman" pitchFamily="18" charset="0"/>
              </a:rPr>
              <a:t>one or more'</a:t>
            </a:r>
            <a:r>
              <a:rPr lang="en-US">
                <a:cs typeface="Times New Roman" pitchFamily="18" charset="0"/>
              </a:rPr>
              <a:t>, then the relationship would be `</a:t>
            </a:r>
            <a:r>
              <a:rPr lang="en-US" b="1">
                <a:cs typeface="Times New Roman" pitchFamily="18" charset="0"/>
              </a:rPr>
              <a:t>mandatory'. 						</a:t>
            </a:r>
          </a:p>
          <a:p>
            <a:r>
              <a:rPr lang="en-US" b="1">
                <a:cs typeface="Times New Roman" pitchFamily="18" charset="0"/>
              </a:rPr>
              <a:t>One student</a:t>
            </a:r>
            <a:r>
              <a:rPr lang="en-US">
                <a:cs typeface="Times New Roman" pitchFamily="18" charset="0"/>
              </a:rPr>
              <a:t> studies </a:t>
            </a:r>
            <a:r>
              <a:rPr lang="en-US" b="1">
                <a:cs typeface="Times New Roman" pitchFamily="18" charset="0"/>
              </a:rPr>
              <a:t>how many</a:t>
            </a:r>
            <a:r>
              <a:rPr lang="en-US">
                <a:cs typeface="Times New Roman" pitchFamily="18" charset="0"/>
              </a:rPr>
              <a:t> courses?</a:t>
            </a:r>
            <a:r>
              <a:rPr lang="en-US" b="1">
                <a:cs typeface="Times New Roman" pitchFamily="18" charset="0"/>
              </a:rPr>
              <a:t> Answer = `One' </a:t>
            </a:r>
          </a:p>
          <a:p>
            <a:pPr lvl="1"/>
            <a:r>
              <a:rPr lang="en-US">
                <a:cs typeface="Times New Roman" pitchFamily="18" charset="0"/>
              </a:rPr>
              <a:t>This gives us</a:t>
            </a:r>
            <a:r>
              <a:rPr lang="en-US" b="1">
                <a:cs typeface="Times New Roman" pitchFamily="18" charset="0"/>
              </a:rPr>
              <a:t> the degree at the `course' end </a:t>
            </a:r>
            <a:r>
              <a:rPr lang="en-US">
                <a:cs typeface="Times New Roman" pitchFamily="18" charset="0"/>
              </a:rPr>
              <a:t>of the relationship</a:t>
            </a:r>
            <a:r>
              <a:rPr lang="en-US" b="1">
                <a:cs typeface="Times New Roman" pitchFamily="18" charset="0"/>
              </a:rPr>
              <a:t>. </a:t>
            </a:r>
          </a:p>
          <a:p>
            <a:pPr lvl="1"/>
            <a:r>
              <a:rPr lang="en-US">
                <a:cs typeface="Times New Roman" pitchFamily="18" charset="0"/>
              </a:rPr>
              <a:t>The answer `</a:t>
            </a:r>
            <a:r>
              <a:rPr lang="en-US" b="1">
                <a:cs typeface="Times New Roman" pitchFamily="18" charset="0"/>
              </a:rPr>
              <a:t>one'</a:t>
            </a:r>
            <a:r>
              <a:rPr lang="en-US">
                <a:cs typeface="Times New Roman" pitchFamily="18" charset="0"/>
              </a:rPr>
              <a:t> means that the cardinality of this relationship is 1, and is `</a:t>
            </a:r>
            <a:r>
              <a:rPr lang="en-US" b="1">
                <a:cs typeface="Times New Roman" pitchFamily="18" charset="0"/>
              </a:rPr>
              <a:t>mandatory' </a:t>
            </a:r>
          </a:p>
          <a:p>
            <a:pPr lvl="1"/>
            <a:endParaRPr lang="en-US" b="1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itchFamily="18" charset="0"/>
              </a:rPr>
              <a:t>Splitting n:m Relationships</a:t>
            </a:r>
            <a:r>
              <a:rPr lang="en-US"/>
              <a:t>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A many to many relationship in an ER model is not necessarily incorrect. They can be replaced using an intermediate entity. This should only be done where: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The </a:t>
            </a:r>
            <a:r>
              <a:rPr lang="en-US" sz="2400" b="1" dirty="0">
                <a:cs typeface="Times New Roman" pitchFamily="18" charset="0"/>
              </a:rPr>
              <a:t>m:n relationship </a:t>
            </a:r>
            <a:r>
              <a:rPr lang="en-US" sz="2400" dirty="0">
                <a:cs typeface="Times New Roman" pitchFamily="18" charset="0"/>
              </a:rPr>
              <a:t>hides an entity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the resulting ER diagram is easier to understand</a:t>
            </a:r>
            <a:r>
              <a:rPr lang="en-US" sz="2000" dirty="0">
                <a:cs typeface="Times New Roman" pitchFamily="18" charset="0"/>
              </a:rPr>
              <a:t>. </a:t>
            </a:r>
          </a:p>
          <a:p>
            <a:pPr lvl="1" algn="just">
              <a:lnSpc>
                <a:spcPct val="90000"/>
              </a:lnSpc>
              <a:buFont typeface="Monotype Sorts" pitchFamily="2" charset="2"/>
              <a:buNone/>
            </a:pPr>
            <a:endParaRPr lang="en-US" sz="20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b="1" dirty="0">
                <a:cs typeface="Times New Roman" pitchFamily="18" charset="0"/>
              </a:rPr>
              <a:t>Example</a:t>
            </a:r>
            <a:r>
              <a:rPr lang="en-US" sz="2400" dirty="0">
                <a:cs typeface="Times New Roman" pitchFamily="18" charset="0"/>
              </a:rPr>
              <a:t>: Consider the case of a car hire company.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Customers hire cars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One customer hires many car and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A car is hired by many customers.</a:t>
            </a:r>
            <a:r>
              <a:rPr lang="en-US" sz="2000" dirty="0">
                <a:cs typeface="Times New Roman" pitchFamily="18" charset="0"/>
              </a:rPr>
              <a:t>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itchFamily="18" charset="0"/>
              </a:rPr>
              <a:t>Splitting n:m Relationships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2400">
              <a:cs typeface="Times New Roman" pitchFamily="18" charset="0"/>
            </a:endParaRPr>
          </a:p>
          <a:p>
            <a:pPr algn="just"/>
            <a:endParaRPr lang="en-US" sz="2400">
              <a:cs typeface="Times New Roman" pitchFamily="18" charset="0"/>
            </a:endParaRPr>
          </a:p>
          <a:p>
            <a:pPr algn="just"/>
            <a:endParaRPr lang="en-US" sz="2400">
              <a:cs typeface="Times New Roman" pitchFamily="18" charset="0"/>
            </a:endParaRPr>
          </a:p>
          <a:p>
            <a:pPr algn="just"/>
            <a:endParaRPr lang="en-US" sz="2400">
              <a:cs typeface="Times New Roman" pitchFamily="18" charset="0"/>
            </a:endParaRPr>
          </a:p>
          <a:p>
            <a:pPr algn="just"/>
            <a:r>
              <a:rPr lang="en-US" sz="2400">
                <a:cs typeface="Times New Roman" pitchFamily="18" charset="0"/>
              </a:rPr>
              <a:t>The many to many relationship can be broken down to reveal a `</a:t>
            </a:r>
            <a:r>
              <a:rPr lang="en-US" sz="2400" b="1">
                <a:cs typeface="Times New Roman" pitchFamily="18" charset="0"/>
              </a:rPr>
              <a:t>hire' entity</a:t>
            </a:r>
            <a:r>
              <a:rPr lang="en-US" sz="2400">
                <a:cs typeface="Times New Roman" pitchFamily="18" charset="0"/>
              </a:rPr>
              <a:t>, which contains an attribute `</a:t>
            </a:r>
            <a:r>
              <a:rPr lang="en-US" sz="2400" b="1">
                <a:cs typeface="Times New Roman" pitchFamily="18" charset="0"/>
              </a:rPr>
              <a:t>date of hire'.</a:t>
            </a:r>
            <a:r>
              <a:rPr lang="en-US" sz="2400">
                <a:cs typeface="Times New Roman" pitchFamily="18" charset="0"/>
              </a:rPr>
              <a:t> 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728788"/>
            <a:ext cx="77406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4833938"/>
            <a:ext cx="79184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07" y="1562100"/>
            <a:ext cx="71818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1900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0300" y="298450"/>
            <a:ext cx="7594600" cy="571500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ea typeface="SimSun" pitchFamily="2" charset="-122"/>
              </a:rPr>
              <a:t>Participation of an Entity Set in a Relationship Set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" t="32826" r="978" b="34566"/>
          <a:stretch>
            <a:fillRect/>
          </a:stretch>
        </p:blipFill>
        <p:spPr bwMode="auto">
          <a:xfrm>
            <a:off x="403225" y="3975100"/>
            <a:ext cx="8437563" cy="21082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1001713"/>
            <a:ext cx="9144000" cy="32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b="1">
                <a:solidFill>
                  <a:schemeClr val="tx2"/>
                </a:solidFill>
                <a:ea typeface="SimSun" pitchFamily="2" charset="-122"/>
              </a:rPr>
              <a:t>Total</a:t>
            </a:r>
            <a:r>
              <a:rPr kumimoji="1" lang="en-US" altLang="zh-CN" sz="2000" b="1">
                <a:ea typeface="SimSun" pitchFamily="2" charset="-122"/>
              </a:rPr>
              <a:t> </a:t>
            </a:r>
            <a:r>
              <a:rPr kumimoji="1" lang="en-US" altLang="zh-CN" sz="2000" b="1">
                <a:solidFill>
                  <a:schemeClr val="tx2"/>
                </a:solidFill>
                <a:ea typeface="SimSun" pitchFamily="2" charset="-122"/>
              </a:rPr>
              <a:t>participation</a:t>
            </a:r>
            <a:r>
              <a:rPr kumimoji="1" lang="en-US" altLang="zh-CN" sz="2000" b="1">
                <a:ea typeface="SimSun" pitchFamily="2" charset="-122"/>
              </a:rPr>
              <a:t> (indicated by double line):  every entity in the entity set participates in at least one relationship in the relationship set</a:t>
            </a: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b="1">
                <a:ea typeface="SimSun" pitchFamily="2" charset="-122"/>
              </a:rPr>
              <a:t>E.g. participation of </a:t>
            </a:r>
            <a:r>
              <a:rPr kumimoji="1" lang="en-US" altLang="zh-CN" sz="2000" b="1" i="1">
                <a:ea typeface="SimSun" pitchFamily="2" charset="-122"/>
              </a:rPr>
              <a:t>loan</a:t>
            </a:r>
            <a:r>
              <a:rPr kumimoji="1" lang="en-US" altLang="zh-CN" sz="2000" b="1">
                <a:ea typeface="SimSun" pitchFamily="2" charset="-122"/>
              </a:rPr>
              <a:t> in </a:t>
            </a:r>
            <a:r>
              <a:rPr kumimoji="1" lang="en-US" altLang="zh-CN" sz="2000" b="1" i="1">
                <a:ea typeface="SimSun" pitchFamily="2" charset="-122"/>
              </a:rPr>
              <a:t>borrower</a:t>
            </a:r>
            <a:r>
              <a:rPr kumimoji="1" lang="en-US" altLang="zh-CN" sz="2000" b="1">
                <a:ea typeface="SimSun" pitchFamily="2" charset="-122"/>
              </a:rPr>
              <a:t> is total</a:t>
            </a:r>
          </a:p>
          <a:p>
            <a:pPr marL="1085850" lvl="2" indent="-2286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b="1">
                <a:ea typeface="SimSun" pitchFamily="2" charset="-122"/>
              </a:rPr>
              <a:t> every loan must have a customer associated to it via borrower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b="1">
                <a:solidFill>
                  <a:schemeClr val="tx2"/>
                </a:solidFill>
                <a:ea typeface="SimSun" pitchFamily="2" charset="-122"/>
              </a:rPr>
              <a:t>Partial participation</a:t>
            </a:r>
            <a:r>
              <a:rPr kumimoji="1" lang="en-US" altLang="zh-CN" sz="2000" b="1">
                <a:ea typeface="SimSun" pitchFamily="2" charset="-122"/>
              </a:rPr>
              <a:t>:  some entities may not participate in any relationship in the relationship set</a:t>
            </a: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b="1">
                <a:ea typeface="SimSun" pitchFamily="2" charset="-122"/>
              </a:rPr>
              <a:t>E.g. participation of </a:t>
            </a:r>
            <a:r>
              <a:rPr kumimoji="1" lang="en-US" altLang="zh-CN" sz="2000" b="1" i="1">
                <a:ea typeface="SimSun" pitchFamily="2" charset="-122"/>
              </a:rPr>
              <a:t>customer</a:t>
            </a:r>
            <a:r>
              <a:rPr kumimoji="1" lang="en-US" altLang="zh-CN" sz="2000" b="1">
                <a:ea typeface="SimSun" pitchFamily="2" charset="-122"/>
              </a:rPr>
              <a:t> in </a:t>
            </a:r>
            <a:r>
              <a:rPr kumimoji="1" lang="en-US" altLang="zh-CN" sz="2000" b="1" i="1">
                <a:ea typeface="SimSun" pitchFamily="2" charset="-122"/>
              </a:rPr>
              <a:t>borrower</a:t>
            </a:r>
            <a:r>
              <a:rPr kumimoji="1" lang="en-US" altLang="zh-CN" sz="2000" b="1">
                <a:ea typeface="SimSun" pitchFamily="2" charset="-122"/>
              </a:rPr>
              <a:t> is partial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8077200" cy="1012825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Alternative Notation for Cardinality Limits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t="30498" r="1323" b="29489"/>
          <a:stretch>
            <a:fillRect/>
          </a:stretch>
        </p:blipFill>
        <p:spPr bwMode="auto">
          <a:xfrm>
            <a:off x="508000" y="2479675"/>
            <a:ext cx="8197850" cy="25368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933450" y="1287463"/>
            <a:ext cx="768985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ea typeface="SimSun" pitchFamily="2" charset="-122"/>
              </a:rPr>
              <a:t>Cardinality limits can also express participation constraints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Design Issues</a:t>
            </a:r>
          </a:p>
        </p:txBody>
      </p:sp>
      <p:sp>
        <p:nvSpPr>
          <p:cNvPr id="44035" name="Rectangle 1028"/>
          <p:cNvSpPr>
            <a:spLocks noChangeArrowheads="1"/>
          </p:cNvSpPr>
          <p:nvPr/>
        </p:nvSpPr>
        <p:spPr bwMode="auto">
          <a:xfrm>
            <a:off x="301625" y="1293813"/>
            <a:ext cx="8532813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solidFill>
                  <a:srgbClr val="FF0000"/>
                </a:solidFill>
                <a:ea typeface="SimSun" pitchFamily="2" charset="-122"/>
              </a:rPr>
              <a:t>Use of entity sets vs. attributes</a:t>
            </a:r>
            <a:endParaRPr kumimoji="1" lang="en-US" altLang="zh-CN" sz="2400">
              <a:ea typeface="SimSun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H"/>
            </a:pPr>
            <a:r>
              <a:rPr kumimoji="1" lang="en-US" altLang="zh-CN" sz="2400">
                <a:ea typeface="SimSun" pitchFamily="2" charset="-122"/>
              </a:rPr>
              <a:t>A common mistake is to use the </a:t>
            </a:r>
            <a:r>
              <a:rPr kumimoji="1" lang="en-US" altLang="zh-CN" sz="2400" b="1">
                <a:ea typeface="SimSun" pitchFamily="2" charset="-122"/>
              </a:rPr>
              <a:t>primary key of an entity set as another entity set, instead of using a relationship</a:t>
            </a:r>
            <a:r>
              <a:rPr kumimoji="1" lang="en-US" altLang="zh-CN" sz="2400">
                <a:ea typeface="SimSun" pitchFamily="2" charset="-122"/>
              </a:rPr>
              <a:t>.</a:t>
            </a:r>
          </a:p>
          <a:p>
            <a:pPr marL="742950" lvl="1" indent="-285750" algn="just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H"/>
            </a:pPr>
            <a:endParaRPr kumimoji="1" lang="en-US" altLang="zh-CN" sz="2400">
              <a:ea typeface="SimSun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H"/>
            </a:pPr>
            <a:endParaRPr kumimoji="1" lang="en-US" altLang="zh-CN" sz="2400">
              <a:ea typeface="SimSun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H"/>
            </a:pPr>
            <a:r>
              <a:rPr kumimoji="1" lang="en-US" altLang="zh-CN" sz="2400">
                <a:ea typeface="SimSun" pitchFamily="2" charset="-122"/>
              </a:rPr>
              <a:t>Another related mistake that people sometimes make is to designate the </a:t>
            </a:r>
            <a:r>
              <a:rPr kumimoji="1" lang="en-US" altLang="zh-CN" sz="2400" b="1">
                <a:ea typeface="SimSun" pitchFamily="2" charset="-122"/>
              </a:rPr>
              <a:t>primary key attributes</a:t>
            </a:r>
            <a:r>
              <a:rPr kumimoji="1" lang="en-US" altLang="zh-CN" sz="2400">
                <a:ea typeface="SimSun" pitchFamily="2" charset="-122"/>
              </a:rPr>
              <a:t> of the related entity sets as </a:t>
            </a:r>
            <a:r>
              <a:rPr kumimoji="1" lang="en-US" altLang="zh-CN" sz="2400" b="1">
                <a:ea typeface="SimSun" pitchFamily="2" charset="-122"/>
              </a:rPr>
              <a:t>attributes of the relationship set.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Design Issues (Cont.)</a:t>
            </a: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301625" y="1370013"/>
            <a:ext cx="8532813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solidFill>
                  <a:srgbClr val="FF0000"/>
                </a:solidFill>
                <a:ea typeface="SimSun" pitchFamily="2" charset="-122"/>
              </a:rPr>
              <a:t>Use of entity sets vs. relationship sets</a:t>
            </a:r>
          </a:p>
          <a:p>
            <a:pPr marL="742950" lvl="1" indent="-28575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H"/>
            </a:pPr>
            <a:r>
              <a:rPr kumimoji="1" lang="en-US" altLang="zh-CN" sz="2400">
                <a:ea typeface="SimSun" pitchFamily="2" charset="-122"/>
              </a:rPr>
              <a:t>We assumed that a </a:t>
            </a:r>
            <a:r>
              <a:rPr kumimoji="1" lang="en-US" altLang="zh-CN" sz="2400" b="1">
                <a:ea typeface="SimSun" pitchFamily="2" charset="-122"/>
              </a:rPr>
              <a:t>bank loan</a:t>
            </a:r>
            <a:r>
              <a:rPr kumimoji="1" lang="en-US" altLang="zh-CN" sz="2400">
                <a:ea typeface="SimSun" pitchFamily="2" charset="-122"/>
              </a:rPr>
              <a:t> is modeled as an </a:t>
            </a:r>
            <a:r>
              <a:rPr kumimoji="1" lang="en-US" altLang="zh-CN" sz="2400" b="1">
                <a:ea typeface="SimSun" pitchFamily="2" charset="-122"/>
              </a:rPr>
              <a:t>entity</a:t>
            </a:r>
            <a:r>
              <a:rPr kumimoji="1" lang="en-US" altLang="zh-CN" sz="2400">
                <a:ea typeface="SimSun" pitchFamily="2" charset="-122"/>
              </a:rPr>
              <a:t>.</a:t>
            </a:r>
            <a:endParaRPr kumimoji="1" lang="en-US" altLang="zh-CN" sz="2400" i="1">
              <a:ea typeface="SimSun" pitchFamily="2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H"/>
            </a:pPr>
            <a:r>
              <a:rPr kumimoji="1" lang="en-US" altLang="zh-CN" sz="2400">
                <a:ea typeface="SimSun" pitchFamily="2" charset="-122"/>
              </a:rPr>
              <a:t>An alternative is to model a loan not as </a:t>
            </a:r>
            <a:r>
              <a:rPr kumimoji="1" lang="en-US" altLang="zh-CN" sz="2400" b="1">
                <a:ea typeface="SimSun" pitchFamily="2" charset="-122"/>
              </a:rPr>
              <a:t>an entity</a:t>
            </a:r>
            <a:r>
              <a:rPr kumimoji="1" lang="en-US" altLang="zh-CN" sz="2400">
                <a:ea typeface="SimSun" pitchFamily="2" charset="-122"/>
              </a:rPr>
              <a:t>, </a:t>
            </a:r>
          </a:p>
          <a:p>
            <a:pPr marL="1085850" lvl="2" indent="-2286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H"/>
            </a:pPr>
            <a:r>
              <a:rPr kumimoji="1" lang="en-US" altLang="zh-CN" sz="2400">
                <a:ea typeface="SimSun" pitchFamily="2" charset="-122"/>
              </a:rPr>
              <a:t>but rather as a relationship between </a:t>
            </a:r>
            <a:r>
              <a:rPr kumimoji="1" lang="en-US" altLang="zh-CN" sz="2400" b="1">
                <a:ea typeface="SimSun" pitchFamily="2" charset="-122"/>
              </a:rPr>
              <a:t>customers</a:t>
            </a:r>
            <a:r>
              <a:rPr kumimoji="1" lang="en-US" altLang="zh-CN" sz="2400">
                <a:ea typeface="SimSun" pitchFamily="2" charset="-122"/>
              </a:rPr>
              <a:t> and </a:t>
            </a:r>
            <a:r>
              <a:rPr kumimoji="1" lang="en-US" altLang="zh-CN" sz="2400" b="1">
                <a:ea typeface="SimSun" pitchFamily="2" charset="-122"/>
              </a:rPr>
              <a:t>branches,</a:t>
            </a:r>
          </a:p>
          <a:p>
            <a:pPr marL="1085850" lvl="2" indent="-2286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H"/>
            </a:pPr>
            <a:r>
              <a:rPr kumimoji="1" lang="en-US" altLang="zh-CN" sz="2400">
                <a:ea typeface="SimSun" pitchFamily="2" charset="-122"/>
              </a:rPr>
              <a:t>with </a:t>
            </a:r>
            <a:r>
              <a:rPr kumimoji="1" lang="en-US" altLang="zh-CN" sz="2400" b="1" i="1">
                <a:ea typeface="SimSun" pitchFamily="2" charset="-122"/>
              </a:rPr>
              <a:t>loan-number</a:t>
            </a:r>
            <a:r>
              <a:rPr kumimoji="1" lang="en-US" altLang="zh-CN" sz="2400">
                <a:ea typeface="SimSun" pitchFamily="2" charset="-122"/>
              </a:rPr>
              <a:t> and </a:t>
            </a:r>
            <a:r>
              <a:rPr kumimoji="1" lang="en-US" altLang="zh-CN" sz="2400" b="1" i="1">
                <a:ea typeface="SimSun" pitchFamily="2" charset="-122"/>
              </a:rPr>
              <a:t>amount</a:t>
            </a:r>
            <a:r>
              <a:rPr kumimoji="1" lang="en-US" altLang="zh-CN" sz="2400" b="1">
                <a:ea typeface="SimSun" pitchFamily="2" charset="-122"/>
              </a:rPr>
              <a:t> as descriptive attributes.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1188" y="143768"/>
            <a:ext cx="6418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Entity Sets versus Relationship Sets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1" y="1566088"/>
            <a:ext cx="78638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Example: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Bank </a:t>
            </a:r>
            <a:r>
              <a:rPr lang="en-US" sz="2400" b="1" i="1" dirty="0">
                <a:solidFill>
                  <a:srgbClr val="000000"/>
                </a:solidFill>
              </a:rPr>
              <a:t>loan</a:t>
            </a:r>
            <a:r>
              <a:rPr lang="en-US" sz="2400" i="1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is modeled as an </a:t>
            </a:r>
            <a:r>
              <a:rPr lang="en-US" sz="2400" b="1" dirty="0">
                <a:solidFill>
                  <a:srgbClr val="000000"/>
                </a:solidFill>
              </a:rPr>
              <a:t>entity.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An alternative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 </a:t>
            </a:r>
            <a:r>
              <a:rPr lang="en-US" sz="2400" b="1" i="1" dirty="0">
                <a:solidFill>
                  <a:srgbClr val="000000"/>
                </a:solidFill>
              </a:rPr>
              <a:t>loan</a:t>
            </a:r>
            <a:r>
              <a:rPr lang="en-US" sz="2400" dirty="0">
                <a:solidFill>
                  <a:srgbClr val="000000"/>
                </a:solidFill>
              </a:rPr>
              <a:t>  as a relationship between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customers</a:t>
            </a:r>
            <a:r>
              <a:rPr lang="en-US" sz="2400" dirty="0">
                <a:solidFill>
                  <a:srgbClr val="000000"/>
                </a:solidFill>
              </a:rPr>
              <a:t> and </a:t>
            </a:r>
            <a:r>
              <a:rPr lang="en-US" sz="2400" b="1" i="1" dirty="0">
                <a:solidFill>
                  <a:srgbClr val="000000"/>
                </a:solidFill>
              </a:rPr>
              <a:t>branches, 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with loan-number </a:t>
            </a:r>
            <a:r>
              <a:rPr lang="en-US" sz="2400" dirty="0">
                <a:solidFill>
                  <a:srgbClr val="000000"/>
                </a:solidFill>
              </a:rPr>
              <a:t>and </a:t>
            </a:r>
            <a:r>
              <a:rPr lang="en-US" sz="2400" b="1" dirty="0">
                <a:solidFill>
                  <a:srgbClr val="000000"/>
                </a:solidFill>
              </a:rPr>
              <a:t>amount</a:t>
            </a:r>
            <a:r>
              <a:rPr lang="en-US" sz="2400" dirty="0">
                <a:solidFill>
                  <a:srgbClr val="000000"/>
                </a:solidFill>
              </a:rPr>
              <a:t> as descriptive attributes</a:t>
            </a:r>
          </a:p>
        </p:txBody>
      </p:sp>
    </p:spTree>
    <p:extLst>
      <p:ext uri="{BB962C8B-B14F-4D97-AF65-F5344CB8AC3E}">
        <p14:creationId xmlns:p14="http://schemas.microsoft.com/office/powerpoint/2010/main" val="36688447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3803" y="934099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Its ok, If, 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one customer and is associated with exactly one branch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3803" y="2175916"/>
            <a:ext cx="71208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Bu if happens: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which several customers hold a loan jointly. 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b="1" dirty="0">
                <a:solidFill>
                  <a:srgbClr val="000000"/>
                </a:solidFill>
              </a:rPr>
              <a:t>We need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A separate relationship for each holder of the joint loan. 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To replicate the values for the descriptive attributes loan-number and amount in each</a:t>
            </a:r>
          </a:p>
        </p:txBody>
      </p:sp>
    </p:spTree>
    <p:extLst>
      <p:ext uri="{BB962C8B-B14F-4D97-AF65-F5344CB8AC3E}">
        <p14:creationId xmlns:p14="http://schemas.microsoft.com/office/powerpoint/2010/main" val="22708630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Design Issues (Cont.)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01625" y="836613"/>
            <a:ext cx="8532813" cy="53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solidFill>
                  <a:srgbClr val="FF0000"/>
                </a:solidFill>
                <a:ea typeface="SimSun" pitchFamily="2" charset="-122"/>
              </a:rPr>
              <a:t>Binary versus </a:t>
            </a:r>
            <a:r>
              <a:rPr kumimoji="1" lang="en-US" altLang="zh-CN" sz="2400" i="1">
                <a:solidFill>
                  <a:srgbClr val="FF0000"/>
                </a:solidFill>
                <a:ea typeface="SimSun" pitchFamily="2" charset="-122"/>
              </a:rPr>
              <a:t>n</a:t>
            </a:r>
            <a:r>
              <a:rPr kumimoji="1" lang="en-US" altLang="zh-CN" sz="2400">
                <a:solidFill>
                  <a:srgbClr val="FF0000"/>
                </a:solidFill>
                <a:ea typeface="SimSun" pitchFamily="2" charset="-122"/>
              </a:rPr>
              <a:t>-ary relationship sets</a:t>
            </a:r>
            <a:br>
              <a:rPr kumimoji="1" lang="en-US" altLang="zh-CN" sz="2400">
                <a:ea typeface="SimSun" pitchFamily="2" charset="-122"/>
              </a:rPr>
            </a:br>
            <a:r>
              <a:rPr kumimoji="1" lang="en-US" altLang="zh-CN" sz="2400">
                <a:ea typeface="SimSun" pitchFamily="2" charset="-122"/>
              </a:rPr>
              <a:t> Some relationships that appear to be non-binary may be better represented using binary relationships</a:t>
            </a:r>
          </a:p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>
                <a:ea typeface="SimSun" pitchFamily="2" charset="-122"/>
              </a:rPr>
              <a:t>E.g.  A </a:t>
            </a:r>
            <a:r>
              <a:rPr kumimoji="1" lang="en-US" altLang="zh-CN" sz="2400" b="1">
                <a:ea typeface="SimSun" pitchFamily="2" charset="-122"/>
              </a:rPr>
              <a:t>ternary</a:t>
            </a:r>
            <a:r>
              <a:rPr kumimoji="1" lang="en-US" altLang="zh-CN" sz="2400">
                <a:ea typeface="SimSun" pitchFamily="2" charset="-122"/>
              </a:rPr>
              <a:t> relationship </a:t>
            </a:r>
          </a:p>
          <a:p>
            <a:pPr marL="1085850" lvl="2" indent="-22860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i="1">
                <a:ea typeface="SimSun" pitchFamily="2" charset="-122"/>
              </a:rPr>
              <a:t>parents</a:t>
            </a:r>
            <a:r>
              <a:rPr kumimoji="1" lang="en-US" altLang="zh-CN" sz="2400">
                <a:ea typeface="SimSun" pitchFamily="2" charset="-122"/>
              </a:rPr>
              <a:t>, relating a child to his/her </a:t>
            </a:r>
            <a:r>
              <a:rPr kumimoji="1" lang="en-US" altLang="zh-CN" sz="2400" b="1">
                <a:ea typeface="SimSun" pitchFamily="2" charset="-122"/>
              </a:rPr>
              <a:t>father and mother</a:t>
            </a:r>
          </a:p>
          <a:p>
            <a:pPr marL="1085850" lvl="2" indent="-22860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>
                <a:ea typeface="SimSun" pitchFamily="2" charset="-122"/>
              </a:rPr>
              <a:t>is best replaced by </a:t>
            </a:r>
            <a:r>
              <a:rPr kumimoji="1" lang="en-US" altLang="zh-CN" sz="2400" b="1">
                <a:ea typeface="SimSun" pitchFamily="2" charset="-122"/>
              </a:rPr>
              <a:t>two binary relationships</a:t>
            </a:r>
            <a:r>
              <a:rPr kumimoji="1" lang="en-US" altLang="zh-CN" sz="2400">
                <a:ea typeface="SimSun" pitchFamily="2" charset="-122"/>
              </a:rPr>
              <a:t>,  </a:t>
            </a:r>
            <a:r>
              <a:rPr kumimoji="1" lang="en-US" altLang="zh-CN" sz="2400" i="1">
                <a:ea typeface="SimSun" pitchFamily="2" charset="-122"/>
              </a:rPr>
              <a:t>father</a:t>
            </a:r>
            <a:r>
              <a:rPr kumimoji="1" lang="en-US" altLang="zh-CN" sz="2400">
                <a:ea typeface="SimSun" pitchFamily="2" charset="-122"/>
              </a:rPr>
              <a:t> and </a:t>
            </a:r>
            <a:r>
              <a:rPr kumimoji="1" lang="en-US" altLang="zh-CN" sz="2400" i="1">
                <a:ea typeface="SimSun" pitchFamily="2" charset="-122"/>
              </a:rPr>
              <a:t>mother</a:t>
            </a:r>
          </a:p>
          <a:p>
            <a:pPr marL="1085850" lvl="2" indent="-228600" algn="l">
              <a:spcBef>
                <a:spcPct val="35000"/>
              </a:spcBef>
              <a:buClr>
                <a:srgbClr val="000099"/>
              </a:buClr>
              <a:buSzPct val="85000"/>
              <a:buFont typeface="Monotype Sorts" pitchFamily="2" charset="2"/>
              <a:buChar char="4"/>
            </a:pPr>
            <a:r>
              <a:rPr kumimoji="1" lang="en-US" altLang="zh-CN" sz="2400">
                <a:ea typeface="SimSun" pitchFamily="2" charset="-122"/>
              </a:rPr>
              <a:t>Using two binary relationships allows partial information (e.g. only mother being know)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ChangeArrowheads="1"/>
          </p:cNvSpPr>
          <p:nvPr/>
        </p:nvSpPr>
        <p:spPr bwMode="auto">
          <a:xfrm>
            <a:off x="301624" y="1253256"/>
            <a:ext cx="8532813" cy="364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dirty="0">
                <a:ea typeface="SimSun" pitchFamily="2" charset="-122"/>
              </a:rPr>
              <a:t>But there are some relationships that are naturally non-binary</a:t>
            </a:r>
          </a:p>
          <a:p>
            <a:pPr marL="1085850" lvl="2" indent="-228600" algn="l">
              <a:spcBef>
                <a:spcPct val="35000"/>
              </a:spcBef>
              <a:buClr>
                <a:srgbClr val="000099"/>
              </a:buClr>
              <a:buSzPct val="85000"/>
              <a:buFont typeface="Monotype Sorts" pitchFamily="2" charset="2"/>
              <a:buChar char="4"/>
            </a:pPr>
            <a:r>
              <a:rPr kumimoji="1" lang="en-US" altLang="zh-CN" sz="2400" dirty="0">
                <a:ea typeface="SimSun" pitchFamily="2" charset="-122"/>
              </a:rPr>
              <a:t>E.g. </a:t>
            </a:r>
            <a:r>
              <a:rPr kumimoji="1" lang="en-US" altLang="zh-CN" sz="2400" i="1" dirty="0">
                <a:ea typeface="SimSun" pitchFamily="2" charset="-122"/>
              </a:rPr>
              <a:t>works-on</a:t>
            </a:r>
          </a:p>
          <a:p>
            <a:pPr marL="742950" lvl="1" indent="-28575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³"/>
            </a:pPr>
            <a:r>
              <a:rPr kumimoji="1" lang="en-US" altLang="zh-CN" sz="2400" dirty="0">
                <a:ea typeface="SimSun" pitchFamily="2" charset="-122"/>
              </a:rPr>
              <a:t>In general, any non-binary relationship can be represented using </a:t>
            </a:r>
            <a:r>
              <a:rPr kumimoji="1" lang="en-US" altLang="zh-CN" sz="2400" b="1" dirty="0">
                <a:ea typeface="SimSun" pitchFamily="2" charset="-122"/>
              </a:rPr>
              <a:t>binary relationships</a:t>
            </a:r>
            <a:r>
              <a:rPr kumimoji="1" lang="en-US" altLang="zh-CN" sz="2400" dirty="0">
                <a:ea typeface="SimSun" pitchFamily="2" charset="-122"/>
              </a:rPr>
              <a:t> by creating an </a:t>
            </a:r>
            <a:r>
              <a:rPr kumimoji="1" lang="en-US" altLang="zh-CN" sz="2400" b="1" dirty="0">
                <a:ea typeface="SimSun" pitchFamily="2" charset="-122"/>
              </a:rPr>
              <a:t>artificial entity set</a:t>
            </a:r>
            <a:r>
              <a:rPr kumimoji="1" lang="en-US" altLang="zh-CN" sz="2400" dirty="0">
                <a:ea typeface="SimSun" pitchFamily="2" charset="-122"/>
              </a:rPr>
              <a:t>.</a:t>
            </a:r>
          </a:p>
          <a:p>
            <a:pPr marL="742950" lvl="1" indent="-285750" algn="l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dirty="0">
                <a:ea typeface="SimSun" pitchFamily="2" charset="-122"/>
              </a:rPr>
              <a:t>Replace </a:t>
            </a:r>
            <a:r>
              <a:rPr kumimoji="1" lang="en-US" altLang="zh-CN" sz="2400" b="1" i="1" dirty="0">
                <a:ea typeface="SimSun" pitchFamily="2" charset="-122"/>
              </a:rPr>
              <a:t>R </a:t>
            </a:r>
            <a:r>
              <a:rPr kumimoji="1" lang="en-US" altLang="zh-CN" sz="2400" dirty="0">
                <a:ea typeface="SimSun" pitchFamily="2" charset="-122"/>
              </a:rPr>
              <a:t>between </a:t>
            </a:r>
            <a:r>
              <a:rPr kumimoji="1" lang="en-US" altLang="zh-CN" sz="2400" b="1" dirty="0">
                <a:ea typeface="SimSun" pitchFamily="2" charset="-122"/>
              </a:rPr>
              <a:t>entity sets A, B and C</a:t>
            </a:r>
            <a:r>
              <a:rPr kumimoji="1" lang="en-US" altLang="zh-CN" sz="2400" i="1" dirty="0">
                <a:ea typeface="SimSun" pitchFamily="2" charset="-122"/>
              </a:rPr>
              <a:t> </a:t>
            </a:r>
            <a:r>
              <a:rPr kumimoji="1" lang="en-US" altLang="zh-CN" sz="2400" dirty="0">
                <a:ea typeface="SimSun" pitchFamily="2" charset="-122"/>
              </a:rPr>
              <a:t>by an entity </a:t>
            </a:r>
            <a:r>
              <a:rPr kumimoji="1" lang="en-US" altLang="zh-CN" sz="2400" b="1" dirty="0">
                <a:ea typeface="SimSun" pitchFamily="2" charset="-122"/>
              </a:rPr>
              <a:t>set </a:t>
            </a:r>
            <a:r>
              <a:rPr kumimoji="1" lang="en-US" altLang="zh-CN" sz="2400" b="1" i="1" dirty="0">
                <a:ea typeface="SimSun" pitchFamily="2" charset="-122"/>
              </a:rPr>
              <a:t>E</a:t>
            </a:r>
            <a:r>
              <a:rPr kumimoji="1" lang="en-US" altLang="zh-CN" sz="2400" dirty="0">
                <a:ea typeface="SimSun" pitchFamily="2" charset="-122"/>
              </a:rPr>
              <a:t>, and three relationship sets: </a:t>
            </a: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title"/>
          </p:nvPr>
        </p:nvSpPr>
        <p:spPr>
          <a:xfrm>
            <a:off x="647700" y="-476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Design Issues (Cont.)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1162" y="3210621"/>
            <a:ext cx="7890386" cy="273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90000"/>
              </a:lnSpc>
              <a:spcBef>
                <a:spcPct val="35000"/>
              </a:spcBef>
              <a:buClr>
                <a:srgbClr val="CC3300"/>
              </a:buClr>
              <a:buSzPct val="90000"/>
            </a:pP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	1.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R</a:t>
            </a:r>
            <a:r>
              <a:rPr kumimoji="1" lang="en-US" altLang="zh-CN" sz="2400" i="1" baseline="-25000" dirty="0">
                <a:solidFill>
                  <a:srgbClr val="000000"/>
                </a:solidFill>
                <a:ea typeface="SimSun" pitchFamily="2" charset="-122"/>
              </a:rPr>
              <a:t>A</a:t>
            </a: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, relating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E </a:t>
            </a: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and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A </a:t>
            </a: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		  </a:t>
            </a:r>
          </a:p>
          <a:p>
            <a:pPr marL="342900" lvl="0" indent="-342900" algn="l">
              <a:lnSpc>
                <a:spcPct val="90000"/>
              </a:lnSpc>
              <a:spcBef>
                <a:spcPct val="35000"/>
              </a:spcBef>
              <a:buClr>
                <a:srgbClr val="CC3300"/>
              </a:buClr>
              <a:buSzPct val="90000"/>
            </a:pP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	2.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R</a:t>
            </a:r>
            <a:r>
              <a:rPr kumimoji="1" lang="en-US" altLang="zh-CN" sz="2400" i="1" baseline="-25000" dirty="0">
                <a:solidFill>
                  <a:srgbClr val="000000"/>
                </a:solidFill>
                <a:ea typeface="SimSun" pitchFamily="2" charset="-122"/>
              </a:rPr>
              <a:t>B</a:t>
            </a: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, relating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E </a:t>
            </a: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and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B</a:t>
            </a:r>
          </a:p>
          <a:p>
            <a:pPr marL="342900" lvl="0" indent="-342900" algn="l">
              <a:lnSpc>
                <a:spcPct val="90000"/>
              </a:lnSpc>
              <a:spcBef>
                <a:spcPct val="35000"/>
              </a:spcBef>
              <a:buClr>
                <a:srgbClr val="CC3300"/>
              </a:buClr>
              <a:buSzPct val="90000"/>
            </a:pP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	3.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R</a:t>
            </a:r>
            <a:r>
              <a:rPr kumimoji="1" lang="en-US" altLang="zh-CN" sz="2400" i="1" baseline="-25000" dirty="0">
                <a:solidFill>
                  <a:srgbClr val="000000"/>
                </a:solidFill>
                <a:ea typeface="SimSun" pitchFamily="2" charset="-122"/>
              </a:rPr>
              <a:t>C</a:t>
            </a: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, relating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E </a:t>
            </a: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and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C</a:t>
            </a:r>
          </a:p>
          <a:p>
            <a:pPr marL="742950" lvl="1" indent="-285750" algn="l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Create a special identifying attribute for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E</a:t>
            </a:r>
          </a:p>
          <a:p>
            <a:pPr marL="742950" lvl="1" indent="-285750" algn="l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Add any attributes of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R </a:t>
            </a: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to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E </a:t>
            </a:r>
          </a:p>
          <a:p>
            <a:pPr marL="742950" lvl="1" indent="-285750" algn="l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For each relationship (</a:t>
            </a:r>
            <a:r>
              <a:rPr kumimoji="1" lang="en-US" altLang="zh-CN" sz="2400" i="1" dirty="0" err="1">
                <a:solidFill>
                  <a:srgbClr val="000000"/>
                </a:solidFill>
                <a:ea typeface="SimSun" pitchFamily="2" charset="-122"/>
              </a:rPr>
              <a:t>a</a:t>
            </a:r>
            <a:r>
              <a:rPr kumimoji="1" lang="en-US" altLang="zh-CN" sz="2400" i="1" baseline="-25000" dirty="0" err="1">
                <a:solidFill>
                  <a:srgbClr val="000000"/>
                </a:solidFill>
                <a:ea typeface="SimSun" pitchFamily="2" charset="-122"/>
              </a:rPr>
              <a:t>i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 , b</a:t>
            </a:r>
            <a:r>
              <a:rPr kumimoji="1" lang="en-US" altLang="zh-CN" sz="2400" i="1" baseline="-25000" dirty="0">
                <a:solidFill>
                  <a:srgbClr val="000000"/>
                </a:solidFill>
                <a:ea typeface="SimSun" pitchFamily="2" charset="-122"/>
              </a:rPr>
              <a:t>i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 , c</a:t>
            </a:r>
            <a:r>
              <a:rPr kumimoji="1" lang="en-US" altLang="zh-CN" sz="2400" i="1" baseline="-25000" dirty="0">
                <a:solidFill>
                  <a:srgbClr val="000000"/>
                </a:solidFill>
                <a:ea typeface="SimSun" pitchFamily="2" charset="-122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) in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R,</a:t>
            </a: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 create </a:t>
            </a:r>
            <a:r>
              <a:rPr kumimoji="1" lang="en-US" altLang="zh-CN" sz="2400" dirty="0" err="1">
                <a:solidFill>
                  <a:srgbClr val="000000"/>
                </a:solidFill>
                <a:ea typeface="SimSun" pitchFamily="2" charset="-122"/>
              </a:rPr>
              <a:t>e</a:t>
            </a:r>
            <a:r>
              <a:rPr kumimoji="1" lang="en-US" altLang="zh-CN" sz="2400" baseline="-25000" dirty="0" err="1">
                <a:solidFill>
                  <a:srgbClr val="000000"/>
                </a:solidFill>
                <a:ea typeface="SimSun" pitchFamily="2" charset="-122"/>
              </a:rPr>
              <a:t>i</a:t>
            </a:r>
            <a:endParaRPr kumimoji="1" lang="en-US" altLang="zh-CN" sz="2400" baseline="-25000" dirty="0">
              <a:solidFill>
                <a:srgbClr val="000000"/>
              </a:solidFill>
              <a:ea typeface="SimSun" pitchFamily="2" charset="-122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3810" r="1071" b="59761"/>
          <a:stretch>
            <a:fillRect/>
          </a:stretch>
        </p:blipFill>
        <p:spPr bwMode="auto">
          <a:xfrm>
            <a:off x="1937978" y="423637"/>
            <a:ext cx="5214989" cy="1922419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0158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161925" y="836613"/>
            <a:ext cx="8799513" cy="53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altLang="zh-CN" sz="2400" dirty="0">
                <a:ea typeface="SimSun" pitchFamily="2" charset="-122"/>
              </a:rPr>
              <a:t> 1. a new entity </a:t>
            </a:r>
            <a:r>
              <a:rPr kumimoji="1" lang="en-US" altLang="zh-CN" sz="2400" i="1" dirty="0" err="1">
                <a:ea typeface="SimSun" pitchFamily="2" charset="-122"/>
              </a:rPr>
              <a:t>e</a:t>
            </a:r>
            <a:r>
              <a:rPr kumimoji="1" lang="en-US" altLang="zh-CN" sz="2400" i="1" baseline="-25000" dirty="0" err="1">
                <a:ea typeface="SimSun" pitchFamily="2" charset="-122"/>
              </a:rPr>
              <a:t>i</a:t>
            </a:r>
            <a:r>
              <a:rPr kumimoji="1" lang="en-US" altLang="zh-CN" sz="2400" i="1" dirty="0">
                <a:ea typeface="SimSun" pitchFamily="2" charset="-122"/>
              </a:rPr>
              <a:t> </a:t>
            </a:r>
            <a:r>
              <a:rPr kumimoji="1" lang="en-US" altLang="zh-CN" sz="2400" dirty="0">
                <a:ea typeface="SimSun" pitchFamily="2" charset="-122"/>
              </a:rPr>
              <a:t>in the entity set </a:t>
            </a:r>
            <a:r>
              <a:rPr kumimoji="1" lang="en-US" altLang="zh-CN" sz="2400" i="1" dirty="0">
                <a:ea typeface="SimSun" pitchFamily="2" charset="-122"/>
              </a:rPr>
              <a:t>E    </a:t>
            </a:r>
          </a:p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altLang="zh-CN" sz="2400" i="1" dirty="0">
                <a:ea typeface="SimSun" pitchFamily="2" charset="-122"/>
              </a:rPr>
              <a:t> </a:t>
            </a:r>
            <a:r>
              <a:rPr kumimoji="1" lang="en-US" altLang="zh-CN" sz="2400" dirty="0">
                <a:ea typeface="SimSun" pitchFamily="2" charset="-122"/>
              </a:rPr>
              <a:t>2. add (</a:t>
            </a:r>
            <a:r>
              <a:rPr kumimoji="1" lang="en-US" altLang="zh-CN" sz="2400" i="1" dirty="0" err="1">
                <a:ea typeface="SimSun" pitchFamily="2" charset="-122"/>
              </a:rPr>
              <a:t>e</a:t>
            </a:r>
            <a:r>
              <a:rPr kumimoji="1" lang="en-US" altLang="zh-CN" sz="2400" i="1" baseline="-25000" dirty="0" err="1">
                <a:ea typeface="SimSun" pitchFamily="2" charset="-122"/>
              </a:rPr>
              <a:t>i</a:t>
            </a:r>
            <a:r>
              <a:rPr kumimoji="1" lang="en-US" altLang="zh-CN" sz="2400" i="1" dirty="0">
                <a:ea typeface="SimSun" pitchFamily="2" charset="-122"/>
              </a:rPr>
              <a:t> , </a:t>
            </a:r>
            <a:r>
              <a:rPr kumimoji="1" lang="en-US" altLang="zh-CN" sz="2400" i="1" dirty="0" err="1">
                <a:ea typeface="SimSun" pitchFamily="2" charset="-122"/>
              </a:rPr>
              <a:t>a</a:t>
            </a:r>
            <a:r>
              <a:rPr kumimoji="1" lang="en-US" altLang="zh-CN" sz="2400" i="1" baseline="-25000" dirty="0" err="1">
                <a:ea typeface="SimSun" pitchFamily="2" charset="-122"/>
              </a:rPr>
              <a:t>i</a:t>
            </a:r>
            <a:r>
              <a:rPr kumimoji="1" lang="en-US" altLang="zh-CN" sz="2400" i="1" baseline="-25000" dirty="0">
                <a:ea typeface="SimSun" pitchFamily="2" charset="-122"/>
              </a:rPr>
              <a:t> </a:t>
            </a:r>
            <a:r>
              <a:rPr kumimoji="1" lang="en-US" altLang="zh-CN" sz="2400" dirty="0">
                <a:ea typeface="SimSun" pitchFamily="2" charset="-122"/>
              </a:rPr>
              <a:t>) to </a:t>
            </a:r>
            <a:r>
              <a:rPr kumimoji="1" lang="en-US" altLang="zh-CN" sz="2400" i="1" dirty="0">
                <a:ea typeface="SimSun" pitchFamily="2" charset="-122"/>
              </a:rPr>
              <a:t>R</a:t>
            </a:r>
            <a:r>
              <a:rPr kumimoji="1" lang="en-US" altLang="zh-CN" sz="2400" i="1" baseline="-25000" dirty="0">
                <a:ea typeface="SimSun" pitchFamily="2" charset="-122"/>
              </a:rPr>
              <a:t>A</a:t>
            </a: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dirty="0">
                <a:ea typeface="SimSun" pitchFamily="2" charset="-122"/>
              </a:rPr>
              <a:t>	  3. add (</a:t>
            </a:r>
            <a:r>
              <a:rPr kumimoji="1" lang="en-US" altLang="zh-CN" sz="2400" i="1" dirty="0" err="1">
                <a:ea typeface="SimSun" pitchFamily="2" charset="-122"/>
              </a:rPr>
              <a:t>e</a:t>
            </a:r>
            <a:r>
              <a:rPr kumimoji="1" lang="en-US" altLang="zh-CN" sz="2400" i="1" baseline="-25000" dirty="0" err="1">
                <a:ea typeface="SimSun" pitchFamily="2" charset="-122"/>
              </a:rPr>
              <a:t>i</a:t>
            </a:r>
            <a:r>
              <a:rPr kumimoji="1" lang="en-US" altLang="zh-CN" sz="2400" i="1" dirty="0">
                <a:ea typeface="SimSun" pitchFamily="2" charset="-122"/>
              </a:rPr>
              <a:t> , b</a:t>
            </a:r>
            <a:r>
              <a:rPr kumimoji="1" lang="en-US" altLang="zh-CN" sz="2400" i="1" baseline="-25000" dirty="0">
                <a:ea typeface="SimSun" pitchFamily="2" charset="-122"/>
              </a:rPr>
              <a:t>i</a:t>
            </a:r>
            <a:r>
              <a:rPr kumimoji="1" lang="en-US" altLang="zh-CN" sz="2400" i="1" dirty="0">
                <a:ea typeface="SimSun" pitchFamily="2" charset="-122"/>
              </a:rPr>
              <a:t> </a:t>
            </a:r>
            <a:r>
              <a:rPr kumimoji="1" lang="en-US" altLang="zh-CN" sz="2400" dirty="0">
                <a:ea typeface="SimSun" pitchFamily="2" charset="-122"/>
              </a:rPr>
              <a:t>) to </a:t>
            </a:r>
            <a:r>
              <a:rPr kumimoji="1" lang="en-US" altLang="zh-CN" sz="2400" i="1" dirty="0">
                <a:ea typeface="SimSun" pitchFamily="2" charset="-122"/>
              </a:rPr>
              <a:t>R</a:t>
            </a:r>
            <a:r>
              <a:rPr kumimoji="1" lang="en-US" altLang="zh-CN" sz="2400" i="1" baseline="-25000" dirty="0">
                <a:ea typeface="SimSun" pitchFamily="2" charset="-122"/>
              </a:rPr>
              <a:t>B</a:t>
            </a:r>
            <a:r>
              <a:rPr kumimoji="1" lang="en-US" altLang="zh-CN" sz="2400" i="1" dirty="0">
                <a:ea typeface="SimSun" pitchFamily="2" charset="-122"/>
              </a:rPr>
              <a:t> </a:t>
            </a: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dirty="0">
                <a:ea typeface="SimSun" pitchFamily="2" charset="-122"/>
              </a:rPr>
              <a:t>      4. add (</a:t>
            </a:r>
            <a:r>
              <a:rPr kumimoji="1" lang="en-US" altLang="zh-CN" sz="2400" i="1" dirty="0" err="1">
                <a:ea typeface="SimSun" pitchFamily="2" charset="-122"/>
              </a:rPr>
              <a:t>e</a:t>
            </a:r>
            <a:r>
              <a:rPr kumimoji="1" lang="en-US" altLang="zh-CN" sz="2400" i="1" baseline="-25000" dirty="0" err="1">
                <a:ea typeface="SimSun" pitchFamily="2" charset="-122"/>
              </a:rPr>
              <a:t>i</a:t>
            </a:r>
            <a:r>
              <a:rPr kumimoji="1" lang="en-US" altLang="zh-CN" sz="2400" i="1" dirty="0">
                <a:ea typeface="SimSun" pitchFamily="2" charset="-122"/>
              </a:rPr>
              <a:t> , c</a:t>
            </a:r>
            <a:r>
              <a:rPr kumimoji="1" lang="en-US" altLang="zh-CN" sz="2400" i="1" baseline="-25000" dirty="0">
                <a:ea typeface="SimSun" pitchFamily="2" charset="-122"/>
              </a:rPr>
              <a:t>i </a:t>
            </a:r>
            <a:r>
              <a:rPr kumimoji="1" lang="en-US" altLang="zh-CN" sz="2400" dirty="0">
                <a:ea typeface="SimSun" pitchFamily="2" charset="-122"/>
              </a:rPr>
              <a:t>) to </a:t>
            </a:r>
            <a:r>
              <a:rPr kumimoji="1" lang="en-US" altLang="zh-CN" sz="2400" i="1" dirty="0">
                <a:ea typeface="SimSun" pitchFamily="2" charset="-122"/>
              </a:rPr>
              <a:t>R</a:t>
            </a:r>
            <a:r>
              <a:rPr kumimoji="1" lang="en-US" altLang="zh-CN" sz="2400" i="1" baseline="-25000" dirty="0">
                <a:ea typeface="SimSun" pitchFamily="2" charset="-122"/>
              </a:rPr>
              <a:t>C</a:t>
            </a: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Design Issues (Cont.)</a:t>
            </a:r>
          </a:p>
        </p:txBody>
      </p:sp>
      <p:pic>
        <p:nvPicPr>
          <p:cNvPr id="481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3810" r="1071" b="59761"/>
          <a:stretch>
            <a:fillRect/>
          </a:stretch>
        </p:blipFill>
        <p:spPr bwMode="auto">
          <a:xfrm>
            <a:off x="821531" y="3454400"/>
            <a:ext cx="7480300" cy="27574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"/>
            <a:ext cx="815340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1534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8926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ChangeArrowheads="1"/>
          </p:cNvSpPr>
          <p:nvPr/>
        </p:nvSpPr>
        <p:spPr bwMode="auto">
          <a:xfrm>
            <a:off x="161925" y="671513"/>
            <a:ext cx="8799513" cy="53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rgbClr val="CC6600"/>
              </a:buClr>
              <a:buSzPct val="105000"/>
              <a:buFont typeface="Wingdings" pitchFamily="2" charset="2"/>
              <a:buBlip>
                <a:blip r:embed="rId2"/>
              </a:buBlip>
            </a:pPr>
            <a:r>
              <a:rPr kumimoji="1" lang="en-US" altLang="zh-CN" sz="2400">
                <a:solidFill>
                  <a:srgbClr val="FF0000"/>
                </a:solidFill>
                <a:ea typeface="SimSun" pitchFamily="2" charset="-122"/>
              </a:rPr>
              <a:t>Placement of relationship attributes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000">
                <a:ea typeface="SimSun" pitchFamily="2" charset="-122"/>
              </a:rPr>
              <a:t>    Can make </a:t>
            </a:r>
            <a:r>
              <a:rPr kumimoji="1" lang="en-US" altLang="zh-CN" sz="2000" b="1">
                <a:ea typeface="SimSun" pitchFamily="2" charset="-122"/>
              </a:rPr>
              <a:t>access-date</a:t>
            </a:r>
            <a:r>
              <a:rPr kumimoji="1" lang="en-US" altLang="zh-CN" sz="2000" i="1">
                <a:ea typeface="SimSun" pitchFamily="2" charset="-122"/>
              </a:rPr>
              <a:t> </a:t>
            </a:r>
            <a:r>
              <a:rPr kumimoji="1" lang="en-US" altLang="zh-CN" sz="2000">
                <a:ea typeface="SimSun" pitchFamily="2" charset="-122"/>
              </a:rPr>
              <a:t>an attribute of account, instead of a </a:t>
            </a:r>
            <a:r>
              <a:rPr kumimoji="1" lang="en-US" altLang="zh-CN" sz="2000" b="1">
                <a:ea typeface="SimSun" pitchFamily="2" charset="-122"/>
              </a:rPr>
              <a:t>relationship attribute</a:t>
            </a:r>
            <a:r>
              <a:rPr kumimoji="1" lang="en-US" altLang="zh-CN" sz="2000">
                <a:ea typeface="SimSun" pitchFamily="2" charset="-122"/>
              </a:rPr>
              <a:t>, if each account can have only one customer </a:t>
            </a: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H"/>
            </a:pPr>
            <a:r>
              <a:rPr kumimoji="1" lang="en-US" altLang="zh-CN" sz="2000">
                <a:ea typeface="SimSun" pitchFamily="2" charset="-122"/>
              </a:rPr>
              <a:t>I.e., the relationship from </a:t>
            </a:r>
            <a:r>
              <a:rPr kumimoji="1" lang="en-US" altLang="zh-CN" sz="2000" b="1">
                <a:ea typeface="SimSun" pitchFamily="2" charset="-122"/>
              </a:rPr>
              <a:t>account to customer is many to one</a:t>
            </a:r>
            <a:r>
              <a:rPr kumimoji="1" lang="en-US" altLang="zh-CN" sz="2000">
                <a:ea typeface="SimSun" pitchFamily="2" charset="-122"/>
              </a:rPr>
              <a:t>, or equivalently, customer to </a:t>
            </a:r>
            <a:r>
              <a:rPr kumimoji="1" lang="en-US" altLang="zh-CN" sz="2000" b="1">
                <a:ea typeface="SimSun" pitchFamily="2" charset="-122"/>
              </a:rPr>
              <a:t>account is one to many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Design Issues (Cont.)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8" y="2808288"/>
            <a:ext cx="74676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9649" y="447281"/>
            <a:ext cx="7436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If </a:t>
            </a:r>
            <a:r>
              <a:rPr lang="en-US" sz="2800" b="1" i="1" dirty="0"/>
              <a:t>depositor</a:t>
            </a:r>
            <a:r>
              <a:rPr lang="en-US" sz="2800" b="1" dirty="0"/>
              <a:t> is a </a:t>
            </a:r>
            <a:r>
              <a:rPr lang="en-US" sz="2800" b="1" dirty="0">
                <a:solidFill>
                  <a:srgbClr val="FF0000"/>
                </a:solidFill>
              </a:rPr>
              <a:t>one-to-many</a:t>
            </a:r>
            <a:r>
              <a:rPr lang="en-US" sz="2800" b="1" dirty="0"/>
              <a:t> relationship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9649" y="1762145"/>
            <a:ext cx="70383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Attribute </a:t>
            </a:r>
            <a:r>
              <a:rPr lang="en-US" b="1" dirty="0"/>
              <a:t>access-date =&gt;</a:t>
            </a:r>
            <a:r>
              <a:rPr lang="en-US" dirty="0"/>
              <a:t> customer </a:t>
            </a:r>
            <a:r>
              <a:rPr lang="en-US" b="1" dirty="0"/>
              <a:t>last accessed that account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/>
              <a:t>Could be associated with the </a:t>
            </a:r>
            <a:r>
              <a:rPr lang="en-US" b="1" dirty="0"/>
              <a:t>account entity </a:t>
            </a:r>
            <a:r>
              <a:rPr lang="en-US" dirty="0"/>
              <a:t>set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associated with </a:t>
            </a:r>
            <a:r>
              <a:rPr lang="en-US" b="1" dirty="0"/>
              <a:t>customer entity</a:t>
            </a:r>
          </a:p>
          <a:p>
            <a:endParaRPr lang="en-US" dirty="0"/>
          </a:p>
          <a:p>
            <a:r>
              <a:rPr lang="en-US" dirty="0"/>
              <a:t>We can’t specify what account was accessed </a:t>
            </a:r>
          </a:p>
          <a:p>
            <a:r>
              <a:rPr lang="en-US" dirty="0"/>
              <a:t>since customer may have more than one account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820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161925" y="671513"/>
            <a:ext cx="8799513" cy="53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rgbClr val="CC6600"/>
              </a:buClr>
              <a:buSzPct val="105000"/>
              <a:buFont typeface="Wingdings" pitchFamily="2" charset="2"/>
              <a:buBlip>
                <a:blip r:embed="rId2"/>
              </a:buBlip>
            </a:pPr>
            <a:r>
              <a:rPr kumimoji="1" lang="en-US" altLang="zh-CN" sz="2400" dirty="0">
                <a:solidFill>
                  <a:srgbClr val="FF0000"/>
                </a:solidFill>
                <a:ea typeface="SimSun" pitchFamily="2" charset="-122"/>
              </a:rPr>
              <a:t>Placement of relationship attributes</a:t>
            </a:r>
          </a:p>
          <a:p>
            <a:pPr algn="l">
              <a:spcBef>
                <a:spcPct val="35000"/>
              </a:spcBef>
              <a:buClr>
                <a:srgbClr val="CC6600"/>
              </a:buClr>
              <a:buSzPct val="105000"/>
            </a:pPr>
            <a:r>
              <a:rPr kumimoji="1" lang="en-US" altLang="zh-CN" sz="2000" dirty="0">
                <a:ea typeface="SimSun" pitchFamily="2" charset="-122"/>
              </a:rPr>
              <a:t>Can make </a:t>
            </a:r>
            <a:r>
              <a:rPr kumimoji="1" lang="en-US" altLang="zh-CN" sz="2000" b="1" dirty="0">
                <a:ea typeface="SimSun" pitchFamily="2" charset="-122"/>
              </a:rPr>
              <a:t>access-date (</a:t>
            </a:r>
            <a:r>
              <a:rPr lang="en-US" sz="2000" dirty="0">
                <a:solidFill>
                  <a:srgbClr val="FF0000"/>
                </a:solidFill>
              </a:rPr>
              <a:t>customer last accessed that account</a:t>
            </a:r>
            <a:r>
              <a:rPr kumimoji="1" lang="en-US" altLang="zh-CN" sz="2000" b="1" dirty="0">
                <a:ea typeface="SimSun" pitchFamily="2" charset="-122"/>
              </a:rPr>
              <a:t>)</a:t>
            </a:r>
            <a:r>
              <a:rPr kumimoji="1" lang="en-US" altLang="zh-CN" sz="2000" i="1" dirty="0">
                <a:ea typeface="SimSun" pitchFamily="2" charset="-122"/>
              </a:rPr>
              <a:t> </a:t>
            </a:r>
            <a:r>
              <a:rPr kumimoji="1" lang="en-US" altLang="zh-CN" sz="2000" dirty="0">
                <a:ea typeface="SimSun" pitchFamily="2" charset="-122"/>
              </a:rPr>
              <a:t>an </a:t>
            </a:r>
            <a:r>
              <a:rPr kumimoji="1" lang="en-US" altLang="zh-CN" sz="2000" b="1" dirty="0">
                <a:ea typeface="SimSun" pitchFamily="2" charset="-122"/>
              </a:rPr>
              <a:t>attribute of account</a:t>
            </a:r>
            <a:r>
              <a:rPr kumimoji="1" lang="en-US" altLang="zh-CN" sz="2000" dirty="0">
                <a:ea typeface="SimSun" pitchFamily="2" charset="-122"/>
              </a:rPr>
              <a:t>, instead of a </a:t>
            </a:r>
            <a:r>
              <a:rPr kumimoji="1" lang="en-US" altLang="zh-CN" sz="2000" b="1" dirty="0">
                <a:ea typeface="SimSun" pitchFamily="2" charset="-122"/>
              </a:rPr>
              <a:t>relationship attribute</a:t>
            </a:r>
            <a:r>
              <a:rPr kumimoji="1" lang="en-US" altLang="zh-CN" sz="2000" dirty="0">
                <a:ea typeface="SimSun" pitchFamily="2" charset="-122"/>
              </a:rPr>
              <a:t>, if each account can have only one customer </a:t>
            </a: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H"/>
            </a:pPr>
            <a:r>
              <a:rPr kumimoji="1" lang="en-US" altLang="zh-CN" sz="2000" dirty="0">
                <a:ea typeface="SimSun" pitchFamily="2" charset="-122"/>
              </a:rPr>
              <a:t>I.e., the relationship from </a:t>
            </a:r>
            <a:r>
              <a:rPr kumimoji="1" lang="en-US" altLang="zh-CN" sz="2000" b="1" dirty="0">
                <a:ea typeface="SimSun" pitchFamily="2" charset="-122"/>
              </a:rPr>
              <a:t>account to customer is many to one</a:t>
            </a:r>
            <a:r>
              <a:rPr kumimoji="1" lang="en-US" altLang="zh-CN" sz="2000" dirty="0">
                <a:ea typeface="SimSun" pitchFamily="2" charset="-122"/>
              </a:rPr>
              <a:t>, or equivalently, </a:t>
            </a:r>
            <a:r>
              <a:rPr kumimoji="1" lang="en-US" altLang="zh-CN" sz="2000" b="1" dirty="0">
                <a:ea typeface="SimSun" pitchFamily="2" charset="-122"/>
              </a:rPr>
              <a:t>custome</a:t>
            </a:r>
            <a:r>
              <a:rPr kumimoji="1" lang="en-US" altLang="zh-CN" sz="2000" dirty="0">
                <a:ea typeface="SimSun" pitchFamily="2" charset="-122"/>
              </a:rPr>
              <a:t>r to </a:t>
            </a:r>
            <a:r>
              <a:rPr kumimoji="1" lang="en-US" altLang="zh-CN" sz="2000" b="1" dirty="0">
                <a:ea typeface="SimSun" pitchFamily="2" charset="-122"/>
              </a:rPr>
              <a:t>account is one to many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SimSun" pitchFamily="2" charset="-122"/>
              </a:rPr>
              <a:t>Design Issues (Cont.)</a:t>
            </a:r>
          </a:p>
        </p:txBody>
      </p:sp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" t="11800" r="3009" b="12743"/>
          <a:stretch>
            <a:fillRect/>
          </a:stretch>
        </p:blipFill>
        <p:spPr bwMode="auto">
          <a:xfrm>
            <a:off x="1354379" y="3029454"/>
            <a:ext cx="6099717" cy="3435916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1695699" y="3843302"/>
            <a:ext cx="1568368" cy="312016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dirty="0">
              <a:ln w="57150">
                <a:solidFill>
                  <a:srgbClr val="CC3300">
                    <a:satMod val="155000"/>
                  </a:srgbClr>
                </a:solidFill>
                <a:prstDash val="solid"/>
              </a:ln>
              <a:solidFill>
                <a:srgbClr val="666699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613809" y="3599464"/>
            <a:ext cx="2157375" cy="324361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dirty="0">
              <a:ln w="57150">
                <a:solidFill>
                  <a:srgbClr val="CC3300">
                    <a:satMod val="155000"/>
                  </a:srgbClr>
                </a:solidFill>
                <a:prstDash val="solid"/>
              </a:ln>
              <a:solidFill>
                <a:srgbClr val="666699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92584" y="5152439"/>
            <a:ext cx="2157375" cy="324361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dirty="0">
              <a:ln w="57150">
                <a:solidFill>
                  <a:srgbClr val="CC3300">
                    <a:satMod val="155000"/>
                  </a:srgbClr>
                </a:solidFill>
                <a:prstDash val="solid"/>
              </a:ln>
              <a:solidFill>
                <a:srgbClr val="666699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9717" y="447281"/>
            <a:ext cx="6936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If </a:t>
            </a:r>
            <a:r>
              <a:rPr lang="en-US" sz="2800" b="1" i="1" dirty="0"/>
              <a:t>depositor</a:t>
            </a:r>
            <a:r>
              <a:rPr lang="en-US" sz="2800" b="1" dirty="0"/>
              <a:t> is a </a:t>
            </a:r>
            <a:r>
              <a:rPr lang="en-US" sz="2800" b="1" dirty="0">
                <a:solidFill>
                  <a:srgbClr val="FF0000"/>
                </a:solidFill>
              </a:rPr>
              <a:t>one-to-one </a:t>
            </a:r>
            <a:r>
              <a:rPr lang="en-US" sz="2800" b="1" dirty="0"/>
              <a:t>relationship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9648" y="2030660"/>
            <a:ext cx="70383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Attribute </a:t>
            </a:r>
            <a:r>
              <a:rPr lang="en-US" b="1" dirty="0"/>
              <a:t>access-date =&gt;</a:t>
            </a:r>
            <a:r>
              <a:rPr lang="en-US" dirty="0"/>
              <a:t> customer </a:t>
            </a:r>
            <a:r>
              <a:rPr lang="en-US" b="1" dirty="0"/>
              <a:t>last accessed that account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b="1" dirty="0"/>
              <a:t>Attribute </a:t>
            </a:r>
            <a:r>
              <a:rPr lang="en-US" dirty="0"/>
              <a:t>can be associated with </a:t>
            </a:r>
            <a:r>
              <a:rPr lang="en-US" b="1" dirty="0"/>
              <a:t>either one </a:t>
            </a:r>
            <a:r>
              <a:rPr lang="en-US" dirty="0"/>
              <a:t>of the participating entities</a:t>
            </a:r>
          </a:p>
        </p:txBody>
      </p:sp>
    </p:spTree>
    <p:extLst>
      <p:ext uri="{BB962C8B-B14F-4D97-AF65-F5344CB8AC3E}">
        <p14:creationId xmlns:p14="http://schemas.microsoft.com/office/powerpoint/2010/main" val="26406800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" t="11800" r="3009" b="12743"/>
          <a:stretch>
            <a:fillRect/>
          </a:stretch>
        </p:blipFill>
        <p:spPr bwMode="auto">
          <a:xfrm>
            <a:off x="1664087" y="2675502"/>
            <a:ext cx="6099717" cy="3435916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2005407" y="3489350"/>
            <a:ext cx="1568368" cy="312016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dirty="0">
              <a:ln w="57150">
                <a:solidFill>
                  <a:srgbClr val="CC3300">
                    <a:satMod val="155000"/>
                  </a:srgbClr>
                </a:solidFill>
                <a:prstDash val="solid"/>
              </a:ln>
              <a:solidFill>
                <a:srgbClr val="666699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923517" y="3245512"/>
            <a:ext cx="2157375" cy="324361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dirty="0">
              <a:ln w="57150">
                <a:solidFill>
                  <a:srgbClr val="CC3300">
                    <a:satMod val="155000"/>
                  </a:srgbClr>
                </a:solidFill>
                <a:prstDash val="solid"/>
              </a:ln>
              <a:solidFill>
                <a:srgbClr val="666699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902292" y="4798487"/>
            <a:ext cx="2157375" cy="324361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dirty="0">
              <a:ln w="57150">
                <a:solidFill>
                  <a:srgbClr val="CC3300">
                    <a:satMod val="155000"/>
                  </a:srgbClr>
                </a:solidFill>
                <a:prstDash val="solid"/>
              </a:ln>
              <a:solidFill>
                <a:srgbClr val="666699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964157" y="5544364"/>
            <a:ext cx="2157375" cy="324361"/>
          </a:xfrm>
          <a:prstGeom prst="rect">
            <a:avLst/>
          </a:prstGeom>
          <a:noFill/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dirty="0">
              <a:ln w="57150">
                <a:solidFill>
                  <a:srgbClr val="CC3300">
                    <a:satMod val="155000"/>
                  </a:srgbClr>
                </a:solidFill>
                <a:prstDash val="solid"/>
              </a:ln>
              <a:solidFill>
                <a:srgbClr val="666699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621868" y="5692836"/>
            <a:ext cx="1365157" cy="96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2149837" y="5402124"/>
            <a:ext cx="1421231" cy="324361"/>
          </a:xfrm>
          <a:prstGeom prst="rect">
            <a:avLst/>
          </a:prstGeom>
          <a:noFill/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dirty="0">
              <a:ln w="57150">
                <a:solidFill>
                  <a:srgbClr val="CC3300">
                    <a:satMod val="155000"/>
                  </a:srgbClr>
                </a:solidFill>
                <a:prstDash val="solid"/>
              </a:ln>
              <a:solidFill>
                <a:srgbClr val="666699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149837" y="5016044"/>
            <a:ext cx="1421231" cy="324361"/>
          </a:xfrm>
          <a:prstGeom prst="rect">
            <a:avLst/>
          </a:prstGeom>
          <a:noFill/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ln w="57150">
                  <a:solidFill>
                    <a:srgbClr val="CC3300">
                      <a:satMod val="155000"/>
                    </a:srgbClr>
                  </a:solidFill>
                  <a:prstDash val="solid"/>
                </a:ln>
                <a:solidFill>
                  <a:srgbClr val="666699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`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51" y="345441"/>
            <a:ext cx="7681913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8602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9956" y="447281"/>
            <a:ext cx="7536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If </a:t>
            </a:r>
            <a:r>
              <a:rPr lang="en-US" sz="2800" b="1" i="1" dirty="0"/>
              <a:t>depositor</a:t>
            </a:r>
            <a:r>
              <a:rPr lang="en-US" sz="2800" b="1" dirty="0"/>
              <a:t> is a many-to-many relationship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7272" y="1721164"/>
            <a:ext cx="72618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To express the date on which a </a:t>
            </a:r>
          </a:p>
          <a:p>
            <a:pPr algn="l"/>
            <a:r>
              <a:rPr lang="en-US" dirty="0"/>
              <a:t>specific customer last accessed a specific account, </a:t>
            </a:r>
          </a:p>
          <a:p>
            <a:pPr algn="l"/>
            <a:r>
              <a:rPr lang="en-US" b="1" dirty="0"/>
              <a:t>access-date</a:t>
            </a:r>
            <a:r>
              <a:rPr lang="en-US" dirty="0"/>
              <a:t> must be an </a:t>
            </a:r>
            <a:r>
              <a:rPr lang="en-US" b="1" dirty="0"/>
              <a:t>attribute</a:t>
            </a:r>
            <a:r>
              <a:rPr lang="en-US" dirty="0"/>
              <a:t> of the </a:t>
            </a:r>
            <a:r>
              <a:rPr lang="en-US" b="1" i="1" dirty="0"/>
              <a:t>depositor </a:t>
            </a:r>
            <a:r>
              <a:rPr lang="en-US" b="1" dirty="0"/>
              <a:t>relationship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8872" y="3203363"/>
            <a:ext cx="67168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If </a:t>
            </a:r>
            <a:r>
              <a:rPr lang="en-US" b="1" dirty="0"/>
              <a:t>access-date</a:t>
            </a:r>
            <a:r>
              <a:rPr lang="en-US" dirty="0"/>
              <a:t> were an attribute of </a:t>
            </a:r>
            <a:r>
              <a:rPr lang="en-US" b="1" i="1" dirty="0"/>
              <a:t>accoun</a:t>
            </a:r>
            <a:r>
              <a:rPr lang="en-US" dirty="0"/>
              <a:t>t,  </a:t>
            </a:r>
          </a:p>
          <a:p>
            <a:pPr algn="l"/>
            <a:r>
              <a:rPr lang="en-US" dirty="0"/>
              <a:t> 	Unable to determine which customer made the most 	recent access to a </a:t>
            </a:r>
            <a:r>
              <a:rPr lang="en-US" b="1" dirty="0"/>
              <a:t>joint account.</a:t>
            </a:r>
          </a:p>
          <a:p>
            <a:pPr marL="285750" indent="-285750" algn="l">
              <a:buFont typeface="Wingdings" pitchFamily="2" charset="2"/>
              <a:buChar char="q"/>
            </a:pPr>
            <a:endParaRPr lang="en-US" b="1" dirty="0"/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If</a:t>
            </a:r>
            <a:r>
              <a:rPr lang="en-US" b="1" dirty="0"/>
              <a:t> access-date </a:t>
            </a:r>
            <a:r>
              <a:rPr lang="en-US" dirty="0"/>
              <a:t>were an attribute of </a:t>
            </a:r>
            <a:r>
              <a:rPr lang="en-US" b="1" dirty="0"/>
              <a:t>customer entity</a:t>
            </a:r>
          </a:p>
          <a:p>
            <a:pPr algn="l"/>
            <a:r>
              <a:rPr lang="en-US" dirty="0"/>
              <a:t>	We can’t specify what account was accessed </a:t>
            </a:r>
          </a:p>
          <a:p>
            <a:pPr algn="l"/>
            <a:r>
              <a:rPr lang="en-US" b="1" dirty="0"/>
              <a:t>	since </a:t>
            </a:r>
            <a:r>
              <a:rPr lang="en-US" dirty="0"/>
              <a:t>customer</a:t>
            </a:r>
            <a:r>
              <a:rPr lang="en-US" b="1" dirty="0"/>
              <a:t> may have </a:t>
            </a:r>
            <a:r>
              <a:rPr lang="en-US" dirty="0"/>
              <a:t>more than one account </a:t>
            </a:r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51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792" y="1455287"/>
            <a:ext cx="5929947" cy="433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296863"/>
            <a:ext cx="7681913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8" y="636328"/>
            <a:ext cx="7047332" cy="527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2456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51" y="1054162"/>
            <a:ext cx="6743815" cy="480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66716" y="530942"/>
            <a:ext cx="4372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IT Team/DBA/Consultant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521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"/>
            <a:ext cx="67818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838200" y="1752600"/>
            <a:ext cx="7848600" cy="41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500" b="1" dirty="0">
                <a:solidFill>
                  <a:srgbClr val="CE009B"/>
                </a:solidFill>
                <a:latin typeface="Arial" pitchFamily="34" charset="0"/>
                <a:cs typeface="Times New Roman" pitchFamily="18" charset="0"/>
              </a:rPr>
              <a:t>Simple </a:t>
            </a:r>
            <a:r>
              <a:rPr lang="en-US" sz="2500" b="1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versus </a:t>
            </a:r>
            <a:r>
              <a:rPr lang="en-US" sz="2500" b="1" dirty="0">
                <a:solidFill>
                  <a:srgbClr val="CE009B"/>
                </a:solidFill>
                <a:latin typeface="Arial" pitchFamily="34" charset="0"/>
                <a:cs typeface="Times New Roman" pitchFamily="18" charset="0"/>
              </a:rPr>
              <a:t>composite</a:t>
            </a:r>
          </a:p>
          <a:p>
            <a:pPr algn="l" eaLnBrk="1" hangingPunct="1"/>
            <a:endParaRPr lang="en-US" sz="1400" b="1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400" b="1" dirty="0">
                <a:solidFill>
                  <a:srgbClr val="0000CE"/>
                </a:solidFill>
                <a:latin typeface="Arial" pitchFamily="34" charset="0"/>
                <a:cs typeface="Times New Roman" pitchFamily="18" charset="0"/>
              </a:rPr>
              <a:t>Simple</a:t>
            </a:r>
            <a:r>
              <a:rPr lang="en-US" sz="2400" dirty="0">
                <a:solidFill>
                  <a:srgbClr val="0000CE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(or atomic): Each entity has a </a:t>
            </a:r>
            <a:r>
              <a:rPr lang="en-US" sz="2400" i="1" dirty="0">
                <a:solidFill>
                  <a:srgbClr val="000000"/>
                </a:solidFill>
                <a:latin typeface="Arial" pitchFamily="34" charset="0"/>
              </a:rPr>
              <a:t>single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400" i="1" dirty="0">
                <a:solidFill>
                  <a:srgbClr val="000000"/>
                </a:solidFill>
                <a:latin typeface="Arial" pitchFamily="34" charset="0"/>
              </a:rPr>
              <a:t>atomic value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for the attribute,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500" dirty="0">
                <a:solidFill>
                  <a:srgbClr val="CE9B00"/>
                </a:solidFill>
                <a:latin typeface="Arial" pitchFamily="34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 HKID or Sex.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endParaRPr lang="en-US" sz="2400" b="1" dirty="0">
              <a:solidFill>
                <a:srgbClr val="0000CE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400" b="1" dirty="0">
                <a:solidFill>
                  <a:srgbClr val="0000CE"/>
                </a:solidFill>
                <a:latin typeface="Arial" pitchFamily="34" charset="0"/>
                <a:cs typeface="Times New Roman" pitchFamily="18" charset="0"/>
              </a:rPr>
              <a:t>Composite</a:t>
            </a:r>
            <a:r>
              <a:rPr lang="en-US" sz="2400" b="1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 Composition may form a hierarchy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where some components are themselves composite.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	Address(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StreetAddress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, City, State, Zip) or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	Name((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MiddleName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).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400" dirty="0">
                <a:solidFill>
                  <a:srgbClr val="CE9B00"/>
                </a:solidFill>
                <a:latin typeface="TTE1FDD238t00" charset="0"/>
              </a:rPr>
              <a:t> </a:t>
            </a:r>
            <a:endParaRPr lang="en-US" sz="1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240291"/>
      </p:ext>
    </p:extLst>
  </p:cSld>
  <p:clrMapOvr>
    <a:masterClrMapping/>
  </p:clrMapOvr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BMS_Template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MS_Templat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DBMS_Template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MS_Template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MS_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22667</TotalTime>
  <Words>3433</Words>
  <Application>Microsoft Office PowerPoint</Application>
  <PresentationFormat>On-screen Show (4:3)</PresentationFormat>
  <Paragraphs>430</Paragraphs>
  <Slides>88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104" baseType="lpstr">
      <vt:lpstr>Arial</vt:lpstr>
      <vt:lpstr>CMMI10</vt:lpstr>
      <vt:lpstr>CMMI7</vt:lpstr>
      <vt:lpstr>CMR7</vt:lpstr>
      <vt:lpstr>CMSY10</vt:lpstr>
      <vt:lpstr>Helvetica</vt:lpstr>
      <vt:lpstr>Monotype Sorts</vt:lpstr>
      <vt:lpstr>Palatino-Italic</vt:lpstr>
      <vt:lpstr>Palatino-Roman</vt:lpstr>
      <vt:lpstr>Times New Roman</vt:lpstr>
      <vt:lpstr>TTE1FDD238t00</vt:lpstr>
      <vt:lpstr>TTE2A5EB68t00</vt:lpstr>
      <vt:lpstr>Wingdings</vt:lpstr>
      <vt:lpstr>db-book</vt:lpstr>
      <vt:lpstr>DBMS_Template</vt:lpstr>
      <vt:lpstr>Clip</vt:lpstr>
      <vt:lpstr>Chapter 2:  Entity-Relationship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Sets customer and loan</vt:lpstr>
      <vt:lpstr>PowerPoint Presentation</vt:lpstr>
      <vt:lpstr>Basic Concepts (Cont.)</vt:lpstr>
      <vt:lpstr>PowerPoint Presentation</vt:lpstr>
      <vt:lpstr>PowerPoint Presentation</vt:lpstr>
      <vt:lpstr>The depositor Relation</vt:lpstr>
      <vt:lpstr>Relationship Set borrower</vt:lpstr>
      <vt:lpstr>Basic Concepts(Cont.)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Concepts(Cont.)</vt:lpstr>
      <vt:lpstr>Constraints</vt:lpstr>
      <vt:lpstr>Constraints (Cont.)</vt:lpstr>
      <vt:lpstr>Constraints (Cont.)</vt:lpstr>
      <vt:lpstr>Constraints (Cont.)</vt:lpstr>
      <vt:lpstr>Keys</vt:lpstr>
      <vt:lpstr>PowerPoint Presentation</vt:lpstr>
      <vt:lpstr>Keys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Binary Relationships </vt:lpstr>
      <vt:lpstr>Ternary relationship </vt:lpstr>
      <vt:lpstr>Replacing ternary relationships </vt:lpstr>
      <vt:lpstr>Replacing ternary relationships  (Cont)</vt:lpstr>
      <vt:lpstr>Replacing ternary relationships  (Cont)</vt:lpstr>
      <vt:lpstr>E-R Diagram with a Ternary Relationship</vt:lpstr>
      <vt:lpstr>E-R Diagrams</vt:lpstr>
      <vt:lpstr>E-R Diagram With Composite, Multivalued, and Derived Attributes</vt:lpstr>
      <vt:lpstr>E-R Diagrams many to many</vt:lpstr>
      <vt:lpstr>Relationship Sets with Attributes</vt:lpstr>
      <vt:lpstr>Degree of a Relationship </vt:lpstr>
      <vt:lpstr>Roles: Degree of a Relationship </vt:lpstr>
      <vt:lpstr>Cardinality Constraints</vt:lpstr>
      <vt:lpstr>One-To-One Relationship</vt:lpstr>
      <vt:lpstr>One-To-Many Relationship</vt:lpstr>
      <vt:lpstr>One-To-Many Relationship</vt:lpstr>
      <vt:lpstr>Many-To-One Relationships</vt:lpstr>
      <vt:lpstr>Many-To-One Relationships</vt:lpstr>
      <vt:lpstr>Many-To-Many Relationship</vt:lpstr>
      <vt:lpstr>Many-To-Many Relationship</vt:lpstr>
      <vt:lpstr>Deriving the relationship parameters </vt:lpstr>
      <vt:lpstr>Splitting n:m Relationships </vt:lpstr>
      <vt:lpstr>Splitting n:m Relationships</vt:lpstr>
      <vt:lpstr>Participation of an Entity Set in a Relationship Set</vt:lpstr>
      <vt:lpstr>Alternative Notation for Cardinality Limits</vt:lpstr>
      <vt:lpstr>Design Issues</vt:lpstr>
      <vt:lpstr>Design Issues (Cont.)</vt:lpstr>
      <vt:lpstr>PowerPoint Presentation</vt:lpstr>
      <vt:lpstr>PowerPoint Presentation</vt:lpstr>
      <vt:lpstr>Design Issues (Cont.)</vt:lpstr>
      <vt:lpstr>Design Issues (Cont.)</vt:lpstr>
      <vt:lpstr>PowerPoint Presentation</vt:lpstr>
      <vt:lpstr>Design Issues (Cont.)</vt:lpstr>
      <vt:lpstr>Design Issues (Cont.)</vt:lpstr>
      <vt:lpstr>PowerPoint Presentation</vt:lpstr>
      <vt:lpstr>Design Issues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Shamim</cp:lastModifiedBy>
  <cp:revision>428</cp:revision>
  <cp:lastPrinted>1999-06-28T19:27:31Z</cp:lastPrinted>
  <dcterms:created xsi:type="dcterms:W3CDTF">1999-11-04T22:02:40Z</dcterms:created>
  <dcterms:modified xsi:type="dcterms:W3CDTF">2023-08-12T20:07:51Z</dcterms:modified>
</cp:coreProperties>
</file>