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86" r:id="rId2"/>
  </p:sldMasterIdLst>
  <p:notesMasterIdLst>
    <p:notesMasterId r:id="rId22"/>
  </p:notesMasterIdLst>
  <p:handoutMasterIdLst>
    <p:handoutMasterId r:id="rId23"/>
  </p:handoutMasterIdLst>
  <p:sldIdLst>
    <p:sldId id="284" r:id="rId3"/>
    <p:sldId id="265" r:id="rId4"/>
    <p:sldId id="266" r:id="rId5"/>
    <p:sldId id="267" r:id="rId6"/>
    <p:sldId id="269"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282" r:id="rId20"/>
    <p:sldId id="283" r:id="rId21"/>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ahoma" pitchFamily="34" charset="0"/>
        <a:ea typeface="+mn-ea"/>
        <a:cs typeface="Arial" pitchFamily="34" charset="0"/>
      </a:defRPr>
    </a:lvl1pPr>
    <a:lvl2pPr marL="457200" algn="l" rtl="0" fontAlgn="base">
      <a:spcBef>
        <a:spcPct val="0"/>
      </a:spcBef>
      <a:spcAft>
        <a:spcPct val="0"/>
      </a:spcAft>
      <a:defRPr sz="2400" kern="1200">
        <a:solidFill>
          <a:schemeClr val="tx1"/>
        </a:solidFill>
        <a:latin typeface="Tahoma" pitchFamily="34" charset="0"/>
        <a:ea typeface="+mn-ea"/>
        <a:cs typeface="Arial" pitchFamily="34" charset="0"/>
      </a:defRPr>
    </a:lvl2pPr>
    <a:lvl3pPr marL="914400" algn="l" rtl="0" fontAlgn="base">
      <a:spcBef>
        <a:spcPct val="0"/>
      </a:spcBef>
      <a:spcAft>
        <a:spcPct val="0"/>
      </a:spcAft>
      <a:defRPr sz="2400" kern="1200">
        <a:solidFill>
          <a:schemeClr val="tx1"/>
        </a:solidFill>
        <a:latin typeface="Tahoma" pitchFamily="34" charset="0"/>
        <a:ea typeface="+mn-ea"/>
        <a:cs typeface="Arial" pitchFamily="34" charset="0"/>
      </a:defRPr>
    </a:lvl3pPr>
    <a:lvl4pPr marL="1371600" algn="l" rtl="0" fontAlgn="base">
      <a:spcBef>
        <a:spcPct val="0"/>
      </a:spcBef>
      <a:spcAft>
        <a:spcPct val="0"/>
      </a:spcAft>
      <a:defRPr sz="2400" kern="1200">
        <a:solidFill>
          <a:schemeClr val="tx1"/>
        </a:solidFill>
        <a:latin typeface="Tahoma" pitchFamily="34" charset="0"/>
        <a:ea typeface="+mn-ea"/>
        <a:cs typeface="Arial" pitchFamily="34" charset="0"/>
      </a:defRPr>
    </a:lvl4pPr>
    <a:lvl5pPr marL="1828800" algn="l" rtl="0" fontAlgn="base">
      <a:spcBef>
        <a:spcPct val="0"/>
      </a:spcBef>
      <a:spcAft>
        <a:spcPct val="0"/>
      </a:spcAft>
      <a:defRPr sz="2400" kern="1200">
        <a:solidFill>
          <a:schemeClr val="tx1"/>
        </a:solidFill>
        <a:latin typeface="Tahoma" pitchFamily="34" charset="0"/>
        <a:ea typeface="+mn-ea"/>
        <a:cs typeface="Arial" pitchFamily="34" charset="0"/>
      </a:defRPr>
    </a:lvl5pPr>
    <a:lvl6pPr marL="2286000" algn="l" defTabSz="914400" rtl="0" eaLnBrk="1" latinLnBrk="0" hangingPunct="1">
      <a:defRPr sz="2400" kern="1200">
        <a:solidFill>
          <a:schemeClr val="tx1"/>
        </a:solidFill>
        <a:latin typeface="Tahoma" pitchFamily="34" charset="0"/>
        <a:ea typeface="+mn-ea"/>
        <a:cs typeface="Arial" pitchFamily="34" charset="0"/>
      </a:defRPr>
    </a:lvl6pPr>
    <a:lvl7pPr marL="2743200" algn="l" defTabSz="914400" rtl="0" eaLnBrk="1" latinLnBrk="0" hangingPunct="1">
      <a:defRPr sz="2400" kern="1200">
        <a:solidFill>
          <a:schemeClr val="tx1"/>
        </a:solidFill>
        <a:latin typeface="Tahoma" pitchFamily="34" charset="0"/>
        <a:ea typeface="+mn-ea"/>
        <a:cs typeface="Arial" pitchFamily="34" charset="0"/>
      </a:defRPr>
    </a:lvl7pPr>
    <a:lvl8pPr marL="3200400" algn="l" defTabSz="914400" rtl="0" eaLnBrk="1" latinLnBrk="0" hangingPunct="1">
      <a:defRPr sz="2400" kern="1200">
        <a:solidFill>
          <a:schemeClr val="tx1"/>
        </a:solidFill>
        <a:latin typeface="Tahoma" pitchFamily="34" charset="0"/>
        <a:ea typeface="+mn-ea"/>
        <a:cs typeface="Arial" pitchFamily="34" charset="0"/>
      </a:defRPr>
    </a:lvl8pPr>
    <a:lvl9pPr marL="3657600" algn="l" defTabSz="914400" rtl="0" eaLnBrk="1" latinLnBrk="0" hangingPunct="1">
      <a:defRPr sz="2400" kern="1200">
        <a:solidFill>
          <a:schemeClr val="tx1"/>
        </a:solidFill>
        <a:latin typeface="Tahoma"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43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9CC"/>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617" autoAdjust="0"/>
  </p:normalViewPr>
  <p:slideViewPr>
    <p:cSldViewPr>
      <p:cViewPr>
        <p:scale>
          <a:sx n="75" d="100"/>
          <a:sy n="75" d="100"/>
        </p:scale>
        <p:origin x="1152" y="-384"/>
      </p:cViewPr>
      <p:guideLst>
        <p:guide orient="horz" pos="2160"/>
        <p:guide pos="4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1" d="100"/>
          <a:sy n="61" d="100"/>
        </p:scale>
        <p:origin x="-1698" y="-4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cs typeface="Arial" charset="0"/>
              </a:defRPr>
            </a:lvl1pPr>
          </a:lstStyle>
          <a:p>
            <a:pPr>
              <a:defRPr/>
            </a:pPr>
            <a:endParaRPr lang="en-US"/>
          </a:p>
        </p:txBody>
      </p:sp>
      <p:sp>
        <p:nvSpPr>
          <p:cNvPr id="2048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cs typeface="Arial" charset="0"/>
              </a:defRPr>
            </a:lvl1pPr>
          </a:lstStyle>
          <a:p>
            <a:pPr>
              <a:defRPr/>
            </a:pPr>
            <a:endParaRPr lang="en-US"/>
          </a:p>
        </p:txBody>
      </p:sp>
      <p:sp>
        <p:nvSpPr>
          <p:cNvPr id="2048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cs typeface="Arial" charset="0"/>
              </a:defRPr>
            </a:lvl1pPr>
          </a:lstStyle>
          <a:p>
            <a:pPr>
              <a:defRPr/>
            </a:pPr>
            <a:endParaRPr lang="en-US"/>
          </a:p>
        </p:txBody>
      </p:sp>
      <p:sp>
        <p:nvSpPr>
          <p:cNvPr id="2048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cs typeface="Arial" charset="0"/>
              </a:defRPr>
            </a:lvl1pPr>
          </a:lstStyle>
          <a:p>
            <a:pPr>
              <a:defRPr/>
            </a:pPr>
            <a:fld id="{CB1A079A-30B4-418A-A724-DCA50ECE761D}" type="slidenum">
              <a:rPr lang="en-US"/>
              <a:pPr>
                <a:defRPr/>
              </a:pPr>
              <a:t>‹#›</a:t>
            </a:fld>
            <a:endParaRPr lang="en-US"/>
          </a:p>
        </p:txBody>
      </p:sp>
    </p:spTree>
    <p:extLst>
      <p:ext uri="{BB962C8B-B14F-4D97-AF65-F5344CB8AC3E}">
        <p14:creationId xmlns:p14="http://schemas.microsoft.com/office/powerpoint/2010/main" val="7243545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cs typeface="Arial" charset="0"/>
              </a:defRPr>
            </a:lvl1pPr>
          </a:lstStyle>
          <a:p>
            <a:pPr>
              <a:defRPr/>
            </a:pPr>
            <a:endParaRPr lang="en-US"/>
          </a:p>
        </p:txBody>
      </p:sp>
      <p:sp>
        <p:nvSpPr>
          <p:cNvPr id="21507" name="Rectangle 1027"/>
          <p:cNvSpPr>
            <a:spLocks noGrp="1" noRot="1" noChangeAspect="1" noChangeArrowheads="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1028"/>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3" name="Rectangle 1029"/>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cs typeface="Arial" charset="0"/>
              </a:defRPr>
            </a:lvl1pPr>
          </a:lstStyle>
          <a:p>
            <a:pPr>
              <a:defRPr/>
            </a:pPr>
            <a:endParaRPr lang="en-US"/>
          </a:p>
        </p:txBody>
      </p:sp>
      <p:sp>
        <p:nvSpPr>
          <p:cNvPr id="2054" name="Rectangle 103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cs typeface="Arial" charset="0"/>
              </a:defRPr>
            </a:lvl1pPr>
          </a:lstStyle>
          <a:p>
            <a:pPr>
              <a:defRPr/>
            </a:pPr>
            <a:endParaRPr lang="en-US"/>
          </a:p>
        </p:txBody>
      </p:sp>
      <p:sp>
        <p:nvSpPr>
          <p:cNvPr id="2055"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cs typeface="Arial" charset="0"/>
              </a:defRPr>
            </a:lvl1pPr>
          </a:lstStyle>
          <a:p>
            <a:pPr>
              <a:defRPr/>
            </a:pPr>
            <a:fld id="{9125F8DB-C135-4E04-9696-BEA915DA98FD}" type="slidenum">
              <a:rPr lang="en-US"/>
              <a:pPr>
                <a:defRPr/>
              </a:pPr>
              <a:t>‹#›</a:t>
            </a:fld>
            <a:endParaRPr lang="en-US"/>
          </a:p>
        </p:txBody>
      </p:sp>
    </p:spTree>
    <p:extLst>
      <p:ext uri="{BB962C8B-B14F-4D97-AF65-F5344CB8AC3E}">
        <p14:creationId xmlns:p14="http://schemas.microsoft.com/office/powerpoint/2010/main" val="20910745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95244" name="Rectangle 12"/>
          <p:cNvSpPr>
            <a:spLocks noGrp="1" noChangeArrowheads="1"/>
          </p:cNvSpPr>
          <p:nvPr>
            <p:ph type="ctrTitle"/>
          </p:nvPr>
        </p:nvSpPr>
        <p:spPr>
          <a:xfrm>
            <a:off x="990600" y="1828800"/>
            <a:ext cx="7772400" cy="1143000"/>
          </a:xfrm>
        </p:spPr>
        <p:txBody>
          <a:bodyPr/>
          <a:lstStyle>
            <a:lvl1pPr>
              <a:defRPr/>
            </a:lvl1pPr>
          </a:lstStyle>
          <a:p>
            <a:pPr lvl="0"/>
            <a:r>
              <a:rPr lang="en-US" noProof="0"/>
              <a:t>Click to edit Master title style</a:t>
            </a:r>
          </a:p>
        </p:txBody>
      </p:sp>
      <p:sp>
        <p:nvSpPr>
          <p:cNvPr id="95245"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en-US" noProof="0"/>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2B1D903E-D146-45C1-97DF-49F24725D1FD}" type="slidenum">
              <a:rPr lang="en-US"/>
              <a:pPr>
                <a:defRPr/>
              </a:pPr>
              <a:t>‹#›</a:t>
            </a:fld>
            <a:endParaRPr lang="en-US"/>
          </a:p>
        </p:txBody>
      </p:sp>
    </p:spTree>
    <p:extLst>
      <p:ext uri="{BB962C8B-B14F-4D97-AF65-F5344CB8AC3E}">
        <p14:creationId xmlns:p14="http://schemas.microsoft.com/office/powerpoint/2010/main" val="22786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97336DE8-60E9-4125-9284-71B275D96E47}" type="slidenum">
              <a:rPr lang="en-US"/>
              <a:pPr>
                <a:defRPr/>
              </a:pPr>
              <a:t>‹#›</a:t>
            </a:fld>
            <a:endParaRPr lang="en-US"/>
          </a:p>
        </p:txBody>
      </p:sp>
    </p:spTree>
    <p:extLst>
      <p:ext uri="{BB962C8B-B14F-4D97-AF65-F5344CB8AC3E}">
        <p14:creationId xmlns:p14="http://schemas.microsoft.com/office/powerpoint/2010/main" val="2155702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617538"/>
            <a:ext cx="1951038" cy="55149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50938" y="617538"/>
            <a:ext cx="5700712" cy="5514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2370CFE6-02CA-4D2C-8BD9-A52607180B38}" type="slidenum">
              <a:rPr lang="en-US"/>
              <a:pPr>
                <a:defRPr/>
              </a:pPr>
              <a:t>‹#›</a:t>
            </a:fld>
            <a:endParaRPr lang="en-US"/>
          </a:p>
        </p:txBody>
      </p:sp>
    </p:spTree>
    <p:extLst>
      <p:ext uri="{BB962C8B-B14F-4D97-AF65-F5344CB8AC3E}">
        <p14:creationId xmlns:p14="http://schemas.microsoft.com/office/powerpoint/2010/main" val="30557813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D53660D1-D41C-4DDD-A34D-9F033569083A}"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275445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F1561C1B-8111-44F3-8DF6-8B7A36AB433E}"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6788033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9E3C477F-A9CF-4DE7-B94E-65F4C7D811C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6731976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B935B627-A7E3-4FC6-A652-A61492E8E0B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9301076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75BB2564-0679-46D5-A9B3-581320E3847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0963804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9B0A39C6-0681-4CA2-88BB-6196393B8614}"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7578224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65BA025B-C91D-4C45-B724-5166A44484C0}"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8125132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C989D9FC-D675-4B31-99CF-67BA9EBFAE9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577051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BD26967B-06E9-4FC7-9F66-FF8DAC52B0B0}" type="slidenum">
              <a:rPr lang="en-US"/>
              <a:pPr>
                <a:defRPr/>
              </a:pPr>
              <a:t>‹#›</a:t>
            </a:fld>
            <a:endParaRPr lang="en-US"/>
          </a:p>
        </p:txBody>
      </p:sp>
    </p:spTree>
    <p:extLst>
      <p:ext uri="{BB962C8B-B14F-4D97-AF65-F5344CB8AC3E}">
        <p14:creationId xmlns:p14="http://schemas.microsoft.com/office/powerpoint/2010/main" val="37416967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DD461BCB-04E9-4AC0-9289-F56E59A8F060}"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6212779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7C2FA3AD-C5A3-4711-9247-5C83FA6681B2}"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8024253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10664502-B954-4B31-B021-ECA6D4A2536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222110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FC733786-B941-41B7-B4BF-8305B1E6D6FC}" type="slidenum">
              <a:rPr lang="en-US"/>
              <a:pPr>
                <a:defRPr/>
              </a:pPr>
              <a:t>‹#›</a:t>
            </a:fld>
            <a:endParaRPr lang="en-US"/>
          </a:p>
        </p:txBody>
      </p:sp>
    </p:spTree>
    <p:extLst>
      <p:ext uri="{BB962C8B-B14F-4D97-AF65-F5344CB8AC3E}">
        <p14:creationId xmlns:p14="http://schemas.microsoft.com/office/powerpoint/2010/main" val="3649390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F6A1A395-3F9A-4AB0-9282-8B8B76DD9446}" type="slidenum">
              <a:rPr lang="en-US"/>
              <a:pPr>
                <a:defRPr/>
              </a:pPr>
              <a:t>‹#›</a:t>
            </a:fld>
            <a:endParaRPr lang="en-US"/>
          </a:p>
        </p:txBody>
      </p:sp>
    </p:spTree>
    <p:extLst>
      <p:ext uri="{BB962C8B-B14F-4D97-AF65-F5344CB8AC3E}">
        <p14:creationId xmlns:p14="http://schemas.microsoft.com/office/powerpoint/2010/main" val="4024514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p:cNvSpPr>
            <a:spLocks noGrp="1" noChangeArrowheads="1"/>
          </p:cNvSpPr>
          <p:nvPr>
            <p:ph type="dt" sz="half" idx="10"/>
          </p:nvPr>
        </p:nvSpPr>
        <p:spPr>
          <a:ln/>
        </p:spPr>
        <p:txBody>
          <a:bodyPr/>
          <a:lstStyle>
            <a:lvl1pPr>
              <a:defRPr/>
            </a:lvl1pPr>
          </a:lstStyle>
          <a:p>
            <a:pPr>
              <a:defRPr/>
            </a:pPr>
            <a:endParaRPr lang="en-US"/>
          </a:p>
        </p:txBody>
      </p:sp>
      <p:sp>
        <p:nvSpPr>
          <p:cNvPr id="8" name="Rectangle 12"/>
          <p:cNvSpPr>
            <a:spLocks noGrp="1" noChangeArrowheads="1"/>
          </p:cNvSpPr>
          <p:nvPr>
            <p:ph type="ftr" sz="quarter" idx="11"/>
          </p:nvPr>
        </p:nvSpPr>
        <p:spPr>
          <a:ln/>
        </p:spPr>
        <p:txBody>
          <a:bodyPr/>
          <a:lstStyle>
            <a:lvl1pPr>
              <a:defRPr/>
            </a:lvl1pPr>
          </a:lstStyle>
          <a:p>
            <a:pPr>
              <a:defRPr/>
            </a:pPr>
            <a:endParaRPr lang="en-US"/>
          </a:p>
        </p:txBody>
      </p:sp>
      <p:sp>
        <p:nvSpPr>
          <p:cNvPr id="9" name="Rectangle 13"/>
          <p:cNvSpPr>
            <a:spLocks noGrp="1" noChangeArrowheads="1"/>
          </p:cNvSpPr>
          <p:nvPr>
            <p:ph type="sldNum" sz="quarter" idx="12"/>
          </p:nvPr>
        </p:nvSpPr>
        <p:spPr>
          <a:ln/>
        </p:spPr>
        <p:txBody>
          <a:bodyPr/>
          <a:lstStyle>
            <a:lvl1pPr>
              <a:defRPr/>
            </a:lvl1pPr>
          </a:lstStyle>
          <a:p>
            <a:pPr>
              <a:defRPr/>
            </a:pPr>
            <a:fld id="{7F3CC555-0228-44E9-B904-EB24DCEC3955}" type="slidenum">
              <a:rPr lang="en-US"/>
              <a:pPr>
                <a:defRPr/>
              </a:pPr>
              <a:t>‹#›</a:t>
            </a:fld>
            <a:endParaRPr lang="en-US"/>
          </a:p>
        </p:txBody>
      </p:sp>
    </p:spTree>
    <p:extLst>
      <p:ext uri="{BB962C8B-B14F-4D97-AF65-F5344CB8AC3E}">
        <p14:creationId xmlns:p14="http://schemas.microsoft.com/office/powerpoint/2010/main" val="372824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endParaRPr lang="en-US"/>
          </a:p>
        </p:txBody>
      </p:sp>
      <p:sp>
        <p:nvSpPr>
          <p:cNvPr id="5" name="Rectangle 13"/>
          <p:cNvSpPr>
            <a:spLocks noGrp="1" noChangeArrowheads="1"/>
          </p:cNvSpPr>
          <p:nvPr>
            <p:ph type="sldNum" sz="quarter" idx="12"/>
          </p:nvPr>
        </p:nvSpPr>
        <p:spPr>
          <a:ln/>
        </p:spPr>
        <p:txBody>
          <a:bodyPr/>
          <a:lstStyle>
            <a:lvl1pPr>
              <a:defRPr/>
            </a:lvl1pPr>
          </a:lstStyle>
          <a:p>
            <a:pPr>
              <a:defRPr/>
            </a:pPr>
            <a:fld id="{259F7673-2680-423D-AFED-25459113F54C}" type="slidenum">
              <a:rPr lang="en-US"/>
              <a:pPr>
                <a:defRPr/>
              </a:pPr>
              <a:t>‹#›</a:t>
            </a:fld>
            <a:endParaRPr lang="en-US"/>
          </a:p>
        </p:txBody>
      </p:sp>
    </p:spTree>
    <p:extLst>
      <p:ext uri="{BB962C8B-B14F-4D97-AF65-F5344CB8AC3E}">
        <p14:creationId xmlns:p14="http://schemas.microsoft.com/office/powerpoint/2010/main" val="1572838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endParaRPr lang="en-US"/>
          </a:p>
        </p:txBody>
      </p:sp>
      <p:sp>
        <p:nvSpPr>
          <p:cNvPr id="4" name="Rectangle 13"/>
          <p:cNvSpPr>
            <a:spLocks noGrp="1" noChangeArrowheads="1"/>
          </p:cNvSpPr>
          <p:nvPr>
            <p:ph type="sldNum" sz="quarter" idx="12"/>
          </p:nvPr>
        </p:nvSpPr>
        <p:spPr>
          <a:ln/>
        </p:spPr>
        <p:txBody>
          <a:bodyPr/>
          <a:lstStyle>
            <a:lvl1pPr>
              <a:defRPr/>
            </a:lvl1pPr>
          </a:lstStyle>
          <a:p>
            <a:pPr>
              <a:defRPr/>
            </a:pPr>
            <a:fld id="{CE7EA80E-D72C-47E1-B62A-CE194D6C3BEC}" type="slidenum">
              <a:rPr lang="en-US"/>
              <a:pPr>
                <a:defRPr/>
              </a:pPr>
              <a:t>‹#›</a:t>
            </a:fld>
            <a:endParaRPr lang="en-US"/>
          </a:p>
        </p:txBody>
      </p:sp>
    </p:spTree>
    <p:extLst>
      <p:ext uri="{BB962C8B-B14F-4D97-AF65-F5344CB8AC3E}">
        <p14:creationId xmlns:p14="http://schemas.microsoft.com/office/powerpoint/2010/main" val="3632519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F066953F-A987-4F99-9D46-06C6A18E7E1A}" type="slidenum">
              <a:rPr lang="en-US"/>
              <a:pPr>
                <a:defRPr/>
              </a:pPr>
              <a:t>‹#›</a:t>
            </a:fld>
            <a:endParaRPr lang="en-US"/>
          </a:p>
        </p:txBody>
      </p:sp>
    </p:spTree>
    <p:extLst>
      <p:ext uri="{BB962C8B-B14F-4D97-AF65-F5344CB8AC3E}">
        <p14:creationId xmlns:p14="http://schemas.microsoft.com/office/powerpoint/2010/main" val="1063412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CF080F2E-A69F-4EEC-9B87-E5E297EC9495}" type="slidenum">
              <a:rPr lang="en-US"/>
              <a:pPr>
                <a:defRPr/>
              </a:pPr>
              <a:t>‹#›</a:t>
            </a:fld>
            <a:endParaRPr lang="en-US"/>
          </a:p>
        </p:txBody>
      </p:sp>
    </p:spTree>
    <p:extLst>
      <p:ext uri="{BB962C8B-B14F-4D97-AF65-F5344CB8AC3E}">
        <p14:creationId xmlns:p14="http://schemas.microsoft.com/office/powerpoint/2010/main" val="154443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p>
        </p:txBody>
      </p:sp>
      <p:sp>
        <p:nvSpPr>
          <p:cNvPr id="1033" name="Rectangle 9"/>
          <p:cNvSpPr>
            <a:spLocks noGrp="1" noChangeArrowheads="1"/>
          </p:cNvSpPr>
          <p:nvPr>
            <p:ph type="title"/>
          </p:nvPr>
        </p:nvSpPr>
        <p:spPr bwMode="auto">
          <a:xfrm>
            <a:off x="1150938" y="617538"/>
            <a:ext cx="77930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4219" name="Rectangle 11"/>
          <p:cNvSpPr>
            <a:spLocks noGrp="1" noChangeArrowheads="1"/>
          </p:cNvSpPr>
          <p:nvPr>
            <p:ph type="dt" sz="half" idx="2"/>
          </p:nvPr>
        </p:nvSpPr>
        <p:spPr bwMode="auto">
          <a:xfrm>
            <a:off x="9144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cs typeface="Arial" charset="0"/>
              </a:defRPr>
            </a:lvl1pPr>
          </a:lstStyle>
          <a:p>
            <a:pPr>
              <a:defRPr/>
            </a:pPr>
            <a:endParaRPr lang="en-US"/>
          </a:p>
        </p:txBody>
      </p:sp>
      <p:sp>
        <p:nvSpPr>
          <p:cNvPr id="94220" name="Rectangle 12"/>
          <p:cNvSpPr>
            <a:spLocks noGrp="1" noChangeArrowheads="1"/>
          </p:cNvSpPr>
          <p:nvPr>
            <p:ph type="ftr" sz="quarter" idx="3"/>
          </p:nvPr>
        </p:nvSpPr>
        <p:spPr bwMode="auto">
          <a:xfrm>
            <a:off x="3352800" y="63246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cs typeface="Arial" charset="0"/>
              </a:defRPr>
            </a:lvl1pPr>
          </a:lstStyle>
          <a:p>
            <a:pPr>
              <a:defRPr/>
            </a:pPr>
            <a:endParaRPr lang="en-US"/>
          </a:p>
        </p:txBody>
      </p:sp>
      <p:sp>
        <p:nvSpPr>
          <p:cNvPr id="94221" name="Rectangle 13"/>
          <p:cNvSpPr>
            <a:spLocks noGrp="1" noChangeArrowheads="1"/>
          </p:cNvSpPr>
          <p:nvPr>
            <p:ph type="sldNum" sz="quarter" idx="4"/>
          </p:nvPr>
        </p:nvSpPr>
        <p:spPr bwMode="auto">
          <a:xfrm>
            <a:off x="67818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cs typeface="Arial" charset="0"/>
              </a:defRPr>
            </a:lvl1pPr>
          </a:lstStyle>
          <a:p>
            <a:pPr>
              <a:defRPr/>
            </a:pPr>
            <a:fld id="{0BF4903D-0D78-416B-A2C0-BFE66DBF1D3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solidFill>
                <a:srgbClr val="000000"/>
              </a:solidFill>
              <a:latin typeface="Times New Roman" pitchFamily="18" charset="0"/>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solidFill>
                <a:srgbClr val="000000"/>
              </a:solidFill>
              <a:latin typeface="Times New Roman" pitchFamily="18" charset="0"/>
              <a:cs typeface="+mn-c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F02BA580-6787-4144-B0E9-7959F3DE59CE}" type="slidenum">
              <a:rPr lang="en-US">
                <a:solidFill>
                  <a:srgbClr val="000000"/>
                </a:solidFill>
                <a:latin typeface="Times New Roman" pitchFamily="18" charset="0"/>
                <a:cs typeface="+mn-cs"/>
              </a:rPr>
              <a:pPr/>
              <a:t>‹#›</a:t>
            </a:fld>
            <a:endParaRPr lang="en-US">
              <a:solidFill>
                <a:srgbClr val="000000"/>
              </a:solidFill>
              <a:latin typeface="Times New Roman" pitchFamily="18" charset="0"/>
              <a:cs typeface="+mn-cs"/>
            </a:endParaRPr>
          </a:p>
        </p:txBody>
      </p:sp>
    </p:spTree>
    <p:extLst>
      <p:ext uri="{BB962C8B-B14F-4D97-AF65-F5344CB8AC3E}">
        <p14:creationId xmlns:p14="http://schemas.microsoft.com/office/powerpoint/2010/main" val="1936309642"/>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8" charset="0"/>
        </a:defRPr>
      </a:lvl2pPr>
      <a:lvl3pPr algn="ctr" rtl="0" fontAlgn="base">
        <a:spcBef>
          <a:spcPct val="0"/>
        </a:spcBef>
        <a:spcAft>
          <a:spcPct val="0"/>
        </a:spcAft>
        <a:defRPr sz="4400">
          <a:solidFill>
            <a:schemeClr val="tx2"/>
          </a:solidFill>
          <a:latin typeface="Times New Roman" pitchFamily="18" charset="0"/>
        </a:defRPr>
      </a:lvl3pPr>
      <a:lvl4pPr algn="ctr" rtl="0" fontAlgn="base">
        <a:spcBef>
          <a:spcPct val="0"/>
        </a:spcBef>
        <a:spcAft>
          <a:spcPct val="0"/>
        </a:spcAft>
        <a:defRPr sz="4400">
          <a:solidFill>
            <a:schemeClr val="tx2"/>
          </a:solidFill>
          <a:latin typeface="Times New Roman" pitchFamily="18" charset="0"/>
        </a:defRPr>
      </a:lvl4pPr>
      <a:lvl5pPr algn="ctr" rtl="0" fontAlgn="base">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http://db.grussell.org/co22001%20notes_files/image068.gif" TargetMode="External"/><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1905000"/>
            <a:ext cx="16764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287536" y="3886200"/>
            <a:ext cx="6609566" cy="1938992"/>
          </a:xfrm>
          <a:prstGeom prst="rect">
            <a:avLst/>
          </a:prstGeom>
          <a:noFill/>
        </p:spPr>
        <p:txBody>
          <a:bodyPr wrap="none" lIns="91440" tIns="45720" rIns="91440" bIns="45720">
            <a:spAutoFit/>
          </a:bodyPr>
          <a:lstStyle/>
          <a:p>
            <a:pPr algn="r"/>
            <a:r>
              <a:rPr lang="en-US" b="1" dirty="0">
                <a:ln w="19050">
                  <a:solidFill>
                    <a:srgbClr val="000000">
                      <a:lumMod val="65000"/>
                      <a:lumOff val="35000"/>
                    </a:srgbClr>
                  </a:solidFill>
                  <a:prstDash val="solid"/>
                </a:ln>
                <a:solidFill>
                  <a:srgbClr val="000000">
                    <a:lumMod val="65000"/>
                    <a:lumOff val="35000"/>
                  </a:srgbClr>
                </a:solidFill>
                <a:effectLst>
                  <a:outerShdw blurRad="50000" dist="50800" dir="7500000" algn="tl">
                    <a:srgbClr val="000000">
                      <a:shade val="5000"/>
                      <a:alpha val="35000"/>
                    </a:srgbClr>
                  </a:outerShdw>
                </a:effectLst>
                <a:latin typeface="Arial" pitchFamily="34" charset="0"/>
              </a:rPr>
              <a:t>Dept. of Computer Science and Engineering</a:t>
            </a:r>
          </a:p>
          <a:p>
            <a:pPr algn="r"/>
            <a:r>
              <a:rPr lang="en-US" b="1" dirty="0">
                <a:ln w="19050">
                  <a:solidFill>
                    <a:srgbClr val="000000">
                      <a:lumMod val="65000"/>
                      <a:lumOff val="35000"/>
                    </a:srgbClr>
                  </a:solidFill>
                  <a:prstDash val="solid"/>
                </a:ln>
                <a:solidFill>
                  <a:srgbClr val="000000">
                    <a:lumMod val="65000"/>
                    <a:lumOff val="35000"/>
                  </a:srgbClr>
                </a:solidFill>
                <a:effectLst>
                  <a:outerShdw blurRad="50000" dist="50800" dir="7500000" algn="tl">
                    <a:srgbClr val="000000">
                      <a:shade val="5000"/>
                      <a:alpha val="35000"/>
                    </a:srgbClr>
                  </a:outerShdw>
                </a:effectLst>
                <a:latin typeface="Arial" pitchFamily="34" charset="0"/>
              </a:rPr>
              <a:t>University of </a:t>
            </a:r>
            <a:r>
              <a:rPr lang="en-US" b="1" dirty="0" err="1">
                <a:ln w="19050">
                  <a:solidFill>
                    <a:srgbClr val="000000">
                      <a:lumMod val="65000"/>
                      <a:lumOff val="35000"/>
                    </a:srgbClr>
                  </a:solidFill>
                  <a:prstDash val="solid"/>
                </a:ln>
                <a:solidFill>
                  <a:srgbClr val="000000">
                    <a:lumMod val="65000"/>
                    <a:lumOff val="35000"/>
                  </a:srgbClr>
                </a:solidFill>
                <a:effectLst>
                  <a:outerShdw blurRad="50000" dist="50800" dir="7500000" algn="tl">
                    <a:srgbClr val="000000">
                      <a:shade val="5000"/>
                      <a:alpha val="35000"/>
                    </a:srgbClr>
                  </a:outerShdw>
                </a:effectLst>
                <a:latin typeface="Arial" pitchFamily="34" charset="0"/>
              </a:rPr>
              <a:t>Rajshahi</a:t>
            </a:r>
            <a:endParaRPr lang="en-US" b="1" dirty="0">
              <a:ln w="19050">
                <a:solidFill>
                  <a:srgbClr val="000000">
                    <a:lumMod val="65000"/>
                    <a:lumOff val="35000"/>
                  </a:srgbClr>
                </a:solidFill>
                <a:prstDash val="solid"/>
              </a:ln>
              <a:solidFill>
                <a:srgbClr val="000000">
                  <a:lumMod val="65000"/>
                  <a:lumOff val="35000"/>
                </a:srgbClr>
              </a:solidFill>
              <a:effectLst>
                <a:outerShdw blurRad="50000" dist="50800" dir="7500000" algn="tl">
                  <a:srgbClr val="000000">
                    <a:shade val="5000"/>
                    <a:alpha val="35000"/>
                  </a:srgbClr>
                </a:outerShdw>
              </a:effectLst>
              <a:latin typeface="Arial" pitchFamily="34" charset="0"/>
            </a:endParaRPr>
          </a:p>
          <a:p>
            <a:pPr algn="r"/>
            <a:r>
              <a:rPr lang="en-US" b="1" dirty="0">
                <a:ln w="19050">
                  <a:solidFill>
                    <a:srgbClr val="000000">
                      <a:lumMod val="65000"/>
                      <a:lumOff val="35000"/>
                    </a:srgbClr>
                  </a:solidFill>
                  <a:prstDash val="solid"/>
                </a:ln>
                <a:solidFill>
                  <a:srgbClr val="000000">
                    <a:lumMod val="65000"/>
                    <a:lumOff val="35000"/>
                  </a:srgbClr>
                </a:solidFill>
                <a:effectLst>
                  <a:outerShdw blurRad="50000" dist="50800" dir="7500000" algn="tl">
                    <a:srgbClr val="000000">
                      <a:shade val="5000"/>
                      <a:alpha val="35000"/>
                    </a:srgbClr>
                  </a:outerShdw>
                </a:effectLst>
                <a:latin typeface="Arial" pitchFamily="34" charset="0"/>
              </a:rPr>
              <a:t>www.ru.ac.bd</a:t>
            </a:r>
          </a:p>
          <a:p>
            <a:pPr algn="r"/>
            <a:endParaRPr lang="en-US" b="1" dirty="0">
              <a:ln w="19050">
                <a:solidFill>
                  <a:srgbClr val="000000">
                    <a:lumMod val="65000"/>
                    <a:lumOff val="35000"/>
                  </a:srgbClr>
                </a:solidFill>
                <a:prstDash val="solid"/>
              </a:ln>
              <a:solidFill>
                <a:srgbClr val="000000">
                  <a:lumMod val="65000"/>
                  <a:lumOff val="35000"/>
                </a:srgbClr>
              </a:solidFill>
              <a:effectLst>
                <a:outerShdw blurRad="50000" dist="50800" dir="7500000" algn="tl">
                  <a:srgbClr val="000000">
                    <a:shade val="5000"/>
                    <a:alpha val="35000"/>
                  </a:srgbClr>
                </a:outerShdw>
              </a:effectLst>
              <a:latin typeface="Arial" pitchFamily="34" charset="0"/>
            </a:endParaRPr>
          </a:p>
          <a:p>
            <a:pPr algn="r"/>
            <a:r>
              <a:rPr lang="en-US" b="1" dirty="0">
                <a:ln w="19050">
                  <a:solidFill>
                    <a:srgbClr val="000000">
                      <a:lumMod val="65000"/>
                      <a:lumOff val="35000"/>
                    </a:srgbClr>
                  </a:solidFill>
                  <a:prstDash val="solid"/>
                </a:ln>
                <a:solidFill>
                  <a:srgbClr val="000000">
                    <a:lumMod val="65000"/>
                    <a:lumOff val="35000"/>
                  </a:srgbClr>
                </a:solidFill>
                <a:effectLst>
                  <a:outerShdw blurRad="50000" dist="50800" dir="7500000" algn="tl">
                    <a:srgbClr val="000000">
                      <a:shade val="5000"/>
                      <a:alpha val="35000"/>
                    </a:srgbClr>
                  </a:outerShdw>
                </a:effectLst>
                <a:latin typeface="Arial" pitchFamily="34" charset="0"/>
              </a:rPr>
              <a:t>Dr. </a:t>
            </a:r>
            <a:r>
              <a:rPr lang="en-US" b="1" dirty="0" err="1">
                <a:ln w="19050">
                  <a:solidFill>
                    <a:srgbClr val="000000">
                      <a:lumMod val="65000"/>
                      <a:lumOff val="35000"/>
                    </a:srgbClr>
                  </a:solidFill>
                  <a:prstDash val="solid"/>
                </a:ln>
                <a:solidFill>
                  <a:srgbClr val="000000">
                    <a:lumMod val="65000"/>
                    <a:lumOff val="35000"/>
                  </a:srgbClr>
                </a:solidFill>
                <a:effectLst>
                  <a:outerShdw blurRad="50000" dist="50800" dir="7500000" algn="tl">
                    <a:srgbClr val="000000">
                      <a:shade val="5000"/>
                      <a:alpha val="35000"/>
                    </a:srgbClr>
                  </a:outerShdw>
                </a:effectLst>
                <a:latin typeface="Arial" pitchFamily="34" charset="0"/>
              </a:rPr>
              <a:t>Shamim</a:t>
            </a:r>
            <a:r>
              <a:rPr lang="en-US" b="1" dirty="0">
                <a:ln w="19050">
                  <a:solidFill>
                    <a:srgbClr val="000000">
                      <a:lumMod val="65000"/>
                      <a:lumOff val="35000"/>
                    </a:srgbClr>
                  </a:solidFill>
                  <a:prstDash val="solid"/>
                </a:ln>
                <a:solidFill>
                  <a:srgbClr val="000000">
                    <a:lumMod val="65000"/>
                    <a:lumOff val="35000"/>
                  </a:srgbClr>
                </a:solidFill>
                <a:effectLst>
                  <a:outerShdw blurRad="50000" dist="50800" dir="7500000" algn="tl">
                    <a:srgbClr val="000000">
                      <a:shade val="5000"/>
                      <a:alpha val="35000"/>
                    </a:srgbClr>
                  </a:outerShdw>
                </a:effectLst>
                <a:latin typeface="Arial" pitchFamily="34" charset="0"/>
              </a:rPr>
              <a:t> Ahmad</a:t>
            </a:r>
          </a:p>
        </p:txBody>
      </p:sp>
    </p:spTree>
    <p:extLst>
      <p:ext uri="{BB962C8B-B14F-4D97-AF65-F5344CB8AC3E}">
        <p14:creationId xmlns:p14="http://schemas.microsoft.com/office/powerpoint/2010/main" val="189003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cs typeface="Times New Roman" pitchFamily="18" charset="0"/>
              </a:rPr>
              <a:t>Constructing an ER model (cont)</a:t>
            </a:r>
          </a:p>
        </p:txBody>
      </p:sp>
      <p:sp>
        <p:nvSpPr>
          <p:cNvPr id="11267" name="Rectangle 3"/>
          <p:cNvSpPr>
            <a:spLocks noGrp="1" noChangeArrowheads="1"/>
          </p:cNvSpPr>
          <p:nvPr>
            <p:ph type="body" idx="1"/>
          </p:nvPr>
        </p:nvSpPr>
        <p:spPr/>
        <p:txBody>
          <a:bodyPr/>
          <a:lstStyle/>
          <a:p>
            <a:pPr eaLnBrk="1" hangingPunct="1">
              <a:buFont typeface="Wingdings" pitchFamily="2" charset="2"/>
              <a:buChar char="q"/>
            </a:pPr>
            <a:r>
              <a:rPr lang="en-US" dirty="0">
                <a:cs typeface="Times New Roman" pitchFamily="18" charset="0"/>
              </a:rPr>
              <a:t> ER modelling is an </a:t>
            </a:r>
            <a:r>
              <a:rPr lang="en-US" dirty="0">
                <a:solidFill>
                  <a:schemeClr val="hlink"/>
                </a:solidFill>
                <a:cs typeface="Times New Roman" pitchFamily="18" charset="0"/>
              </a:rPr>
              <a:t>iterative</a:t>
            </a:r>
            <a:r>
              <a:rPr lang="en-US" dirty="0">
                <a:cs typeface="Times New Roman" pitchFamily="18" charset="0"/>
              </a:rPr>
              <a:t> process</a:t>
            </a:r>
          </a:p>
          <a:p>
            <a:pPr eaLnBrk="1" hangingPunct="1">
              <a:buFont typeface="Wingdings" pitchFamily="2" charset="2"/>
              <a:buChar char="q"/>
            </a:pPr>
            <a:r>
              <a:rPr lang="en-US" dirty="0">
                <a:cs typeface="Times New Roman" pitchFamily="18" charset="0"/>
              </a:rPr>
              <a:t> So draw</a:t>
            </a:r>
            <a:r>
              <a:rPr lang="en-US" b="1" dirty="0">
                <a:cs typeface="Times New Roman" pitchFamily="18" charset="0"/>
              </a:rPr>
              <a:t> </a:t>
            </a:r>
            <a:r>
              <a:rPr lang="en-US" b="1" dirty="0">
                <a:solidFill>
                  <a:schemeClr val="hlink"/>
                </a:solidFill>
                <a:cs typeface="Times New Roman" pitchFamily="18" charset="0"/>
              </a:rPr>
              <a:t>several </a:t>
            </a:r>
            <a:r>
              <a:rPr lang="en-US" dirty="0">
                <a:cs typeface="Times New Roman" pitchFamily="18" charset="0"/>
              </a:rPr>
              <a:t>versions, </a:t>
            </a:r>
            <a:r>
              <a:rPr lang="en-US" b="1" dirty="0">
                <a:cs typeface="Times New Roman" pitchFamily="18" charset="0"/>
              </a:rPr>
              <a:t>refinin</a:t>
            </a:r>
            <a:r>
              <a:rPr lang="en-US" dirty="0">
                <a:cs typeface="Times New Roman" pitchFamily="18" charset="0"/>
              </a:rPr>
              <a:t>g each one until you are happy with it</a:t>
            </a:r>
          </a:p>
          <a:p>
            <a:pPr eaLnBrk="1" hangingPunct="1">
              <a:buFont typeface="Wingdings" pitchFamily="2" charset="2"/>
              <a:buChar char="q"/>
            </a:pPr>
            <a:r>
              <a:rPr lang="en-US" dirty="0">
                <a:cs typeface="Times New Roman" pitchFamily="18" charset="0"/>
              </a:rPr>
              <a:t> Note that there is </a:t>
            </a:r>
            <a:r>
              <a:rPr lang="en-US" b="1" dirty="0">
                <a:solidFill>
                  <a:schemeClr val="hlink"/>
                </a:solidFill>
                <a:cs typeface="Times New Roman" pitchFamily="18" charset="0"/>
              </a:rPr>
              <a:t>no one right</a:t>
            </a:r>
            <a:r>
              <a:rPr lang="en-US" b="1" dirty="0">
                <a:cs typeface="Times New Roman" pitchFamily="18" charset="0"/>
              </a:rPr>
              <a:t> </a:t>
            </a:r>
            <a:r>
              <a:rPr lang="en-US" dirty="0">
                <a:cs typeface="Times New Roman" pitchFamily="18" charset="0"/>
              </a:rPr>
              <a:t>answer to the problem, but some </a:t>
            </a:r>
            <a:r>
              <a:rPr lang="en-US" b="1" dirty="0">
                <a:cs typeface="Times New Roman" pitchFamily="18" charset="0"/>
              </a:rPr>
              <a:t>solutions are better than others</a:t>
            </a:r>
            <a:r>
              <a:rPr lang="en-US" dirty="0">
                <a:cs typeface="Times New Roman" pitchFamily="18" charset="0"/>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t>Problem (story) : </a:t>
            </a:r>
            <a:br>
              <a:rPr lang="en-US"/>
            </a:br>
            <a:r>
              <a:rPr lang="en-US" i="1">
                <a:solidFill>
                  <a:schemeClr val="hlink"/>
                </a:solidFill>
                <a:cs typeface="Times New Roman" pitchFamily="18" charset="0"/>
              </a:rPr>
              <a:t>National</a:t>
            </a:r>
            <a:r>
              <a:rPr lang="en-US">
                <a:solidFill>
                  <a:schemeClr val="hlink"/>
                </a:solidFill>
                <a:cs typeface="Times New Roman" pitchFamily="18" charset="0"/>
              </a:rPr>
              <a:t> Bus Company</a:t>
            </a:r>
            <a:r>
              <a:rPr lang="en-US"/>
              <a:t> </a:t>
            </a:r>
          </a:p>
        </p:txBody>
      </p:sp>
      <p:sp>
        <p:nvSpPr>
          <p:cNvPr id="12291" name="Rectangle 3"/>
          <p:cNvSpPr>
            <a:spLocks noGrp="1" noChangeArrowheads="1"/>
          </p:cNvSpPr>
          <p:nvPr>
            <p:ph type="body" idx="1"/>
          </p:nvPr>
        </p:nvSpPr>
        <p:spPr>
          <a:xfrm>
            <a:off x="762000" y="2438400"/>
            <a:ext cx="7772400" cy="3200400"/>
          </a:xfrm>
        </p:spPr>
        <p:txBody>
          <a:bodyPr/>
          <a:lstStyle/>
          <a:p>
            <a:pPr algn="just" eaLnBrk="1" hangingPunct="1"/>
            <a:r>
              <a:rPr lang="en-US">
                <a:cs typeface="Times New Roman" pitchFamily="18" charset="0"/>
              </a:rPr>
              <a:t>The </a:t>
            </a:r>
            <a:r>
              <a:rPr lang="en-US" i="1">
                <a:cs typeface="Times New Roman" pitchFamily="18" charset="0"/>
              </a:rPr>
              <a:t>National</a:t>
            </a:r>
            <a:r>
              <a:rPr lang="en-US">
                <a:cs typeface="Times New Roman" pitchFamily="18" charset="0"/>
              </a:rPr>
              <a:t> Bus Company owns a number of busses. Each bus is allocated to a particular route, although some routes may have several busses. Each route passes through a number of towns.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t>Problem (story) : </a:t>
            </a:r>
            <a:br>
              <a:rPr lang="en-US"/>
            </a:br>
            <a:r>
              <a:rPr lang="en-US"/>
              <a:t> </a:t>
            </a:r>
            <a:r>
              <a:rPr lang="en-US" i="1">
                <a:solidFill>
                  <a:schemeClr val="hlink"/>
                </a:solidFill>
                <a:cs typeface="Times New Roman" pitchFamily="18" charset="0"/>
              </a:rPr>
              <a:t>National</a:t>
            </a:r>
            <a:r>
              <a:rPr lang="en-US">
                <a:solidFill>
                  <a:schemeClr val="hlink"/>
                </a:solidFill>
                <a:cs typeface="Times New Roman" pitchFamily="18" charset="0"/>
              </a:rPr>
              <a:t>  Bus Company</a:t>
            </a:r>
            <a:r>
              <a:rPr lang="en-US"/>
              <a:t> </a:t>
            </a:r>
          </a:p>
        </p:txBody>
      </p:sp>
      <p:sp>
        <p:nvSpPr>
          <p:cNvPr id="13315" name="Rectangle 3"/>
          <p:cNvSpPr>
            <a:spLocks noGrp="1" noChangeArrowheads="1"/>
          </p:cNvSpPr>
          <p:nvPr>
            <p:ph type="body" idx="1"/>
          </p:nvPr>
        </p:nvSpPr>
        <p:spPr>
          <a:xfrm>
            <a:off x="685800" y="2474913"/>
            <a:ext cx="7772400" cy="2325687"/>
          </a:xfrm>
        </p:spPr>
        <p:txBody>
          <a:bodyPr/>
          <a:lstStyle/>
          <a:p>
            <a:pPr algn="just" eaLnBrk="1" hangingPunct="1"/>
            <a:r>
              <a:rPr lang="en-US">
                <a:cs typeface="Times New Roman" pitchFamily="18" charset="0"/>
              </a:rPr>
              <a:t>One or more drivers are allocated to each stage of a route, which corresponds to a journey through some or all of the towns on a route.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t>Problem (story) : </a:t>
            </a:r>
            <a:br>
              <a:rPr lang="en-US"/>
            </a:br>
            <a:r>
              <a:rPr lang="en-US"/>
              <a:t> </a:t>
            </a:r>
            <a:r>
              <a:rPr lang="en-US" i="1">
                <a:solidFill>
                  <a:schemeClr val="hlink"/>
                </a:solidFill>
                <a:cs typeface="Times New Roman" pitchFamily="18" charset="0"/>
              </a:rPr>
              <a:t>National</a:t>
            </a:r>
            <a:r>
              <a:rPr lang="en-US">
                <a:solidFill>
                  <a:schemeClr val="hlink"/>
                </a:solidFill>
                <a:cs typeface="Times New Roman" pitchFamily="18" charset="0"/>
              </a:rPr>
              <a:t> Bus Company </a:t>
            </a:r>
          </a:p>
        </p:txBody>
      </p:sp>
      <p:sp>
        <p:nvSpPr>
          <p:cNvPr id="14339" name="Rectangle 3"/>
          <p:cNvSpPr>
            <a:spLocks noGrp="1" noChangeArrowheads="1"/>
          </p:cNvSpPr>
          <p:nvPr>
            <p:ph type="body" idx="1"/>
          </p:nvPr>
        </p:nvSpPr>
        <p:spPr>
          <a:xfrm>
            <a:off x="762000" y="2246313"/>
            <a:ext cx="7772400" cy="3697287"/>
          </a:xfrm>
        </p:spPr>
        <p:txBody>
          <a:bodyPr/>
          <a:lstStyle/>
          <a:p>
            <a:pPr algn="just" eaLnBrk="1" hangingPunct="1"/>
            <a:r>
              <a:rPr lang="en-US" dirty="0">
                <a:cs typeface="Times New Roman" pitchFamily="18" charset="0"/>
              </a:rPr>
              <a:t>Some of the towns have a garage where busses are kept and each of the busses are identified by the registration number and can carry different numbers of passengers, since the vehicles vary in size and can be single or double-decked.</a:t>
            </a:r>
            <a:r>
              <a:rPr lang="en-US" dirty="0"/>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t>Problem (story) : </a:t>
            </a:r>
            <a:br>
              <a:rPr lang="en-US"/>
            </a:br>
            <a:r>
              <a:rPr lang="en-US"/>
              <a:t> </a:t>
            </a:r>
            <a:r>
              <a:rPr lang="en-US" i="1">
                <a:solidFill>
                  <a:schemeClr val="hlink"/>
                </a:solidFill>
                <a:cs typeface="Times New Roman" pitchFamily="18" charset="0"/>
              </a:rPr>
              <a:t>National</a:t>
            </a:r>
            <a:r>
              <a:rPr lang="en-US">
                <a:solidFill>
                  <a:schemeClr val="hlink"/>
                </a:solidFill>
                <a:cs typeface="Times New Roman" pitchFamily="18" charset="0"/>
              </a:rPr>
              <a:t> Bus Company</a:t>
            </a:r>
          </a:p>
        </p:txBody>
      </p:sp>
      <p:sp>
        <p:nvSpPr>
          <p:cNvPr id="15363" name="Rectangle 3"/>
          <p:cNvSpPr>
            <a:spLocks noGrp="1" noChangeArrowheads="1"/>
          </p:cNvSpPr>
          <p:nvPr>
            <p:ph type="body" idx="1"/>
          </p:nvPr>
        </p:nvSpPr>
        <p:spPr>
          <a:xfrm>
            <a:off x="838200" y="3048000"/>
            <a:ext cx="7772400" cy="3544887"/>
          </a:xfrm>
        </p:spPr>
        <p:txBody>
          <a:bodyPr/>
          <a:lstStyle/>
          <a:p>
            <a:pPr algn="just" eaLnBrk="1" hangingPunct="1"/>
            <a:r>
              <a:rPr lang="en-US" dirty="0">
                <a:cs typeface="Times New Roman" pitchFamily="18" charset="0"/>
              </a:rPr>
              <a:t>Each route is identified by a route number and information is available on the average number of passengers carried per day for each route. Drivers have an employee number, name, address, and sometimes a telephone number. </a:t>
            </a:r>
          </a:p>
          <a:p>
            <a:pPr eaLnBrk="1" hangingPunct="1"/>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solidFill>
                  <a:schemeClr val="hlink"/>
                </a:solidFill>
                <a:cs typeface="Times New Roman" pitchFamily="18" charset="0"/>
              </a:rPr>
              <a:t>Solution: </a:t>
            </a:r>
            <a:r>
              <a:rPr lang="en-US">
                <a:cs typeface="Times New Roman" pitchFamily="18" charset="0"/>
              </a:rPr>
              <a:t>Entities </a:t>
            </a:r>
          </a:p>
        </p:txBody>
      </p:sp>
      <p:sp>
        <p:nvSpPr>
          <p:cNvPr id="16387" name="Rectangle 3"/>
          <p:cNvSpPr>
            <a:spLocks noGrp="1" noChangeArrowheads="1"/>
          </p:cNvSpPr>
          <p:nvPr>
            <p:ph type="body" idx="1"/>
          </p:nvPr>
        </p:nvSpPr>
        <p:spPr>
          <a:xfrm>
            <a:off x="609600" y="2133600"/>
            <a:ext cx="8077200" cy="4114800"/>
          </a:xfrm>
        </p:spPr>
        <p:txBody>
          <a:bodyPr/>
          <a:lstStyle/>
          <a:p>
            <a:pPr eaLnBrk="1" hangingPunct="1">
              <a:lnSpc>
                <a:spcPct val="90000"/>
              </a:lnSpc>
              <a:buFont typeface="Wingdings" pitchFamily="2" charset="2"/>
              <a:buChar char="•"/>
            </a:pPr>
            <a:r>
              <a:rPr lang="en-US" sz="2400" b="1">
                <a:solidFill>
                  <a:schemeClr val="hlink"/>
                </a:solidFill>
              </a:rPr>
              <a:t>Bus</a:t>
            </a:r>
            <a:r>
              <a:rPr lang="en-US" sz="2400">
                <a:solidFill>
                  <a:schemeClr val="hlink"/>
                </a:solidFill>
              </a:rPr>
              <a:t> </a:t>
            </a:r>
            <a:r>
              <a:rPr lang="en-US" sz="2400"/>
              <a:t>- Company owns busses and will hold information about them. </a:t>
            </a:r>
          </a:p>
          <a:p>
            <a:pPr eaLnBrk="1" hangingPunct="1">
              <a:lnSpc>
                <a:spcPct val="90000"/>
              </a:lnSpc>
              <a:buFont typeface="Wingdings" pitchFamily="2" charset="2"/>
              <a:buChar char="•"/>
            </a:pPr>
            <a:r>
              <a:rPr lang="en-US" sz="2400" b="1">
                <a:solidFill>
                  <a:schemeClr val="hlink"/>
                </a:solidFill>
              </a:rPr>
              <a:t>Route</a:t>
            </a:r>
            <a:r>
              <a:rPr lang="en-US" sz="2400"/>
              <a:t> - Buses travel on routes and will need described. </a:t>
            </a:r>
          </a:p>
          <a:p>
            <a:pPr eaLnBrk="1" hangingPunct="1">
              <a:lnSpc>
                <a:spcPct val="90000"/>
              </a:lnSpc>
              <a:buFont typeface="Wingdings" pitchFamily="2" charset="2"/>
              <a:buChar char="•"/>
            </a:pPr>
            <a:r>
              <a:rPr lang="en-US" sz="2400" b="1">
                <a:solidFill>
                  <a:schemeClr val="hlink"/>
                </a:solidFill>
              </a:rPr>
              <a:t>Town </a:t>
            </a:r>
            <a:r>
              <a:rPr lang="en-US" sz="2400"/>
              <a:t>- Buses pass through towns and need to know about them </a:t>
            </a:r>
          </a:p>
          <a:p>
            <a:pPr eaLnBrk="1" hangingPunct="1">
              <a:lnSpc>
                <a:spcPct val="90000"/>
              </a:lnSpc>
              <a:buFont typeface="Wingdings" pitchFamily="2" charset="2"/>
              <a:buChar char="•"/>
            </a:pPr>
            <a:r>
              <a:rPr lang="en-US" sz="2400" b="1">
                <a:solidFill>
                  <a:schemeClr val="hlink"/>
                </a:solidFill>
              </a:rPr>
              <a:t>Driver</a:t>
            </a:r>
            <a:r>
              <a:rPr lang="en-US" sz="2400">
                <a:solidFill>
                  <a:schemeClr val="hlink"/>
                </a:solidFill>
              </a:rPr>
              <a:t> </a:t>
            </a:r>
            <a:r>
              <a:rPr lang="en-US" sz="2400"/>
              <a:t>- Company employs drivers, personnel will hold their data. </a:t>
            </a:r>
          </a:p>
          <a:p>
            <a:pPr eaLnBrk="1" hangingPunct="1">
              <a:lnSpc>
                <a:spcPct val="90000"/>
              </a:lnSpc>
              <a:buFont typeface="Wingdings" pitchFamily="2" charset="2"/>
              <a:buChar char="•"/>
            </a:pPr>
            <a:r>
              <a:rPr lang="en-US" sz="2400" b="1">
                <a:solidFill>
                  <a:schemeClr val="hlink"/>
                </a:solidFill>
              </a:rPr>
              <a:t>Stage</a:t>
            </a:r>
            <a:r>
              <a:rPr lang="en-US" sz="2400">
                <a:solidFill>
                  <a:schemeClr val="hlink"/>
                </a:solidFill>
              </a:rPr>
              <a:t> </a:t>
            </a:r>
            <a:r>
              <a:rPr lang="en-US" sz="2400"/>
              <a:t>- Routes are made up of stages </a:t>
            </a:r>
          </a:p>
          <a:p>
            <a:pPr eaLnBrk="1" hangingPunct="1">
              <a:lnSpc>
                <a:spcPct val="90000"/>
              </a:lnSpc>
              <a:buFont typeface="Wingdings" pitchFamily="2" charset="2"/>
              <a:buChar char="•"/>
            </a:pPr>
            <a:r>
              <a:rPr lang="en-US" sz="2400" b="1">
                <a:solidFill>
                  <a:schemeClr val="hlink"/>
                </a:solidFill>
              </a:rPr>
              <a:t>Garage</a:t>
            </a:r>
            <a:r>
              <a:rPr lang="en-US" sz="2400">
                <a:solidFill>
                  <a:schemeClr val="hlink"/>
                </a:solidFill>
              </a:rPr>
              <a:t> </a:t>
            </a:r>
            <a:r>
              <a:rPr lang="en-US" sz="2400"/>
              <a:t>- Garage houses buses, and need to know where they are.</a:t>
            </a:r>
            <a:r>
              <a:rPr lang="en-US" sz="2800"/>
              <a:t> </a:t>
            </a:r>
          </a:p>
          <a:p>
            <a:pPr eaLnBrk="1" hangingPunct="1">
              <a:lnSpc>
                <a:spcPct val="90000"/>
              </a:lnSpc>
            </a:pPr>
            <a:endParaRPr lang="en-US" sz="2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solidFill>
                  <a:schemeClr val="hlink"/>
                </a:solidFill>
                <a:cs typeface="Times New Roman" pitchFamily="18" charset="0"/>
              </a:rPr>
              <a:t>Solution: </a:t>
            </a:r>
            <a:r>
              <a:rPr lang="en-US">
                <a:cs typeface="Times New Roman" pitchFamily="18" charset="0"/>
              </a:rPr>
              <a:t>Relationships</a:t>
            </a:r>
          </a:p>
        </p:txBody>
      </p:sp>
      <p:sp>
        <p:nvSpPr>
          <p:cNvPr id="17411" name="Rectangle 3"/>
          <p:cNvSpPr>
            <a:spLocks noGrp="1" noChangeArrowheads="1"/>
          </p:cNvSpPr>
          <p:nvPr>
            <p:ph type="body" idx="1"/>
          </p:nvPr>
        </p:nvSpPr>
        <p:spPr>
          <a:xfrm>
            <a:off x="457200" y="2017713"/>
            <a:ext cx="8497888" cy="4114800"/>
          </a:xfrm>
        </p:spPr>
        <p:txBody>
          <a:bodyPr/>
          <a:lstStyle/>
          <a:p>
            <a:pPr eaLnBrk="1" hangingPunct="1">
              <a:lnSpc>
                <a:spcPct val="90000"/>
              </a:lnSpc>
              <a:buFont typeface="Wingdings" pitchFamily="2" charset="2"/>
              <a:buChar char="•"/>
            </a:pPr>
            <a:r>
              <a:rPr lang="en-US" sz="2800"/>
              <a:t>A bus is allocated to a route and a route may have several buses. </a:t>
            </a:r>
          </a:p>
          <a:p>
            <a:pPr lvl="1" eaLnBrk="1" hangingPunct="1">
              <a:lnSpc>
                <a:spcPct val="90000"/>
              </a:lnSpc>
              <a:buFont typeface="Wingdings" pitchFamily="2" charset="2"/>
              <a:buChar char="•"/>
            </a:pPr>
            <a:r>
              <a:rPr lang="en-US" sz="2400"/>
              <a:t>Bus-route (m:1) is serviced by </a:t>
            </a:r>
          </a:p>
          <a:p>
            <a:pPr eaLnBrk="1" hangingPunct="1">
              <a:lnSpc>
                <a:spcPct val="90000"/>
              </a:lnSpc>
              <a:buFont typeface="Wingdings" pitchFamily="2" charset="2"/>
              <a:buChar char="•"/>
            </a:pPr>
            <a:r>
              <a:rPr lang="en-US" sz="2800"/>
              <a:t>A route comprises of one or more stages. </a:t>
            </a:r>
          </a:p>
          <a:p>
            <a:pPr lvl="1" eaLnBrk="1" hangingPunct="1">
              <a:lnSpc>
                <a:spcPct val="90000"/>
              </a:lnSpc>
              <a:buFont typeface="Wingdings" pitchFamily="2" charset="2"/>
              <a:buChar char="•"/>
            </a:pPr>
            <a:r>
              <a:rPr lang="en-US" sz="2400"/>
              <a:t>route-stage (1:m) comprises </a:t>
            </a:r>
          </a:p>
          <a:p>
            <a:pPr eaLnBrk="1" hangingPunct="1">
              <a:lnSpc>
                <a:spcPct val="90000"/>
              </a:lnSpc>
              <a:buFont typeface="Wingdings" pitchFamily="2" charset="2"/>
              <a:buChar char="•"/>
            </a:pPr>
            <a:r>
              <a:rPr lang="en-US" sz="2800"/>
              <a:t>One or more drivers are allocated to each stage. </a:t>
            </a:r>
          </a:p>
          <a:p>
            <a:pPr lvl="1" eaLnBrk="1" hangingPunct="1">
              <a:lnSpc>
                <a:spcPct val="90000"/>
              </a:lnSpc>
              <a:buFont typeface="Wingdings" pitchFamily="2" charset="2"/>
              <a:buChar char="•"/>
            </a:pPr>
            <a:r>
              <a:rPr lang="en-US" sz="2400"/>
              <a:t>driver-stage (m:1) is allocated </a:t>
            </a:r>
          </a:p>
          <a:p>
            <a:pPr eaLnBrk="1" hangingPunct="1">
              <a:lnSpc>
                <a:spcPct val="90000"/>
              </a:lnSpc>
            </a:pPr>
            <a:r>
              <a:rPr lang="en-US" sz="2800">
                <a:cs typeface="Times New Roman" pitchFamily="18" charset="0"/>
              </a:rPr>
              <a:t>A stage passes through some or all of the towns on a route. </a:t>
            </a:r>
          </a:p>
          <a:p>
            <a:pPr lvl="1" eaLnBrk="1" hangingPunct="1">
              <a:lnSpc>
                <a:spcPct val="90000"/>
              </a:lnSpc>
            </a:pPr>
            <a:r>
              <a:rPr lang="en-US" sz="2400"/>
              <a:t>stage-town (m:n) passes-through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solidFill>
                  <a:schemeClr val="hlink"/>
                </a:solidFill>
                <a:cs typeface="Times New Roman" pitchFamily="18" charset="0"/>
              </a:rPr>
              <a:t>Solution: </a:t>
            </a:r>
            <a:r>
              <a:rPr lang="en-US">
                <a:cs typeface="Times New Roman" pitchFamily="18" charset="0"/>
              </a:rPr>
              <a:t>Relationships (cont)</a:t>
            </a:r>
          </a:p>
        </p:txBody>
      </p:sp>
      <p:sp>
        <p:nvSpPr>
          <p:cNvPr id="18435" name="Rectangle 3"/>
          <p:cNvSpPr>
            <a:spLocks noGrp="1" noChangeArrowheads="1"/>
          </p:cNvSpPr>
          <p:nvPr>
            <p:ph type="body" idx="1"/>
          </p:nvPr>
        </p:nvSpPr>
        <p:spPr/>
        <p:txBody>
          <a:bodyPr/>
          <a:lstStyle/>
          <a:p>
            <a:pPr eaLnBrk="1" hangingPunct="1">
              <a:lnSpc>
                <a:spcPct val="90000"/>
              </a:lnSpc>
              <a:buFont typeface="Wingdings" pitchFamily="2" charset="2"/>
              <a:buChar char="•"/>
            </a:pPr>
            <a:r>
              <a:rPr lang="en-US"/>
              <a:t>A route passes through some or all of the towns </a:t>
            </a:r>
          </a:p>
          <a:p>
            <a:pPr lvl="1" eaLnBrk="1" hangingPunct="1">
              <a:lnSpc>
                <a:spcPct val="90000"/>
              </a:lnSpc>
              <a:buFont typeface="Wingdings" pitchFamily="2" charset="2"/>
              <a:buChar char="•"/>
            </a:pPr>
            <a:r>
              <a:rPr lang="en-US"/>
              <a:t>route-town (m:n) passes-through </a:t>
            </a:r>
          </a:p>
          <a:p>
            <a:pPr eaLnBrk="1" hangingPunct="1">
              <a:lnSpc>
                <a:spcPct val="90000"/>
              </a:lnSpc>
              <a:buFont typeface="Wingdings" pitchFamily="2" charset="2"/>
              <a:buChar char="•"/>
            </a:pPr>
            <a:r>
              <a:rPr lang="en-US"/>
              <a:t>Some of the towns have a garage </a:t>
            </a:r>
          </a:p>
          <a:p>
            <a:pPr lvl="1" eaLnBrk="1" hangingPunct="1">
              <a:lnSpc>
                <a:spcPct val="90000"/>
              </a:lnSpc>
              <a:buFont typeface="Wingdings" pitchFamily="2" charset="2"/>
              <a:buChar char="•"/>
            </a:pPr>
            <a:r>
              <a:rPr lang="en-US"/>
              <a:t>garage-town (1:1) is situated </a:t>
            </a:r>
          </a:p>
          <a:p>
            <a:pPr eaLnBrk="1" hangingPunct="1">
              <a:lnSpc>
                <a:spcPct val="90000"/>
              </a:lnSpc>
              <a:buFont typeface="Wingdings" pitchFamily="2" charset="2"/>
              <a:buChar char="•"/>
            </a:pPr>
            <a:r>
              <a:rPr lang="en-US"/>
              <a:t>A garage keeps buses and each bus has one `home' garage </a:t>
            </a:r>
          </a:p>
          <a:p>
            <a:pPr lvl="1" eaLnBrk="1" hangingPunct="1">
              <a:lnSpc>
                <a:spcPct val="90000"/>
              </a:lnSpc>
            </a:pPr>
            <a:r>
              <a:rPr lang="en-US">
                <a:cs typeface="Times New Roman" pitchFamily="18" charset="0"/>
              </a:rPr>
              <a:t>garage-bus (m:1) is garaged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solidFill>
                  <a:schemeClr val="hlink"/>
                </a:solidFill>
                <a:cs typeface="Times New Roman" pitchFamily="18" charset="0"/>
              </a:rPr>
              <a:t>Solution: </a:t>
            </a:r>
            <a:r>
              <a:rPr lang="en-US">
                <a:cs typeface="Times New Roman" pitchFamily="18" charset="0"/>
              </a:rPr>
              <a:t>Draw E-R Diagram </a:t>
            </a:r>
          </a:p>
        </p:txBody>
      </p:sp>
      <p:sp>
        <p:nvSpPr>
          <p:cNvPr id="19459" name="Rectangle 5"/>
          <p:cNvSpPr>
            <a:spLocks noChangeArrowheads="1"/>
          </p:cNvSpPr>
          <p:nvPr/>
        </p:nvSpPr>
        <p:spPr bwMode="auto">
          <a:xfrm>
            <a:off x="1728788" y="2424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pic>
        <p:nvPicPr>
          <p:cNvPr id="19460" name="Picture 4" descr="Missing ALT text"/>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33350" y="2324100"/>
            <a:ext cx="8915400" cy="343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solidFill>
                  <a:schemeClr val="hlink"/>
                </a:solidFill>
              </a:rPr>
              <a:t>Solution:</a:t>
            </a:r>
            <a:r>
              <a:rPr lang="en-US"/>
              <a:t> Relations</a:t>
            </a:r>
            <a:r>
              <a:rPr lang="en-US">
                <a:cs typeface="Times New Roman" pitchFamily="18" charset="0"/>
              </a:rPr>
              <a:t> </a:t>
            </a:r>
          </a:p>
        </p:txBody>
      </p:sp>
      <p:sp>
        <p:nvSpPr>
          <p:cNvPr id="20483" name="Rectangle 3"/>
          <p:cNvSpPr>
            <a:spLocks noGrp="1" noChangeArrowheads="1"/>
          </p:cNvSpPr>
          <p:nvPr>
            <p:ph type="body" idx="1"/>
          </p:nvPr>
        </p:nvSpPr>
        <p:spPr/>
        <p:txBody>
          <a:bodyPr/>
          <a:lstStyle/>
          <a:p>
            <a:pPr eaLnBrk="1" hangingPunct="1">
              <a:buFont typeface="Wingdings" pitchFamily="2" charset="2"/>
              <a:buChar char="•"/>
            </a:pPr>
            <a:r>
              <a:rPr lang="en-US"/>
              <a:t>Bus (</a:t>
            </a:r>
            <a:r>
              <a:rPr lang="en-US" u="sng"/>
              <a:t>reg-no</a:t>
            </a:r>
            <a:r>
              <a:rPr lang="en-US"/>
              <a:t>,make,size,deck,no-pass) </a:t>
            </a:r>
          </a:p>
          <a:p>
            <a:pPr eaLnBrk="1" hangingPunct="1">
              <a:buFont typeface="Wingdings" pitchFamily="2" charset="2"/>
              <a:buChar char="•"/>
            </a:pPr>
            <a:r>
              <a:rPr lang="en-US"/>
              <a:t>Route (</a:t>
            </a:r>
            <a:r>
              <a:rPr lang="en-US" u="sng"/>
              <a:t>route-no</a:t>
            </a:r>
            <a:r>
              <a:rPr lang="en-US"/>
              <a:t>,avg-pass) </a:t>
            </a:r>
          </a:p>
          <a:p>
            <a:pPr eaLnBrk="1" hangingPunct="1">
              <a:buFont typeface="Wingdings" pitchFamily="2" charset="2"/>
              <a:buChar char="•"/>
            </a:pPr>
            <a:r>
              <a:rPr lang="en-US"/>
              <a:t>Driver (</a:t>
            </a:r>
            <a:r>
              <a:rPr lang="en-US" u="sng"/>
              <a:t>emp-no</a:t>
            </a:r>
            <a:r>
              <a:rPr lang="en-US"/>
              <a:t>,name,address,tel-no) </a:t>
            </a:r>
          </a:p>
          <a:p>
            <a:pPr eaLnBrk="1" hangingPunct="1">
              <a:buFont typeface="Wingdings" pitchFamily="2" charset="2"/>
              <a:buChar char="•"/>
            </a:pPr>
            <a:r>
              <a:rPr lang="en-US"/>
              <a:t>Town (</a:t>
            </a:r>
            <a:r>
              <a:rPr lang="en-US" u="sng"/>
              <a:t>name</a:t>
            </a:r>
            <a:r>
              <a:rPr lang="en-US"/>
              <a:t>) </a:t>
            </a:r>
          </a:p>
          <a:p>
            <a:pPr eaLnBrk="1" hangingPunct="1">
              <a:buFont typeface="Wingdings" pitchFamily="2" charset="2"/>
              <a:buChar char="•"/>
            </a:pPr>
            <a:r>
              <a:rPr lang="en-US"/>
              <a:t>Stage (</a:t>
            </a:r>
            <a:r>
              <a:rPr lang="en-US" u="sng"/>
              <a:t>stage-no</a:t>
            </a:r>
            <a:r>
              <a:rPr lang="en-US"/>
              <a:t>) </a:t>
            </a:r>
          </a:p>
          <a:p>
            <a:pPr eaLnBrk="1" hangingPunct="1"/>
            <a:r>
              <a:rPr lang="en-US">
                <a:cs typeface="Times New Roman" pitchFamily="18" charset="0"/>
              </a:rPr>
              <a:t>Garage (</a:t>
            </a:r>
            <a:r>
              <a:rPr lang="en-US" u="sng">
                <a:cs typeface="Times New Roman" pitchFamily="18" charset="0"/>
              </a:rPr>
              <a:t>name</a:t>
            </a:r>
            <a:r>
              <a:rPr lang="en-US">
                <a:cs typeface="Times New Roman" pitchFamily="18" charset="0"/>
              </a:rPr>
              <a:t>,address)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a:cs typeface="Times New Roman" pitchFamily="18" charset="0"/>
              </a:rPr>
              <a:t>Constructing an ER model </a:t>
            </a:r>
          </a:p>
        </p:txBody>
      </p:sp>
      <p:sp>
        <p:nvSpPr>
          <p:cNvPr id="3075" name="Rectangle 3"/>
          <p:cNvSpPr>
            <a:spLocks noGrp="1" noChangeArrowheads="1"/>
          </p:cNvSpPr>
          <p:nvPr>
            <p:ph type="body" idx="1"/>
          </p:nvPr>
        </p:nvSpPr>
        <p:spPr>
          <a:xfrm>
            <a:off x="838200" y="2667000"/>
            <a:ext cx="7772400" cy="2401888"/>
          </a:xfrm>
        </p:spPr>
        <p:txBody>
          <a:bodyPr/>
          <a:lstStyle/>
          <a:p>
            <a:pPr eaLnBrk="1" hangingPunct="1">
              <a:lnSpc>
                <a:spcPct val="90000"/>
              </a:lnSpc>
            </a:pPr>
            <a:r>
              <a:rPr lang="en-US" dirty="0">
                <a:cs typeface="Times New Roman" pitchFamily="18" charset="0"/>
              </a:rPr>
              <a:t>Before beginning to draw the ER model, read the </a:t>
            </a:r>
            <a:r>
              <a:rPr lang="en-US" b="1" dirty="0">
                <a:cs typeface="Times New Roman" pitchFamily="18" charset="0"/>
              </a:rPr>
              <a:t>requirements specification </a:t>
            </a:r>
            <a:r>
              <a:rPr lang="en-US" dirty="0">
                <a:cs typeface="Times New Roman" pitchFamily="18" charset="0"/>
              </a:rPr>
              <a:t>carefully. </a:t>
            </a:r>
          </a:p>
          <a:p>
            <a:pPr eaLnBrk="1" hangingPunct="1">
              <a:lnSpc>
                <a:spcPct val="90000"/>
              </a:lnSpc>
            </a:pPr>
            <a:r>
              <a:rPr lang="en-US" dirty="0">
                <a:cs typeface="Times New Roman" pitchFamily="18" charset="0"/>
              </a:rPr>
              <a:t>Document any assumptions you need to make.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cs typeface="Times New Roman" pitchFamily="18" charset="0"/>
              </a:rPr>
              <a:t>Constructing an ER model (cont)</a:t>
            </a:r>
          </a:p>
        </p:txBody>
      </p:sp>
      <p:sp>
        <p:nvSpPr>
          <p:cNvPr id="4099" name="Rectangle 3"/>
          <p:cNvSpPr>
            <a:spLocks noGrp="1" noChangeArrowheads="1"/>
          </p:cNvSpPr>
          <p:nvPr>
            <p:ph type="body" idx="1"/>
          </p:nvPr>
        </p:nvSpPr>
        <p:spPr>
          <a:xfrm>
            <a:off x="838200" y="2667000"/>
            <a:ext cx="7772400" cy="2401888"/>
          </a:xfrm>
        </p:spPr>
        <p:txBody>
          <a:bodyPr/>
          <a:lstStyle/>
          <a:p>
            <a:pPr eaLnBrk="1" hangingPunct="1">
              <a:lnSpc>
                <a:spcPct val="90000"/>
              </a:lnSpc>
              <a:buFont typeface="Wingdings" pitchFamily="2" charset="2"/>
              <a:buNone/>
            </a:pPr>
            <a:r>
              <a:rPr lang="en-US" b="1">
                <a:cs typeface="Times New Roman" pitchFamily="18" charset="0"/>
              </a:rPr>
              <a:t>1. Identify entities</a:t>
            </a:r>
            <a:r>
              <a:rPr lang="en-US">
                <a:cs typeface="Times New Roman" pitchFamily="18" charset="0"/>
              </a:rPr>
              <a:t> - list all potential entity types. These are the object of interest in the system. It is better to put </a:t>
            </a:r>
            <a:r>
              <a:rPr lang="en-US" b="1">
                <a:cs typeface="Times New Roman" pitchFamily="18" charset="0"/>
              </a:rPr>
              <a:t>too many</a:t>
            </a:r>
            <a:r>
              <a:rPr lang="en-US">
                <a:cs typeface="Times New Roman" pitchFamily="18" charset="0"/>
              </a:rPr>
              <a:t> entities in at this stage and them </a:t>
            </a:r>
            <a:r>
              <a:rPr lang="en-US" b="1">
                <a:cs typeface="Times New Roman" pitchFamily="18" charset="0"/>
              </a:rPr>
              <a:t>discard </a:t>
            </a:r>
            <a:r>
              <a:rPr lang="en-US">
                <a:cs typeface="Times New Roman" pitchFamily="18" charset="0"/>
              </a:rPr>
              <a:t>them later if necessary.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cs typeface="Times New Roman" pitchFamily="18" charset="0"/>
              </a:rPr>
              <a:t>Constructing an ER model (cont)</a:t>
            </a:r>
          </a:p>
        </p:txBody>
      </p:sp>
      <p:sp>
        <p:nvSpPr>
          <p:cNvPr id="5123" name="Rectangle 3"/>
          <p:cNvSpPr>
            <a:spLocks noGrp="1" noChangeArrowheads="1"/>
          </p:cNvSpPr>
          <p:nvPr>
            <p:ph type="body" idx="1"/>
          </p:nvPr>
        </p:nvSpPr>
        <p:spPr>
          <a:xfrm>
            <a:off x="685800" y="2209800"/>
            <a:ext cx="7772400" cy="4191000"/>
          </a:xfrm>
        </p:spPr>
        <p:txBody>
          <a:bodyPr/>
          <a:lstStyle/>
          <a:p>
            <a:pPr marL="609600" indent="-609600" algn="just" eaLnBrk="1" hangingPunct="1">
              <a:buFont typeface="Wingdings" pitchFamily="2" charset="2"/>
              <a:buNone/>
            </a:pPr>
            <a:r>
              <a:rPr lang="en-US" sz="2800" b="1">
                <a:cs typeface="Times New Roman" pitchFamily="18" charset="0"/>
              </a:rPr>
              <a:t>2. Remove duplicate entities</a:t>
            </a:r>
            <a:r>
              <a:rPr lang="en-US" sz="2800">
                <a:cs typeface="Times New Roman" pitchFamily="18" charset="0"/>
              </a:rPr>
              <a:t> - Ensure that they </a:t>
            </a:r>
            <a:r>
              <a:rPr lang="en-US" sz="2800" b="1">
                <a:cs typeface="Times New Roman" pitchFamily="18" charset="0"/>
              </a:rPr>
              <a:t>really separate entity types</a:t>
            </a:r>
            <a:r>
              <a:rPr lang="en-US" sz="2800">
                <a:cs typeface="Times New Roman" pitchFamily="18" charset="0"/>
              </a:rPr>
              <a:t> or </a:t>
            </a:r>
            <a:r>
              <a:rPr lang="en-US" sz="2800" b="1">
                <a:cs typeface="Times New Roman" pitchFamily="18" charset="0"/>
              </a:rPr>
              <a:t>just two names for the same thing</a:t>
            </a:r>
            <a:r>
              <a:rPr lang="en-US" sz="2800">
                <a:cs typeface="Times New Roman" pitchFamily="18" charset="0"/>
              </a:rPr>
              <a:t>. </a:t>
            </a:r>
          </a:p>
          <a:p>
            <a:pPr marL="990600" lvl="1" indent="-533400" algn="just" eaLnBrk="1" hangingPunct="1">
              <a:buFont typeface="Wingdings" pitchFamily="2" charset="2"/>
              <a:buChar char="o"/>
            </a:pPr>
            <a:r>
              <a:rPr lang="en-US" sz="2400">
                <a:cs typeface="Times New Roman" pitchFamily="18" charset="0"/>
              </a:rPr>
              <a:t>Also do not include the </a:t>
            </a:r>
            <a:r>
              <a:rPr lang="en-US" sz="2400" b="1">
                <a:cs typeface="Times New Roman" pitchFamily="18" charset="0"/>
              </a:rPr>
              <a:t>system as an entity type</a:t>
            </a:r>
            <a:r>
              <a:rPr lang="en-US" sz="2400">
                <a:cs typeface="Times New Roman" pitchFamily="18" charset="0"/>
              </a:rPr>
              <a:t> </a:t>
            </a:r>
          </a:p>
          <a:p>
            <a:pPr marL="990600" lvl="1" indent="-533400" algn="just" eaLnBrk="1" hangingPunct="1">
              <a:buFont typeface="Wingdings" pitchFamily="2" charset="2"/>
              <a:buChar char="o"/>
            </a:pPr>
            <a:r>
              <a:rPr lang="en-US" sz="2400">
                <a:cs typeface="Times New Roman" pitchFamily="18" charset="0"/>
              </a:rPr>
              <a:t>e.g. if modelling a library, the entity types might be books, borrowers, etc. </a:t>
            </a:r>
          </a:p>
          <a:p>
            <a:pPr marL="990600" lvl="1" indent="-533400" algn="just" eaLnBrk="1" hangingPunct="1"/>
            <a:r>
              <a:rPr lang="en-US" sz="2400">
                <a:cs typeface="Times New Roman" pitchFamily="18" charset="0"/>
              </a:rPr>
              <a:t>The library is the system, thus should not be an entity type.</a:t>
            </a:r>
            <a:r>
              <a:rPr lang="en-US" sz="2400" b="1">
                <a:cs typeface="Times New Roman" pitchFamily="18" charset="0"/>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cs typeface="Times New Roman" pitchFamily="18" charset="0"/>
              </a:rPr>
              <a:t>Constructing an ER model (cont)</a:t>
            </a:r>
          </a:p>
        </p:txBody>
      </p:sp>
      <p:sp>
        <p:nvSpPr>
          <p:cNvPr id="6147" name="Rectangle 3"/>
          <p:cNvSpPr>
            <a:spLocks noGrp="1" noChangeArrowheads="1"/>
          </p:cNvSpPr>
          <p:nvPr>
            <p:ph type="body" idx="1"/>
          </p:nvPr>
        </p:nvSpPr>
        <p:spPr>
          <a:xfrm>
            <a:off x="190500" y="2209800"/>
            <a:ext cx="8915400" cy="4648200"/>
          </a:xfrm>
        </p:spPr>
        <p:txBody>
          <a:bodyPr/>
          <a:lstStyle/>
          <a:p>
            <a:pPr algn="just" eaLnBrk="1" hangingPunct="1">
              <a:buFont typeface="Wingdings" pitchFamily="2" charset="2"/>
              <a:buNone/>
            </a:pPr>
            <a:r>
              <a:rPr lang="en-US" sz="2800" b="1" dirty="0">
                <a:cs typeface="Times New Roman" pitchFamily="18" charset="0"/>
              </a:rPr>
              <a:t>3. List the attributes of each entity </a:t>
            </a:r>
            <a:r>
              <a:rPr lang="en-US" sz="2800" dirty="0">
                <a:cs typeface="Times New Roman" pitchFamily="18" charset="0"/>
              </a:rPr>
              <a:t>(all properties to describe the entity which are </a:t>
            </a:r>
            <a:r>
              <a:rPr lang="en-US" sz="2800" b="1" dirty="0">
                <a:solidFill>
                  <a:schemeClr val="hlink"/>
                </a:solidFill>
                <a:cs typeface="Times New Roman" pitchFamily="18" charset="0"/>
              </a:rPr>
              <a:t>relevant</a:t>
            </a:r>
            <a:r>
              <a:rPr lang="en-US" sz="2800" dirty="0">
                <a:cs typeface="Times New Roman" pitchFamily="18" charset="0"/>
              </a:rPr>
              <a:t> to the application). </a:t>
            </a:r>
          </a:p>
          <a:p>
            <a:pPr lvl="1" algn="just" eaLnBrk="1" hangingPunct="1">
              <a:buFont typeface="Wingdings" pitchFamily="2" charset="2"/>
              <a:buChar char="o"/>
            </a:pPr>
            <a:r>
              <a:rPr lang="en-US" sz="2400" dirty="0">
                <a:cs typeface="Times New Roman" pitchFamily="18" charset="0"/>
              </a:rPr>
              <a:t>Ensure that the entity types are really needed. </a:t>
            </a:r>
          </a:p>
          <a:p>
            <a:pPr lvl="2" algn="just" eaLnBrk="1" hangingPunct="1">
              <a:buFont typeface="Wingdings" pitchFamily="2" charset="2"/>
              <a:buChar char="o"/>
            </a:pPr>
            <a:r>
              <a:rPr lang="en-US" sz="2000" dirty="0">
                <a:cs typeface="Times New Roman" pitchFamily="18" charset="0"/>
              </a:rPr>
              <a:t>are any of them just attributes of another entity type? </a:t>
            </a:r>
          </a:p>
          <a:p>
            <a:pPr lvl="2" algn="just" eaLnBrk="1" hangingPunct="1">
              <a:buFont typeface="Wingdings" pitchFamily="2" charset="2"/>
              <a:buChar char="o"/>
            </a:pPr>
            <a:r>
              <a:rPr lang="en-US" sz="2000" dirty="0">
                <a:cs typeface="Times New Roman" pitchFamily="18" charset="0"/>
              </a:rPr>
              <a:t>if so keep them as attributes and cross them off the entity list. </a:t>
            </a:r>
          </a:p>
          <a:p>
            <a:pPr lvl="1" algn="just" eaLnBrk="1" hangingPunct="1">
              <a:buFont typeface="Wingdings" pitchFamily="2" charset="2"/>
              <a:buChar char="o"/>
            </a:pPr>
            <a:r>
              <a:rPr lang="en-US" sz="2400" dirty="0">
                <a:cs typeface="Times New Roman" pitchFamily="18" charset="0"/>
              </a:rPr>
              <a:t>Do not have </a:t>
            </a:r>
            <a:r>
              <a:rPr lang="en-US" sz="2400" b="1" dirty="0">
                <a:cs typeface="Times New Roman" pitchFamily="18" charset="0"/>
              </a:rPr>
              <a:t>attributes of one entity </a:t>
            </a:r>
            <a:r>
              <a:rPr lang="en-US" sz="2400" dirty="0">
                <a:cs typeface="Times New Roman" pitchFamily="18" charset="0"/>
              </a:rPr>
              <a:t>as attributes of another entity!</a:t>
            </a:r>
          </a:p>
          <a:p>
            <a:pPr algn="just" eaLnBrk="1" hangingPunct="1">
              <a:buFont typeface="Wingdings" pitchFamily="2" charset="2"/>
              <a:buNone/>
            </a:pPr>
            <a:r>
              <a:rPr lang="en-US" sz="2800" dirty="0">
                <a:cs typeface="Times New Roman" pitchFamily="18" charset="0"/>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cs typeface="Times New Roman" pitchFamily="18" charset="0"/>
              </a:rPr>
              <a:t>Constructing an ER model (cont)</a:t>
            </a:r>
          </a:p>
        </p:txBody>
      </p:sp>
      <p:sp>
        <p:nvSpPr>
          <p:cNvPr id="7171" name="Rectangle 3"/>
          <p:cNvSpPr>
            <a:spLocks noGrp="1" noChangeArrowheads="1"/>
          </p:cNvSpPr>
          <p:nvPr>
            <p:ph type="body" idx="1"/>
          </p:nvPr>
        </p:nvSpPr>
        <p:spPr>
          <a:xfrm>
            <a:off x="838200" y="2667000"/>
            <a:ext cx="7772400" cy="2401888"/>
          </a:xfrm>
        </p:spPr>
        <p:txBody>
          <a:bodyPr/>
          <a:lstStyle/>
          <a:p>
            <a:pPr eaLnBrk="1" hangingPunct="1">
              <a:lnSpc>
                <a:spcPct val="90000"/>
              </a:lnSpc>
              <a:buFont typeface="Wingdings" pitchFamily="2" charset="2"/>
              <a:buNone/>
            </a:pPr>
            <a:r>
              <a:rPr lang="en-US" b="1" dirty="0">
                <a:cs typeface="Times New Roman" pitchFamily="18" charset="0"/>
              </a:rPr>
              <a:t>4. Mark the primary keys. </a:t>
            </a:r>
          </a:p>
          <a:p>
            <a:pPr lvl="1" eaLnBrk="1" hangingPunct="1">
              <a:lnSpc>
                <a:spcPct val="90000"/>
              </a:lnSpc>
              <a:buFont typeface="Wingdings" pitchFamily="2" charset="2"/>
              <a:buChar char="o"/>
            </a:pPr>
            <a:r>
              <a:rPr lang="en-US" dirty="0">
                <a:cs typeface="Times New Roman" pitchFamily="18" charset="0"/>
              </a:rPr>
              <a:t>Which attributes </a:t>
            </a:r>
            <a:r>
              <a:rPr lang="en-US" b="1" dirty="0">
                <a:cs typeface="Times New Roman" pitchFamily="18" charset="0"/>
              </a:rPr>
              <a:t>uniquely identify </a:t>
            </a:r>
            <a:r>
              <a:rPr lang="en-US" dirty="0">
                <a:cs typeface="Times New Roman" pitchFamily="18" charset="0"/>
              </a:rPr>
              <a:t>instances of that entity type? </a:t>
            </a:r>
          </a:p>
          <a:p>
            <a:pPr lvl="1" eaLnBrk="1" hangingPunct="1">
              <a:lnSpc>
                <a:spcPct val="90000"/>
              </a:lnSpc>
            </a:pPr>
            <a:r>
              <a:rPr lang="en-US" dirty="0">
                <a:cs typeface="Times New Roman" pitchFamily="18" charset="0"/>
              </a:rPr>
              <a:t>This may not be possible for some </a:t>
            </a:r>
            <a:r>
              <a:rPr lang="en-US" b="1" dirty="0">
                <a:cs typeface="Times New Roman" pitchFamily="18" charset="0"/>
              </a:rPr>
              <a:t>weak entities.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cs typeface="Times New Roman" pitchFamily="18" charset="0"/>
              </a:rPr>
              <a:t>Constructing an ER model (cont)</a:t>
            </a:r>
          </a:p>
        </p:txBody>
      </p:sp>
      <p:sp>
        <p:nvSpPr>
          <p:cNvPr id="8195" name="Rectangle 3"/>
          <p:cNvSpPr>
            <a:spLocks noGrp="1" noChangeArrowheads="1"/>
          </p:cNvSpPr>
          <p:nvPr>
            <p:ph type="body" idx="1"/>
          </p:nvPr>
        </p:nvSpPr>
        <p:spPr>
          <a:xfrm>
            <a:off x="838200" y="2667000"/>
            <a:ext cx="7772400" cy="2401888"/>
          </a:xfrm>
        </p:spPr>
        <p:txBody>
          <a:bodyPr/>
          <a:lstStyle/>
          <a:p>
            <a:pPr eaLnBrk="1" hangingPunct="1">
              <a:buFont typeface="Wingdings" pitchFamily="2" charset="2"/>
              <a:buNone/>
            </a:pPr>
            <a:r>
              <a:rPr lang="en-US" b="1" dirty="0">
                <a:cs typeface="Times New Roman" pitchFamily="18" charset="0"/>
              </a:rPr>
              <a:t>5.  Define the relationships </a:t>
            </a:r>
          </a:p>
          <a:p>
            <a:pPr lvl="1" eaLnBrk="1" hangingPunct="1"/>
            <a:r>
              <a:rPr lang="en-US" dirty="0">
                <a:cs typeface="Times New Roman" pitchFamily="18" charset="0"/>
              </a:rPr>
              <a:t>Examine each entity type to see its relationship to the others.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cs typeface="Times New Roman" pitchFamily="18" charset="0"/>
              </a:rPr>
              <a:t>Constructing an ER model (cont)</a:t>
            </a:r>
          </a:p>
        </p:txBody>
      </p:sp>
      <p:sp>
        <p:nvSpPr>
          <p:cNvPr id="9219" name="Rectangle 3"/>
          <p:cNvSpPr>
            <a:spLocks noGrp="1" noChangeArrowheads="1"/>
          </p:cNvSpPr>
          <p:nvPr>
            <p:ph type="body" idx="1"/>
          </p:nvPr>
        </p:nvSpPr>
        <p:spPr>
          <a:xfrm>
            <a:off x="838200" y="2667000"/>
            <a:ext cx="7772400" cy="2401888"/>
          </a:xfrm>
        </p:spPr>
        <p:txBody>
          <a:bodyPr/>
          <a:lstStyle/>
          <a:p>
            <a:pPr marL="609600" indent="-609600" eaLnBrk="1" hangingPunct="1">
              <a:lnSpc>
                <a:spcPct val="90000"/>
              </a:lnSpc>
              <a:buFont typeface="Wingdings" pitchFamily="2" charset="2"/>
              <a:buNone/>
            </a:pPr>
            <a:r>
              <a:rPr lang="en-US" b="1" dirty="0">
                <a:cs typeface="Times New Roman" pitchFamily="18" charset="0"/>
              </a:rPr>
              <a:t>6.  Describe the cardinality and   optionality of the relationships </a:t>
            </a:r>
          </a:p>
          <a:p>
            <a:pPr marL="609600" indent="-609600" algn="just" eaLnBrk="1" hangingPunct="1">
              <a:lnSpc>
                <a:spcPct val="90000"/>
              </a:lnSpc>
              <a:buFont typeface="Wingdings" pitchFamily="2" charset="2"/>
              <a:buNone/>
            </a:pPr>
            <a:endParaRPr lang="en-US" b="1" dirty="0">
              <a:cs typeface="Times New Roman" pitchFamily="18" charset="0"/>
            </a:endParaRPr>
          </a:p>
          <a:p>
            <a:pPr marL="990600" lvl="1" indent="-533400" algn="just" eaLnBrk="1" hangingPunct="1">
              <a:lnSpc>
                <a:spcPct val="90000"/>
              </a:lnSpc>
            </a:pPr>
            <a:r>
              <a:rPr lang="en-US" dirty="0">
                <a:cs typeface="Times New Roman" pitchFamily="18" charset="0"/>
              </a:rPr>
              <a:t>Examine the </a:t>
            </a:r>
            <a:r>
              <a:rPr lang="en-US" b="1" dirty="0">
                <a:cs typeface="Times New Roman" pitchFamily="18" charset="0"/>
              </a:rPr>
              <a:t>constraints </a:t>
            </a:r>
            <a:r>
              <a:rPr lang="en-US" dirty="0">
                <a:cs typeface="Times New Roman" pitchFamily="18" charset="0"/>
              </a:rPr>
              <a:t>between participating entities.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cs typeface="Times New Roman" pitchFamily="18" charset="0"/>
              </a:rPr>
              <a:t>Constructing an ER model (cont)</a:t>
            </a:r>
          </a:p>
        </p:txBody>
      </p:sp>
      <p:sp>
        <p:nvSpPr>
          <p:cNvPr id="10243" name="Rectangle 3"/>
          <p:cNvSpPr>
            <a:spLocks noGrp="1" noChangeArrowheads="1"/>
          </p:cNvSpPr>
          <p:nvPr>
            <p:ph type="body" idx="1"/>
          </p:nvPr>
        </p:nvSpPr>
        <p:spPr>
          <a:xfrm>
            <a:off x="838200" y="2667000"/>
            <a:ext cx="7772400" cy="2667000"/>
          </a:xfrm>
        </p:spPr>
        <p:txBody>
          <a:bodyPr/>
          <a:lstStyle/>
          <a:p>
            <a:pPr marL="609600" indent="-609600" eaLnBrk="1" hangingPunct="1">
              <a:buFont typeface="Wingdings" pitchFamily="2" charset="2"/>
              <a:buNone/>
            </a:pPr>
            <a:r>
              <a:rPr lang="en-US" b="1" dirty="0">
                <a:cs typeface="Times New Roman" pitchFamily="18" charset="0"/>
              </a:rPr>
              <a:t>7. Remove redundant relationships </a:t>
            </a:r>
          </a:p>
          <a:p>
            <a:pPr marL="609600" indent="-609600" eaLnBrk="1" hangingPunct="1">
              <a:buFont typeface="Wingdings" pitchFamily="2" charset="2"/>
              <a:buNone/>
            </a:pPr>
            <a:r>
              <a:rPr lang="en-US" b="1" dirty="0">
                <a:cs typeface="Times New Roman" pitchFamily="18" charset="0"/>
              </a:rPr>
              <a:t>	</a:t>
            </a:r>
          </a:p>
          <a:p>
            <a:pPr marL="609600" indent="-609600" eaLnBrk="1" hangingPunct="1">
              <a:buFont typeface="Wingdings" pitchFamily="2" charset="2"/>
              <a:buNone/>
            </a:pPr>
            <a:r>
              <a:rPr lang="en-US" b="1" dirty="0">
                <a:cs typeface="Times New Roman" pitchFamily="18" charset="0"/>
              </a:rPr>
              <a:t>	</a:t>
            </a:r>
            <a:r>
              <a:rPr lang="en-US" sz="2800" dirty="0">
                <a:cs typeface="Times New Roman" pitchFamily="18" charset="0"/>
              </a:rPr>
              <a:t>Examine the ER model for redundant relationships.</a:t>
            </a:r>
            <a:r>
              <a:rPr lang="en-US" dirty="0">
                <a:cs typeface="Times New Roman" pitchFamily="18" charset="0"/>
              </a:rPr>
              <a:t> </a:t>
            </a:r>
          </a:p>
        </p:txBody>
      </p:sp>
    </p:spTree>
  </p:cSld>
  <p:clrMapOvr>
    <a:masterClrMapping/>
  </p:clrMapOvr>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cs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4580</TotalTime>
  <Words>848</Words>
  <Application>Microsoft Office PowerPoint</Application>
  <PresentationFormat>On-screen Show (4:3)</PresentationFormat>
  <Paragraphs>80</Paragraphs>
  <Slides>19</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19</vt:i4>
      </vt:variant>
    </vt:vector>
  </HeadingPairs>
  <TitlesOfParts>
    <vt:vector size="25" baseType="lpstr">
      <vt:lpstr>Arial</vt:lpstr>
      <vt:lpstr>Tahoma</vt:lpstr>
      <vt:lpstr>Times New Roman</vt:lpstr>
      <vt:lpstr>Wingdings</vt:lpstr>
      <vt:lpstr>Blends</vt:lpstr>
      <vt:lpstr>1_Default Design</vt:lpstr>
      <vt:lpstr>PowerPoint Presentation</vt:lpstr>
      <vt:lpstr>Constructing an ER model </vt:lpstr>
      <vt:lpstr>Constructing an ER model (cont)</vt:lpstr>
      <vt:lpstr>Constructing an ER model (cont)</vt:lpstr>
      <vt:lpstr>Constructing an ER model (cont)</vt:lpstr>
      <vt:lpstr>Constructing an ER model (cont)</vt:lpstr>
      <vt:lpstr>Constructing an ER model (cont)</vt:lpstr>
      <vt:lpstr>Constructing an ER model (cont)</vt:lpstr>
      <vt:lpstr>Constructing an ER model (cont)</vt:lpstr>
      <vt:lpstr>Constructing an ER model (cont)</vt:lpstr>
      <vt:lpstr>Problem (story) :  National Bus Company </vt:lpstr>
      <vt:lpstr>Problem (story) :   National  Bus Company </vt:lpstr>
      <vt:lpstr>Problem (story) :   National Bus Company </vt:lpstr>
      <vt:lpstr>Problem (story) :   National Bus Company</vt:lpstr>
      <vt:lpstr>Solution: Entities </vt:lpstr>
      <vt:lpstr>Solution: Relationships</vt:lpstr>
      <vt:lpstr>Solution: Relationships (cont)</vt:lpstr>
      <vt:lpstr>Solution: Draw E-R Diagram </vt:lpstr>
      <vt:lpstr>Solution: Relations </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of a Digital Voltmeter using Verilog HDL  &amp;  Xilinx Spartan II FPGA Board</dc:title>
  <dc:creator>Qaosar</dc:creator>
  <cp:lastModifiedBy>Shamim</cp:lastModifiedBy>
  <cp:revision>203</cp:revision>
  <cp:lastPrinted>1601-01-01T00:00:00Z</cp:lastPrinted>
  <dcterms:created xsi:type="dcterms:W3CDTF">2009-01-28T10:37:00Z</dcterms:created>
  <dcterms:modified xsi:type="dcterms:W3CDTF">2023-08-30T16:50:03Z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2</vt:i4>
  </property>
  <property fmtid="{D5CDD505-2E9C-101B-9397-08002B2CF9AE}" pid="3" name="LCID">
    <vt:i4>1033</vt:i4>
  </property>
</Properties>
</file>