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73" r:id="rId2"/>
    <p:sldMasterId id="2147483685" r:id="rId3"/>
  </p:sldMasterIdLst>
  <p:sldIdLst>
    <p:sldId id="274" r:id="rId4"/>
    <p:sldId id="278" r:id="rId5"/>
    <p:sldId id="275" r:id="rId6"/>
    <p:sldId id="276" r:id="rId7"/>
    <p:sldId id="279" r:id="rId8"/>
    <p:sldId id="284" r:id="rId9"/>
    <p:sldId id="280" r:id="rId10"/>
    <p:sldId id="281" r:id="rId11"/>
    <p:sldId id="282" r:id="rId12"/>
    <p:sldId id="283" r:id="rId13"/>
    <p:sldId id="277" r:id="rId14"/>
    <p:sldId id="273" r:id="rId15"/>
    <p:sldId id="256" r:id="rId16"/>
    <p:sldId id="257" r:id="rId17"/>
    <p:sldId id="258" r:id="rId18"/>
    <p:sldId id="264" r:id="rId19"/>
    <p:sldId id="265" r:id="rId20"/>
    <p:sldId id="285" r:id="rId21"/>
    <p:sldId id="267" r:id="rId22"/>
    <p:sldId id="259" r:id="rId23"/>
    <p:sldId id="266" r:id="rId24"/>
    <p:sldId id="268" r:id="rId25"/>
    <p:sldId id="269" r:id="rId26"/>
    <p:sldId id="270" r:id="rId27"/>
    <p:sldId id="271" r:id="rId28"/>
    <p:sldId id="454" r:id="rId29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83" autoAdjust="0"/>
    <p:restoredTop sz="90929"/>
  </p:normalViewPr>
  <p:slideViewPr>
    <p:cSldViewPr>
      <p:cViewPr varScale="1">
        <p:scale>
          <a:sx n="62" d="100"/>
          <a:sy n="62" d="100"/>
        </p:scale>
        <p:origin x="127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6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>
              <a:gd name="T0" fmla="*/ 302203 w 4128"/>
              <a:gd name="T1" fmla="*/ 202829 h 479"/>
              <a:gd name="T2" fmla="*/ 7653337 w 4128"/>
              <a:gd name="T3" fmla="*/ 202829 h 479"/>
              <a:gd name="T4" fmla="*/ 7653337 w 4128"/>
              <a:gd name="T5" fmla="*/ 435068 h 479"/>
              <a:gd name="T6" fmla="*/ 0 w 4128"/>
              <a:gd name="T7" fmla="*/ 447238 h 479"/>
              <a:gd name="T8" fmla="*/ 302203 w 4128"/>
              <a:gd name="T9" fmla="*/ 202829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MS_ClipArt_Gallery.2">
                  <p:embed/>
                </p:oleObj>
              </mc:Choice>
              <mc:Fallback>
                <p:oleObj name="Clip" r:id="rId2" imgW="0" imgH="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 smtClean="0"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B8426CCB-D730-4957-A314-CCFBCBD4B0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1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049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47625"/>
            <a:ext cx="203835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47625"/>
            <a:ext cx="596265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8879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660D1-D41C-4DDD-A34D-9F033569083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44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561C1B-8111-44F3-8DF6-8B7A36AB433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803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C477F-A9CF-4DE7-B94E-65F4C7D811C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197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5B627-A7E3-4FC6-A652-A61492E8E0B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107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BB2564-0679-46D5-A9B3-581320E3847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380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0A39C6-0681-4CA2-88BB-6196393B861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8224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BA025B-C91D-4C45-B724-5166A44484C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5132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89D9FC-D675-4B31-99CF-67BA9EBFAE9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05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82562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461BCB-04E9-4AC0-9289-F56E59A8F06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277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2FA3AD-C5A3-4711-9247-5C83FA6681B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4253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664502-B954-4B31-B021-ECA6D4A2536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1104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6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>
              <a:gd name="T0" fmla="*/ 302203 w 4128"/>
              <a:gd name="T1" fmla="*/ 202829 h 479"/>
              <a:gd name="T2" fmla="*/ 7653337 w 4128"/>
              <a:gd name="T3" fmla="*/ 202829 h 479"/>
              <a:gd name="T4" fmla="*/ 7653337 w 4128"/>
              <a:gd name="T5" fmla="*/ 435068 h 479"/>
              <a:gd name="T6" fmla="*/ 0 w 4128"/>
              <a:gd name="T7" fmla="*/ 447238 h 479"/>
              <a:gd name="T8" fmla="*/ 302203 w 4128"/>
              <a:gd name="T9" fmla="*/ 202829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5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MS_ClipArt_Gallery.2">
                  <p:embed/>
                </p:oleObj>
              </mc:Choice>
              <mc:Fallback>
                <p:oleObj name="Clip" r:id="rId2" imgW="0" imgH="0" progId="MS_ClipArt_Gallery.2">
                  <p:embed/>
                  <p:pic>
                    <p:nvPicPr>
                      <p:cNvPr id="5" name="Rectangle 8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 smtClean="0"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B8426CCB-D730-4957-A314-CCFBCBD4B0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615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44917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04138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29457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55280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750639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24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07479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62809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55487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86422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47625"/>
            <a:ext cx="203835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47625"/>
            <a:ext cx="596265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852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485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960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761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089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064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983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7607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47625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3759200" y="6613525"/>
            <a:ext cx="1236663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100" b="1"/>
              <a:t>www.ru.ac.bd/cse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Monotype Sorts" pitchFamily="2" charset="2"/>
        <a:buChar char="H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Monotype Sorts" pitchFamily="2" charset="2"/>
        <a:buChar char="4"/>
        <a:defRPr kumimoji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algn="l" eaLnBrk="1" hangingPunct="1"/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eaLnBrk="1" hangingPunct="1"/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eaLnBrk="1" hangingPunct="1"/>
            <a:fld id="{F02BA580-6787-4144-B0E9-7959F3DE59CE}" type="slidenum">
              <a:rPr lang="en-US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‹#›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30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7607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47625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3759200" y="6613525"/>
            <a:ext cx="1236663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100" b="1" dirty="0">
                <a:solidFill>
                  <a:srgbClr val="000000"/>
                </a:solidFill>
              </a:rPr>
              <a:t>www.ru.ac.bd/cse</a:t>
            </a:r>
          </a:p>
        </p:txBody>
      </p:sp>
    </p:spTree>
    <p:extLst>
      <p:ext uri="{BB962C8B-B14F-4D97-AF65-F5344CB8AC3E}">
        <p14:creationId xmlns:p14="http://schemas.microsoft.com/office/powerpoint/2010/main" val="149021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Monotype Sorts" pitchFamily="2" charset="2"/>
        <a:buChar char="H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Monotype Sorts" pitchFamily="2" charset="2"/>
        <a:buChar char="4"/>
        <a:defRPr kumimoji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905000"/>
            <a:ext cx="1676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7536" y="3886200"/>
            <a:ext cx="6609566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eaLnBrk="1" hangingPunct="1"/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00">
                    <a:lumMod val="65000"/>
                    <a:lumOff val="35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Dept. of Computer Science and Engineering</a:t>
            </a:r>
          </a:p>
          <a:p>
            <a:pPr algn="r" eaLnBrk="1" hangingPunct="1"/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00">
                    <a:lumMod val="65000"/>
                    <a:lumOff val="35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University of </a:t>
            </a:r>
            <a:r>
              <a:rPr lang="en-US" sz="2400" b="1" dirty="0" err="1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00">
                    <a:lumMod val="65000"/>
                    <a:lumOff val="35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Rajshahi</a:t>
            </a:r>
            <a:endParaRPr lang="en-US" sz="24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00">
                  <a:lumMod val="65000"/>
                  <a:lumOff val="35000"/>
                </a:srgb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r" eaLnBrk="1" hangingPunct="1"/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00">
                    <a:lumMod val="65000"/>
                    <a:lumOff val="35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www.ru.ac.bd</a:t>
            </a:r>
          </a:p>
          <a:p>
            <a:pPr algn="r" eaLnBrk="1" hangingPunct="1"/>
            <a:endParaRPr lang="en-US" sz="24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00">
                  <a:lumMod val="65000"/>
                  <a:lumOff val="35000"/>
                </a:srgb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r" eaLnBrk="1" hangingPunct="1"/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00">
                    <a:lumMod val="65000"/>
                    <a:lumOff val="35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Dr. </a:t>
            </a:r>
            <a:r>
              <a:rPr lang="en-US" sz="2400" b="1" dirty="0" err="1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00">
                    <a:lumMod val="65000"/>
                    <a:lumOff val="35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Shamim</a:t>
            </a:r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00">
                    <a:lumMod val="65000"/>
                    <a:lumOff val="35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Ahmad</a:t>
            </a:r>
          </a:p>
        </p:txBody>
      </p:sp>
    </p:spTree>
    <p:extLst>
      <p:ext uri="{BB962C8B-B14F-4D97-AF65-F5344CB8AC3E}">
        <p14:creationId xmlns:p14="http://schemas.microsoft.com/office/powerpoint/2010/main" val="18900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465328-144E-48CD-9E2B-CC094C90B9FA}"/>
              </a:ext>
            </a:extLst>
          </p:cNvPr>
          <p:cNvSpPr txBox="1"/>
          <p:nvPr/>
        </p:nvSpPr>
        <p:spPr>
          <a:xfrm>
            <a:off x="266700" y="381000"/>
            <a:ext cx="86106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The company has 12 instructors and can handle up to 100 trainees for each training session. The company offers 5 Advanced technology courses, each of which is taught by a team of 2 or more instructors Each instructor is assigned to a maximum of two teaching teams or may be assigned to do research Each trainee undertakes one Advanced technology course per training session</a:t>
            </a:r>
          </a:p>
        </p:txBody>
      </p:sp>
    </p:spTree>
    <p:extLst>
      <p:ext uri="{BB962C8B-B14F-4D97-AF65-F5344CB8AC3E}">
        <p14:creationId xmlns:p14="http://schemas.microsoft.com/office/powerpoint/2010/main" val="760766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54B981-5DD5-4FC8-8A32-E7E7FD120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8" y="0"/>
            <a:ext cx="9116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39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3200">
                <a:solidFill>
                  <a:schemeClr val="tx2"/>
                </a:solidFill>
              </a:rPr>
              <a:t>Database Modeling and Implementation Process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90600" y="2286000"/>
            <a:ext cx="1289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r>
              <a:rPr lang="en-US" sz="2800"/>
              <a:t>Ideas    </a:t>
            </a: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1981200" y="259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3048000" y="2362200"/>
            <a:ext cx="1822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r>
              <a:rPr lang="en-US" sz="2800"/>
              <a:t>ER Design 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4724400" y="2667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5715000" y="2362200"/>
            <a:ext cx="2854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r>
              <a:rPr lang="en-US" sz="2800"/>
              <a:t>Relational Schema</a:t>
            </a:r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6934200" y="2895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5470525" y="3952875"/>
            <a:ext cx="27384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r>
              <a:rPr lang="en-US" sz="2800"/>
              <a:t>Relational DBMS</a:t>
            </a:r>
          </a:p>
          <a:p>
            <a:r>
              <a:rPr lang="en-US" sz="2800"/>
              <a:t>Implementation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533400" y="1371600"/>
            <a:ext cx="79248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400" b="1">
                <a:solidFill>
                  <a:srgbClr val="000000"/>
                </a:solidFill>
                <a:latin typeface="Arial" pitchFamily="34" charset="0"/>
              </a:rPr>
              <a:t>Two main activities:</a:t>
            </a:r>
          </a:p>
          <a:p>
            <a:pPr algn="l" eaLnBrk="1" hangingPunct="1"/>
            <a:r>
              <a:rPr lang="en-US" sz="2400" b="1">
                <a:solidFill>
                  <a:srgbClr val="CE0000"/>
                </a:solidFill>
                <a:latin typeface="Arial" pitchFamily="34" charset="0"/>
              </a:rPr>
              <a:t>Database design</a:t>
            </a:r>
          </a:p>
          <a:p>
            <a:pPr algn="l" eaLnBrk="1" hangingPunct="1"/>
            <a:r>
              <a:rPr lang="en-US" sz="2400" b="1">
                <a:solidFill>
                  <a:srgbClr val="CE0000"/>
                </a:solidFill>
                <a:latin typeface="Arial" pitchFamily="34" charset="0"/>
              </a:rPr>
              <a:t>Applications design</a:t>
            </a:r>
          </a:p>
          <a:p>
            <a:pPr algn="l" eaLnBrk="1" hangingPunct="1"/>
            <a:endParaRPr lang="en-US" sz="2400" b="1">
              <a:solidFill>
                <a:srgbClr val="CE0000"/>
              </a:solidFill>
              <a:latin typeface="Arial" pitchFamily="34" charset="0"/>
            </a:endParaRPr>
          </a:p>
          <a:p>
            <a:pPr algn="l" eaLnBrk="1" hangingPunct="1"/>
            <a:r>
              <a:rPr lang="en-US" sz="2400" b="1">
                <a:solidFill>
                  <a:srgbClr val="000000"/>
                </a:solidFill>
                <a:latin typeface="Arial" pitchFamily="34" charset="0"/>
              </a:rPr>
              <a:t>Focus on database design</a:t>
            </a:r>
          </a:p>
          <a:p>
            <a:pPr algn="l" eaLnBrk="1" hangingPunct="1"/>
            <a:r>
              <a:rPr lang="en-US" sz="2400" b="1">
                <a:solidFill>
                  <a:srgbClr val="CE0000"/>
                </a:solidFill>
                <a:latin typeface="Arial" pitchFamily="34" charset="0"/>
              </a:rPr>
              <a:t>To design the conceptual schema for a database</a:t>
            </a:r>
          </a:p>
          <a:p>
            <a:pPr algn="l" eaLnBrk="1" hangingPunct="1"/>
            <a:endParaRPr lang="en-US" sz="2400" b="1">
              <a:solidFill>
                <a:srgbClr val="CE0000"/>
              </a:solidFill>
              <a:latin typeface="Arial" pitchFamily="34" charset="0"/>
            </a:endParaRPr>
          </a:p>
          <a:p>
            <a:pPr algn="l" eaLnBrk="1" hangingPunct="1"/>
            <a:r>
              <a:rPr lang="en-US" sz="2400" b="1">
                <a:solidFill>
                  <a:srgbClr val="000000"/>
                </a:solidFill>
                <a:latin typeface="Arial" pitchFamily="34" charset="0"/>
              </a:rPr>
              <a:t>Applications design focuses on the programs</a:t>
            </a:r>
          </a:p>
          <a:p>
            <a:pPr algn="l" eaLnBrk="1" hangingPunct="1"/>
            <a:r>
              <a:rPr lang="en-US" sz="2400" b="1">
                <a:solidFill>
                  <a:srgbClr val="000000"/>
                </a:solidFill>
                <a:latin typeface="Arial" pitchFamily="34" charset="0"/>
              </a:rPr>
              <a:t>interfaces that access the database</a:t>
            </a:r>
          </a:p>
          <a:p>
            <a:pPr algn="l" eaLnBrk="1" hangingPunct="1"/>
            <a:r>
              <a:rPr lang="en-US" sz="2400" b="1">
                <a:solidFill>
                  <a:srgbClr val="CE0000"/>
                </a:solidFill>
                <a:latin typeface="Arial" pitchFamily="34" charset="0"/>
              </a:rPr>
              <a:t>Generally considered part of software engineering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09600" y="990600"/>
            <a:ext cx="7772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endParaRPr lang="en-US" sz="2400">
              <a:solidFill>
                <a:srgbClr val="006532"/>
              </a:solidFill>
              <a:latin typeface="TTE2A5EB68t00" charset="0"/>
            </a:endParaRPr>
          </a:p>
          <a:p>
            <a:pPr algn="l" eaLnBrk="1" hangingPunct="1"/>
            <a:r>
              <a:rPr lang="en-US" sz="3000" b="1" i="1">
                <a:solidFill>
                  <a:srgbClr val="9B6500"/>
                </a:solidFill>
                <a:latin typeface="Arial" pitchFamily="34" charset="0"/>
              </a:rPr>
              <a:t>Entity Relationship Model </a:t>
            </a:r>
            <a:r>
              <a:rPr lang="en-US" sz="3000" b="1">
                <a:solidFill>
                  <a:srgbClr val="9B6500"/>
                </a:solidFill>
                <a:latin typeface="Arial" pitchFamily="34" charset="0"/>
              </a:rPr>
              <a:t>(ER Model) </a:t>
            </a:r>
            <a:r>
              <a:rPr lang="en-US" sz="3000">
                <a:solidFill>
                  <a:srgbClr val="000000"/>
                </a:solidFill>
                <a:latin typeface="Arial" pitchFamily="34" charset="0"/>
              </a:rPr>
              <a:t>is a</a:t>
            </a:r>
          </a:p>
          <a:p>
            <a:pPr algn="l" eaLnBrk="1" hangingPunct="1"/>
            <a:r>
              <a:rPr lang="en-US" sz="3000">
                <a:solidFill>
                  <a:srgbClr val="000000"/>
                </a:solidFill>
                <a:latin typeface="Arial" pitchFamily="34" charset="0"/>
              </a:rPr>
              <a:t>popular high-level conceptual data model used for the conceptual design of database</a:t>
            </a:r>
          </a:p>
          <a:p>
            <a:pPr algn="l" eaLnBrk="1" hangingPunct="1"/>
            <a:r>
              <a:rPr lang="en-US" sz="3000">
                <a:solidFill>
                  <a:srgbClr val="000000"/>
                </a:solidFill>
                <a:latin typeface="Arial" pitchFamily="34" charset="0"/>
              </a:rPr>
              <a:t>applications.</a:t>
            </a:r>
          </a:p>
          <a:p>
            <a:pPr algn="l" eaLnBrk="1" hangingPunct="1"/>
            <a:endParaRPr lang="en-US" sz="3000">
              <a:solidFill>
                <a:srgbClr val="000000"/>
              </a:solidFill>
              <a:latin typeface="Arial" pitchFamily="34" charset="0"/>
            </a:endParaRPr>
          </a:p>
          <a:p>
            <a:pPr algn="l" eaLnBrk="1" hangingPunct="1"/>
            <a:r>
              <a:rPr lang="en-US" sz="3000" b="1" i="1">
                <a:solidFill>
                  <a:srgbClr val="FF0000"/>
                </a:solidFill>
                <a:latin typeface="Arial" pitchFamily="34" charset="0"/>
              </a:rPr>
              <a:t>ER model </a:t>
            </a:r>
            <a:r>
              <a:rPr lang="en-US" sz="3000">
                <a:solidFill>
                  <a:srgbClr val="000000"/>
                </a:solidFill>
                <a:latin typeface="Arial" pitchFamily="34" charset="0"/>
              </a:rPr>
              <a:t>has three main concepts:</a:t>
            </a:r>
          </a:p>
          <a:p>
            <a:pPr algn="l" eaLnBrk="1" hangingPunct="1"/>
            <a:r>
              <a:rPr lang="en-US" sz="3000">
                <a:solidFill>
                  <a:srgbClr val="0000CE"/>
                </a:solidFill>
                <a:latin typeface="Arial" pitchFamily="34" charset="0"/>
              </a:rPr>
              <a:t>Entities</a:t>
            </a:r>
          </a:p>
          <a:p>
            <a:pPr algn="l" eaLnBrk="1" hangingPunct="1"/>
            <a:r>
              <a:rPr lang="en-US" sz="3000">
                <a:solidFill>
                  <a:srgbClr val="0000CE"/>
                </a:solidFill>
                <a:latin typeface="Arial" pitchFamily="34" charset="0"/>
              </a:rPr>
              <a:t>Attributes</a:t>
            </a:r>
          </a:p>
          <a:p>
            <a:pPr algn="l" eaLnBrk="1" hangingPunct="1"/>
            <a:r>
              <a:rPr lang="en-US" sz="3000">
                <a:solidFill>
                  <a:srgbClr val="0000CE"/>
                </a:solidFill>
                <a:latin typeface="Arial" pitchFamily="34" charset="0"/>
              </a:rPr>
              <a:t>Relationships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371600"/>
            <a:ext cx="7086600" cy="494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000"/>
            <a:ext cx="8229600" cy="741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04800"/>
            <a:ext cx="73152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305800" cy="290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"/>
            <a:ext cx="8153400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15340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56D14A-A5DE-4F40-A6F2-0CF75E11A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145" y="1371600"/>
            <a:ext cx="7181710" cy="28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4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"/>
            <a:ext cx="67818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838200" y="1752600"/>
            <a:ext cx="7848600" cy="418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500" b="1">
                <a:solidFill>
                  <a:srgbClr val="CE009B"/>
                </a:solidFill>
                <a:latin typeface="Arial" pitchFamily="34" charset="0"/>
                <a:cs typeface="Times New Roman" pitchFamily="18" charset="0"/>
              </a:rPr>
              <a:t>Simple </a:t>
            </a:r>
            <a:r>
              <a:rPr lang="en-US" sz="2500" b="1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versus </a:t>
            </a:r>
            <a:r>
              <a:rPr lang="en-US" sz="2500" b="1">
                <a:solidFill>
                  <a:srgbClr val="CE009B"/>
                </a:solidFill>
                <a:latin typeface="Arial" pitchFamily="34" charset="0"/>
                <a:cs typeface="Times New Roman" pitchFamily="18" charset="0"/>
              </a:rPr>
              <a:t>composite</a:t>
            </a:r>
          </a:p>
          <a:p>
            <a:pPr algn="l" eaLnBrk="1" hangingPunct="1"/>
            <a:endParaRPr lang="en-US" sz="1400" b="1"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2400" b="1">
                <a:solidFill>
                  <a:srgbClr val="0000CE"/>
                </a:solidFill>
                <a:latin typeface="Arial" pitchFamily="34" charset="0"/>
                <a:cs typeface="Times New Roman" pitchFamily="18" charset="0"/>
              </a:rPr>
              <a:t>Simple</a:t>
            </a:r>
            <a:r>
              <a:rPr lang="en-US" sz="2400">
                <a:solidFill>
                  <a:srgbClr val="0000CE"/>
                </a:solidFill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4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(or atomic): Each entity has a </a:t>
            </a:r>
            <a:r>
              <a:rPr lang="en-US" sz="2400" i="1">
                <a:solidFill>
                  <a:srgbClr val="000000"/>
                </a:solidFill>
                <a:latin typeface="Arial" pitchFamily="34" charset="0"/>
              </a:rPr>
              <a:t>single</a:t>
            </a:r>
            <a:endParaRPr lang="en-US" sz="1400"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2400" i="1">
                <a:solidFill>
                  <a:srgbClr val="000000"/>
                </a:solidFill>
                <a:latin typeface="Arial" pitchFamily="34" charset="0"/>
              </a:rPr>
              <a:t>atomic value </a:t>
            </a:r>
            <a:r>
              <a:rPr lang="en-US" sz="24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for the attribute,</a:t>
            </a:r>
            <a:endParaRPr lang="en-US" sz="1400"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1500">
                <a:solidFill>
                  <a:srgbClr val="CE9B00"/>
                </a:solidFill>
                <a:latin typeface="Arial" pitchFamily="34" charset="0"/>
              </a:rPr>
              <a:t>	</a:t>
            </a:r>
            <a:r>
              <a:rPr lang="en-US" sz="24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 HKID or Sex.</a:t>
            </a:r>
            <a:endParaRPr lang="en-US" sz="1400">
              <a:latin typeface="Arial" pitchFamily="34" charset="0"/>
              <a:cs typeface="Times New Roman" pitchFamily="18" charset="0"/>
            </a:endParaRPr>
          </a:p>
          <a:p>
            <a:pPr algn="l"/>
            <a:endParaRPr lang="en-US" sz="2400" b="1">
              <a:solidFill>
                <a:srgbClr val="0000CE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2400" b="1">
                <a:solidFill>
                  <a:srgbClr val="0000CE"/>
                </a:solidFill>
                <a:latin typeface="Arial" pitchFamily="34" charset="0"/>
                <a:cs typeface="Times New Roman" pitchFamily="18" charset="0"/>
              </a:rPr>
              <a:t>Composite</a:t>
            </a:r>
            <a:r>
              <a:rPr lang="en-US" sz="2400" b="1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:</a:t>
            </a:r>
            <a:r>
              <a:rPr lang="en-US" sz="24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 Composition may form a hierarchy</a:t>
            </a:r>
            <a:endParaRPr lang="en-US" sz="1400"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24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where some components are themselves composite.</a:t>
            </a:r>
            <a:endParaRPr lang="en-US" sz="1400"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24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	Address(StreetAddress, City, State, Zip) or</a:t>
            </a:r>
            <a:endParaRPr lang="en-US" sz="1400"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24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	Name((FirstName, MiddleName, LastName).</a:t>
            </a:r>
            <a:endParaRPr lang="en-US" sz="1400"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1400">
                <a:solidFill>
                  <a:srgbClr val="CE9B00"/>
                </a:solidFill>
                <a:latin typeface="TTE1FDD238t00" charset="0"/>
              </a:rPr>
              <a:t> </a:t>
            </a:r>
            <a:endParaRPr lang="en-US" sz="120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495B46-36D9-41E4-B571-932EF7087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45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62000"/>
            <a:ext cx="6172200" cy="546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"/>
            <a:ext cx="67818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28600" y="1295400"/>
            <a:ext cx="8686800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100">
                <a:solidFill>
                  <a:srgbClr val="CE009B"/>
                </a:solidFill>
                <a:cs typeface="Times New Roman" pitchFamily="18" charset="0"/>
              </a:rPr>
              <a:t> </a:t>
            </a:r>
            <a:endParaRPr lang="en-US" sz="1200"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900">
                <a:solidFill>
                  <a:srgbClr val="CE009B"/>
                </a:solidFill>
                <a:latin typeface="Arial" pitchFamily="34" charset="0"/>
                <a:cs typeface="Times New Roman" pitchFamily="18" charset="0"/>
              </a:rPr>
              <a:t>Single-valued </a:t>
            </a:r>
            <a:r>
              <a:rPr lang="en-US" sz="29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versus </a:t>
            </a:r>
            <a:r>
              <a:rPr lang="en-US" sz="2900">
                <a:solidFill>
                  <a:srgbClr val="CE009B"/>
                </a:solidFill>
                <a:latin typeface="Arial" pitchFamily="34" charset="0"/>
                <a:cs typeface="Times New Roman" pitchFamily="18" charset="0"/>
              </a:rPr>
              <a:t>multivalued</a:t>
            </a:r>
          </a:p>
          <a:p>
            <a:pPr algn="l"/>
            <a:endParaRPr lang="en-US" sz="1600"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2800">
                <a:solidFill>
                  <a:srgbClr val="0000CE"/>
                </a:solidFill>
                <a:latin typeface="Arial" pitchFamily="34" charset="0"/>
                <a:cs typeface="Times New Roman" pitchFamily="18" charset="0"/>
              </a:rPr>
              <a:t>Single-valued</a:t>
            </a:r>
            <a:r>
              <a:rPr lang="en-US" sz="28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: a single value for a particular 	entity</a:t>
            </a:r>
            <a:endParaRPr lang="en-US" sz="1600"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280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Age </a:t>
            </a:r>
            <a:r>
              <a:rPr lang="en-US" sz="28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is a single-valued attribute of person.</a:t>
            </a:r>
            <a:endParaRPr lang="en-US" sz="1600"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1600">
                <a:solidFill>
                  <a:srgbClr val="3A832F"/>
                </a:solidFill>
                <a:latin typeface="Arial" pitchFamily="34" charset="0"/>
              </a:rPr>
              <a:t>	</a:t>
            </a:r>
          </a:p>
          <a:p>
            <a:pPr algn="l"/>
            <a:r>
              <a:rPr lang="en-US" sz="2800" i="1">
                <a:solidFill>
                  <a:srgbClr val="0000CE"/>
                </a:solidFill>
                <a:latin typeface="Arial" pitchFamily="34" charset="0"/>
                <a:cs typeface="Times New Roman" pitchFamily="18" charset="0"/>
              </a:rPr>
              <a:t>Multivalued</a:t>
            </a:r>
            <a:r>
              <a:rPr lang="en-US" sz="28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: An entity may have multiple values for that attribute</a:t>
            </a:r>
            <a:endParaRPr lang="en-US" sz="1600"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1700">
                <a:solidFill>
                  <a:srgbClr val="CE9B00"/>
                </a:solidFill>
                <a:latin typeface="Arial" pitchFamily="34" charset="0"/>
              </a:rPr>
              <a:t> </a:t>
            </a:r>
            <a:r>
              <a:rPr lang="en-US" sz="2800" i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Colors</a:t>
            </a:r>
            <a:r>
              <a:rPr lang="en-US" sz="28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 attribute for a car, or a Previous 	 </a:t>
            </a:r>
            <a:r>
              <a:rPr lang="en-US" sz="280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Degrees</a:t>
            </a:r>
            <a:r>
              <a:rPr lang="en-US" sz="28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 attribute for a person.</a:t>
            </a:r>
            <a:r>
              <a:rPr lang="en-US" sz="1700">
                <a:solidFill>
                  <a:srgbClr val="CE9B00"/>
                </a:solidFill>
                <a:latin typeface="Arial" pitchFamily="34" charset="0"/>
              </a:rPr>
              <a:t> </a:t>
            </a:r>
            <a:r>
              <a:rPr lang="en-US" sz="28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Denoted as {Colors} or {PreviousDegrees}</a:t>
            </a:r>
            <a:endParaRPr lang="en-US" sz="1600">
              <a:latin typeface="Arial" pitchFamily="34" charset="0"/>
              <a:cs typeface="Times New Roman" pitchFamily="18" charset="0"/>
            </a:endParaRPr>
          </a:p>
          <a:p>
            <a:pPr algn="l"/>
            <a:endParaRPr lang="en-US" sz="320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"/>
            <a:ext cx="7086600" cy="90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04800" y="1600200"/>
            <a:ext cx="8077200" cy="382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900">
                <a:solidFill>
                  <a:srgbClr val="CE009B"/>
                </a:solidFill>
                <a:latin typeface="Arial" pitchFamily="34" charset="0"/>
                <a:cs typeface="Times New Roman" pitchFamily="18" charset="0"/>
              </a:rPr>
              <a:t>Stored </a:t>
            </a:r>
            <a:r>
              <a:rPr lang="en-US" sz="29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versus </a:t>
            </a:r>
            <a:r>
              <a:rPr lang="en-US" sz="2900">
                <a:solidFill>
                  <a:srgbClr val="CE009B"/>
                </a:solidFill>
                <a:latin typeface="Arial" pitchFamily="34" charset="0"/>
                <a:cs typeface="Times New Roman" pitchFamily="18" charset="0"/>
              </a:rPr>
              <a:t>derived</a:t>
            </a:r>
          </a:p>
          <a:p>
            <a:pPr algn="l" eaLnBrk="1" hangingPunct="1"/>
            <a:endParaRPr lang="en-US" sz="1600"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1500">
                <a:solidFill>
                  <a:srgbClr val="3A832F"/>
                </a:solidFill>
                <a:latin typeface="Arial" pitchFamily="34" charset="0"/>
              </a:rPr>
              <a:t>_ </a:t>
            </a:r>
            <a:r>
              <a:rPr lang="en-US" sz="24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For example, the Age and BirthDate attributes of a person. The value of Age can be determined from the current(today’s) date and the value of</a:t>
            </a:r>
            <a:endParaRPr lang="en-US" sz="1600"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24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that person’s BirthDate.</a:t>
            </a:r>
          </a:p>
          <a:p>
            <a:pPr algn="l"/>
            <a:endParaRPr lang="en-US" sz="1600"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1500">
                <a:solidFill>
                  <a:srgbClr val="3A832F"/>
                </a:solidFill>
                <a:latin typeface="Arial" pitchFamily="34" charset="0"/>
              </a:rPr>
              <a:t>_ </a:t>
            </a:r>
            <a:r>
              <a:rPr lang="en-US" sz="24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The Age attribute is called a </a:t>
            </a:r>
            <a:r>
              <a:rPr lang="en-US" sz="2400" b="1" i="1">
                <a:solidFill>
                  <a:srgbClr val="0000CE"/>
                </a:solidFill>
                <a:latin typeface="Arial" pitchFamily="34" charset="0"/>
              </a:rPr>
              <a:t>derived </a:t>
            </a:r>
            <a:r>
              <a:rPr lang="en-US" sz="24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attribute. (or be derivable from the BirthDate attribute.)</a:t>
            </a:r>
          </a:p>
          <a:p>
            <a:pPr algn="l"/>
            <a:endParaRPr lang="en-US" sz="1600"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1500">
                <a:solidFill>
                  <a:srgbClr val="3A832F"/>
                </a:solidFill>
                <a:latin typeface="Arial" pitchFamily="34" charset="0"/>
                <a:cs typeface="Times New Roman" pitchFamily="18" charset="0"/>
              </a:rPr>
              <a:t>_ </a:t>
            </a:r>
            <a:r>
              <a:rPr lang="en-US" sz="24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The BirthDate attribute is called a </a:t>
            </a:r>
            <a:r>
              <a:rPr lang="en-US" sz="2400" b="1" i="1">
                <a:solidFill>
                  <a:srgbClr val="0000CE"/>
                </a:solidFill>
                <a:latin typeface="Arial" pitchFamily="34" charset="0"/>
                <a:cs typeface="Times New Roman" pitchFamily="18" charset="0"/>
              </a:rPr>
              <a:t>stored </a:t>
            </a:r>
            <a:r>
              <a:rPr lang="en-US" sz="24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attribute.</a:t>
            </a:r>
            <a:r>
              <a:rPr lang="en-US">
                <a:latin typeface="Arial" pitchFamily="34" charset="0"/>
              </a:rPr>
              <a:t> </a:t>
            </a:r>
            <a:endParaRPr lang="en-US" sz="320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"/>
            <a:ext cx="7086600" cy="90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5" name="Rectangle 1027"/>
          <p:cNvSpPr>
            <a:spLocks noChangeArrowheads="1"/>
          </p:cNvSpPr>
          <p:nvPr/>
        </p:nvSpPr>
        <p:spPr bwMode="auto">
          <a:xfrm>
            <a:off x="457200" y="1295400"/>
            <a:ext cx="8382000" cy="4859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>
                <a:solidFill>
                  <a:srgbClr val="CE9B00"/>
                </a:solidFill>
                <a:latin typeface="Arial" pitchFamily="34" charset="0"/>
              </a:rPr>
              <a:t> </a:t>
            </a:r>
            <a:r>
              <a:rPr lang="en-US" sz="29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In general, composite and multi-valued attributes may be </a:t>
            </a:r>
            <a:r>
              <a:rPr lang="en-US" sz="2900" b="1">
                <a:solidFill>
                  <a:srgbClr val="000000"/>
                </a:solidFill>
                <a:latin typeface="Arial" pitchFamily="34" charset="0"/>
              </a:rPr>
              <a:t>nested </a:t>
            </a:r>
            <a:r>
              <a:rPr lang="en-US" sz="29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arbitrarily to any number of levels, although this is rare.</a:t>
            </a:r>
          </a:p>
          <a:p>
            <a:pPr algn="l" eaLnBrk="1" hangingPunct="1"/>
            <a:endParaRPr lang="en-US" sz="1600"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1500">
                <a:solidFill>
                  <a:srgbClr val="3A832F"/>
                </a:solidFill>
                <a:latin typeface="Arial" pitchFamily="34" charset="0"/>
              </a:rPr>
              <a:t>_ </a:t>
            </a:r>
            <a:r>
              <a:rPr lang="en-US" sz="24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For example, PreviousDegrees of a PERSON is a composite multivalued attribute denoted by {PreviousDegrees (College, Year, Degree, Field)}</a:t>
            </a:r>
          </a:p>
          <a:p>
            <a:pPr algn="l"/>
            <a:endParaRPr lang="en-US" sz="1600">
              <a:latin typeface="Arial" pitchFamily="34" charset="0"/>
              <a:cs typeface="Times New Roman" pitchFamily="18" charset="0"/>
            </a:endParaRPr>
          </a:p>
          <a:p>
            <a:pPr algn="l"/>
            <a:endParaRPr lang="en-US" sz="1600"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1500">
                <a:solidFill>
                  <a:srgbClr val="3A832F"/>
                </a:solidFill>
                <a:latin typeface="Arial" pitchFamily="34" charset="0"/>
              </a:rPr>
              <a:t>_ </a:t>
            </a:r>
            <a:r>
              <a:rPr lang="en-US" sz="24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Multiple PreviousDegrees values can exist</a:t>
            </a:r>
            <a:endParaRPr lang="en-US" sz="1600"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1500">
                <a:solidFill>
                  <a:srgbClr val="3A832F"/>
                </a:solidFill>
                <a:latin typeface="Arial" pitchFamily="34" charset="0"/>
              </a:rPr>
              <a:t>_ </a:t>
            </a:r>
            <a:r>
              <a:rPr lang="en-US" sz="24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Each has four subcomponent attributes:</a:t>
            </a:r>
            <a:r>
              <a:rPr lang="en-US" sz="1600">
                <a:solidFill>
                  <a:srgbClr val="CE9B00"/>
                </a:solidFill>
                <a:latin typeface="Arial" pitchFamily="34" charset="0"/>
              </a:rPr>
              <a:t>_ </a:t>
            </a:r>
            <a:r>
              <a:rPr lang="en-US" sz="25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College, Year, Degree, Field</a:t>
            </a:r>
            <a:endParaRPr lang="en-US" sz="1600">
              <a:latin typeface="Arial" pitchFamily="34" charset="0"/>
              <a:cs typeface="Times New Roman" pitchFamily="18" charset="0"/>
            </a:endParaRPr>
          </a:p>
          <a:p>
            <a:pPr algn="l"/>
            <a:endParaRPr lang="en-US" sz="320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"/>
            <a:ext cx="7696200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28600" y="1524000"/>
            <a:ext cx="8915400" cy="40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500" b="1">
                <a:solidFill>
                  <a:srgbClr val="CE009B"/>
                </a:solidFill>
                <a:latin typeface="Arial" pitchFamily="34" charset="0"/>
                <a:cs typeface="Times New Roman" pitchFamily="18" charset="0"/>
              </a:rPr>
              <a:t>Null Values</a:t>
            </a:r>
            <a:r>
              <a:rPr lang="en-US" sz="2500" b="1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:</a:t>
            </a:r>
            <a:r>
              <a:rPr lang="en-US" sz="25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500">
                <a:solidFill>
                  <a:srgbClr val="000000"/>
                </a:solidFill>
                <a:latin typeface="Arial" pitchFamily="34" charset="0"/>
              </a:rPr>
              <a:t>in some cases a particular entity may not have an applicable value for an attribute.</a:t>
            </a:r>
          </a:p>
          <a:p>
            <a:pPr algn="l" eaLnBrk="1" hangingPunct="1"/>
            <a:endParaRPr lang="en-US" sz="1400"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1600">
                <a:solidFill>
                  <a:srgbClr val="CE9B00"/>
                </a:solidFill>
                <a:latin typeface="Arial" pitchFamily="34" charset="0"/>
              </a:rPr>
              <a:t> </a:t>
            </a:r>
            <a:r>
              <a:rPr lang="en-US" sz="2500">
                <a:solidFill>
                  <a:srgbClr val="000000"/>
                </a:solidFill>
                <a:latin typeface="Arial" pitchFamily="34" charset="0"/>
              </a:rPr>
              <a:t>The meaning of Null can be classified into</a:t>
            </a:r>
            <a:endParaRPr lang="en-US" sz="1400">
              <a:latin typeface="Arial" pitchFamily="34" charset="0"/>
              <a:cs typeface="Times New Roman" pitchFamily="18" charset="0"/>
            </a:endParaRPr>
          </a:p>
          <a:p>
            <a:pPr algn="l"/>
            <a:endParaRPr lang="en-US" sz="1400">
              <a:solidFill>
                <a:srgbClr val="3A832F"/>
              </a:solidFill>
              <a:latin typeface="Arial" pitchFamily="34" charset="0"/>
            </a:endParaRPr>
          </a:p>
          <a:p>
            <a:pPr algn="l"/>
            <a:r>
              <a:rPr lang="en-US" sz="2400" b="1">
                <a:solidFill>
                  <a:srgbClr val="006532"/>
                </a:solidFill>
                <a:latin typeface="Arial" pitchFamily="34" charset="0"/>
                <a:cs typeface="Times New Roman" pitchFamily="18" charset="0"/>
              </a:rPr>
              <a:t>Not applicable: </a:t>
            </a:r>
            <a:r>
              <a:rPr lang="en-US" sz="1500">
                <a:solidFill>
                  <a:srgbClr val="CE9B00"/>
                </a:solidFill>
                <a:latin typeface="Arial" pitchFamily="34" charset="0"/>
              </a:rPr>
              <a:t>_ </a:t>
            </a:r>
            <a:r>
              <a:rPr lang="en-US" sz="24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A person with no college degree would have null for College Degree.</a:t>
            </a:r>
            <a:endParaRPr lang="en-US" sz="1400"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2400" b="1">
                <a:solidFill>
                  <a:srgbClr val="006532"/>
                </a:solidFill>
                <a:latin typeface="Arial" pitchFamily="34" charset="0"/>
                <a:cs typeface="Times New Roman" pitchFamily="18" charset="0"/>
              </a:rPr>
              <a:t>Unknown</a:t>
            </a:r>
            <a:endParaRPr lang="en-US" sz="1400" b="1"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1500">
                <a:solidFill>
                  <a:srgbClr val="CE9B00"/>
                </a:solidFill>
                <a:latin typeface="Arial" pitchFamily="34" charset="0"/>
              </a:rPr>
              <a:t>_ </a:t>
            </a:r>
            <a:r>
              <a:rPr lang="en-US" sz="2400" b="1">
                <a:latin typeface="Arial" pitchFamily="34" charset="0"/>
                <a:cs typeface="Times New Roman" pitchFamily="18" charset="0"/>
              </a:rPr>
              <a:t>Exists but is missing</a:t>
            </a:r>
            <a:r>
              <a:rPr lang="en-US" sz="2400" b="1">
                <a:solidFill>
                  <a:srgbClr val="0000CE"/>
                </a:solidFill>
                <a:latin typeface="Arial" pitchFamily="34" charset="0"/>
                <a:cs typeface="Times New Roman" pitchFamily="18" charset="0"/>
              </a:rPr>
              <a:t>: </a:t>
            </a:r>
            <a:r>
              <a:rPr lang="en-US" sz="24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If the Height attribute of a person is listed as null.</a:t>
            </a:r>
            <a:endParaRPr lang="en-US" sz="1400"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1500">
                <a:solidFill>
                  <a:srgbClr val="CE9B00"/>
                </a:solidFill>
                <a:latin typeface="Arial" pitchFamily="34" charset="0"/>
              </a:rPr>
              <a:t>_ </a:t>
            </a:r>
            <a:r>
              <a:rPr lang="en-US" sz="2400" b="1">
                <a:latin typeface="Arial" pitchFamily="34" charset="0"/>
                <a:cs typeface="Times New Roman" pitchFamily="18" charset="0"/>
              </a:rPr>
              <a:t>Not known</a:t>
            </a:r>
            <a:r>
              <a:rPr lang="en-US" sz="2400" b="1">
                <a:solidFill>
                  <a:srgbClr val="0000CE"/>
                </a:solidFill>
                <a:latin typeface="Arial" pitchFamily="34" charset="0"/>
                <a:cs typeface="Times New Roman" pitchFamily="18" charset="0"/>
              </a:rPr>
              <a:t>: </a:t>
            </a:r>
            <a:r>
              <a:rPr lang="en-US" sz="24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If the HomePhone attribute of a person is null.</a:t>
            </a:r>
            <a:endParaRPr lang="en-US" sz="1400"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1200">
                <a:solidFill>
                  <a:srgbClr val="3E3E3E"/>
                </a:solidFill>
                <a:cs typeface="Times New Roman" pitchFamily="18" charset="0"/>
              </a:rPr>
              <a:t>9</a:t>
            </a:r>
            <a:r>
              <a:rPr lang="en-US" sz="1400"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39624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28600" y="1143000"/>
            <a:ext cx="9144000" cy="505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500" b="1">
                <a:latin typeface="Arial" pitchFamily="34" charset="0"/>
                <a:cs typeface="Times New Roman" pitchFamily="18" charset="0"/>
              </a:rPr>
              <a:t>Super key</a:t>
            </a:r>
            <a:r>
              <a:rPr lang="en-US" sz="25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: any set of attributes such that the values of the</a:t>
            </a:r>
            <a:endParaRPr lang="en-US" sz="1400"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25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attributes (taken together) uniquely identify one entity in the</a:t>
            </a:r>
            <a:endParaRPr lang="en-US" sz="1400"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25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entity set</a:t>
            </a:r>
            <a:endParaRPr lang="en-US" sz="1400"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1500">
                <a:solidFill>
                  <a:srgbClr val="3A832F"/>
                </a:solidFill>
                <a:latin typeface="Arial" pitchFamily="34" charset="0"/>
              </a:rPr>
              <a:t>_ </a:t>
            </a:r>
            <a:r>
              <a:rPr lang="en-US" sz="25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For example, HKID, SID, {NAME, SID}.</a:t>
            </a:r>
            <a:endParaRPr lang="en-US" sz="1400"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1600" b="1">
                <a:solidFill>
                  <a:srgbClr val="CE9B00"/>
                </a:solidFill>
                <a:latin typeface="Arial" pitchFamily="34" charset="0"/>
              </a:rPr>
              <a:t>_ </a:t>
            </a:r>
            <a:r>
              <a:rPr lang="en-US" sz="2500" b="1">
                <a:latin typeface="Arial" pitchFamily="34" charset="0"/>
                <a:cs typeface="Times New Roman" pitchFamily="18" charset="0"/>
              </a:rPr>
              <a:t>Candidate key</a:t>
            </a:r>
            <a:r>
              <a:rPr lang="en-US" sz="2500" b="1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:</a:t>
            </a:r>
            <a:r>
              <a:rPr lang="en-US" sz="25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 Minimal super key -- a super key with no</a:t>
            </a:r>
            <a:endParaRPr lang="en-US" sz="1400"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25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redundant attributes</a:t>
            </a:r>
            <a:endParaRPr lang="en-US" sz="1400"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1400">
                <a:solidFill>
                  <a:srgbClr val="3A832F"/>
                </a:solidFill>
                <a:latin typeface="Arial" pitchFamily="34" charset="0"/>
              </a:rPr>
              <a:t>_ </a:t>
            </a:r>
            <a:r>
              <a:rPr lang="en-US" sz="24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For example, HKID, SID.</a:t>
            </a:r>
            <a:endParaRPr lang="en-US" sz="1400"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1600">
                <a:solidFill>
                  <a:srgbClr val="CE9B00"/>
                </a:solidFill>
                <a:latin typeface="Arial" pitchFamily="34" charset="0"/>
              </a:rPr>
              <a:t>_ </a:t>
            </a:r>
            <a:r>
              <a:rPr lang="en-US" sz="2500" b="1">
                <a:latin typeface="Arial" pitchFamily="34" charset="0"/>
                <a:cs typeface="Times New Roman" pitchFamily="18" charset="0"/>
              </a:rPr>
              <a:t>Primary key</a:t>
            </a:r>
            <a:r>
              <a:rPr lang="en-US" sz="25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: A primary key is one of the candidate keys,</a:t>
            </a:r>
            <a:endParaRPr lang="en-US" sz="1400"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25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designated by the database designer</a:t>
            </a:r>
            <a:endParaRPr lang="en-US" sz="1400"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1400">
                <a:solidFill>
                  <a:srgbClr val="3A832F"/>
                </a:solidFill>
                <a:latin typeface="Arial" pitchFamily="34" charset="0"/>
              </a:rPr>
              <a:t>_ </a:t>
            </a:r>
            <a:r>
              <a:rPr lang="en-US" sz="24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For example, SID.</a:t>
            </a:r>
            <a:endParaRPr lang="en-US" sz="1400"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1600">
                <a:solidFill>
                  <a:srgbClr val="CE9B00"/>
                </a:solidFill>
                <a:latin typeface="Arial" pitchFamily="34" charset="0"/>
              </a:rPr>
              <a:t>_ </a:t>
            </a:r>
            <a:r>
              <a:rPr lang="en-US" sz="25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Every </a:t>
            </a:r>
            <a:r>
              <a:rPr lang="en-US" sz="2500">
                <a:solidFill>
                  <a:srgbClr val="CE009B"/>
                </a:solidFill>
                <a:latin typeface="Arial" pitchFamily="34" charset="0"/>
                <a:cs typeface="Times New Roman" pitchFamily="18" charset="0"/>
              </a:rPr>
              <a:t>primary key </a:t>
            </a:r>
            <a:r>
              <a:rPr lang="en-US" sz="25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is also a </a:t>
            </a:r>
            <a:r>
              <a:rPr lang="en-US" sz="2500">
                <a:solidFill>
                  <a:srgbClr val="CE009B"/>
                </a:solidFill>
                <a:latin typeface="Arial" pitchFamily="34" charset="0"/>
                <a:cs typeface="Times New Roman" pitchFamily="18" charset="0"/>
              </a:rPr>
              <a:t>candidate key</a:t>
            </a:r>
            <a:r>
              <a:rPr lang="en-US" sz="25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; every </a:t>
            </a:r>
            <a:r>
              <a:rPr lang="en-US" sz="2500">
                <a:solidFill>
                  <a:srgbClr val="CE009B"/>
                </a:solidFill>
                <a:latin typeface="Arial" pitchFamily="34" charset="0"/>
                <a:cs typeface="Times New Roman" pitchFamily="18" charset="0"/>
              </a:rPr>
              <a:t>candidate key </a:t>
            </a:r>
            <a:r>
              <a:rPr lang="en-US" sz="25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is also a </a:t>
            </a:r>
            <a:r>
              <a:rPr lang="en-US" sz="2500">
                <a:solidFill>
                  <a:srgbClr val="CE009B"/>
                </a:solidFill>
                <a:latin typeface="Arial" pitchFamily="34" charset="0"/>
                <a:cs typeface="Times New Roman" pitchFamily="18" charset="0"/>
              </a:rPr>
              <a:t>super key</a:t>
            </a:r>
            <a:r>
              <a:rPr lang="en-US" sz="250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, but not vice versa</a:t>
            </a:r>
            <a:endParaRPr lang="en-US" sz="1400">
              <a:latin typeface="Arial" pitchFamily="34" charset="0"/>
              <a:cs typeface="Times New Roman" pitchFamily="18" charset="0"/>
            </a:endParaRPr>
          </a:p>
          <a:p>
            <a:pPr algn="l"/>
            <a:endParaRPr lang="en-US" sz="280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307" y="1562100"/>
            <a:ext cx="718185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0100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465328-144E-48CD-9E2B-CC094C90B9FA}"/>
              </a:ext>
            </a:extLst>
          </p:cNvPr>
          <p:cNvSpPr txBox="1"/>
          <p:nvPr/>
        </p:nvSpPr>
        <p:spPr>
          <a:xfrm>
            <a:off x="266700" y="381000"/>
            <a:ext cx="86106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dirty="0"/>
              <a:t>The company has 12 instructors and can handle </a:t>
            </a:r>
            <a:r>
              <a:rPr lang="en-US" sz="3600" dirty="0" err="1"/>
              <a:t>upto</a:t>
            </a:r>
            <a:r>
              <a:rPr lang="en-US" sz="3600" dirty="0"/>
              <a:t> 100 trainees for each training session. The company offers 5 Advanced technology courses, each of which is taught by a team of 2 or more instructors Each instructor is assigned to a maximum of two teaching teams or may be assigned to do research Each trainee undertakes one Advanced technology course per training session</a:t>
            </a:r>
          </a:p>
        </p:txBody>
      </p:sp>
    </p:spTree>
    <p:extLst>
      <p:ext uri="{BB962C8B-B14F-4D97-AF65-F5344CB8AC3E}">
        <p14:creationId xmlns:p14="http://schemas.microsoft.com/office/powerpoint/2010/main" val="292349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618F30-966F-451D-AC9D-6CD9C9DA3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2152"/>
            <a:ext cx="9144001" cy="669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42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465328-144E-48CD-9E2B-CC094C90B9FA}"/>
              </a:ext>
            </a:extLst>
          </p:cNvPr>
          <p:cNvSpPr txBox="1"/>
          <p:nvPr/>
        </p:nvSpPr>
        <p:spPr>
          <a:xfrm>
            <a:off x="266700" y="381000"/>
            <a:ext cx="86106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dirty="0"/>
              <a:t>The company has 12 instructors and can handle up to 100 trainees for each training session. The company offers 5 Advanced technology courses, each of which is taught by a team of 2 or more instructors Each instructor is assigned to a maximum of two teaching teams or may be assigned to do research Each trainee undertakes one Advanced technology course per training session</a:t>
            </a:r>
          </a:p>
        </p:txBody>
      </p:sp>
    </p:spTree>
    <p:extLst>
      <p:ext uri="{BB962C8B-B14F-4D97-AF65-F5344CB8AC3E}">
        <p14:creationId xmlns:p14="http://schemas.microsoft.com/office/powerpoint/2010/main" val="22977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244D88-81B2-4F2F-89CF-8D29F974F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" y="-1"/>
            <a:ext cx="9140125" cy="675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4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465328-144E-48CD-9E2B-CC094C90B9FA}"/>
              </a:ext>
            </a:extLst>
          </p:cNvPr>
          <p:cNvSpPr txBox="1"/>
          <p:nvPr/>
        </p:nvSpPr>
        <p:spPr>
          <a:xfrm>
            <a:off x="266700" y="1219200"/>
            <a:ext cx="86106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The company has 12. The records all personal information of those instructors for software engineering and their technical skills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6033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465328-144E-48CD-9E2B-CC094C90B9FA}"/>
              </a:ext>
            </a:extLst>
          </p:cNvPr>
          <p:cNvSpPr txBox="1"/>
          <p:nvPr/>
        </p:nvSpPr>
        <p:spPr>
          <a:xfrm>
            <a:off x="266700" y="762000"/>
            <a:ext cx="8610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There are 00 trainees for each training session. </a:t>
            </a:r>
          </a:p>
          <a:p>
            <a:pPr marL="571500" marR="0" lvl="0" indent="-5715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The company offers 5 Advanced technology courses</a:t>
            </a:r>
          </a:p>
          <a:p>
            <a:pPr marL="571500" marR="0" lvl="0" indent="-5715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sz="3600" dirty="0">
                <a:solidFill>
                  <a:srgbClr val="000000"/>
                </a:solidFill>
              </a:rPr>
              <a:t>E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ach of which is taught by a team of 2 or more instructors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3600" dirty="0">
              <a:solidFill>
                <a:srgbClr val="000000"/>
              </a:solidFill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3117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465328-144E-48CD-9E2B-CC094C90B9FA}"/>
              </a:ext>
            </a:extLst>
          </p:cNvPr>
          <p:cNvSpPr txBox="1"/>
          <p:nvPr/>
        </p:nvSpPr>
        <p:spPr>
          <a:xfrm>
            <a:off x="266700" y="990600"/>
            <a:ext cx="8610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Each instructor is assigned to a maximum of two teaching teams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or </a:t>
            </a:r>
            <a:endParaRPr kumimoji="0" lang="en-US" sz="3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571500" marR="0" lvl="0" indent="-5715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may be assigned to do research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571500" marR="0" lvl="0" indent="-5715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Each trainee undertakes one Advanced technology course per training session</a:t>
            </a:r>
          </a:p>
        </p:txBody>
      </p:sp>
    </p:spTree>
    <p:extLst>
      <p:ext uri="{BB962C8B-B14F-4D97-AF65-F5344CB8AC3E}">
        <p14:creationId xmlns:p14="http://schemas.microsoft.com/office/powerpoint/2010/main" val="2753383405"/>
      </p:ext>
    </p:extLst>
  </p:cSld>
  <p:clrMapOvr>
    <a:masterClrMapping/>
  </p:clrMapOvr>
</p:sld>
</file>

<file path=ppt/theme/theme1.xml><?xml version="1.0" encoding="utf-8"?>
<a:theme xmlns:a="http://schemas.openxmlformats.org/drawingml/2006/main" name="DBMS_Template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MS_Template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DBMS_Template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MS_Template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MS_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BMS_Template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MS_Template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DBMS_Template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MS_Template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MS_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Settings\shamim\Application Data\Microsoft\Templates\DBMS_Template.pot</Template>
  <TotalTime>275</TotalTime>
  <Words>826</Words>
  <Application>Microsoft Office PowerPoint</Application>
  <PresentationFormat>On-screen Show (4:3)</PresentationFormat>
  <Paragraphs>98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Helvetica</vt:lpstr>
      <vt:lpstr>Monotype Sorts</vt:lpstr>
      <vt:lpstr>Times New Roman</vt:lpstr>
      <vt:lpstr>TTE1FDD238t00</vt:lpstr>
      <vt:lpstr>TTE2A5EB68t00</vt:lpstr>
      <vt:lpstr>Wingdings</vt:lpstr>
      <vt:lpstr>DBMS_Template</vt:lpstr>
      <vt:lpstr>1_Default Design</vt:lpstr>
      <vt:lpstr>1_DBMS_Template</vt:lpstr>
      <vt:lpstr>Clip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Shamim</dc:creator>
  <cp:lastModifiedBy>Shamim</cp:lastModifiedBy>
  <cp:revision>33</cp:revision>
  <dcterms:created xsi:type="dcterms:W3CDTF">2010-01-03T12:02:23Z</dcterms:created>
  <dcterms:modified xsi:type="dcterms:W3CDTF">2023-08-10T03:54:12Z</dcterms:modified>
</cp:coreProperties>
</file>