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85" r:id="rId2"/>
  </p:sldMasterIdLst>
  <p:notesMasterIdLst>
    <p:notesMasterId r:id="rId37"/>
  </p:notesMasterIdLst>
  <p:sldIdLst>
    <p:sldId id="403" r:id="rId3"/>
    <p:sldId id="370" r:id="rId4"/>
    <p:sldId id="371" r:id="rId5"/>
    <p:sldId id="372" r:id="rId6"/>
    <p:sldId id="281" r:id="rId7"/>
    <p:sldId id="373" r:id="rId8"/>
    <p:sldId id="374" r:id="rId9"/>
    <p:sldId id="375" r:id="rId10"/>
    <p:sldId id="321" r:id="rId11"/>
    <p:sldId id="283" r:id="rId12"/>
    <p:sldId id="284" r:id="rId13"/>
    <p:sldId id="384" r:id="rId14"/>
    <p:sldId id="338" r:id="rId15"/>
    <p:sldId id="385" r:id="rId16"/>
    <p:sldId id="285" r:id="rId17"/>
    <p:sldId id="395" r:id="rId18"/>
    <p:sldId id="326" r:id="rId19"/>
    <p:sldId id="387" r:id="rId20"/>
    <p:sldId id="388" r:id="rId21"/>
    <p:sldId id="341" r:id="rId22"/>
    <p:sldId id="396" r:id="rId23"/>
    <p:sldId id="386" r:id="rId24"/>
    <p:sldId id="389" r:id="rId25"/>
    <p:sldId id="394" r:id="rId26"/>
    <p:sldId id="382" r:id="rId27"/>
    <p:sldId id="390" r:id="rId28"/>
    <p:sldId id="391" r:id="rId29"/>
    <p:sldId id="358" r:id="rId30"/>
    <p:sldId id="286" r:id="rId31"/>
    <p:sldId id="392" r:id="rId32"/>
    <p:sldId id="393" r:id="rId33"/>
    <p:sldId id="397" r:id="rId34"/>
    <p:sldId id="398" r:id="rId35"/>
    <p:sldId id="402" r:id="rId36"/>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chemeClr val="tx1"/>
        </a:solidFill>
        <a:latin typeface="Helvetica" charset="0"/>
        <a:ea typeface="+mn-ea"/>
        <a:cs typeface="+mn-cs"/>
      </a:defRPr>
    </a:lvl1pPr>
    <a:lvl2pPr marL="457200" algn="ctr" rtl="0" eaLnBrk="0" fontAlgn="base" hangingPunct="0">
      <a:spcBef>
        <a:spcPct val="0"/>
      </a:spcBef>
      <a:spcAft>
        <a:spcPct val="0"/>
      </a:spcAft>
      <a:defRPr b="1" kern="1200">
        <a:solidFill>
          <a:schemeClr val="tx1"/>
        </a:solidFill>
        <a:latin typeface="Helvetica" charset="0"/>
        <a:ea typeface="+mn-ea"/>
        <a:cs typeface="+mn-cs"/>
      </a:defRPr>
    </a:lvl2pPr>
    <a:lvl3pPr marL="914400" algn="ctr" rtl="0" eaLnBrk="0" fontAlgn="base" hangingPunct="0">
      <a:spcBef>
        <a:spcPct val="0"/>
      </a:spcBef>
      <a:spcAft>
        <a:spcPct val="0"/>
      </a:spcAft>
      <a:defRPr b="1" kern="1200">
        <a:solidFill>
          <a:schemeClr val="tx1"/>
        </a:solidFill>
        <a:latin typeface="Helvetica" charset="0"/>
        <a:ea typeface="+mn-ea"/>
        <a:cs typeface="+mn-cs"/>
      </a:defRPr>
    </a:lvl3pPr>
    <a:lvl4pPr marL="1371600" algn="ctr" rtl="0" eaLnBrk="0" fontAlgn="base" hangingPunct="0">
      <a:spcBef>
        <a:spcPct val="0"/>
      </a:spcBef>
      <a:spcAft>
        <a:spcPct val="0"/>
      </a:spcAft>
      <a:defRPr b="1" kern="1200">
        <a:solidFill>
          <a:schemeClr val="tx1"/>
        </a:solidFill>
        <a:latin typeface="Helvetica" charset="0"/>
        <a:ea typeface="+mn-ea"/>
        <a:cs typeface="+mn-cs"/>
      </a:defRPr>
    </a:lvl4pPr>
    <a:lvl5pPr marL="1828800" algn="ctr" rtl="0" eaLnBrk="0" fontAlgn="base" hangingPunct="0">
      <a:spcBef>
        <a:spcPct val="0"/>
      </a:spcBef>
      <a:spcAft>
        <a:spcPct val="0"/>
      </a:spcAft>
      <a:defRPr b="1" kern="1200">
        <a:solidFill>
          <a:schemeClr val="tx1"/>
        </a:solidFill>
        <a:latin typeface="Helvetica" charset="0"/>
        <a:ea typeface="+mn-ea"/>
        <a:cs typeface="+mn-cs"/>
      </a:defRPr>
    </a:lvl5pPr>
    <a:lvl6pPr marL="2286000" algn="l" defTabSz="914400" rtl="0" eaLnBrk="1" latinLnBrk="0" hangingPunct="1">
      <a:defRPr b="1" kern="1200">
        <a:solidFill>
          <a:schemeClr val="tx1"/>
        </a:solidFill>
        <a:latin typeface="Helvetica" charset="0"/>
        <a:ea typeface="+mn-ea"/>
        <a:cs typeface="+mn-cs"/>
      </a:defRPr>
    </a:lvl6pPr>
    <a:lvl7pPr marL="2743200" algn="l" defTabSz="914400" rtl="0" eaLnBrk="1" latinLnBrk="0" hangingPunct="1">
      <a:defRPr b="1" kern="1200">
        <a:solidFill>
          <a:schemeClr val="tx1"/>
        </a:solidFill>
        <a:latin typeface="Helvetica" charset="0"/>
        <a:ea typeface="+mn-ea"/>
        <a:cs typeface="+mn-cs"/>
      </a:defRPr>
    </a:lvl7pPr>
    <a:lvl8pPr marL="3200400" algn="l" defTabSz="914400" rtl="0" eaLnBrk="1" latinLnBrk="0" hangingPunct="1">
      <a:defRPr b="1" kern="1200">
        <a:solidFill>
          <a:schemeClr val="tx1"/>
        </a:solidFill>
        <a:latin typeface="Helvetica" charset="0"/>
        <a:ea typeface="+mn-ea"/>
        <a:cs typeface="+mn-cs"/>
      </a:defRPr>
    </a:lvl8pPr>
    <a:lvl9pPr marL="3657600" algn="l" defTabSz="914400" rtl="0" eaLnBrk="1" latinLnBrk="0" hangingPunct="1">
      <a:defRPr b="1"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84" autoAdjust="0"/>
    <p:restoredTop sz="97615" autoAdjust="0"/>
  </p:normalViewPr>
  <p:slideViewPr>
    <p:cSldViewPr snapToGrid="0">
      <p:cViewPr varScale="1">
        <p:scale>
          <a:sx n="65" d="100"/>
          <a:sy n="65" d="100"/>
        </p:scale>
        <p:origin x="133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l">
              <a:defRPr sz="1200" b="0"/>
            </a:lvl1pPr>
          </a:lstStyle>
          <a:p>
            <a:pPr>
              <a:defRPr/>
            </a:pPr>
            <a:endParaRPr lang="en-US" altLang="zh-CN"/>
          </a:p>
        </p:txBody>
      </p:sp>
      <p:sp>
        <p:nvSpPr>
          <p:cNvPr id="788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88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l">
              <a:defRPr sz="1200" b="0"/>
            </a:lvl1pPr>
          </a:lstStyle>
          <a:p>
            <a:pPr>
              <a:defRPr/>
            </a:pPr>
            <a:endParaRPr lang="en-US" altLang="zh-CN"/>
          </a:p>
        </p:txBody>
      </p:sp>
      <p:sp>
        <p:nvSpPr>
          <p:cNvPr id="788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b="0"/>
            </a:lvl1pPr>
          </a:lstStyle>
          <a:p>
            <a:pPr>
              <a:defRPr/>
            </a:pPr>
            <a:fld id="{DA5FDA84-600A-4BD2-8939-2523E603EE2F}" type="slidenum">
              <a:rPr lang="zh-CN" altLang="en-US"/>
              <a:pPr>
                <a:defRPr/>
              </a:pPr>
              <a:t>‹#›</a:t>
            </a:fld>
            <a:endParaRPr lang="en-US" altLang="zh-CN"/>
          </a:p>
        </p:txBody>
      </p:sp>
    </p:spTree>
    <p:extLst>
      <p:ext uri="{BB962C8B-B14F-4D97-AF65-F5344CB8AC3E}">
        <p14:creationId xmlns:p14="http://schemas.microsoft.com/office/powerpoint/2010/main" val="3759939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1">
                <a:gamma/>
                <a:shade val="66275"/>
                <a:invGamma/>
              </a:schemeClr>
            </a:gs>
          </a:gsLst>
          <a:lin ang="5400000" scaled="1"/>
        </a:gradFill>
        <a:effectLst/>
      </p:bgPr>
    </p:bg>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gd name="T0" fmla="*/ 560286192 w 4128"/>
              <a:gd name="T1" fmla="*/ 205697824 h 479"/>
              <a:gd name="T2" fmla="*/ 2147483647 w 4128"/>
              <a:gd name="T3" fmla="*/ 205697824 h 479"/>
              <a:gd name="T4" fmla="*/ 2147483647 w 4128"/>
              <a:gd name="T5" fmla="*/ 441221624 h 479"/>
              <a:gd name="T6" fmla="*/ 0 w 4128"/>
              <a:gd name="T7" fmla="*/ 453563757 h 479"/>
              <a:gd name="T8" fmla="*/ 560286192 w 4128"/>
              <a:gd name="T9" fmla="*/ 205697824 h 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195"/>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graphicFrame>
        <p:nvGraphicFramePr>
          <p:cNvPr id="5" name="Rectangle 8"/>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name="Clip" r:id="rId2" imgW="0" imgH="0" progId="MS_ClipArt_Gallery.2">
                  <p:embed/>
                </p:oleObj>
              </mc:Choice>
              <mc:Fallback>
                <p:oleObj name="Clip" r:id="rId2" imgW="0" imgH="0" progId="MS_ClipArt_Gallery.2">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3"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a:t>Click to edit Master title style</a:t>
            </a:r>
          </a:p>
        </p:txBody>
      </p:sp>
      <p:sp>
        <p:nvSpPr>
          <p:cNvPr id="76804"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zh-CN" noProof="0"/>
              <a:t>Click to edit Master subtitle style</a:t>
            </a:r>
          </a:p>
        </p:txBody>
      </p:sp>
      <p:sp>
        <p:nvSpPr>
          <p:cNvPr id="6" name="Date Placeholder 5"/>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spcBef>
                <a:spcPct val="50000"/>
              </a:spcBef>
              <a:defRPr sz="1400" b="0">
                <a:solidFill>
                  <a:srgbClr val="578963"/>
                </a:solidFill>
                <a:latin typeface="Times New Roman" pitchFamily="18" charset="0"/>
                <a:ea typeface="SimSun" pitchFamily="2" charset="-122"/>
              </a:defRPr>
            </a:lvl1pPr>
          </a:lstStyle>
          <a:p>
            <a:pPr>
              <a:defRPr/>
            </a:pPr>
            <a:endParaRPr lang="en-US" altLang="zh-CN"/>
          </a:p>
        </p:txBody>
      </p:sp>
      <p:sp>
        <p:nvSpPr>
          <p:cNvPr id="7" name="Footer Placeholder 6"/>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solidFill>
                  <a:srgbClr val="578963"/>
                </a:solidFill>
                <a:latin typeface="Times New Roman" pitchFamily="18" charset="0"/>
                <a:ea typeface="SimSun" pitchFamily="2" charset="-122"/>
              </a:defRPr>
            </a:lvl1pPr>
          </a:lstStyle>
          <a:p>
            <a:pPr>
              <a:defRPr/>
            </a:pPr>
            <a:endParaRPr lang="en-US" altLang="zh-CN"/>
          </a:p>
        </p:txBody>
      </p:sp>
      <p:sp>
        <p:nvSpPr>
          <p:cNvPr id="8" name="Slide Number Placeholder 7"/>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solidFill>
                  <a:srgbClr val="578963"/>
                </a:solidFill>
                <a:latin typeface="Times New Roman" pitchFamily="18" charset="0"/>
                <a:ea typeface="SimSun" pitchFamily="2" charset="-122"/>
              </a:defRPr>
            </a:lvl1pPr>
          </a:lstStyle>
          <a:p>
            <a:pPr>
              <a:defRPr/>
            </a:pPr>
            <a:fld id="{F714698A-4C45-4C52-B7BE-58224D01B0F5}" type="slidenum">
              <a:rPr lang="zh-CN" altLang="en-US"/>
              <a:pPr>
                <a:defRPr/>
              </a:pPr>
              <a:t>‹#›</a:t>
            </a:fld>
            <a:endParaRPr lang="en-US" altLang="zh-CN"/>
          </a:p>
        </p:txBody>
      </p:sp>
    </p:spTree>
    <p:extLst>
      <p:ext uri="{BB962C8B-B14F-4D97-AF65-F5344CB8AC3E}">
        <p14:creationId xmlns:p14="http://schemas.microsoft.com/office/powerpoint/2010/main" val="144560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17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47625"/>
            <a:ext cx="203835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1500" y="47625"/>
            <a:ext cx="596265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529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53660D1-D41C-4DDD-A34D-9F033569083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7544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1561C1B-8111-44F3-8DF6-8B7A36AB433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78803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E3C477F-A9CF-4DE7-B94E-65F4C7D811C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7319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935B627-A7E3-4FC6-A652-A61492E8E0B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30107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75BB2564-0679-46D5-A9B3-581320E3847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96380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B0A39C6-0681-4CA2-88BB-6196393B861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57822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65BA025B-C91D-4C45-B724-5166A44484C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125132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989D9FC-D675-4B31-99CF-67BA9EBFAE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7705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7054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D461BCB-04E9-4AC0-9289-F56E59A8F0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21277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C2FA3AD-C5A3-4711-9247-5C83FA6681B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0242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0664502-B954-4B31-B021-ECA6D4A2536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2211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4444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56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3831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379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28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381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059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76078"/>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Text Box 41"/>
          <p:cNvSpPr txBox="1">
            <a:spLocks noChangeArrowheads="1"/>
          </p:cNvSpPr>
          <p:nvPr/>
        </p:nvSpPr>
        <p:spPr bwMode="auto">
          <a:xfrm>
            <a:off x="4559300" y="6613525"/>
            <a:ext cx="2889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spcBef>
                <a:spcPct val="50000"/>
              </a:spcBef>
              <a:defRPr/>
            </a:pPr>
            <a:r>
              <a:rPr lang="en-US" altLang="zh-CN" sz="1000">
                <a:solidFill>
                  <a:schemeClr val="tx2"/>
                </a:solidFill>
                <a:ea typeface="SimSun" pitchFamily="2" charset="-122"/>
              </a:rPr>
              <a:t>2.</a:t>
            </a:r>
          </a:p>
        </p:txBody>
      </p:sp>
      <p:sp>
        <p:nvSpPr>
          <p:cNvPr id="75818" name="Rectangle 42"/>
          <p:cNvSpPr>
            <a:spLocks noGrp="1" noChangeArrowheads="1"/>
          </p:cNvSpPr>
          <p:nvPr>
            <p:ph type="title"/>
          </p:nvPr>
        </p:nvSpPr>
        <p:spPr bwMode="auto">
          <a:xfrm>
            <a:off x="647700" y="4762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lgn="l" eaLnBrk="1" hangingPunct="1"/>
            <a:endParaRPr lang="en-US" b="0">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eaLnBrk="1" hangingPunct="1"/>
            <a:endParaRPr lang="en-US" b="0">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eaLnBrk="1" hangingPunct="1"/>
            <a:fld id="{F02BA580-6787-4144-B0E9-7959F3DE59CE}" type="slidenum">
              <a:rPr lang="en-US" b="0">
                <a:solidFill>
                  <a:srgbClr val="000000"/>
                </a:solidFill>
                <a:latin typeface="Times New Roman" pitchFamily="18" charset="0"/>
              </a:rPr>
              <a:pPr eaLnBrk="1" hangingPunct="1"/>
              <a:t>‹#›</a:t>
            </a:fld>
            <a:endParaRPr lang="en-US" b="0">
              <a:solidFill>
                <a:srgbClr val="000000"/>
              </a:solidFill>
              <a:latin typeface="Times New Roman" pitchFamily="18" charset="0"/>
            </a:endParaRPr>
          </a:p>
        </p:txBody>
      </p:sp>
    </p:spTree>
    <p:extLst>
      <p:ext uri="{BB962C8B-B14F-4D97-AF65-F5344CB8AC3E}">
        <p14:creationId xmlns:p14="http://schemas.microsoft.com/office/powerpoint/2010/main" val="193630964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905000"/>
            <a:ext cx="1676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87536" y="3886200"/>
            <a:ext cx="6609566" cy="1938992"/>
          </a:xfrm>
          <a:prstGeom prst="rect">
            <a:avLst/>
          </a:prstGeom>
          <a:noFill/>
        </p:spPr>
        <p:txBody>
          <a:bodyPr wrap="none" lIns="91440" tIns="45720" rIns="91440" bIns="45720">
            <a:spAutoFit/>
          </a:bodyPr>
          <a:lstStyle/>
          <a:p>
            <a:pPr algn="r" eaLnBrk="1" hangingPunct="1"/>
            <a:r>
              <a:rPr lang="en-US" sz="2400"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cs typeface="Arial" pitchFamily="34" charset="0"/>
              </a:rPr>
              <a:t>Dept. of Computer Science and Engineering</a:t>
            </a:r>
          </a:p>
          <a:p>
            <a:pPr algn="r" eaLnBrk="1" hangingPunct="1"/>
            <a:r>
              <a:rPr lang="en-US" sz="2400"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cs typeface="Arial" pitchFamily="34" charset="0"/>
              </a:rPr>
              <a:t>University of </a:t>
            </a:r>
            <a:r>
              <a:rPr lang="en-US" sz="2400" dirty="0" err="1">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cs typeface="Arial" pitchFamily="34" charset="0"/>
              </a:rPr>
              <a:t>Rajshahi</a:t>
            </a:r>
            <a:endParaRPr lang="en-US" sz="2400"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cs typeface="Arial" pitchFamily="34" charset="0"/>
            </a:endParaRPr>
          </a:p>
          <a:p>
            <a:pPr algn="r" eaLnBrk="1" hangingPunct="1"/>
            <a:r>
              <a:rPr lang="en-US" sz="2400"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cs typeface="Arial" pitchFamily="34" charset="0"/>
              </a:rPr>
              <a:t>www.ru.ac.bd</a:t>
            </a:r>
          </a:p>
          <a:p>
            <a:pPr algn="r" eaLnBrk="1" hangingPunct="1"/>
            <a:endParaRPr lang="en-US" sz="2400"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cs typeface="Arial" pitchFamily="34" charset="0"/>
            </a:endParaRPr>
          </a:p>
          <a:p>
            <a:pPr algn="r" eaLnBrk="1" hangingPunct="1"/>
            <a:r>
              <a:rPr lang="en-US" sz="2400"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cs typeface="Arial" pitchFamily="34" charset="0"/>
              </a:rPr>
              <a:t>Dr. </a:t>
            </a:r>
            <a:r>
              <a:rPr lang="en-US" sz="2400" dirty="0" err="1">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cs typeface="Arial" pitchFamily="34" charset="0"/>
              </a:rPr>
              <a:t>Shamim</a:t>
            </a:r>
            <a:r>
              <a:rPr lang="en-US" sz="2400"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cs typeface="Arial" pitchFamily="34" charset="0"/>
              </a:rPr>
              <a:t> Ahmad</a:t>
            </a:r>
          </a:p>
        </p:txBody>
      </p:sp>
    </p:spTree>
    <p:extLst>
      <p:ext uri="{BB962C8B-B14F-4D97-AF65-F5344CB8AC3E}">
        <p14:creationId xmlns:p14="http://schemas.microsoft.com/office/powerpoint/2010/main" val="18900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28663" y="47625"/>
            <a:ext cx="8077200" cy="609600"/>
          </a:xfrm>
        </p:spPr>
        <p:txBody>
          <a:bodyPr/>
          <a:lstStyle/>
          <a:p>
            <a:pPr>
              <a:defRPr/>
            </a:pPr>
            <a:r>
              <a:rPr lang="en-US" altLang="zh-CN">
                <a:ea typeface="SimSun" pitchFamily="2" charset="-122"/>
              </a:rPr>
              <a:t>Reduction of an E-R Schema to Tables</a:t>
            </a:r>
          </a:p>
        </p:txBody>
      </p:sp>
      <p:sp>
        <p:nvSpPr>
          <p:cNvPr id="25603" name="Rectangle 3"/>
          <p:cNvSpPr>
            <a:spLocks noGrp="1" noChangeArrowheads="1"/>
          </p:cNvSpPr>
          <p:nvPr>
            <p:ph type="body" idx="1"/>
          </p:nvPr>
        </p:nvSpPr>
        <p:spPr>
          <a:xfrm>
            <a:off x="285750" y="854075"/>
            <a:ext cx="8655050" cy="5257800"/>
          </a:xfrm>
        </p:spPr>
        <p:txBody>
          <a:bodyPr/>
          <a:lstStyle/>
          <a:p>
            <a:pPr>
              <a:lnSpc>
                <a:spcPct val="90000"/>
              </a:lnSpc>
            </a:pPr>
            <a:r>
              <a:rPr lang="en-US" altLang="zh-CN" sz="2400" b="1">
                <a:ea typeface="SimSun" pitchFamily="2" charset="-122"/>
              </a:rPr>
              <a:t>Primary keys</a:t>
            </a:r>
            <a:r>
              <a:rPr lang="en-US" altLang="zh-CN" sz="2400">
                <a:ea typeface="SimSun" pitchFamily="2" charset="-122"/>
              </a:rPr>
              <a:t> allow entity sets and relationship sets to be expressed uniformly as </a:t>
            </a:r>
            <a:r>
              <a:rPr lang="en-US" altLang="zh-CN" sz="2400" i="1">
                <a:ea typeface="SimSun" pitchFamily="2" charset="-122"/>
              </a:rPr>
              <a:t>tables </a:t>
            </a:r>
            <a:r>
              <a:rPr lang="en-US" altLang="zh-CN" sz="2400">
                <a:ea typeface="SimSun" pitchFamily="2" charset="-122"/>
              </a:rPr>
              <a:t>which represent the contents of the database.</a:t>
            </a:r>
          </a:p>
          <a:p>
            <a:pPr>
              <a:lnSpc>
                <a:spcPct val="90000"/>
              </a:lnSpc>
            </a:pPr>
            <a:r>
              <a:rPr lang="en-US" altLang="zh-CN" sz="2400">
                <a:ea typeface="SimSun" pitchFamily="2" charset="-122"/>
              </a:rPr>
              <a:t>A database which conforms to an E-R diagram can be represented by a collection of tables.</a:t>
            </a:r>
          </a:p>
          <a:p>
            <a:pPr>
              <a:lnSpc>
                <a:spcPct val="90000"/>
              </a:lnSpc>
            </a:pPr>
            <a:r>
              <a:rPr lang="en-US" altLang="zh-CN" sz="2400">
                <a:ea typeface="SimSun" pitchFamily="2" charset="-122"/>
              </a:rPr>
              <a:t>For each entity set and relationship set there is a unique table which is assigned the name of the corresponding entity set or relationship set.</a:t>
            </a:r>
          </a:p>
          <a:p>
            <a:pPr>
              <a:lnSpc>
                <a:spcPct val="90000"/>
              </a:lnSpc>
            </a:pPr>
            <a:r>
              <a:rPr lang="en-US" altLang="zh-CN" sz="2400">
                <a:ea typeface="SimSun" pitchFamily="2" charset="-122"/>
              </a:rPr>
              <a:t>Each table has a number of columns (generally corresponding to attributes), which have unique names.</a:t>
            </a:r>
          </a:p>
          <a:p>
            <a:pPr>
              <a:lnSpc>
                <a:spcPct val="90000"/>
              </a:lnSpc>
            </a:pPr>
            <a:r>
              <a:rPr lang="en-US" altLang="zh-CN" sz="2400" b="1">
                <a:solidFill>
                  <a:srgbClr val="FF0000"/>
                </a:solidFill>
                <a:ea typeface="SimSun" pitchFamily="2" charset="-122"/>
              </a:rPr>
              <a:t>Converting an E-R diagram to a table format is the basis for deriving a relational database design from an E-R diagram</a:t>
            </a:r>
            <a:r>
              <a:rPr lang="en-US" altLang="zh-CN" sz="2400">
                <a:ea typeface="SimSun" pitchFamily="2"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31800" y="152400"/>
            <a:ext cx="8547100" cy="609600"/>
          </a:xfrm>
        </p:spPr>
        <p:txBody>
          <a:bodyPr/>
          <a:lstStyle/>
          <a:p>
            <a:pPr>
              <a:defRPr/>
            </a:pPr>
            <a:r>
              <a:rPr lang="en-US" altLang="zh-CN">
                <a:ea typeface="SimSun" pitchFamily="2" charset="-122"/>
              </a:rPr>
              <a:t>Representing </a:t>
            </a:r>
            <a:r>
              <a:rPr lang="en-US" altLang="zh-CN" sz="3600">
                <a:ea typeface="SimSun" pitchFamily="2" charset="-122"/>
              </a:rPr>
              <a:t>strong</a:t>
            </a:r>
            <a:r>
              <a:rPr lang="en-US" altLang="zh-CN">
                <a:ea typeface="SimSun" pitchFamily="2" charset="-122"/>
              </a:rPr>
              <a:t> Entity Sets as Tables</a:t>
            </a:r>
          </a:p>
        </p:txBody>
      </p:sp>
      <p:sp>
        <p:nvSpPr>
          <p:cNvPr id="26627" name="Rectangle 3"/>
          <p:cNvSpPr>
            <a:spLocks noGrp="1" noChangeArrowheads="1"/>
          </p:cNvSpPr>
          <p:nvPr>
            <p:ph type="body" idx="1"/>
          </p:nvPr>
        </p:nvSpPr>
        <p:spPr>
          <a:xfrm>
            <a:off x="889000" y="909638"/>
            <a:ext cx="7478713" cy="630237"/>
          </a:xfrm>
          <a:ln>
            <a:solidFill>
              <a:srgbClr val="FF0000"/>
            </a:solidFill>
            <a:miter lim="800000"/>
            <a:headEnd/>
            <a:tailEnd/>
          </a:ln>
        </p:spPr>
        <p:txBody>
          <a:bodyPr/>
          <a:lstStyle/>
          <a:p>
            <a:r>
              <a:rPr lang="en-US" altLang="zh-CN" sz="1800" b="1">
                <a:ea typeface="SimSun" pitchFamily="2" charset="-122"/>
              </a:rPr>
              <a:t>A strong entity</a:t>
            </a:r>
            <a:r>
              <a:rPr lang="en-US" altLang="zh-CN" sz="1800">
                <a:ea typeface="SimSun" pitchFamily="2" charset="-122"/>
              </a:rPr>
              <a:t> set reduces to a table with the </a:t>
            </a:r>
            <a:r>
              <a:rPr lang="en-US" altLang="zh-CN" sz="1800">
                <a:solidFill>
                  <a:srgbClr val="FF0000"/>
                </a:solidFill>
                <a:ea typeface="SimSun" pitchFamily="2" charset="-122"/>
              </a:rPr>
              <a:t>same attributes</a:t>
            </a:r>
            <a:r>
              <a:rPr lang="en-US" altLang="zh-CN" sz="1800">
                <a:ea typeface="SimSun" pitchFamily="2" charset="-122"/>
              </a:rPr>
              <a:t>.</a:t>
            </a:r>
          </a:p>
        </p:txBody>
      </p:sp>
      <p:sp>
        <p:nvSpPr>
          <p:cNvPr id="26628" name="Rectangle 16"/>
          <p:cNvSpPr>
            <a:spLocks noChangeArrowheads="1"/>
          </p:cNvSpPr>
          <p:nvPr/>
        </p:nvSpPr>
        <p:spPr bwMode="auto">
          <a:xfrm>
            <a:off x="906463" y="3119438"/>
            <a:ext cx="745172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l">
              <a:spcBef>
                <a:spcPct val="35000"/>
              </a:spcBef>
              <a:buClr>
                <a:schemeClr val="tx2"/>
              </a:buClr>
              <a:buFont typeface="Monotype Sorts" pitchFamily="2" charset="2"/>
              <a:buNone/>
            </a:pPr>
            <a:endParaRPr kumimoji="1" lang="zh-CN" altLang="en-US" sz="2000" b="0">
              <a:latin typeface="Times New Roman" pitchFamily="18" charset="0"/>
              <a:ea typeface="SimSun" pitchFamily="2" charset="-122"/>
            </a:endParaRPr>
          </a:p>
        </p:txBody>
      </p:sp>
      <p:pic>
        <p:nvPicPr>
          <p:cNvPr id="26629" name="Picture 30"/>
          <p:cNvPicPr>
            <a:picLocks noChangeAspect="1" noChangeArrowheads="1"/>
          </p:cNvPicPr>
          <p:nvPr/>
        </p:nvPicPr>
        <p:blipFill>
          <a:blip r:embed="rId2">
            <a:extLst>
              <a:ext uri="{28A0092B-C50C-407E-A947-70E740481C1C}">
                <a14:useLocalDpi xmlns:a14="http://schemas.microsoft.com/office/drawing/2010/main" val="0"/>
              </a:ext>
            </a:extLst>
          </a:blip>
          <a:srcRect l="1584" t="23239" r="1056" b="23474"/>
          <a:stretch>
            <a:fillRect/>
          </a:stretch>
        </p:blipFill>
        <p:spPr bwMode="auto">
          <a:xfrm>
            <a:off x="723900" y="1968500"/>
            <a:ext cx="7889875" cy="32385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38150" y="47625"/>
            <a:ext cx="8496300" cy="609600"/>
          </a:xfrm>
        </p:spPr>
        <p:txBody>
          <a:bodyPr/>
          <a:lstStyle/>
          <a:p>
            <a:pPr>
              <a:defRPr/>
            </a:pPr>
            <a:r>
              <a:rPr lang="en-US" altLang="zh-CN">
                <a:ea typeface="SimSun" pitchFamily="2" charset="-122"/>
              </a:rPr>
              <a:t>Representing </a:t>
            </a:r>
            <a:r>
              <a:rPr lang="en-US" altLang="zh-CN" sz="3600">
                <a:ea typeface="SimSun" pitchFamily="2" charset="-122"/>
              </a:rPr>
              <a:t>strong</a:t>
            </a:r>
            <a:r>
              <a:rPr lang="en-US" altLang="zh-CN">
                <a:ea typeface="SimSun" pitchFamily="2" charset="-122"/>
              </a:rPr>
              <a:t> Entity Sets as Tables</a:t>
            </a:r>
            <a:endParaRPr lang="en-US">
              <a:ea typeface="SimSun" pitchFamily="2" charset="-122"/>
            </a:endParaRPr>
          </a:p>
        </p:txBody>
      </p:sp>
      <p:sp>
        <p:nvSpPr>
          <p:cNvPr id="27651" name="Rectangle 3"/>
          <p:cNvSpPr>
            <a:spLocks noChangeArrowheads="1"/>
          </p:cNvSpPr>
          <p:nvPr/>
        </p:nvSpPr>
        <p:spPr bwMode="auto">
          <a:xfrm>
            <a:off x="889000" y="795338"/>
            <a:ext cx="7478713" cy="630237"/>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342900" indent="-342900" algn="l">
              <a:spcBef>
                <a:spcPct val="35000"/>
              </a:spcBef>
              <a:buClr>
                <a:schemeClr val="tx2"/>
              </a:buClr>
              <a:buSzPct val="90000"/>
              <a:buFont typeface="Monotype Sorts" pitchFamily="2" charset="2"/>
              <a:buChar char="n"/>
            </a:pPr>
            <a:r>
              <a:rPr kumimoji="1" lang="en-US" altLang="zh-CN">
                <a:ea typeface="SimSun" pitchFamily="2" charset="-122"/>
              </a:rPr>
              <a:t>A strong entity</a:t>
            </a:r>
            <a:r>
              <a:rPr kumimoji="1" lang="en-US" altLang="zh-CN" b="0">
                <a:ea typeface="SimSun" pitchFamily="2" charset="-122"/>
              </a:rPr>
              <a:t> set reduces to a table with the </a:t>
            </a:r>
            <a:r>
              <a:rPr kumimoji="1" lang="en-US" altLang="zh-CN" b="0">
                <a:solidFill>
                  <a:srgbClr val="FF0000"/>
                </a:solidFill>
                <a:ea typeface="SimSun" pitchFamily="2" charset="-122"/>
              </a:rPr>
              <a:t>same attributes</a:t>
            </a:r>
            <a:r>
              <a:rPr kumimoji="1" lang="en-US" altLang="zh-CN" b="0">
                <a:ea typeface="SimSun" pitchFamily="2" charset="-122"/>
              </a:rPr>
              <a:t>.</a:t>
            </a:r>
          </a:p>
        </p:txBody>
      </p:sp>
      <p:grpSp>
        <p:nvGrpSpPr>
          <p:cNvPr id="27652" name="Group 4"/>
          <p:cNvGrpSpPr>
            <a:grpSpLocks/>
          </p:cNvGrpSpPr>
          <p:nvPr/>
        </p:nvGrpSpPr>
        <p:grpSpPr bwMode="auto">
          <a:xfrm>
            <a:off x="304800" y="1600200"/>
            <a:ext cx="8686800" cy="4995863"/>
            <a:chOff x="96" y="768"/>
            <a:chExt cx="5472" cy="3147"/>
          </a:xfrm>
        </p:grpSpPr>
        <p:sp>
          <p:nvSpPr>
            <p:cNvPr id="27653" name="Rectangle 5"/>
            <p:cNvSpPr>
              <a:spLocks noChangeArrowheads="1"/>
            </p:cNvSpPr>
            <p:nvPr/>
          </p:nvSpPr>
          <p:spPr bwMode="auto">
            <a:xfrm>
              <a:off x="1788" y="3666"/>
              <a:ext cx="5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3.6</a:t>
              </a:r>
            </a:p>
          </p:txBody>
        </p:sp>
        <p:sp>
          <p:nvSpPr>
            <p:cNvPr id="27654" name="Rectangle 6"/>
            <p:cNvSpPr>
              <a:spLocks noChangeArrowheads="1"/>
            </p:cNvSpPr>
            <p:nvPr/>
          </p:nvSpPr>
          <p:spPr bwMode="auto">
            <a:xfrm>
              <a:off x="1224" y="3666"/>
              <a:ext cx="5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EE</a:t>
              </a:r>
            </a:p>
          </p:txBody>
        </p:sp>
        <p:sp>
          <p:nvSpPr>
            <p:cNvPr id="27655" name="Rectangle 7"/>
            <p:cNvSpPr>
              <a:spLocks noChangeArrowheads="1"/>
            </p:cNvSpPr>
            <p:nvPr/>
          </p:nvSpPr>
          <p:spPr bwMode="auto">
            <a:xfrm>
              <a:off x="660" y="3666"/>
              <a:ext cx="5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Mary</a:t>
              </a:r>
            </a:p>
          </p:txBody>
        </p:sp>
        <p:sp>
          <p:nvSpPr>
            <p:cNvPr id="27656" name="Rectangle 8"/>
            <p:cNvSpPr>
              <a:spLocks noChangeArrowheads="1"/>
            </p:cNvSpPr>
            <p:nvPr/>
          </p:nvSpPr>
          <p:spPr bwMode="auto">
            <a:xfrm>
              <a:off x="96" y="3666"/>
              <a:ext cx="5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5678</a:t>
              </a:r>
            </a:p>
          </p:txBody>
        </p:sp>
        <p:sp>
          <p:nvSpPr>
            <p:cNvPr id="27657" name="Rectangle 9"/>
            <p:cNvSpPr>
              <a:spLocks noChangeArrowheads="1"/>
            </p:cNvSpPr>
            <p:nvPr/>
          </p:nvSpPr>
          <p:spPr bwMode="auto">
            <a:xfrm>
              <a:off x="1788" y="3417"/>
              <a:ext cx="564"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2.8</a:t>
              </a:r>
            </a:p>
          </p:txBody>
        </p:sp>
        <p:sp>
          <p:nvSpPr>
            <p:cNvPr id="27658" name="Rectangle 10"/>
            <p:cNvSpPr>
              <a:spLocks noChangeArrowheads="1"/>
            </p:cNvSpPr>
            <p:nvPr/>
          </p:nvSpPr>
          <p:spPr bwMode="auto">
            <a:xfrm>
              <a:off x="1224" y="3417"/>
              <a:ext cx="564"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CS</a:t>
              </a:r>
            </a:p>
          </p:txBody>
        </p:sp>
        <p:sp>
          <p:nvSpPr>
            <p:cNvPr id="27659" name="Rectangle 11"/>
            <p:cNvSpPr>
              <a:spLocks noChangeArrowheads="1"/>
            </p:cNvSpPr>
            <p:nvPr/>
          </p:nvSpPr>
          <p:spPr bwMode="auto">
            <a:xfrm>
              <a:off x="660" y="3417"/>
              <a:ext cx="564"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John</a:t>
              </a:r>
            </a:p>
          </p:txBody>
        </p:sp>
        <p:sp>
          <p:nvSpPr>
            <p:cNvPr id="27660" name="Rectangle 12"/>
            <p:cNvSpPr>
              <a:spLocks noChangeArrowheads="1"/>
            </p:cNvSpPr>
            <p:nvPr/>
          </p:nvSpPr>
          <p:spPr bwMode="auto">
            <a:xfrm>
              <a:off x="96" y="3417"/>
              <a:ext cx="564"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1234</a:t>
              </a:r>
            </a:p>
          </p:txBody>
        </p:sp>
        <p:sp>
          <p:nvSpPr>
            <p:cNvPr id="27661" name="Rectangle 13"/>
            <p:cNvSpPr>
              <a:spLocks noChangeArrowheads="1"/>
            </p:cNvSpPr>
            <p:nvPr/>
          </p:nvSpPr>
          <p:spPr bwMode="auto">
            <a:xfrm>
              <a:off x="1788" y="3168"/>
              <a:ext cx="5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GPA</a:t>
              </a:r>
            </a:p>
          </p:txBody>
        </p:sp>
        <p:sp>
          <p:nvSpPr>
            <p:cNvPr id="27662" name="Rectangle 14"/>
            <p:cNvSpPr>
              <a:spLocks noChangeArrowheads="1"/>
            </p:cNvSpPr>
            <p:nvPr/>
          </p:nvSpPr>
          <p:spPr bwMode="auto">
            <a:xfrm>
              <a:off x="1224" y="3168"/>
              <a:ext cx="5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Major</a:t>
              </a:r>
            </a:p>
          </p:txBody>
        </p:sp>
        <p:sp>
          <p:nvSpPr>
            <p:cNvPr id="27663" name="Rectangle 15"/>
            <p:cNvSpPr>
              <a:spLocks noChangeArrowheads="1"/>
            </p:cNvSpPr>
            <p:nvPr/>
          </p:nvSpPr>
          <p:spPr bwMode="auto">
            <a:xfrm>
              <a:off x="660" y="3168"/>
              <a:ext cx="5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Name</a:t>
              </a:r>
            </a:p>
          </p:txBody>
        </p:sp>
        <p:sp>
          <p:nvSpPr>
            <p:cNvPr id="27664" name="Rectangle 16"/>
            <p:cNvSpPr>
              <a:spLocks noChangeArrowheads="1"/>
            </p:cNvSpPr>
            <p:nvPr/>
          </p:nvSpPr>
          <p:spPr bwMode="auto">
            <a:xfrm>
              <a:off x="96" y="3168"/>
              <a:ext cx="5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SID</a:t>
              </a:r>
            </a:p>
          </p:txBody>
        </p:sp>
        <p:sp>
          <p:nvSpPr>
            <p:cNvPr id="27665" name="Line 17"/>
            <p:cNvSpPr>
              <a:spLocks noChangeShapeType="1"/>
            </p:cNvSpPr>
            <p:nvPr/>
          </p:nvSpPr>
          <p:spPr bwMode="auto">
            <a:xfrm>
              <a:off x="96" y="3168"/>
              <a:ext cx="225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6" name="Line 18"/>
            <p:cNvSpPr>
              <a:spLocks noChangeShapeType="1"/>
            </p:cNvSpPr>
            <p:nvPr/>
          </p:nvSpPr>
          <p:spPr bwMode="auto">
            <a:xfrm>
              <a:off x="96" y="3417"/>
              <a:ext cx="22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7" name="Line 19"/>
            <p:cNvSpPr>
              <a:spLocks noChangeShapeType="1"/>
            </p:cNvSpPr>
            <p:nvPr/>
          </p:nvSpPr>
          <p:spPr bwMode="auto">
            <a:xfrm>
              <a:off x="96" y="3666"/>
              <a:ext cx="22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8" name="Line 20"/>
            <p:cNvSpPr>
              <a:spLocks noChangeShapeType="1"/>
            </p:cNvSpPr>
            <p:nvPr/>
          </p:nvSpPr>
          <p:spPr bwMode="auto">
            <a:xfrm>
              <a:off x="96" y="3915"/>
              <a:ext cx="225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9" name="Line 21"/>
            <p:cNvSpPr>
              <a:spLocks noChangeShapeType="1"/>
            </p:cNvSpPr>
            <p:nvPr/>
          </p:nvSpPr>
          <p:spPr bwMode="auto">
            <a:xfrm>
              <a:off x="96" y="3168"/>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0" name="Line 22"/>
            <p:cNvSpPr>
              <a:spLocks noChangeShapeType="1"/>
            </p:cNvSpPr>
            <p:nvPr/>
          </p:nvSpPr>
          <p:spPr bwMode="auto">
            <a:xfrm>
              <a:off x="660" y="3168"/>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1" name="Line 23"/>
            <p:cNvSpPr>
              <a:spLocks noChangeShapeType="1"/>
            </p:cNvSpPr>
            <p:nvPr/>
          </p:nvSpPr>
          <p:spPr bwMode="auto">
            <a:xfrm>
              <a:off x="1224" y="3168"/>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2" name="Line 24"/>
            <p:cNvSpPr>
              <a:spLocks noChangeShapeType="1"/>
            </p:cNvSpPr>
            <p:nvPr/>
          </p:nvSpPr>
          <p:spPr bwMode="auto">
            <a:xfrm>
              <a:off x="1788" y="3168"/>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3" name="Line 25"/>
            <p:cNvSpPr>
              <a:spLocks noChangeShapeType="1"/>
            </p:cNvSpPr>
            <p:nvPr/>
          </p:nvSpPr>
          <p:spPr bwMode="auto">
            <a:xfrm>
              <a:off x="2352" y="3168"/>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4" name="Rectangle 26"/>
            <p:cNvSpPr>
              <a:spLocks noChangeArrowheads="1"/>
            </p:cNvSpPr>
            <p:nvPr/>
          </p:nvSpPr>
          <p:spPr bwMode="auto">
            <a:xfrm>
              <a:off x="912" y="1296"/>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5" name="Text Box 27"/>
            <p:cNvSpPr txBox="1">
              <a:spLocks noChangeArrowheads="1"/>
            </p:cNvSpPr>
            <p:nvPr/>
          </p:nvSpPr>
          <p:spPr bwMode="auto">
            <a:xfrm>
              <a:off x="960" y="134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Student</a:t>
              </a:r>
            </a:p>
          </p:txBody>
        </p:sp>
        <p:sp>
          <p:nvSpPr>
            <p:cNvPr id="27676" name="Oval 28"/>
            <p:cNvSpPr>
              <a:spLocks noChangeArrowheads="1"/>
            </p:cNvSpPr>
            <p:nvPr/>
          </p:nvSpPr>
          <p:spPr bwMode="auto">
            <a:xfrm>
              <a:off x="1200"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7" name="Oval 29"/>
            <p:cNvSpPr>
              <a:spLocks noChangeArrowheads="1"/>
            </p:cNvSpPr>
            <p:nvPr/>
          </p:nvSpPr>
          <p:spPr bwMode="auto">
            <a:xfrm>
              <a:off x="192"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8" name="Oval 30"/>
            <p:cNvSpPr>
              <a:spLocks noChangeArrowheads="1"/>
            </p:cNvSpPr>
            <p:nvPr/>
          </p:nvSpPr>
          <p:spPr bwMode="auto">
            <a:xfrm>
              <a:off x="192" y="182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9" name="Oval 31"/>
            <p:cNvSpPr>
              <a:spLocks noChangeArrowheads="1"/>
            </p:cNvSpPr>
            <p:nvPr/>
          </p:nvSpPr>
          <p:spPr bwMode="auto">
            <a:xfrm>
              <a:off x="1440" y="1872"/>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0" name="Line 32"/>
            <p:cNvSpPr>
              <a:spLocks noChangeShapeType="1"/>
            </p:cNvSpPr>
            <p:nvPr/>
          </p:nvSpPr>
          <p:spPr bwMode="auto">
            <a:xfrm>
              <a:off x="576" y="1104"/>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1" name="Line 33"/>
            <p:cNvSpPr>
              <a:spLocks noChangeShapeType="1"/>
            </p:cNvSpPr>
            <p:nvPr/>
          </p:nvSpPr>
          <p:spPr bwMode="auto">
            <a:xfrm flipH="1">
              <a:off x="1296" y="1104"/>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2" name="Line 34"/>
            <p:cNvSpPr>
              <a:spLocks noChangeShapeType="1"/>
            </p:cNvSpPr>
            <p:nvPr/>
          </p:nvSpPr>
          <p:spPr bwMode="auto">
            <a:xfrm flipH="1" flipV="1">
              <a:off x="1392" y="1584"/>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3" name="Line 35"/>
            <p:cNvSpPr>
              <a:spLocks noChangeShapeType="1"/>
            </p:cNvSpPr>
            <p:nvPr/>
          </p:nvSpPr>
          <p:spPr bwMode="auto">
            <a:xfrm flipV="1">
              <a:off x="720" y="1584"/>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Text Box 36"/>
            <p:cNvSpPr txBox="1">
              <a:spLocks noChangeArrowheads="1"/>
            </p:cNvSpPr>
            <p:nvPr/>
          </p:nvSpPr>
          <p:spPr bwMode="auto">
            <a:xfrm>
              <a:off x="336" y="81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SID</a:t>
              </a:r>
            </a:p>
          </p:txBody>
        </p:sp>
        <p:sp>
          <p:nvSpPr>
            <p:cNvPr id="27685" name="Text Box 37"/>
            <p:cNvSpPr txBox="1">
              <a:spLocks noChangeArrowheads="1"/>
            </p:cNvSpPr>
            <p:nvPr/>
          </p:nvSpPr>
          <p:spPr bwMode="auto">
            <a:xfrm>
              <a:off x="1296" y="81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Name</a:t>
              </a:r>
            </a:p>
          </p:txBody>
        </p:sp>
        <p:sp>
          <p:nvSpPr>
            <p:cNvPr id="27686" name="Text Box 38"/>
            <p:cNvSpPr txBox="1">
              <a:spLocks noChangeArrowheads="1"/>
            </p:cNvSpPr>
            <p:nvPr/>
          </p:nvSpPr>
          <p:spPr bwMode="auto">
            <a:xfrm>
              <a:off x="288" y="187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Major</a:t>
              </a:r>
            </a:p>
          </p:txBody>
        </p:sp>
        <p:sp>
          <p:nvSpPr>
            <p:cNvPr id="27687" name="Text Box 39"/>
            <p:cNvSpPr txBox="1">
              <a:spLocks noChangeArrowheads="1"/>
            </p:cNvSpPr>
            <p:nvPr/>
          </p:nvSpPr>
          <p:spPr bwMode="auto">
            <a:xfrm>
              <a:off x="1584" y="1920"/>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GPA</a:t>
              </a:r>
            </a:p>
          </p:txBody>
        </p:sp>
        <p:sp>
          <p:nvSpPr>
            <p:cNvPr id="27688" name="AutoShape 40"/>
            <p:cNvSpPr>
              <a:spLocks noChangeArrowheads="1"/>
            </p:cNvSpPr>
            <p:nvPr/>
          </p:nvSpPr>
          <p:spPr bwMode="auto">
            <a:xfrm>
              <a:off x="624" y="2256"/>
              <a:ext cx="1200" cy="72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7689" name="AutoShape 41"/>
            <p:cNvSpPr>
              <a:spLocks noChangeArrowheads="1"/>
            </p:cNvSpPr>
            <p:nvPr/>
          </p:nvSpPr>
          <p:spPr bwMode="auto">
            <a:xfrm>
              <a:off x="2352" y="1200"/>
              <a:ext cx="1056" cy="4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0" name="Text Box 42"/>
            <p:cNvSpPr txBox="1">
              <a:spLocks noChangeArrowheads="1"/>
            </p:cNvSpPr>
            <p:nvPr/>
          </p:nvSpPr>
          <p:spPr bwMode="auto">
            <a:xfrm>
              <a:off x="2592" y="129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Advisor</a:t>
              </a:r>
            </a:p>
          </p:txBody>
        </p:sp>
        <p:sp>
          <p:nvSpPr>
            <p:cNvPr id="27691" name="Line 43"/>
            <p:cNvSpPr>
              <a:spLocks noChangeShapeType="1"/>
            </p:cNvSpPr>
            <p:nvPr/>
          </p:nvSpPr>
          <p:spPr bwMode="auto">
            <a:xfrm>
              <a:off x="1632" y="144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2" name="Rectangle 44"/>
            <p:cNvSpPr>
              <a:spLocks noChangeArrowheads="1"/>
            </p:cNvSpPr>
            <p:nvPr/>
          </p:nvSpPr>
          <p:spPr bwMode="auto">
            <a:xfrm>
              <a:off x="4128" y="1296"/>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3" name="Text Box 45"/>
            <p:cNvSpPr txBox="1">
              <a:spLocks noChangeArrowheads="1"/>
            </p:cNvSpPr>
            <p:nvPr/>
          </p:nvSpPr>
          <p:spPr bwMode="auto">
            <a:xfrm>
              <a:off x="4128" y="1344"/>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Professor</a:t>
              </a:r>
            </a:p>
          </p:txBody>
        </p:sp>
        <p:sp>
          <p:nvSpPr>
            <p:cNvPr id="27694" name="Line 46"/>
            <p:cNvSpPr>
              <a:spLocks noChangeShapeType="1"/>
            </p:cNvSpPr>
            <p:nvPr/>
          </p:nvSpPr>
          <p:spPr bwMode="auto">
            <a:xfrm>
              <a:off x="3408" y="1440"/>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5" name="Oval 47"/>
            <p:cNvSpPr>
              <a:spLocks noChangeArrowheads="1"/>
            </p:cNvSpPr>
            <p:nvPr/>
          </p:nvSpPr>
          <p:spPr bwMode="auto">
            <a:xfrm>
              <a:off x="3408"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6" name="Text Box 48"/>
            <p:cNvSpPr txBox="1">
              <a:spLocks noChangeArrowheads="1"/>
            </p:cNvSpPr>
            <p:nvPr/>
          </p:nvSpPr>
          <p:spPr bwMode="auto">
            <a:xfrm>
              <a:off x="3552" y="81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SSN</a:t>
              </a:r>
            </a:p>
          </p:txBody>
        </p:sp>
        <p:sp>
          <p:nvSpPr>
            <p:cNvPr id="27697" name="Oval 49"/>
            <p:cNvSpPr>
              <a:spLocks noChangeArrowheads="1"/>
            </p:cNvSpPr>
            <p:nvPr/>
          </p:nvSpPr>
          <p:spPr bwMode="auto">
            <a:xfrm>
              <a:off x="4608"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8" name="Text Box 50"/>
            <p:cNvSpPr txBox="1">
              <a:spLocks noChangeArrowheads="1"/>
            </p:cNvSpPr>
            <p:nvPr/>
          </p:nvSpPr>
          <p:spPr bwMode="auto">
            <a:xfrm>
              <a:off x="4704" y="81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Name</a:t>
              </a:r>
            </a:p>
          </p:txBody>
        </p:sp>
        <p:sp>
          <p:nvSpPr>
            <p:cNvPr id="27699" name="Oval 51"/>
            <p:cNvSpPr>
              <a:spLocks noChangeArrowheads="1"/>
            </p:cNvSpPr>
            <p:nvPr/>
          </p:nvSpPr>
          <p:spPr bwMode="auto">
            <a:xfrm>
              <a:off x="4800" y="1776"/>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0" name="Text Box 52"/>
            <p:cNvSpPr txBox="1">
              <a:spLocks noChangeArrowheads="1"/>
            </p:cNvSpPr>
            <p:nvPr/>
          </p:nvSpPr>
          <p:spPr bwMode="auto">
            <a:xfrm>
              <a:off x="4896" y="182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Dept</a:t>
              </a:r>
            </a:p>
          </p:txBody>
        </p:sp>
        <p:sp>
          <p:nvSpPr>
            <p:cNvPr id="27701" name="Line 53"/>
            <p:cNvSpPr>
              <a:spLocks noChangeShapeType="1"/>
            </p:cNvSpPr>
            <p:nvPr/>
          </p:nvSpPr>
          <p:spPr bwMode="auto">
            <a:xfrm>
              <a:off x="3888" y="1104"/>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2" name="Line 54"/>
            <p:cNvSpPr>
              <a:spLocks noChangeShapeType="1"/>
            </p:cNvSpPr>
            <p:nvPr/>
          </p:nvSpPr>
          <p:spPr bwMode="auto">
            <a:xfrm flipH="1">
              <a:off x="4560" y="110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3" name="Line 55"/>
            <p:cNvSpPr>
              <a:spLocks noChangeShapeType="1"/>
            </p:cNvSpPr>
            <p:nvPr/>
          </p:nvSpPr>
          <p:spPr bwMode="auto">
            <a:xfrm flipH="1" flipV="1">
              <a:off x="4704" y="158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4" name="AutoShape 56"/>
            <p:cNvSpPr>
              <a:spLocks noChangeArrowheads="1"/>
            </p:cNvSpPr>
            <p:nvPr/>
          </p:nvSpPr>
          <p:spPr bwMode="auto">
            <a:xfrm>
              <a:off x="3744" y="2256"/>
              <a:ext cx="1200" cy="72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7705" name="Rectangle 57"/>
            <p:cNvSpPr>
              <a:spLocks noChangeArrowheads="1"/>
            </p:cNvSpPr>
            <p:nvPr/>
          </p:nvSpPr>
          <p:spPr bwMode="auto">
            <a:xfrm>
              <a:off x="4752" y="3666"/>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CS</a:t>
              </a:r>
            </a:p>
          </p:txBody>
        </p:sp>
        <p:sp>
          <p:nvSpPr>
            <p:cNvPr id="27706" name="Rectangle 58"/>
            <p:cNvSpPr>
              <a:spLocks noChangeArrowheads="1"/>
            </p:cNvSpPr>
            <p:nvPr/>
          </p:nvSpPr>
          <p:spPr bwMode="auto">
            <a:xfrm>
              <a:off x="3936" y="3666"/>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Lee</a:t>
              </a:r>
            </a:p>
          </p:txBody>
        </p:sp>
        <p:sp>
          <p:nvSpPr>
            <p:cNvPr id="27707" name="Rectangle 59"/>
            <p:cNvSpPr>
              <a:spLocks noChangeArrowheads="1"/>
            </p:cNvSpPr>
            <p:nvPr/>
          </p:nvSpPr>
          <p:spPr bwMode="auto">
            <a:xfrm>
              <a:off x="3120" y="3666"/>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8888</a:t>
              </a:r>
            </a:p>
          </p:txBody>
        </p:sp>
        <p:sp>
          <p:nvSpPr>
            <p:cNvPr id="27708" name="Rectangle 60"/>
            <p:cNvSpPr>
              <a:spLocks noChangeArrowheads="1"/>
            </p:cNvSpPr>
            <p:nvPr/>
          </p:nvSpPr>
          <p:spPr bwMode="auto">
            <a:xfrm>
              <a:off x="4752" y="3417"/>
              <a:ext cx="81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Math</a:t>
              </a:r>
            </a:p>
          </p:txBody>
        </p:sp>
        <p:sp>
          <p:nvSpPr>
            <p:cNvPr id="27709" name="Rectangle 61"/>
            <p:cNvSpPr>
              <a:spLocks noChangeArrowheads="1"/>
            </p:cNvSpPr>
            <p:nvPr/>
          </p:nvSpPr>
          <p:spPr bwMode="auto">
            <a:xfrm>
              <a:off x="3936" y="3417"/>
              <a:ext cx="81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Smith</a:t>
              </a:r>
            </a:p>
          </p:txBody>
        </p:sp>
        <p:sp>
          <p:nvSpPr>
            <p:cNvPr id="27710" name="Rectangle 62"/>
            <p:cNvSpPr>
              <a:spLocks noChangeArrowheads="1"/>
            </p:cNvSpPr>
            <p:nvPr/>
          </p:nvSpPr>
          <p:spPr bwMode="auto">
            <a:xfrm>
              <a:off x="3120" y="3417"/>
              <a:ext cx="81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9999</a:t>
              </a:r>
            </a:p>
          </p:txBody>
        </p:sp>
        <p:sp>
          <p:nvSpPr>
            <p:cNvPr id="27711" name="Rectangle 63"/>
            <p:cNvSpPr>
              <a:spLocks noChangeArrowheads="1"/>
            </p:cNvSpPr>
            <p:nvPr/>
          </p:nvSpPr>
          <p:spPr bwMode="auto">
            <a:xfrm>
              <a:off x="4752" y="3168"/>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Dept</a:t>
              </a:r>
            </a:p>
          </p:txBody>
        </p:sp>
        <p:sp>
          <p:nvSpPr>
            <p:cNvPr id="27712" name="Rectangle 64"/>
            <p:cNvSpPr>
              <a:spLocks noChangeArrowheads="1"/>
            </p:cNvSpPr>
            <p:nvPr/>
          </p:nvSpPr>
          <p:spPr bwMode="auto">
            <a:xfrm>
              <a:off x="3936" y="3168"/>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Name</a:t>
              </a:r>
            </a:p>
          </p:txBody>
        </p:sp>
        <p:sp>
          <p:nvSpPr>
            <p:cNvPr id="27713" name="Rectangle 65"/>
            <p:cNvSpPr>
              <a:spLocks noChangeArrowheads="1"/>
            </p:cNvSpPr>
            <p:nvPr/>
          </p:nvSpPr>
          <p:spPr bwMode="auto">
            <a:xfrm>
              <a:off x="3120" y="3168"/>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SSN</a:t>
              </a:r>
            </a:p>
          </p:txBody>
        </p:sp>
        <p:sp>
          <p:nvSpPr>
            <p:cNvPr id="27714" name="Line 66"/>
            <p:cNvSpPr>
              <a:spLocks noChangeShapeType="1"/>
            </p:cNvSpPr>
            <p:nvPr/>
          </p:nvSpPr>
          <p:spPr bwMode="auto">
            <a:xfrm>
              <a:off x="3120" y="3168"/>
              <a:ext cx="24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5" name="Line 67"/>
            <p:cNvSpPr>
              <a:spLocks noChangeShapeType="1"/>
            </p:cNvSpPr>
            <p:nvPr/>
          </p:nvSpPr>
          <p:spPr bwMode="auto">
            <a:xfrm>
              <a:off x="3120" y="3417"/>
              <a:ext cx="24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6" name="Line 68"/>
            <p:cNvSpPr>
              <a:spLocks noChangeShapeType="1"/>
            </p:cNvSpPr>
            <p:nvPr/>
          </p:nvSpPr>
          <p:spPr bwMode="auto">
            <a:xfrm>
              <a:off x="3120" y="3666"/>
              <a:ext cx="24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7" name="Line 69"/>
            <p:cNvSpPr>
              <a:spLocks noChangeShapeType="1"/>
            </p:cNvSpPr>
            <p:nvPr/>
          </p:nvSpPr>
          <p:spPr bwMode="auto">
            <a:xfrm>
              <a:off x="3120" y="3915"/>
              <a:ext cx="24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8" name="Line 70"/>
            <p:cNvSpPr>
              <a:spLocks noChangeShapeType="1"/>
            </p:cNvSpPr>
            <p:nvPr/>
          </p:nvSpPr>
          <p:spPr bwMode="auto">
            <a:xfrm>
              <a:off x="3120" y="3168"/>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9" name="Line 71"/>
            <p:cNvSpPr>
              <a:spLocks noChangeShapeType="1"/>
            </p:cNvSpPr>
            <p:nvPr/>
          </p:nvSpPr>
          <p:spPr bwMode="auto">
            <a:xfrm>
              <a:off x="3936" y="3168"/>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0" name="Line 72"/>
            <p:cNvSpPr>
              <a:spLocks noChangeShapeType="1"/>
            </p:cNvSpPr>
            <p:nvPr/>
          </p:nvSpPr>
          <p:spPr bwMode="auto">
            <a:xfrm>
              <a:off x="4752" y="3168"/>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1" name="Line 73"/>
            <p:cNvSpPr>
              <a:spLocks noChangeShapeType="1"/>
            </p:cNvSpPr>
            <p:nvPr/>
          </p:nvSpPr>
          <p:spPr bwMode="auto">
            <a:xfrm>
              <a:off x="5568" y="3168"/>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defRPr/>
            </a:pPr>
            <a:r>
              <a:rPr lang="en-US" altLang="zh-CN">
                <a:ea typeface="SimSun" pitchFamily="2" charset="-122"/>
              </a:rPr>
              <a:t>Representing Weak Entity Sets</a:t>
            </a:r>
          </a:p>
        </p:txBody>
      </p:sp>
      <p:pic>
        <p:nvPicPr>
          <p:cNvPr id="28675" name="Picture 4"/>
          <p:cNvPicPr>
            <a:picLocks noChangeAspect="1" noChangeArrowheads="1"/>
          </p:cNvPicPr>
          <p:nvPr/>
        </p:nvPicPr>
        <p:blipFill>
          <a:blip r:embed="rId2">
            <a:extLst>
              <a:ext uri="{28A0092B-C50C-407E-A947-70E740481C1C}">
                <a14:useLocalDpi xmlns:a14="http://schemas.microsoft.com/office/drawing/2010/main" val="0"/>
              </a:ext>
            </a:extLst>
          </a:blip>
          <a:srcRect l="908" t="22263" r="908" b="22020"/>
          <a:stretch>
            <a:fillRect/>
          </a:stretch>
        </p:blipFill>
        <p:spPr bwMode="auto">
          <a:xfrm>
            <a:off x="977900" y="2384425"/>
            <a:ext cx="7527925" cy="320357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Rectangle 5"/>
          <p:cNvSpPr>
            <a:spLocks noChangeArrowheads="1"/>
          </p:cNvSpPr>
          <p:nvPr/>
        </p:nvSpPr>
        <p:spPr bwMode="auto">
          <a:xfrm>
            <a:off x="889000" y="909638"/>
            <a:ext cx="7478713" cy="630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35000"/>
              </a:spcBef>
              <a:buClr>
                <a:schemeClr val="tx2"/>
              </a:buClr>
              <a:buSzPct val="90000"/>
              <a:buFont typeface="Monotype Sorts" pitchFamily="2" charset="2"/>
              <a:buChar char="n"/>
            </a:pPr>
            <a:r>
              <a:rPr kumimoji="1" lang="en-US" altLang="zh-CN" sz="2400">
                <a:solidFill>
                  <a:srgbClr val="FF0000"/>
                </a:solidFill>
                <a:ea typeface="SimSun" pitchFamily="2" charset="-122"/>
              </a:rPr>
              <a:t>A weak entity</a:t>
            </a:r>
            <a:r>
              <a:rPr kumimoji="1" lang="en-US" altLang="zh-CN" sz="2400" b="0">
                <a:ea typeface="SimSun" pitchFamily="2" charset="-122"/>
              </a:rPr>
              <a:t> set becomes a table that </a:t>
            </a:r>
            <a:r>
              <a:rPr kumimoji="1" lang="en-US" altLang="zh-CN" sz="2400">
                <a:solidFill>
                  <a:srgbClr val="FF0000"/>
                </a:solidFill>
                <a:ea typeface="SimSun" pitchFamily="2" charset="-122"/>
              </a:rPr>
              <a:t>includes a column for the primary key</a:t>
            </a:r>
            <a:r>
              <a:rPr kumimoji="1" lang="en-US" altLang="zh-CN" sz="2400" b="0">
                <a:ea typeface="SimSun" pitchFamily="2" charset="-122"/>
              </a:rPr>
              <a:t> of the </a:t>
            </a:r>
            <a:r>
              <a:rPr kumimoji="1" lang="en-US" altLang="zh-CN" sz="2400">
                <a:solidFill>
                  <a:srgbClr val="FF0000"/>
                </a:solidFill>
                <a:ea typeface="SimSun" pitchFamily="2" charset="-122"/>
              </a:rPr>
              <a:t>identifying strong entity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a:defRPr/>
            </a:pPr>
            <a:r>
              <a:rPr lang="en-US" altLang="zh-CN">
                <a:ea typeface="SimSun" pitchFamily="2" charset="-122"/>
              </a:rPr>
              <a:t>Representing Weak Entity Sets</a:t>
            </a:r>
            <a:endParaRPr lang="en-US">
              <a:ea typeface="SimSun" pitchFamily="2" charset="-122"/>
            </a:endParaRPr>
          </a:p>
        </p:txBody>
      </p:sp>
      <p:grpSp>
        <p:nvGrpSpPr>
          <p:cNvPr id="29699" name="Group 3"/>
          <p:cNvGrpSpPr>
            <a:grpSpLocks/>
          </p:cNvGrpSpPr>
          <p:nvPr/>
        </p:nvGrpSpPr>
        <p:grpSpPr bwMode="auto">
          <a:xfrm>
            <a:off x="400050" y="990600"/>
            <a:ext cx="8382000" cy="5472113"/>
            <a:chOff x="192" y="672"/>
            <a:chExt cx="5280" cy="3447"/>
          </a:xfrm>
        </p:grpSpPr>
        <p:sp>
          <p:nvSpPr>
            <p:cNvPr id="29700" name="Rectangle 4"/>
            <p:cNvSpPr>
              <a:spLocks noChangeArrowheads="1"/>
            </p:cNvSpPr>
            <p:nvPr/>
          </p:nvSpPr>
          <p:spPr bwMode="auto">
            <a:xfrm>
              <a:off x="4448" y="3474"/>
              <a:ext cx="10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5678</a:t>
              </a:r>
            </a:p>
          </p:txBody>
        </p:sp>
        <p:sp>
          <p:nvSpPr>
            <p:cNvPr id="29701" name="Rectangle 5"/>
            <p:cNvSpPr>
              <a:spLocks noChangeArrowheads="1"/>
            </p:cNvSpPr>
            <p:nvPr/>
          </p:nvSpPr>
          <p:spPr bwMode="auto">
            <a:xfrm>
              <a:off x="3424" y="3474"/>
              <a:ext cx="10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Lisa</a:t>
              </a:r>
            </a:p>
          </p:txBody>
        </p:sp>
        <p:sp>
          <p:nvSpPr>
            <p:cNvPr id="29702" name="Rectangle 6"/>
            <p:cNvSpPr>
              <a:spLocks noChangeArrowheads="1"/>
            </p:cNvSpPr>
            <p:nvPr/>
          </p:nvSpPr>
          <p:spPr bwMode="auto">
            <a:xfrm>
              <a:off x="2400" y="3474"/>
              <a:ext cx="10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8</a:t>
              </a:r>
            </a:p>
          </p:txBody>
        </p:sp>
        <p:sp>
          <p:nvSpPr>
            <p:cNvPr id="29703" name="Rectangle 7"/>
            <p:cNvSpPr>
              <a:spLocks noChangeArrowheads="1"/>
            </p:cNvSpPr>
            <p:nvPr/>
          </p:nvSpPr>
          <p:spPr bwMode="auto">
            <a:xfrm>
              <a:off x="4448" y="3225"/>
              <a:ext cx="1024"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1234</a:t>
              </a:r>
            </a:p>
          </p:txBody>
        </p:sp>
        <p:sp>
          <p:nvSpPr>
            <p:cNvPr id="29704" name="Rectangle 8"/>
            <p:cNvSpPr>
              <a:spLocks noChangeArrowheads="1"/>
            </p:cNvSpPr>
            <p:nvPr/>
          </p:nvSpPr>
          <p:spPr bwMode="auto">
            <a:xfrm>
              <a:off x="3424" y="3225"/>
              <a:ext cx="1024"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Bart</a:t>
              </a:r>
            </a:p>
          </p:txBody>
        </p:sp>
        <p:sp>
          <p:nvSpPr>
            <p:cNvPr id="29705" name="Rectangle 9"/>
            <p:cNvSpPr>
              <a:spLocks noChangeArrowheads="1"/>
            </p:cNvSpPr>
            <p:nvPr/>
          </p:nvSpPr>
          <p:spPr bwMode="auto">
            <a:xfrm>
              <a:off x="2400" y="3225"/>
              <a:ext cx="1024"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10</a:t>
              </a:r>
            </a:p>
          </p:txBody>
        </p:sp>
        <p:sp>
          <p:nvSpPr>
            <p:cNvPr id="29706" name="Rectangle 10"/>
            <p:cNvSpPr>
              <a:spLocks noChangeArrowheads="1"/>
            </p:cNvSpPr>
            <p:nvPr/>
          </p:nvSpPr>
          <p:spPr bwMode="auto">
            <a:xfrm>
              <a:off x="4448" y="2976"/>
              <a:ext cx="10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Parent_SID</a:t>
              </a:r>
            </a:p>
          </p:txBody>
        </p:sp>
        <p:sp>
          <p:nvSpPr>
            <p:cNvPr id="29707" name="Rectangle 11"/>
            <p:cNvSpPr>
              <a:spLocks noChangeArrowheads="1"/>
            </p:cNvSpPr>
            <p:nvPr/>
          </p:nvSpPr>
          <p:spPr bwMode="auto">
            <a:xfrm>
              <a:off x="3424" y="2976"/>
              <a:ext cx="10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Name</a:t>
              </a:r>
            </a:p>
          </p:txBody>
        </p:sp>
        <p:sp>
          <p:nvSpPr>
            <p:cNvPr id="29708" name="Rectangle 12"/>
            <p:cNvSpPr>
              <a:spLocks noChangeArrowheads="1"/>
            </p:cNvSpPr>
            <p:nvPr/>
          </p:nvSpPr>
          <p:spPr bwMode="auto">
            <a:xfrm>
              <a:off x="2400" y="2976"/>
              <a:ext cx="10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Age</a:t>
              </a:r>
            </a:p>
          </p:txBody>
        </p:sp>
        <p:sp>
          <p:nvSpPr>
            <p:cNvPr id="29709" name="Line 13"/>
            <p:cNvSpPr>
              <a:spLocks noChangeShapeType="1"/>
            </p:cNvSpPr>
            <p:nvPr/>
          </p:nvSpPr>
          <p:spPr bwMode="auto">
            <a:xfrm>
              <a:off x="2400" y="2976"/>
              <a:ext cx="307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14"/>
            <p:cNvSpPr>
              <a:spLocks noChangeShapeType="1"/>
            </p:cNvSpPr>
            <p:nvPr/>
          </p:nvSpPr>
          <p:spPr bwMode="auto">
            <a:xfrm>
              <a:off x="2400" y="3225"/>
              <a:ext cx="30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Line 15"/>
            <p:cNvSpPr>
              <a:spLocks noChangeShapeType="1"/>
            </p:cNvSpPr>
            <p:nvPr/>
          </p:nvSpPr>
          <p:spPr bwMode="auto">
            <a:xfrm>
              <a:off x="2400" y="3474"/>
              <a:ext cx="30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2" name="Line 16"/>
            <p:cNvSpPr>
              <a:spLocks noChangeShapeType="1"/>
            </p:cNvSpPr>
            <p:nvPr/>
          </p:nvSpPr>
          <p:spPr bwMode="auto">
            <a:xfrm>
              <a:off x="2400" y="3723"/>
              <a:ext cx="307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17"/>
            <p:cNvSpPr>
              <a:spLocks noChangeShapeType="1"/>
            </p:cNvSpPr>
            <p:nvPr/>
          </p:nvSpPr>
          <p:spPr bwMode="auto">
            <a:xfrm>
              <a:off x="2400" y="2976"/>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Line 18"/>
            <p:cNvSpPr>
              <a:spLocks noChangeShapeType="1"/>
            </p:cNvSpPr>
            <p:nvPr/>
          </p:nvSpPr>
          <p:spPr bwMode="auto">
            <a:xfrm>
              <a:off x="3424" y="2976"/>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5" name="Line 19"/>
            <p:cNvSpPr>
              <a:spLocks noChangeShapeType="1"/>
            </p:cNvSpPr>
            <p:nvPr/>
          </p:nvSpPr>
          <p:spPr bwMode="auto">
            <a:xfrm>
              <a:off x="4448" y="2976"/>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6" name="Line 20"/>
            <p:cNvSpPr>
              <a:spLocks noChangeShapeType="1"/>
            </p:cNvSpPr>
            <p:nvPr/>
          </p:nvSpPr>
          <p:spPr bwMode="auto">
            <a:xfrm>
              <a:off x="5472" y="2976"/>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7" name="Rectangle 21"/>
            <p:cNvSpPr>
              <a:spLocks noChangeArrowheads="1"/>
            </p:cNvSpPr>
            <p:nvPr/>
          </p:nvSpPr>
          <p:spPr bwMode="auto">
            <a:xfrm>
              <a:off x="912" y="1296"/>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8" name="Text Box 22"/>
            <p:cNvSpPr txBox="1">
              <a:spLocks noChangeArrowheads="1"/>
            </p:cNvSpPr>
            <p:nvPr/>
          </p:nvSpPr>
          <p:spPr bwMode="auto">
            <a:xfrm>
              <a:off x="960" y="134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Parent</a:t>
              </a:r>
            </a:p>
          </p:txBody>
        </p:sp>
        <p:sp>
          <p:nvSpPr>
            <p:cNvPr id="29719" name="Oval 23"/>
            <p:cNvSpPr>
              <a:spLocks noChangeArrowheads="1"/>
            </p:cNvSpPr>
            <p:nvPr/>
          </p:nvSpPr>
          <p:spPr bwMode="auto">
            <a:xfrm>
              <a:off x="1200"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0" name="Oval 24"/>
            <p:cNvSpPr>
              <a:spLocks noChangeArrowheads="1"/>
            </p:cNvSpPr>
            <p:nvPr/>
          </p:nvSpPr>
          <p:spPr bwMode="auto">
            <a:xfrm>
              <a:off x="192"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1" name="Oval 25"/>
            <p:cNvSpPr>
              <a:spLocks noChangeArrowheads="1"/>
            </p:cNvSpPr>
            <p:nvPr/>
          </p:nvSpPr>
          <p:spPr bwMode="auto">
            <a:xfrm>
              <a:off x="192" y="182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Oval 26"/>
            <p:cNvSpPr>
              <a:spLocks noChangeArrowheads="1"/>
            </p:cNvSpPr>
            <p:nvPr/>
          </p:nvSpPr>
          <p:spPr bwMode="auto">
            <a:xfrm>
              <a:off x="1440" y="1872"/>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3" name="Line 27"/>
            <p:cNvSpPr>
              <a:spLocks noChangeShapeType="1"/>
            </p:cNvSpPr>
            <p:nvPr/>
          </p:nvSpPr>
          <p:spPr bwMode="auto">
            <a:xfrm>
              <a:off x="576" y="1104"/>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4" name="Line 28"/>
            <p:cNvSpPr>
              <a:spLocks noChangeShapeType="1"/>
            </p:cNvSpPr>
            <p:nvPr/>
          </p:nvSpPr>
          <p:spPr bwMode="auto">
            <a:xfrm flipH="1">
              <a:off x="1296" y="1104"/>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5" name="Line 29"/>
            <p:cNvSpPr>
              <a:spLocks noChangeShapeType="1"/>
            </p:cNvSpPr>
            <p:nvPr/>
          </p:nvSpPr>
          <p:spPr bwMode="auto">
            <a:xfrm flipH="1" flipV="1">
              <a:off x="1392" y="1584"/>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6" name="Line 30"/>
            <p:cNvSpPr>
              <a:spLocks noChangeShapeType="1"/>
            </p:cNvSpPr>
            <p:nvPr/>
          </p:nvSpPr>
          <p:spPr bwMode="auto">
            <a:xfrm flipV="1">
              <a:off x="720" y="1584"/>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7" name="Text Box 31"/>
            <p:cNvSpPr txBox="1">
              <a:spLocks noChangeArrowheads="1"/>
            </p:cNvSpPr>
            <p:nvPr/>
          </p:nvSpPr>
          <p:spPr bwMode="auto">
            <a:xfrm>
              <a:off x="336" y="81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SID</a:t>
              </a:r>
            </a:p>
          </p:txBody>
        </p:sp>
        <p:sp>
          <p:nvSpPr>
            <p:cNvPr id="29728" name="Text Box 32"/>
            <p:cNvSpPr txBox="1">
              <a:spLocks noChangeArrowheads="1"/>
            </p:cNvSpPr>
            <p:nvPr/>
          </p:nvSpPr>
          <p:spPr bwMode="auto">
            <a:xfrm>
              <a:off x="1296" y="81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Name</a:t>
              </a:r>
            </a:p>
          </p:txBody>
        </p:sp>
        <p:sp>
          <p:nvSpPr>
            <p:cNvPr id="29729" name="Text Box 33"/>
            <p:cNvSpPr txBox="1">
              <a:spLocks noChangeArrowheads="1"/>
            </p:cNvSpPr>
            <p:nvPr/>
          </p:nvSpPr>
          <p:spPr bwMode="auto">
            <a:xfrm>
              <a:off x="288" y="1872"/>
              <a:ext cx="4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sz="1400" b="0">
                  <a:latin typeface="Arial" pitchFamily="34" charset="0"/>
                  <a:ea typeface="PMingLiU" pitchFamily="18" charset="-120"/>
                </a:rPr>
                <a:t>Phone</a:t>
              </a:r>
            </a:p>
          </p:txBody>
        </p:sp>
        <p:sp>
          <p:nvSpPr>
            <p:cNvPr id="29730" name="Text Box 34"/>
            <p:cNvSpPr txBox="1">
              <a:spLocks noChangeArrowheads="1"/>
            </p:cNvSpPr>
            <p:nvPr/>
          </p:nvSpPr>
          <p:spPr bwMode="auto">
            <a:xfrm>
              <a:off x="1584" y="1920"/>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Addr</a:t>
              </a:r>
            </a:p>
          </p:txBody>
        </p:sp>
        <p:sp>
          <p:nvSpPr>
            <p:cNvPr id="29731" name="AutoShape 35"/>
            <p:cNvSpPr>
              <a:spLocks noChangeArrowheads="1"/>
            </p:cNvSpPr>
            <p:nvPr/>
          </p:nvSpPr>
          <p:spPr bwMode="auto">
            <a:xfrm>
              <a:off x="2352" y="1200"/>
              <a:ext cx="1056" cy="4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2" name="Rectangle 36"/>
            <p:cNvSpPr>
              <a:spLocks noChangeArrowheads="1"/>
            </p:cNvSpPr>
            <p:nvPr/>
          </p:nvSpPr>
          <p:spPr bwMode="auto">
            <a:xfrm>
              <a:off x="4128" y="1296"/>
              <a:ext cx="76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3" name="Oval 37"/>
            <p:cNvSpPr>
              <a:spLocks noChangeArrowheads="1"/>
            </p:cNvSpPr>
            <p:nvPr/>
          </p:nvSpPr>
          <p:spPr bwMode="auto">
            <a:xfrm>
              <a:off x="4608"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4" name="Text Box 38"/>
            <p:cNvSpPr txBox="1">
              <a:spLocks noChangeArrowheads="1"/>
            </p:cNvSpPr>
            <p:nvPr/>
          </p:nvSpPr>
          <p:spPr bwMode="auto">
            <a:xfrm>
              <a:off x="4704" y="81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Name</a:t>
              </a:r>
            </a:p>
          </p:txBody>
        </p:sp>
        <p:sp>
          <p:nvSpPr>
            <p:cNvPr id="29735" name="Oval 39"/>
            <p:cNvSpPr>
              <a:spLocks noChangeArrowheads="1"/>
            </p:cNvSpPr>
            <p:nvPr/>
          </p:nvSpPr>
          <p:spPr bwMode="auto">
            <a:xfrm>
              <a:off x="3456" y="672"/>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6" name="Text Box 40"/>
            <p:cNvSpPr txBox="1">
              <a:spLocks noChangeArrowheads="1"/>
            </p:cNvSpPr>
            <p:nvPr/>
          </p:nvSpPr>
          <p:spPr bwMode="auto">
            <a:xfrm>
              <a:off x="3552" y="72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Age</a:t>
              </a:r>
            </a:p>
          </p:txBody>
        </p:sp>
        <p:sp>
          <p:nvSpPr>
            <p:cNvPr id="29737" name="Line 41"/>
            <p:cNvSpPr>
              <a:spLocks noChangeShapeType="1"/>
            </p:cNvSpPr>
            <p:nvPr/>
          </p:nvSpPr>
          <p:spPr bwMode="auto">
            <a:xfrm flipH="1">
              <a:off x="4560" y="110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8" name="AutoShape 42"/>
            <p:cNvSpPr>
              <a:spLocks noChangeArrowheads="1"/>
            </p:cNvSpPr>
            <p:nvPr/>
          </p:nvSpPr>
          <p:spPr bwMode="auto">
            <a:xfrm>
              <a:off x="3744" y="2016"/>
              <a:ext cx="1200" cy="72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739" name="Line 43"/>
            <p:cNvSpPr>
              <a:spLocks noChangeShapeType="1"/>
            </p:cNvSpPr>
            <p:nvPr/>
          </p:nvSpPr>
          <p:spPr bwMode="auto">
            <a:xfrm>
              <a:off x="3312" y="1392"/>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0" name="Line 44"/>
            <p:cNvSpPr>
              <a:spLocks noChangeShapeType="1"/>
            </p:cNvSpPr>
            <p:nvPr/>
          </p:nvSpPr>
          <p:spPr bwMode="auto">
            <a:xfrm>
              <a:off x="3312" y="148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1" name="Line 45"/>
            <p:cNvSpPr>
              <a:spLocks noChangeShapeType="1"/>
            </p:cNvSpPr>
            <p:nvPr/>
          </p:nvSpPr>
          <p:spPr bwMode="auto">
            <a:xfrm>
              <a:off x="4752" y="1008"/>
              <a:ext cx="43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2" name="Line 46"/>
            <p:cNvSpPr>
              <a:spLocks noChangeShapeType="1"/>
            </p:cNvSpPr>
            <p:nvPr/>
          </p:nvSpPr>
          <p:spPr bwMode="auto">
            <a:xfrm>
              <a:off x="4080" y="912"/>
              <a:ext cx="19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3" name="Line 47"/>
            <p:cNvSpPr>
              <a:spLocks noChangeShapeType="1"/>
            </p:cNvSpPr>
            <p:nvPr/>
          </p:nvSpPr>
          <p:spPr bwMode="auto">
            <a:xfrm flipH="1">
              <a:off x="1632" y="1440"/>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4" name="Rectangle 48"/>
            <p:cNvSpPr>
              <a:spLocks noChangeArrowheads="1"/>
            </p:cNvSpPr>
            <p:nvPr/>
          </p:nvSpPr>
          <p:spPr bwMode="auto">
            <a:xfrm>
              <a:off x="4176" y="1344"/>
              <a:ext cx="6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5" name="Text Box 49"/>
            <p:cNvSpPr txBox="1">
              <a:spLocks noChangeArrowheads="1"/>
            </p:cNvSpPr>
            <p:nvPr/>
          </p:nvSpPr>
          <p:spPr bwMode="auto">
            <a:xfrm>
              <a:off x="4176" y="1344"/>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Children</a:t>
              </a:r>
            </a:p>
          </p:txBody>
        </p:sp>
        <p:sp>
          <p:nvSpPr>
            <p:cNvPr id="29746" name="AutoShape 50"/>
            <p:cNvSpPr>
              <a:spLocks noChangeArrowheads="1"/>
            </p:cNvSpPr>
            <p:nvPr/>
          </p:nvSpPr>
          <p:spPr bwMode="auto">
            <a:xfrm>
              <a:off x="2448" y="1248"/>
              <a:ext cx="864" cy="384"/>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7" name="Text Box 51"/>
            <p:cNvSpPr txBox="1">
              <a:spLocks noChangeArrowheads="1"/>
            </p:cNvSpPr>
            <p:nvPr/>
          </p:nvSpPr>
          <p:spPr bwMode="auto">
            <a:xfrm>
              <a:off x="2640" y="134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owns</a:t>
              </a:r>
            </a:p>
          </p:txBody>
        </p:sp>
        <p:sp>
          <p:nvSpPr>
            <p:cNvPr id="29748" name="Text Box 52"/>
            <p:cNvSpPr txBox="1">
              <a:spLocks noChangeArrowheads="1"/>
            </p:cNvSpPr>
            <p:nvPr/>
          </p:nvSpPr>
          <p:spPr bwMode="auto">
            <a:xfrm>
              <a:off x="240" y="3888"/>
              <a:ext cx="52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a:latin typeface="Arial" pitchFamily="34" charset="0"/>
                  <a:ea typeface="PMingLiU" pitchFamily="18" charset="-120"/>
                </a:rPr>
                <a:t>* Primary key of </a:t>
              </a:r>
              <a:r>
                <a:rPr kumimoji="1" lang="en-US" altLang="zh-TW" i="1">
                  <a:latin typeface="Arial" pitchFamily="34" charset="0"/>
                  <a:ea typeface="PMingLiU" pitchFamily="18" charset="-120"/>
                </a:rPr>
                <a:t>Children</a:t>
              </a:r>
              <a:r>
                <a:rPr kumimoji="1" lang="en-US" altLang="zh-TW">
                  <a:latin typeface="Arial" pitchFamily="34" charset="0"/>
                  <a:ea typeface="PMingLiU" pitchFamily="18" charset="-120"/>
                </a:rPr>
                <a:t> is </a:t>
              </a:r>
              <a:r>
                <a:rPr kumimoji="1" lang="en-US" altLang="zh-TW" i="1">
                  <a:latin typeface="Arial" pitchFamily="34" charset="0"/>
                  <a:ea typeface="PMingLiU" pitchFamily="18" charset="-120"/>
                </a:rPr>
                <a:t>Parent_SID</a:t>
              </a:r>
              <a:r>
                <a:rPr kumimoji="1" lang="en-US" altLang="zh-TW">
                  <a:latin typeface="Arial" pitchFamily="34" charset="0"/>
                  <a:ea typeface="PMingLiU" pitchFamily="18" charset="-120"/>
                </a:rPr>
                <a:t> + </a:t>
              </a:r>
              <a:r>
                <a:rPr kumimoji="1" lang="en-US" altLang="zh-TW" i="1">
                  <a:latin typeface="Arial" pitchFamily="34" charset="0"/>
                  <a:ea typeface="PMingLiU" pitchFamily="18" charset="-120"/>
                </a:rPr>
                <a:t>Name</a:t>
              </a:r>
              <a:r>
                <a:rPr kumimoji="1" lang="en-US" altLang="zh-TW" b="0">
                  <a:latin typeface="Arial" pitchFamily="34" charset="0"/>
                  <a:ea typeface="PMingLiU" pitchFamily="18" charset="-120"/>
                </a:rPr>
                <a:t> </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6725" y="114300"/>
            <a:ext cx="8429625" cy="457200"/>
          </a:xfrm>
        </p:spPr>
        <p:txBody>
          <a:bodyPr/>
          <a:lstStyle/>
          <a:p>
            <a:pPr>
              <a:defRPr/>
            </a:pPr>
            <a:r>
              <a:rPr lang="en-US" altLang="zh-CN">
                <a:ea typeface="SimSun" pitchFamily="2" charset="-122"/>
              </a:rPr>
              <a:t>Representing Relationship Sets as Tables</a:t>
            </a:r>
          </a:p>
        </p:txBody>
      </p:sp>
      <p:sp>
        <p:nvSpPr>
          <p:cNvPr id="30723" name="Rectangle 3"/>
          <p:cNvSpPr>
            <a:spLocks noGrp="1" noChangeArrowheads="1"/>
          </p:cNvSpPr>
          <p:nvPr>
            <p:ph type="body" idx="1"/>
          </p:nvPr>
        </p:nvSpPr>
        <p:spPr>
          <a:xfrm>
            <a:off x="801688" y="985838"/>
            <a:ext cx="7029450" cy="1736725"/>
          </a:xfrm>
        </p:spPr>
        <p:txBody>
          <a:bodyPr/>
          <a:lstStyle/>
          <a:p>
            <a:pPr algn="just"/>
            <a:r>
              <a:rPr lang="en-US" altLang="zh-CN">
                <a:ea typeface="SimSun" pitchFamily="2" charset="-122"/>
              </a:rPr>
              <a:t>A </a:t>
            </a:r>
            <a:r>
              <a:rPr lang="en-US" altLang="zh-CN" b="1">
                <a:solidFill>
                  <a:srgbClr val="FF0000"/>
                </a:solidFill>
                <a:ea typeface="SimSun" pitchFamily="2" charset="-122"/>
              </a:rPr>
              <a:t>many-to-many relationship</a:t>
            </a:r>
            <a:r>
              <a:rPr lang="en-US" altLang="zh-CN">
                <a:ea typeface="SimSun" pitchFamily="2" charset="-122"/>
              </a:rPr>
              <a:t> set is represented as a table with columns for the </a:t>
            </a:r>
            <a:r>
              <a:rPr lang="en-US" altLang="zh-CN" b="1">
                <a:solidFill>
                  <a:srgbClr val="FF0000"/>
                </a:solidFill>
                <a:ea typeface="SimSun" pitchFamily="2" charset="-122"/>
              </a:rPr>
              <a:t>primary keys of the two participating entity sets</a:t>
            </a:r>
            <a:r>
              <a:rPr lang="en-US" altLang="zh-CN">
                <a:ea typeface="SimSun" pitchFamily="2" charset="-122"/>
              </a:rPr>
              <a:t>, and any descriptive attributes of the relationship set. </a:t>
            </a:r>
          </a:p>
          <a:p>
            <a:pPr algn="just"/>
            <a:r>
              <a:rPr lang="en-US" altLang="zh-CN">
                <a:ea typeface="SimSun" pitchFamily="2" charset="-122"/>
              </a:rPr>
              <a:t>E.g.: table for relationship set </a:t>
            </a:r>
            <a:r>
              <a:rPr lang="en-US" altLang="zh-CN" i="1">
                <a:ea typeface="SimSun" pitchFamily="2" charset="-122"/>
              </a:rPr>
              <a:t>borrower</a:t>
            </a:r>
          </a:p>
        </p:txBody>
      </p:sp>
      <p:pic>
        <p:nvPicPr>
          <p:cNvPr id="30724" name="Picture 28"/>
          <p:cNvPicPr>
            <a:picLocks noChangeAspect="1" noChangeArrowheads="1"/>
          </p:cNvPicPr>
          <p:nvPr/>
        </p:nvPicPr>
        <p:blipFill>
          <a:blip r:embed="rId2">
            <a:extLst>
              <a:ext uri="{28A0092B-C50C-407E-A947-70E740481C1C}">
                <a14:useLocalDpi xmlns:a14="http://schemas.microsoft.com/office/drawing/2010/main" val="0"/>
              </a:ext>
            </a:extLst>
          </a:blip>
          <a:srcRect l="9988" t="2570" r="10164" b="3038"/>
          <a:stretch>
            <a:fillRect/>
          </a:stretch>
        </p:blipFill>
        <p:spPr bwMode="auto">
          <a:xfrm>
            <a:off x="2628900" y="2979738"/>
            <a:ext cx="3995738" cy="35433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a:defRPr/>
            </a:pPr>
            <a:r>
              <a:rPr lang="en-US" altLang="zh-CN">
                <a:ea typeface="SimSun" pitchFamily="2" charset="-122"/>
              </a:rPr>
              <a:t>Many-to-many Relationship Sets</a:t>
            </a:r>
            <a:endParaRPr lang="en-US">
              <a:ea typeface="SimSun" pitchFamily="2" charset="-122"/>
            </a:endParaRPr>
          </a:p>
        </p:txBody>
      </p:sp>
      <p:sp>
        <p:nvSpPr>
          <p:cNvPr id="31747" name="Rectangle 3"/>
          <p:cNvSpPr>
            <a:spLocks noGrp="1" noChangeArrowheads="1"/>
          </p:cNvSpPr>
          <p:nvPr>
            <p:ph type="body" idx="1"/>
          </p:nvPr>
        </p:nvSpPr>
        <p:spPr/>
        <p:txBody>
          <a:bodyPr/>
          <a:lstStyle/>
          <a:p>
            <a:r>
              <a:rPr lang="en-US" altLang="zh-TW" sz="3200" u="sng">
                <a:ea typeface="PMingLiU" pitchFamily="18" charset="-120"/>
              </a:rPr>
              <a:t>For many-to-many relationship</a:t>
            </a:r>
            <a:endParaRPr lang="en-US" altLang="zh-TW" sz="3200">
              <a:ea typeface="PMingLiU" pitchFamily="18" charset="-120"/>
            </a:endParaRPr>
          </a:p>
          <a:p>
            <a:pPr lvl="1"/>
            <a:r>
              <a:rPr lang="en-US" altLang="zh-TW" sz="3200">
                <a:ea typeface="PMingLiU" pitchFamily="18" charset="-120"/>
              </a:rPr>
              <a:t>Same thing as one-to-one relationship without total participation.  </a:t>
            </a:r>
          </a:p>
          <a:p>
            <a:pPr lvl="1"/>
            <a:r>
              <a:rPr lang="en-US" altLang="zh-TW" sz="3200">
                <a:ea typeface="PMingLiU" pitchFamily="18" charset="-120"/>
              </a:rPr>
              <a:t>Primary key of this new schema is the union of the foreign keys of both entity sets.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a:defRPr/>
            </a:pPr>
            <a:r>
              <a:rPr lang="en-US" altLang="zh-CN">
                <a:ea typeface="SimSun" pitchFamily="2" charset="-122"/>
              </a:rPr>
              <a:t>Redundancy of Tables</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l="1164" t="30377" r="832" b="30377"/>
          <a:stretch>
            <a:fillRect/>
          </a:stretch>
        </p:blipFill>
        <p:spPr bwMode="auto">
          <a:xfrm>
            <a:off x="596900" y="3848100"/>
            <a:ext cx="8077200" cy="24257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2" name="Rectangle 5"/>
          <p:cNvSpPr>
            <a:spLocks noChangeArrowheads="1"/>
          </p:cNvSpPr>
          <p:nvPr/>
        </p:nvSpPr>
        <p:spPr bwMode="auto">
          <a:xfrm>
            <a:off x="865188" y="1036638"/>
            <a:ext cx="7524750" cy="246856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342900" indent="-342900" algn="l">
              <a:lnSpc>
                <a:spcPct val="90000"/>
              </a:lnSpc>
              <a:spcBef>
                <a:spcPct val="35000"/>
              </a:spcBef>
              <a:buClr>
                <a:schemeClr val="tx2"/>
              </a:buClr>
              <a:buSzPct val="90000"/>
              <a:buFont typeface="Monotype Sorts" pitchFamily="2" charset="2"/>
              <a:buChar char="n"/>
            </a:pPr>
            <a:r>
              <a:rPr kumimoji="1" lang="en-US" altLang="zh-CN" sz="2400" dirty="0">
                <a:solidFill>
                  <a:srgbClr val="FF0000"/>
                </a:solidFill>
                <a:ea typeface="SimSun" pitchFamily="2" charset="-122"/>
              </a:rPr>
              <a:t>Many-to-one</a:t>
            </a:r>
            <a:r>
              <a:rPr kumimoji="1" lang="en-US" altLang="zh-CN" sz="2400" b="0" dirty="0">
                <a:ea typeface="SimSun" pitchFamily="2" charset="-122"/>
              </a:rPr>
              <a:t> and </a:t>
            </a:r>
            <a:r>
              <a:rPr kumimoji="1" lang="en-US" altLang="zh-CN" sz="2400" dirty="0">
                <a:solidFill>
                  <a:srgbClr val="FF0000"/>
                </a:solidFill>
                <a:ea typeface="SimSun" pitchFamily="2" charset="-122"/>
              </a:rPr>
              <a:t>one-to-many</a:t>
            </a:r>
            <a:r>
              <a:rPr kumimoji="1" lang="en-US" altLang="zh-CN" sz="2400" b="0" dirty="0">
                <a:ea typeface="SimSun" pitchFamily="2" charset="-122"/>
              </a:rPr>
              <a:t> </a:t>
            </a:r>
            <a:r>
              <a:rPr kumimoji="1" lang="en-US" altLang="zh-CN" sz="2400" dirty="0">
                <a:solidFill>
                  <a:schemeClr val="bg2"/>
                </a:solidFill>
                <a:ea typeface="SimSun" pitchFamily="2" charset="-122"/>
              </a:rPr>
              <a:t>relationship</a:t>
            </a:r>
            <a:r>
              <a:rPr kumimoji="1" lang="en-US" altLang="zh-CN" sz="2400" b="0" dirty="0">
                <a:ea typeface="SimSun" pitchFamily="2" charset="-122"/>
              </a:rPr>
              <a:t> sets that are total on the </a:t>
            </a:r>
            <a:r>
              <a:rPr kumimoji="1" lang="en-US" altLang="zh-CN" sz="2400" dirty="0">
                <a:solidFill>
                  <a:srgbClr val="FF0000"/>
                </a:solidFill>
                <a:ea typeface="SimSun" pitchFamily="2" charset="-122"/>
              </a:rPr>
              <a:t>many-side</a:t>
            </a:r>
            <a:r>
              <a:rPr kumimoji="1" lang="en-US" altLang="zh-CN" sz="2400" b="0" dirty="0">
                <a:ea typeface="SimSun" pitchFamily="2" charset="-122"/>
              </a:rPr>
              <a:t> can be represented by adding an </a:t>
            </a:r>
            <a:r>
              <a:rPr kumimoji="1" lang="en-US" altLang="zh-CN" sz="2400" dirty="0">
                <a:solidFill>
                  <a:srgbClr val="FF0000"/>
                </a:solidFill>
                <a:ea typeface="SimSun" pitchFamily="2" charset="-122"/>
              </a:rPr>
              <a:t>extra attribute</a:t>
            </a:r>
            <a:r>
              <a:rPr kumimoji="1" lang="en-US" altLang="zh-CN" sz="2400" b="0" dirty="0">
                <a:ea typeface="SimSun" pitchFamily="2" charset="-122"/>
              </a:rPr>
              <a:t> to the many side, containing the </a:t>
            </a:r>
            <a:r>
              <a:rPr kumimoji="1" lang="en-US" altLang="zh-CN" sz="2400" dirty="0">
                <a:solidFill>
                  <a:srgbClr val="FF0000"/>
                </a:solidFill>
                <a:ea typeface="SimSun" pitchFamily="2" charset="-122"/>
              </a:rPr>
              <a:t>primary key of the one side</a:t>
            </a:r>
          </a:p>
          <a:p>
            <a:pPr marL="342900" indent="-342900" algn="l">
              <a:lnSpc>
                <a:spcPct val="90000"/>
              </a:lnSpc>
              <a:spcBef>
                <a:spcPct val="35000"/>
              </a:spcBef>
              <a:buClr>
                <a:schemeClr val="tx2"/>
              </a:buClr>
              <a:buSzPct val="90000"/>
              <a:buFont typeface="Monotype Sorts" pitchFamily="2" charset="2"/>
              <a:buChar char="n"/>
            </a:pPr>
            <a:r>
              <a:rPr kumimoji="1" lang="en-US" altLang="zh-CN" sz="2400" b="0" dirty="0">
                <a:ea typeface="SimSun" pitchFamily="2" charset="-122"/>
              </a:rPr>
              <a:t>E.g.: Instead of creating a table for relationship </a:t>
            </a:r>
            <a:r>
              <a:rPr kumimoji="1" lang="en-US" altLang="zh-CN" sz="2400" b="0" i="1" dirty="0">
                <a:ea typeface="SimSun" pitchFamily="2" charset="-122"/>
              </a:rPr>
              <a:t>account-branch</a:t>
            </a:r>
            <a:r>
              <a:rPr kumimoji="1" lang="en-US" altLang="zh-CN" sz="2400" b="0" dirty="0">
                <a:ea typeface="SimSun" pitchFamily="2" charset="-122"/>
              </a:rPr>
              <a:t>, add an attribute </a:t>
            </a:r>
            <a:r>
              <a:rPr kumimoji="1" lang="en-US" altLang="zh-CN" sz="2400" b="0" i="1">
                <a:ea typeface="SimSun" pitchFamily="2" charset="-122"/>
              </a:rPr>
              <a:t>branch</a:t>
            </a:r>
            <a:r>
              <a:rPr kumimoji="1" lang="en-US" altLang="zh-CN" sz="2400" b="0">
                <a:ea typeface="SimSun" pitchFamily="2" charset="-122"/>
              </a:rPr>
              <a:t> name to </a:t>
            </a:r>
            <a:r>
              <a:rPr kumimoji="1" lang="en-US" altLang="zh-CN" sz="2400" b="0" dirty="0">
                <a:ea typeface="SimSun" pitchFamily="2" charset="-122"/>
              </a:rPr>
              <a:t>the entity set </a:t>
            </a:r>
            <a:r>
              <a:rPr kumimoji="1" lang="en-US" altLang="zh-CN" sz="2400" b="0" i="1" dirty="0">
                <a:ea typeface="SimSun" pitchFamily="2" charset="-122"/>
              </a:rPr>
              <a:t>account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a:t>Many-to-one and One-to-many</a:t>
            </a:r>
          </a:p>
        </p:txBody>
      </p:sp>
      <p:sp>
        <p:nvSpPr>
          <p:cNvPr id="33795" name="Rectangle 3"/>
          <p:cNvSpPr>
            <a:spLocks noChangeArrowheads="1"/>
          </p:cNvSpPr>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eaLnBrk="1" hangingPunct="1">
              <a:lnSpc>
                <a:spcPct val="90000"/>
              </a:lnSpc>
              <a:spcBef>
                <a:spcPct val="20000"/>
              </a:spcBef>
              <a:buFontTx/>
              <a:buChar char="•"/>
            </a:pPr>
            <a:r>
              <a:rPr kumimoji="1" lang="en-US" altLang="zh-TW" sz="2800" u="sng">
                <a:latin typeface="Arial" pitchFamily="34" charset="0"/>
                <a:ea typeface="PMingLiU" pitchFamily="18" charset="-120"/>
              </a:rPr>
              <a:t>For one-to-many</a:t>
            </a:r>
            <a:r>
              <a:rPr kumimoji="1" lang="en-US" altLang="zh-TW" sz="2800" b="0" u="sng">
                <a:latin typeface="Arial" pitchFamily="34" charset="0"/>
                <a:ea typeface="PMingLiU" pitchFamily="18" charset="-120"/>
              </a:rPr>
              <a:t> relationship w/out total participation</a:t>
            </a:r>
            <a:r>
              <a:rPr kumimoji="1" lang="en-US" altLang="zh-TW" sz="2800" b="0">
                <a:latin typeface="Arial" pitchFamily="34" charset="0"/>
                <a:ea typeface="PMingLiU" pitchFamily="18" charset="-120"/>
              </a:rPr>
              <a:t> </a:t>
            </a:r>
          </a:p>
          <a:p>
            <a:pPr marL="742950" lvl="1" indent="-285750" algn="l" eaLnBrk="1" hangingPunct="1">
              <a:lnSpc>
                <a:spcPct val="90000"/>
              </a:lnSpc>
              <a:spcBef>
                <a:spcPct val="20000"/>
              </a:spcBef>
              <a:buFontTx/>
              <a:buChar char="–"/>
            </a:pPr>
            <a:r>
              <a:rPr kumimoji="1" lang="en-US" altLang="zh-TW" sz="2800" b="0">
                <a:latin typeface="Arial" pitchFamily="34" charset="0"/>
                <a:ea typeface="PMingLiU" pitchFamily="18" charset="-120"/>
              </a:rPr>
              <a:t>Same thing as one-to-one</a:t>
            </a:r>
          </a:p>
          <a:p>
            <a:pPr marL="342900" indent="-342900" algn="l" eaLnBrk="1" hangingPunct="1">
              <a:lnSpc>
                <a:spcPct val="90000"/>
              </a:lnSpc>
              <a:spcBef>
                <a:spcPct val="20000"/>
              </a:spcBef>
              <a:buFontTx/>
              <a:buChar char="•"/>
            </a:pPr>
            <a:r>
              <a:rPr kumimoji="1" lang="en-US" altLang="zh-TW" sz="2800" b="0" u="sng">
                <a:latin typeface="Arial" pitchFamily="34" charset="0"/>
                <a:ea typeface="PMingLiU" pitchFamily="18" charset="-120"/>
              </a:rPr>
              <a:t>For </a:t>
            </a:r>
            <a:r>
              <a:rPr kumimoji="1" lang="en-US" altLang="zh-TW" sz="2800" u="sng">
                <a:latin typeface="Arial" pitchFamily="34" charset="0"/>
                <a:ea typeface="PMingLiU" pitchFamily="18" charset="-120"/>
              </a:rPr>
              <a:t>one-to-many/many-to-one</a:t>
            </a:r>
            <a:r>
              <a:rPr kumimoji="1" lang="en-US" altLang="zh-TW" sz="2800" b="0" u="sng">
                <a:latin typeface="Arial" pitchFamily="34" charset="0"/>
                <a:ea typeface="PMingLiU" pitchFamily="18" charset="-120"/>
              </a:rPr>
              <a:t> relationship with one entity set having total participation on “many” side</a:t>
            </a:r>
          </a:p>
          <a:p>
            <a:pPr marL="742950" lvl="1" indent="-285750" algn="l" eaLnBrk="1" hangingPunct="1">
              <a:lnSpc>
                <a:spcPct val="90000"/>
              </a:lnSpc>
              <a:spcBef>
                <a:spcPct val="20000"/>
              </a:spcBef>
              <a:buFontTx/>
              <a:buChar char="–"/>
            </a:pPr>
            <a:r>
              <a:rPr kumimoji="1" lang="en-US" altLang="zh-TW" sz="2800" b="0">
                <a:latin typeface="Arial" pitchFamily="34" charset="0"/>
                <a:ea typeface="PMingLiU" pitchFamily="18" charset="-120"/>
              </a:rPr>
              <a:t>Augment one extra column on the right side of the table of the entity set </a:t>
            </a:r>
            <a:r>
              <a:rPr kumimoji="1" lang="en-US" altLang="zh-TW" sz="2800" b="0" u="sng">
                <a:latin typeface="Arial" pitchFamily="34" charset="0"/>
                <a:ea typeface="PMingLiU" pitchFamily="18" charset="-120"/>
              </a:rPr>
              <a:t>on the “many” side</a:t>
            </a:r>
            <a:r>
              <a:rPr kumimoji="1" lang="en-US" altLang="zh-TW" sz="2800" b="0">
                <a:latin typeface="Arial" pitchFamily="34" charset="0"/>
                <a:ea typeface="PMingLiU" pitchFamily="18" charset="-120"/>
              </a:rPr>
              <a:t>, put in there the primary key of the entity set </a:t>
            </a:r>
            <a:r>
              <a:rPr kumimoji="1" lang="en-US" altLang="zh-TW" sz="2800" b="0" u="sng">
                <a:latin typeface="Arial" pitchFamily="34" charset="0"/>
                <a:ea typeface="PMingLiU" pitchFamily="18" charset="-120"/>
              </a:rPr>
              <a:t>on the “one” side</a:t>
            </a:r>
            <a:r>
              <a:rPr kumimoji="1" lang="en-US" altLang="zh-TW" sz="2800" b="0">
                <a:latin typeface="Arial" pitchFamily="34" charset="0"/>
                <a:ea typeface="PMingLiU" pitchFamily="18" charset="-120"/>
              </a:rPr>
              <a:t> as per to the relationship.</a:t>
            </a:r>
            <a:endParaRPr kumimoji="1" lang="en-US" sz="2800" b="0">
              <a:latin typeface="Arial" pitchFamily="34" charset="0"/>
              <a:ea typeface="PMingLiU"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en-US" altLang="zh-TW">
                <a:solidFill>
                  <a:srgbClr val="FF0000"/>
                </a:solidFill>
                <a:ea typeface="PMingLiU" pitchFamily="18" charset="-120"/>
              </a:rPr>
              <a:t>Example – Many-to-One Relationship Set</a:t>
            </a:r>
            <a:endParaRPr lang="en-US">
              <a:solidFill>
                <a:srgbClr val="FF0000"/>
              </a:solidFill>
            </a:endParaRPr>
          </a:p>
        </p:txBody>
      </p:sp>
      <p:grpSp>
        <p:nvGrpSpPr>
          <p:cNvPr id="34819" name="Group 3"/>
          <p:cNvGrpSpPr>
            <a:grpSpLocks/>
          </p:cNvGrpSpPr>
          <p:nvPr/>
        </p:nvGrpSpPr>
        <p:grpSpPr bwMode="auto">
          <a:xfrm>
            <a:off x="342900" y="1047750"/>
            <a:ext cx="8534400" cy="5548313"/>
            <a:chOff x="192" y="624"/>
            <a:chExt cx="5376" cy="3495"/>
          </a:xfrm>
        </p:grpSpPr>
        <p:sp>
          <p:nvSpPr>
            <p:cNvPr id="34820" name="Rectangle 4"/>
            <p:cNvSpPr>
              <a:spLocks noChangeArrowheads="1"/>
            </p:cNvSpPr>
            <p:nvPr/>
          </p:nvSpPr>
          <p:spPr bwMode="auto">
            <a:xfrm>
              <a:off x="3776" y="3330"/>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567-890</a:t>
              </a:r>
            </a:p>
          </p:txBody>
        </p:sp>
        <p:sp>
          <p:nvSpPr>
            <p:cNvPr id="34821" name="Rectangle 5"/>
            <p:cNvSpPr>
              <a:spLocks noChangeArrowheads="1"/>
            </p:cNvSpPr>
            <p:nvPr/>
          </p:nvSpPr>
          <p:spPr bwMode="auto">
            <a:xfrm>
              <a:off x="3776" y="3081"/>
              <a:ext cx="89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123-456</a:t>
              </a:r>
            </a:p>
          </p:txBody>
        </p:sp>
        <p:sp>
          <p:nvSpPr>
            <p:cNvPr id="34822" name="Rectangle 6"/>
            <p:cNvSpPr>
              <a:spLocks noChangeArrowheads="1"/>
            </p:cNvSpPr>
            <p:nvPr/>
          </p:nvSpPr>
          <p:spPr bwMode="auto">
            <a:xfrm>
              <a:off x="3776" y="2832"/>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Pro_SSN</a:t>
              </a:r>
            </a:p>
          </p:txBody>
        </p:sp>
        <p:sp>
          <p:nvSpPr>
            <p:cNvPr id="34823" name="Rectangle 7"/>
            <p:cNvSpPr>
              <a:spLocks noChangeArrowheads="1"/>
            </p:cNvSpPr>
            <p:nvPr/>
          </p:nvSpPr>
          <p:spPr bwMode="auto">
            <a:xfrm>
              <a:off x="1984" y="3330"/>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Physics</a:t>
              </a:r>
            </a:p>
          </p:txBody>
        </p:sp>
        <p:sp>
          <p:nvSpPr>
            <p:cNvPr id="34824" name="Rectangle 8"/>
            <p:cNvSpPr>
              <a:spLocks noChangeArrowheads="1"/>
            </p:cNvSpPr>
            <p:nvPr/>
          </p:nvSpPr>
          <p:spPr bwMode="auto">
            <a:xfrm>
              <a:off x="1984" y="3081"/>
              <a:ext cx="89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Economy</a:t>
              </a:r>
            </a:p>
          </p:txBody>
        </p:sp>
        <p:sp>
          <p:nvSpPr>
            <p:cNvPr id="34825" name="Rectangle 9"/>
            <p:cNvSpPr>
              <a:spLocks noChangeArrowheads="1"/>
            </p:cNvSpPr>
            <p:nvPr/>
          </p:nvSpPr>
          <p:spPr bwMode="auto">
            <a:xfrm>
              <a:off x="1984" y="2832"/>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Major</a:t>
              </a:r>
            </a:p>
          </p:txBody>
        </p:sp>
        <p:sp>
          <p:nvSpPr>
            <p:cNvPr id="34826" name="Rectangle 10"/>
            <p:cNvSpPr>
              <a:spLocks noChangeArrowheads="1"/>
            </p:cNvSpPr>
            <p:nvPr/>
          </p:nvSpPr>
          <p:spPr bwMode="auto">
            <a:xfrm>
              <a:off x="2880" y="3330"/>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4.0</a:t>
              </a:r>
            </a:p>
          </p:txBody>
        </p:sp>
        <p:sp>
          <p:nvSpPr>
            <p:cNvPr id="34827" name="Rectangle 11"/>
            <p:cNvSpPr>
              <a:spLocks noChangeArrowheads="1"/>
            </p:cNvSpPr>
            <p:nvPr/>
          </p:nvSpPr>
          <p:spPr bwMode="auto">
            <a:xfrm>
              <a:off x="2880" y="3081"/>
              <a:ext cx="89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-4.0</a:t>
              </a:r>
            </a:p>
          </p:txBody>
        </p:sp>
        <p:sp>
          <p:nvSpPr>
            <p:cNvPr id="34828" name="Rectangle 12"/>
            <p:cNvSpPr>
              <a:spLocks noChangeArrowheads="1"/>
            </p:cNvSpPr>
            <p:nvPr/>
          </p:nvSpPr>
          <p:spPr bwMode="auto">
            <a:xfrm>
              <a:off x="2880" y="2832"/>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GPA</a:t>
              </a:r>
            </a:p>
          </p:txBody>
        </p:sp>
        <p:sp>
          <p:nvSpPr>
            <p:cNvPr id="34829" name="Rectangle 13"/>
            <p:cNvSpPr>
              <a:spLocks noChangeArrowheads="1"/>
            </p:cNvSpPr>
            <p:nvPr/>
          </p:nvSpPr>
          <p:spPr bwMode="auto">
            <a:xfrm>
              <a:off x="4672" y="3330"/>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Fall 2005</a:t>
              </a:r>
            </a:p>
          </p:txBody>
        </p:sp>
        <p:sp>
          <p:nvSpPr>
            <p:cNvPr id="34830" name="Rectangle 14"/>
            <p:cNvSpPr>
              <a:spLocks noChangeArrowheads="1"/>
            </p:cNvSpPr>
            <p:nvPr/>
          </p:nvSpPr>
          <p:spPr bwMode="auto">
            <a:xfrm>
              <a:off x="4672" y="3081"/>
              <a:ext cx="89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Fall 2006</a:t>
              </a:r>
            </a:p>
          </p:txBody>
        </p:sp>
        <p:sp>
          <p:nvSpPr>
            <p:cNvPr id="34831" name="Rectangle 15"/>
            <p:cNvSpPr>
              <a:spLocks noChangeArrowheads="1"/>
            </p:cNvSpPr>
            <p:nvPr/>
          </p:nvSpPr>
          <p:spPr bwMode="auto">
            <a:xfrm>
              <a:off x="4672" y="2832"/>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Ad_Sem</a:t>
              </a:r>
            </a:p>
          </p:txBody>
        </p:sp>
        <p:sp>
          <p:nvSpPr>
            <p:cNvPr id="34832" name="Rectangle 16"/>
            <p:cNvSpPr>
              <a:spLocks noChangeArrowheads="1"/>
            </p:cNvSpPr>
            <p:nvPr/>
          </p:nvSpPr>
          <p:spPr bwMode="auto">
            <a:xfrm>
              <a:off x="1088" y="3330"/>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Lisa</a:t>
              </a:r>
            </a:p>
          </p:txBody>
        </p:sp>
        <p:sp>
          <p:nvSpPr>
            <p:cNvPr id="34833" name="Rectangle 17"/>
            <p:cNvSpPr>
              <a:spLocks noChangeArrowheads="1"/>
            </p:cNvSpPr>
            <p:nvPr/>
          </p:nvSpPr>
          <p:spPr bwMode="auto">
            <a:xfrm>
              <a:off x="192" y="3330"/>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8888</a:t>
              </a:r>
            </a:p>
          </p:txBody>
        </p:sp>
        <p:sp>
          <p:nvSpPr>
            <p:cNvPr id="34834" name="Rectangle 18"/>
            <p:cNvSpPr>
              <a:spLocks noChangeArrowheads="1"/>
            </p:cNvSpPr>
            <p:nvPr/>
          </p:nvSpPr>
          <p:spPr bwMode="auto">
            <a:xfrm>
              <a:off x="1088" y="3081"/>
              <a:ext cx="89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Bart</a:t>
              </a:r>
            </a:p>
          </p:txBody>
        </p:sp>
        <p:sp>
          <p:nvSpPr>
            <p:cNvPr id="34835" name="Rectangle 19"/>
            <p:cNvSpPr>
              <a:spLocks noChangeArrowheads="1"/>
            </p:cNvSpPr>
            <p:nvPr/>
          </p:nvSpPr>
          <p:spPr bwMode="auto">
            <a:xfrm>
              <a:off x="192" y="3081"/>
              <a:ext cx="89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9999</a:t>
              </a:r>
            </a:p>
          </p:txBody>
        </p:sp>
        <p:sp>
          <p:nvSpPr>
            <p:cNvPr id="34836" name="Rectangle 20"/>
            <p:cNvSpPr>
              <a:spLocks noChangeArrowheads="1"/>
            </p:cNvSpPr>
            <p:nvPr/>
          </p:nvSpPr>
          <p:spPr bwMode="auto">
            <a:xfrm>
              <a:off x="1088" y="2832"/>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Name</a:t>
              </a:r>
            </a:p>
          </p:txBody>
        </p:sp>
        <p:sp>
          <p:nvSpPr>
            <p:cNvPr id="34837" name="Rectangle 21"/>
            <p:cNvSpPr>
              <a:spLocks noChangeArrowheads="1"/>
            </p:cNvSpPr>
            <p:nvPr/>
          </p:nvSpPr>
          <p:spPr bwMode="auto">
            <a:xfrm>
              <a:off x="192" y="2832"/>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SID</a:t>
              </a:r>
            </a:p>
          </p:txBody>
        </p:sp>
        <p:sp>
          <p:nvSpPr>
            <p:cNvPr id="34838" name="Line 22"/>
            <p:cNvSpPr>
              <a:spLocks noChangeShapeType="1"/>
            </p:cNvSpPr>
            <p:nvPr/>
          </p:nvSpPr>
          <p:spPr bwMode="auto">
            <a:xfrm>
              <a:off x="192" y="2832"/>
              <a:ext cx="53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Line 23"/>
            <p:cNvSpPr>
              <a:spLocks noChangeShapeType="1"/>
            </p:cNvSpPr>
            <p:nvPr/>
          </p:nvSpPr>
          <p:spPr bwMode="auto">
            <a:xfrm>
              <a:off x="192" y="3081"/>
              <a:ext cx="53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0" name="Line 24"/>
            <p:cNvSpPr>
              <a:spLocks noChangeShapeType="1"/>
            </p:cNvSpPr>
            <p:nvPr/>
          </p:nvSpPr>
          <p:spPr bwMode="auto">
            <a:xfrm>
              <a:off x="192" y="3330"/>
              <a:ext cx="53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1" name="Line 25"/>
            <p:cNvSpPr>
              <a:spLocks noChangeShapeType="1"/>
            </p:cNvSpPr>
            <p:nvPr/>
          </p:nvSpPr>
          <p:spPr bwMode="auto">
            <a:xfrm>
              <a:off x="192" y="3579"/>
              <a:ext cx="53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2" name="Line 26"/>
            <p:cNvSpPr>
              <a:spLocks noChangeShapeType="1"/>
            </p:cNvSpPr>
            <p:nvPr/>
          </p:nvSpPr>
          <p:spPr bwMode="auto">
            <a:xfrm>
              <a:off x="192" y="2832"/>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3" name="Line 27"/>
            <p:cNvSpPr>
              <a:spLocks noChangeShapeType="1"/>
            </p:cNvSpPr>
            <p:nvPr/>
          </p:nvSpPr>
          <p:spPr bwMode="auto">
            <a:xfrm>
              <a:off x="1088" y="2832"/>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4" name="Line 28"/>
            <p:cNvSpPr>
              <a:spLocks noChangeShapeType="1"/>
            </p:cNvSpPr>
            <p:nvPr/>
          </p:nvSpPr>
          <p:spPr bwMode="auto">
            <a:xfrm>
              <a:off x="1984" y="2832"/>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5" name="Line 29"/>
            <p:cNvSpPr>
              <a:spLocks noChangeShapeType="1"/>
            </p:cNvSpPr>
            <p:nvPr/>
          </p:nvSpPr>
          <p:spPr bwMode="auto">
            <a:xfrm>
              <a:off x="5568" y="2832"/>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30"/>
            <p:cNvSpPr>
              <a:spLocks noChangeShapeType="1"/>
            </p:cNvSpPr>
            <p:nvPr/>
          </p:nvSpPr>
          <p:spPr bwMode="auto">
            <a:xfrm>
              <a:off x="3776" y="2832"/>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31"/>
            <p:cNvSpPr>
              <a:spLocks noChangeShapeType="1"/>
            </p:cNvSpPr>
            <p:nvPr/>
          </p:nvSpPr>
          <p:spPr bwMode="auto">
            <a:xfrm>
              <a:off x="2880" y="2832"/>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Line 32"/>
            <p:cNvSpPr>
              <a:spLocks noChangeShapeType="1"/>
            </p:cNvSpPr>
            <p:nvPr/>
          </p:nvSpPr>
          <p:spPr bwMode="auto">
            <a:xfrm>
              <a:off x="4672" y="2832"/>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9" name="Rectangle 33"/>
            <p:cNvSpPr>
              <a:spLocks noChangeArrowheads="1"/>
            </p:cNvSpPr>
            <p:nvPr/>
          </p:nvSpPr>
          <p:spPr bwMode="auto">
            <a:xfrm>
              <a:off x="912" y="1296"/>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0" name="Text Box 34"/>
            <p:cNvSpPr txBox="1">
              <a:spLocks noChangeArrowheads="1"/>
            </p:cNvSpPr>
            <p:nvPr/>
          </p:nvSpPr>
          <p:spPr bwMode="auto">
            <a:xfrm>
              <a:off x="960" y="134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Student</a:t>
              </a:r>
            </a:p>
          </p:txBody>
        </p:sp>
        <p:sp>
          <p:nvSpPr>
            <p:cNvPr id="34851" name="Oval 35"/>
            <p:cNvSpPr>
              <a:spLocks noChangeArrowheads="1"/>
            </p:cNvSpPr>
            <p:nvPr/>
          </p:nvSpPr>
          <p:spPr bwMode="auto">
            <a:xfrm>
              <a:off x="1200"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Oval 36"/>
            <p:cNvSpPr>
              <a:spLocks noChangeArrowheads="1"/>
            </p:cNvSpPr>
            <p:nvPr/>
          </p:nvSpPr>
          <p:spPr bwMode="auto">
            <a:xfrm>
              <a:off x="192"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3" name="Oval 37"/>
            <p:cNvSpPr>
              <a:spLocks noChangeArrowheads="1"/>
            </p:cNvSpPr>
            <p:nvPr/>
          </p:nvSpPr>
          <p:spPr bwMode="auto">
            <a:xfrm>
              <a:off x="192" y="182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4" name="Oval 38"/>
            <p:cNvSpPr>
              <a:spLocks noChangeArrowheads="1"/>
            </p:cNvSpPr>
            <p:nvPr/>
          </p:nvSpPr>
          <p:spPr bwMode="auto">
            <a:xfrm>
              <a:off x="1440" y="1872"/>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5" name="Line 39"/>
            <p:cNvSpPr>
              <a:spLocks noChangeShapeType="1"/>
            </p:cNvSpPr>
            <p:nvPr/>
          </p:nvSpPr>
          <p:spPr bwMode="auto">
            <a:xfrm>
              <a:off x="576" y="1104"/>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6" name="Line 40"/>
            <p:cNvSpPr>
              <a:spLocks noChangeShapeType="1"/>
            </p:cNvSpPr>
            <p:nvPr/>
          </p:nvSpPr>
          <p:spPr bwMode="auto">
            <a:xfrm flipH="1">
              <a:off x="1296" y="1104"/>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7" name="Line 41"/>
            <p:cNvSpPr>
              <a:spLocks noChangeShapeType="1"/>
            </p:cNvSpPr>
            <p:nvPr/>
          </p:nvSpPr>
          <p:spPr bwMode="auto">
            <a:xfrm flipH="1" flipV="1">
              <a:off x="1392" y="1584"/>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8" name="Line 42"/>
            <p:cNvSpPr>
              <a:spLocks noChangeShapeType="1"/>
            </p:cNvSpPr>
            <p:nvPr/>
          </p:nvSpPr>
          <p:spPr bwMode="auto">
            <a:xfrm flipV="1">
              <a:off x="720" y="1584"/>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9" name="Text Box 43"/>
            <p:cNvSpPr txBox="1">
              <a:spLocks noChangeArrowheads="1"/>
            </p:cNvSpPr>
            <p:nvPr/>
          </p:nvSpPr>
          <p:spPr bwMode="auto">
            <a:xfrm>
              <a:off x="336" y="81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SID</a:t>
              </a:r>
            </a:p>
          </p:txBody>
        </p:sp>
        <p:sp>
          <p:nvSpPr>
            <p:cNvPr id="34860" name="Text Box 44"/>
            <p:cNvSpPr txBox="1">
              <a:spLocks noChangeArrowheads="1"/>
            </p:cNvSpPr>
            <p:nvPr/>
          </p:nvSpPr>
          <p:spPr bwMode="auto">
            <a:xfrm>
              <a:off x="1296" y="81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Name</a:t>
              </a:r>
            </a:p>
          </p:txBody>
        </p:sp>
        <p:sp>
          <p:nvSpPr>
            <p:cNvPr id="34861" name="Text Box 45"/>
            <p:cNvSpPr txBox="1">
              <a:spLocks noChangeArrowheads="1"/>
            </p:cNvSpPr>
            <p:nvPr/>
          </p:nvSpPr>
          <p:spPr bwMode="auto">
            <a:xfrm>
              <a:off x="288" y="187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Major</a:t>
              </a:r>
            </a:p>
          </p:txBody>
        </p:sp>
        <p:sp>
          <p:nvSpPr>
            <p:cNvPr id="34862" name="Text Box 46"/>
            <p:cNvSpPr txBox="1">
              <a:spLocks noChangeArrowheads="1"/>
            </p:cNvSpPr>
            <p:nvPr/>
          </p:nvSpPr>
          <p:spPr bwMode="auto">
            <a:xfrm>
              <a:off x="1584" y="1920"/>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GPA</a:t>
              </a:r>
            </a:p>
          </p:txBody>
        </p:sp>
        <p:sp>
          <p:nvSpPr>
            <p:cNvPr id="34863" name="AutoShape 47"/>
            <p:cNvSpPr>
              <a:spLocks noChangeArrowheads="1"/>
            </p:cNvSpPr>
            <p:nvPr/>
          </p:nvSpPr>
          <p:spPr bwMode="auto">
            <a:xfrm>
              <a:off x="2352" y="1200"/>
              <a:ext cx="1056" cy="4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4" name="Rectangle 48"/>
            <p:cNvSpPr>
              <a:spLocks noChangeArrowheads="1"/>
            </p:cNvSpPr>
            <p:nvPr/>
          </p:nvSpPr>
          <p:spPr bwMode="auto">
            <a:xfrm>
              <a:off x="4128" y="1296"/>
              <a:ext cx="76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5" name="Oval 49"/>
            <p:cNvSpPr>
              <a:spLocks noChangeArrowheads="1"/>
            </p:cNvSpPr>
            <p:nvPr/>
          </p:nvSpPr>
          <p:spPr bwMode="auto">
            <a:xfrm>
              <a:off x="4608"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6" name="Text Box 50"/>
            <p:cNvSpPr txBox="1">
              <a:spLocks noChangeArrowheads="1"/>
            </p:cNvSpPr>
            <p:nvPr/>
          </p:nvSpPr>
          <p:spPr bwMode="auto">
            <a:xfrm>
              <a:off x="4704" y="816"/>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SSN</a:t>
              </a:r>
            </a:p>
          </p:txBody>
        </p:sp>
        <p:sp>
          <p:nvSpPr>
            <p:cNvPr id="34867" name="Line 51"/>
            <p:cNvSpPr>
              <a:spLocks noChangeShapeType="1"/>
            </p:cNvSpPr>
            <p:nvPr/>
          </p:nvSpPr>
          <p:spPr bwMode="auto">
            <a:xfrm flipH="1">
              <a:off x="4560" y="110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8" name="AutoShape 52"/>
            <p:cNvSpPr>
              <a:spLocks noChangeArrowheads="1"/>
            </p:cNvSpPr>
            <p:nvPr/>
          </p:nvSpPr>
          <p:spPr bwMode="auto">
            <a:xfrm>
              <a:off x="2256" y="1920"/>
              <a:ext cx="1200" cy="72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869" name="Text Box 53"/>
            <p:cNvSpPr txBox="1">
              <a:spLocks noChangeArrowheads="1"/>
            </p:cNvSpPr>
            <p:nvPr/>
          </p:nvSpPr>
          <p:spPr bwMode="auto">
            <a:xfrm>
              <a:off x="4176" y="1344"/>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Professor</a:t>
              </a:r>
            </a:p>
          </p:txBody>
        </p:sp>
        <p:sp>
          <p:nvSpPr>
            <p:cNvPr id="34870" name="Text Box 54"/>
            <p:cNvSpPr txBox="1">
              <a:spLocks noChangeArrowheads="1"/>
            </p:cNvSpPr>
            <p:nvPr/>
          </p:nvSpPr>
          <p:spPr bwMode="auto">
            <a:xfrm>
              <a:off x="240" y="3888"/>
              <a:ext cx="52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 Primary key of this table is </a:t>
              </a:r>
              <a:r>
                <a:rPr kumimoji="1" lang="en-US" altLang="zh-TW" b="0" i="1">
                  <a:latin typeface="Arial" pitchFamily="34" charset="0"/>
                  <a:ea typeface="PMingLiU" pitchFamily="18" charset="-120"/>
                </a:rPr>
                <a:t>SID</a:t>
              </a:r>
              <a:r>
                <a:rPr kumimoji="1" lang="en-US" altLang="zh-TW" b="0">
                  <a:latin typeface="Arial" pitchFamily="34" charset="0"/>
                  <a:ea typeface="PMingLiU" pitchFamily="18" charset="-120"/>
                </a:rPr>
                <a:t> </a:t>
              </a:r>
            </a:p>
          </p:txBody>
        </p:sp>
        <p:sp>
          <p:nvSpPr>
            <p:cNvPr id="34871" name="Line 55"/>
            <p:cNvSpPr>
              <a:spLocks noChangeShapeType="1"/>
            </p:cNvSpPr>
            <p:nvPr/>
          </p:nvSpPr>
          <p:spPr bwMode="auto">
            <a:xfrm>
              <a:off x="3408" y="1440"/>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2" name="Oval 56"/>
            <p:cNvSpPr>
              <a:spLocks noChangeArrowheads="1"/>
            </p:cNvSpPr>
            <p:nvPr/>
          </p:nvSpPr>
          <p:spPr bwMode="auto">
            <a:xfrm>
              <a:off x="2880" y="62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3" name="Text Box 57"/>
            <p:cNvSpPr txBox="1">
              <a:spLocks noChangeArrowheads="1"/>
            </p:cNvSpPr>
            <p:nvPr/>
          </p:nvSpPr>
          <p:spPr bwMode="auto">
            <a:xfrm>
              <a:off x="2832" y="672"/>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Semester</a:t>
              </a:r>
            </a:p>
          </p:txBody>
        </p:sp>
        <p:sp>
          <p:nvSpPr>
            <p:cNvPr id="34874" name="Line 58"/>
            <p:cNvSpPr>
              <a:spLocks noChangeShapeType="1"/>
            </p:cNvSpPr>
            <p:nvPr/>
          </p:nvSpPr>
          <p:spPr bwMode="auto">
            <a:xfrm flipV="1">
              <a:off x="2976" y="960"/>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5" name="Oval 59"/>
            <p:cNvSpPr>
              <a:spLocks noChangeArrowheads="1"/>
            </p:cNvSpPr>
            <p:nvPr/>
          </p:nvSpPr>
          <p:spPr bwMode="auto">
            <a:xfrm>
              <a:off x="4704" y="1920"/>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6" name="Text Box 60"/>
            <p:cNvSpPr txBox="1">
              <a:spLocks noChangeArrowheads="1"/>
            </p:cNvSpPr>
            <p:nvPr/>
          </p:nvSpPr>
          <p:spPr bwMode="auto">
            <a:xfrm>
              <a:off x="4752" y="1968"/>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Name</a:t>
              </a:r>
            </a:p>
          </p:txBody>
        </p:sp>
        <p:sp>
          <p:nvSpPr>
            <p:cNvPr id="34877" name="Line 61"/>
            <p:cNvSpPr>
              <a:spLocks noChangeShapeType="1"/>
            </p:cNvSpPr>
            <p:nvPr/>
          </p:nvSpPr>
          <p:spPr bwMode="auto">
            <a:xfrm>
              <a:off x="4752" y="1632"/>
              <a:ext cx="24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8" name="Line 62"/>
            <p:cNvSpPr>
              <a:spLocks noChangeShapeType="1"/>
            </p:cNvSpPr>
            <p:nvPr/>
          </p:nvSpPr>
          <p:spPr bwMode="auto">
            <a:xfrm flipH="1">
              <a:off x="1632" y="139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9" name="Text Box 63"/>
            <p:cNvSpPr txBox="1">
              <a:spLocks noChangeArrowheads="1"/>
            </p:cNvSpPr>
            <p:nvPr/>
          </p:nvSpPr>
          <p:spPr bwMode="auto">
            <a:xfrm>
              <a:off x="1920" y="816"/>
              <a:ext cx="11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N:1 Relationship</a:t>
              </a:r>
            </a:p>
          </p:txBody>
        </p:sp>
        <p:sp>
          <p:nvSpPr>
            <p:cNvPr id="34880" name="Oval 64"/>
            <p:cNvSpPr>
              <a:spLocks noChangeArrowheads="1"/>
            </p:cNvSpPr>
            <p:nvPr/>
          </p:nvSpPr>
          <p:spPr bwMode="auto">
            <a:xfrm>
              <a:off x="3744" y="1920"/>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1" name="Text Box 65"/>
            <p:cNvSpPr txBox="1">
              <a:spLocks noChangeArrowheads="1"/>
            </p:cNvSpPr>
            <p:nvPr/>
          </p:nvSpPr>
          <p:spPr bwMode="auto">
            <a:xfrm>
              <a:off x="3888" y="196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Dept</a:t>
              </a:r>
            </a:p>
          </p:txBody>
        </p:sp>
        <p:sp>
          <p:nvSpPr>
            <p:cNvPr id="34882" name="Line 66"/>
            <p:cNvSpPr>
              <a:spLocks noChangeShapeType="1"/>
            </p:cNvSpPr>
            <p:nvPr/>
          </p:nvSpPr>
          <p:spPr bwMode="auto">
            <a:xfrm flipH="1">
              <a:off x="4128" y="1632"/>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3" name="Line 67"/>
            <p:cNvSpPr>
              <a:spLocks noChangeShapeType="1"/>
            </p:cNvSpPr>
            <p:nvPr/>
          </p:nvSpPr>
          <p:spPr bwMode="auto">
            <a:xfrm>
              <a:off x="1632" y="148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4" name="Text Box 68"/>
            <p:cNvSpPr txBox="1">
              <a:spLocks noChangeArrowheads="1"/>
            </p:cNvSpPr>
            <p:nvPr/>
          </p:nvSpPr>
          <p:spPr bwMode="auto">
            <a:xfrm>
              <a:off x="2592" y="1296"/>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Advisor</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type="title"/>
          </p:nvPr>
        </p:nvSpPr>
        <p:spPr/>
        <p:txBody>
          <a:bodyPr/>
          <a:lstStyle/>
          <a:p>
            <a:pPr>
              <a:defRPr/>
            </a:pPr>
            <a:r>
              <a:rPr lang="en-US" altLang="zh-CN">
                <a:ea typeface="SimSun" pitchFamily="2" charset="-122"/>
              </a:rPr>
              <a:t>Extended E-R Features (Cont.)</a:t>
            </a:r>
          </a:p>
        </p:txBody>
      </p:sp>
      <p:sp>
        <p:nvSpPr>
          <p:cNvPr id="17411" name="Rectangle 4"/>
          <p:cNvSpPr>
            <a:spLocks noChangeArrowheads="1"/>
          </p:cNvSpPr>
          <p:nvPr/>
        </p:nvSpPr>
        <p:spPr bwMode="auto">
          <a:xfrm>
            <a:off x="168275" y="679450"/>
            <a:ext cx="8061325" cy="48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buFont typeface="Wingdings" pitchFamily="2" charset="2"/>
              <a:buChar char="§"/>
            </a:pPr>
            <a:r>
              <a:rPr kumimoji="1" lang="en-US" altLang="zh-CN" sz="2400">
                <a:ea typeface="SimSun" pitchFamily="2" charset="-122"/>
              </a:rPr>
              <a:t>Alternative E-R Notations</a:t>
            </a:r>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l="22081" t="1402" r="22781" b="53848"/>
          <a:stretch>
            <a:fillRect/>
          </a:stretch>
        </p:blipFill>
        <p:spPr bwMode="auto">
          <a:xfrm>
            <a:off x="520700" y="1366838"/>
            <a:ext cx="8205788" cy="497046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defRPr/>
            </a:pPr>
            <a:r>
              <a:rPr lang="en-US" altLang="zh-CN">
                <a:ea typeface="SimSun" pitchFamily="2" charset="-122"/>
              </a:rPr>
              <a:t>Redundancy of Tables (Cont.)</a:t>
            </a:r>
          </a:p>
        </p:txBody>
      </p:sp>
      <p:sp>
        <p:nvSpPr>
          <p:cNvPr id="35843" name="Rectangle 3"/>
          <p:cNvSpPr>
            <a:spLocks noGrp="1" noChangeArrowheads="1"/>
          </p:cNvSpPr>
          <p:nvPr>
            <p:ph type="body" idx="1"/>
          </p:nvPr>
        </p:nvSpPr>
        <p:spPr>
          <a:xfrm>
            <a:off x="249238" y="2011363"/>
            <a:ext cx="8610600" cy="2149475"/>
          </a:xfrm>
        </p:spPr>
        <p:txBody>
          <a:bodyPr/>
          <a:lstStyle/>
          <a:p>
            <a:pPr>
              <a:lnSpc>
                <a:spcPct val="90000"/>
              </a:lnSpc>
              <a:defRPr/>
            </a:pPr>
            <a:r>
              <a:rPr lang="en-US" altLang="zh-CN" sz="2400" dirty="0">
                <a:ea typeface="SimSun" pitchFamily="2" charset="-122"/>
              </a:rPr>
              <a:t>For </a:t>
            </a:r>
            <a:r>
              <a:rPr lang="en-US" altLang="zh-CN" sz="2400" b="1" dirty="0">
                <a:ea typeface="SimSun" pitchFamily="2" charset="-122"/>
              </a:rPr>
              <a:t>one-to-one</a:t>
            </a:r>
            <a:r>
              <a:rPr lang="en-US" altLang="zh-CN" sz="2400" b="1" dirty="0">
                <a:solidFill>
                  <a:srgbClr val="FF0000"/>
                </a:solidFill>
                <a:ea typeface="SimSun" pitchFamily="2" charset="-122"/>
              </a:rPr>
              <a:t> relationship</a:t>
            </a:r>
            <a:r>
              <a:rPr lang="en-US" altLang="zh-CN" sz="2400" dirty="0">
                <a:ea typeface="SimSun" pitchFamily="2" charset="-122"/>
              </a:rPr>
              <a:t> sets, </a:t>
            </a:r>
            <a:r>
              <a:rPr lang="en-US" altLang="zh-CN" sz="2400" b="1" dirty="0">
                <a:solidFill>
                  <a:srgbClr val="FF0000"/>
                </a:solidFill>
                <a:ea typeface="SimSun" pitchFamily="2" charset="-122"/>
              </a:rPr>
              <a:t>either side can be chosen to act as the “many” side</a:t>
            </a:r>
          </a:p>
          <a:p>
            <a:pPr lvl="1">
              <a:lnSpc>
                <a:spcPct val="90000"/>
              </a:lnSpc>
              <a:defRPr/>
            </a:pPr>
            <a:r>
              <a:rPr lang="en-US" altLang="zh-CN" sz="2400" dirty="0">
                <a:ea typeface="SimSun" pitchFamily="2" charset="-122"/>
              </a:rPr>
              <a:t>That is, </a:t>
            </a:r>
            <a:r>
              <a:rPr lang="en-US" altLang="zh-CN" sz="2400" b="1" dirty="0">
                <a:solidFill>
                  <a:srgbClr val="FF0000"/>
                </a:solidFill>
                <a:ea typeface="SimSun" pitchFamily="2" charset="-122"/>
              </a:rPr>
              <a:t>extra attribute can</a:t>
            </a:r>
            <a:r>
              <a:rPr lang="en-US" altLang="zh-CN" sz="2400" dirty="0">
                <a:ea typeface="SimSun" pitchFamily="2" charset="-122"/>
              </a:rPr>
              <a:t> be added to </a:t>
            </a:r>
            <a:r>
              <a:rPr lang="en-US" altLang="zh-CN" sz="2400" b="1" dirty="0">
                <a:solidFill>
                  <a:srgbClr val="FF0000"/>
                </a:solidFill>
                <a:ea typeface="SimSun" pitchFamily="2" charset="-122"/>
              </a:rPr>
              <a:t>either of the tables corresponding to the two entity sets</a:t>
            </a:r>
            <a:r>
              <a:rPr lang="en-US" altLang="zh-CN" sz="2400" dirty="0">
                <a:ea typeface="SimSun" pitchFamily="2" charset="-122"/>
              </a:rPr>
              <a:t> </a:t>
            </a:r>
          </a:p>
          <a:p>
            <a:pPr marL="0" indent="0">
              <a:lnSpc>
                <a:spcPct val="90000"/>
              </a:lnSpc>
              <a:buFont typeface="Monotype Sorts" pitchFamily="2" charset="2"/>
              <a:buNone/>
              <a:defRPr/>
            </a:pPr>
            <a:endParaRPr lang="zh-CN" altLang="en-US" sz="2400" dirty="0">
              <a:ea typeface="SimSun"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defRPr/>
            </a:pPr>
            <a:r>
              <a:rPr lang="en-US"/>
              <a:t>One-to-one Relationship Set</a:t>
            </a:r>
          </a:p>
        </p:txBody>
      </p:sp>
      <p:sp>
        <p:nvSpPr>
          <p:cNvPr id="36867" name="Rectangle 3"/>
          <p:cNvSpPr>
            <a:spLocks noGrp="1" noChangeArrowheads="1"/>
          </p:cNvSpPr>
          <p:nvPr>
            <p:ph type="body" idx="1"/>
          </p:nvPr>
        </p:nvSpPr>
        <p:spPr/>
        <p:txBody>
          <a:bodyPr/>
          <a:lstStyle/>
          <a:p>
            <a:r>
              <a:rPr lang="en-US" altLang="zh-TW" sz="2400" u="sng" dirty="0">
                <a:ea typeface="PMingLiU" pitchFamily="18" charset="-120"/>
              </a:rPr>
              <a:t>For one-to-one relationship </a:t>
            </a:r>
            <a:r>
              <a:rPr lang="en-US" altLang="zh-TW" sz="2400" b="1" u="sng" dirty="0">
                <a:ea typeface="PMingLiU" pitchFamily="18" charset="-120"/>
              </a:rPr>
              <a:t>w/out total </a:t>
            </a:r>
            <a:r>
              <a:rPr lang="en-US" altLang="zh-TW" sz="2400" u="sng" dirty="0">
                <a:ea typeface="PMingLiU" pitchFamily="18" charset="-120"/>
              </a:rPr>
              <a:t>participation</a:t>
            </a:r>
            <a:r>
              <a:rPr lang="en-US" altLang="zh-TW" sz="2400" dirty="0">
                <a:ea typeface="PMingLiU" pitchFamily="18" charset="-120"/>
              </a:rPr>
              <a:t> </a:t>
            </a:r>
          </a:p>
          <a:p>
            <a:pPr lvl="1"/>
            <a:r>
              <a:rPr lang="en-US" altLang="zh-TW" sz="2400" dirty="0">
                <a:ea typeface="PMingLiU" pitchFamily="18" charset="-120"/>
              </a:rPr>
              <a:t>Build a table with two columns, one column for each participating entity set’s primary key.  Add successive columns, one for each descriptive attributes of the relationship set (if any).</a:t>
            </a:r>
          </a:p>
          <a:p>
            <a:r>
              <a:rPr lang="en-US" altLang="zh-TW" sz="2400" u="sng" dirty="0">
                <a:ea typeface="PMingLiU" pitchFamily="18" charset="-120"/>
              </a:rPr>
              <a:t>For one-to-one relationship with </a:t>
            </a:r>
            <a:r>
              <a:rPr lang="en-US" altLang="zh-TW" sz="2400" b="1" u="sng" dirty="0">
                <a:ea typeface="PMingLiU" pitchFamily="18" charset="-120"/>
              </a:rPr>
              <a:t>one entity set having total participation</a:t>
            </a:r>
          </a:p>
          <a:p>
            <a:pPr lvl="1"/>
            <a:r>
              <a:rPr lang="en-US" altLang="zh-TW" sz="2400" dirty="0">
                <a:ea typeface="PMingLiU" pitchFamily="18" charset="-120"/>
              </a:rPr>
              <a:t>Augment one extra column on the right side of the table of the entity set with total participation, put in there the primary key of the entity set without complete participation as per to the relationship</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a:defRPr/>
            </a:pPr>
            <a:r>
              <a:rPr lang="en-US" altLang="zh-TW">
                <a:solidFill>
                  <a:srgbClr val="FF0000"/>
                </a:solidFill>
                <a:ea typeface="PMingLiU" pitchFamily="18" charset="-120"/>
              </a:rPr>
              <a:t>Example  One-to-One Relationship Set</a:t>
            </a:r>
            <a:endParaRPr lang="en-US">
              <a:solidFill>
                <a:srgbClr val="FF0000"/>
              </a:solidFill>
            </a:endParaRPr>
          </a:p>
        </p:txBody>
      </p:sp>
      <p:grpSp>
        <p:nvGrpSpPr>
          <p:cNvPr id="37891" name="Group 3"/>
          <p:cNvGrpSpPr>
            <a:grpSpLocks/>
          </p:cNvGrpSpPr>
          <p:nvPr/>
        </p:nvGrpSpPr>
        <p:grpSpPr bwMode="auto">
          <a:xfrm>
            <a:off x="704850" y="990600"/>
            <a:ext cx="8153400" cy="4919663"/>
            <a:chOff x="192" y="624"/>
            <a:chExt cx="5136" cy="3099"/>
          </a:xfrm>
        </p:grpSpPr>
        <p:sp>
          <p:nvSpPr>
            <p:cNvPr id="37892" name="Rectangle 4"/>
            <p:cNvSpPr>
              <a:spLocks noChangeArrowheads="1"/>
            </p:cNvSpPr>
            <p:nvPr/>
          </p:nvSpPr>
          <p:spPr bwMode="auto">
            <a:xfrm>
              <a:off x="3200" y="3474"/>
              <a:ext cx="10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5678</a:t>
              </a:r>
            </a:p>
          </p:txBody>
        </p:sp>
        <p:sp>
          <p:nvSpPr>
            <p:cNvPr id="37893" name="Rectangle 5"/>
            <p:cNvSpPr>
              <a:spLocks noChangeArrowheads="1"/>
            </p:cNvSpPr>
            <p:nvPr/>
          </p:nvSpPr>
          <p:spPr bwMode="auto">
            <a:xfrm>
              <a:off x="2176" y="3474"/>
              <a:ext cx="10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05</a:t>
              </a:r>
            </a:p>
          </p:txBody>
        </p:sp>
        <p:sp>
          <p:nvSpPr>
            <p:cNvPr id="37894" name="Rectangle 6"/>
            <p:cNvSpPr>
              <a:spLocks noChangeArrowheads="1"/>
            </p:cNvSpPr>
            <p:nvPr/>
          </p:nvSpPr>
          <p:spPr bwMode="auto">
            <a:xfrm>
              <a:off x="1152" y="3474"/>
              <a:ext cx="10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8888</a:t>
              </a:r>
            </a:p>
          </p:txBody>
        </p:sp>
        <p:sp>
          <p:nvSpPr>
            <p:cNvPr id="37895" name="Rectangle 7"/>
            <p:cNvSpPr>
              <a:spLocks noChangeArrowheads="1"/>
            </p:cNvSpPr>
            <p:nvPr/>
          </p:nvSpPr>
          <p:spPr bwMode="auto">
            <a:xfrm>
              <a:off x="3200" y="3225"/>
              <a:ext cx="1024"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1234</a:t>
              </a:r>
            </a:p>
          </p:txBody>
        </p:sp>
        <p:sp>
          <p:nvSpPr>
            <p:cNvPr id="37896" name="Rectangle 8"/>
            <p:cNvSpPr>
              <a:spLocks noChangeArrowheads="1"/>
            </p:cNvSpPr>
            <p:nvPr/>
          </p:nvSpPr>
          <p:spPr bwMode="auto">
            <a:xfrm>
              <a:off x="2176" y="3225"/>
              <a:ext cx="1024"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07</a:t>
              </a:r>
            </a:p>
          </p:txBody>
        </p:sp>
        <p:sp>
          <p:nvSpPr>
            <p:cNvPr id="37897" name="Rectangle 9"/>
            <p:cNvSpPr>
              <a:spLocks noChangeArrowheads="1"/>
            </p:cNvSpPr>
            <p:nvPr/>
          </p:nvSpPr>
          <p:spPr bwMode="auto">
            <a:xfrm>
              <a:off x="1152" y="3225"/>
              <a:ext cx="1024"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9999</a:t>
              </a:r>
            </a:p>
          </p:txBody>
        </p:sp>
        <p:sp>
          <p:nvSpPr>
            <p:cNvPr id="37898" name="Rectangle 10"/>
            <p:cNvSpPr>
              <a:spLocks noChangeArrowheads="1"/>
            </p:cNvSpPr>
            <p:nvPr/>
          </p:nvSpPr>
          <p:spPr bwMode="auto">
            <a:xfrm>
              <a:off x="3200" y="2976"/>
              <a:ext cx="10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S_Degree</a:t>
              </a:r>
            </a:p>
          </p:txBody>
        </p:sp>
        <p:sp>
          <p:nvSpPr>
            <p:cNvPr id="37899" name="Rectangle 11"/>
            <p:cNvSpPr>
              <a:spLocks noChangeArrowheads="1"/>
            </p:cNvSpPr>
            <p:nvPr/>
          </p:nvSpPr>
          <p:spPr bwMode="auto">
            <a:xfrm>
              <a:off x="2176" y="2976"/>
              <a:ext cx="10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Maj_ID Co</a:t>
              </a:r>
            </a:p>
          </p:txBody>
        </p:sp>
        <p:sp>
          <p:nvSpPr>
            <p:cNvPr id="37900" name="Rectangle 12"/>
            <p:cNvSpPr>
              <a:spLocks noChangeArrowheads="1"/>
            </p:cNvSpPr>
            <p:nvPr/>
          </p:nvSpPr>
          <p:spPr bwMode="auto">
            <a:xfrm>
              <a:off x="1152" y="2976"/>
              <a:ext cx="10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SID</a:t>
              </a:r>
            </a:p>
          </p:txBody>
        </p:sp>
        <p:sp>
          <p:nvSpPr>
            <p:cNvPr id="37901" name="Line 13"/>
            <p:cNvSpPr>
              <a:spLocks noChangeShapeType="1"/>
            </p:cNvSpPr>
            <p:nvPr/>
          </p:nvSpPr>
          <p:spPr bwMode="auto">
            <a:xfrm>
              <a:off x="1152" y="2976"/>
              <a:ext cx="307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2" name="Line 14"/>
            <p:cNvSpPr>
              <a:spLocks noChangeShapeType="1"/>
            </p:cNvSpPr>
            <p:nvPr/>
          </p:nvSpPr>
          <p:spPr bwMode="auto">
            <a:xfrm>
              <a:off x="1152" y="3225"/>
              <a:ext cx="30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3" name="Line 15"/>
            <p:cNvSpPr>
              <a:spLocks noChangeShapeType="1"/>
            </p:cNvSpPr>
            <p:nvPr/>
          </p:nvSpPr>
          <p:spPr bwMode="auto">
            <a:xfrm>
              <a:off x="1152" y="3474"/>
              <a:ext cx="30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4" name="Line 16"/>
            <p:cNvSpPr>
              <a:spLocks noChangeShapeType="1"/>
            </p:cNvSpPr>
            <p:nvPr/>
          </p:nvSpPr>
          <p:spPr bwMode="auto">
            <a:xfrm>
              <a:off x="1152" y="3723"/>
              <a:ext cx="307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5" name="Line 17"/>
            <p:cNvSpPr>
              <a:spLocks noChangeShapeType="1"/>
            </p:cNvSpPr>
            <p:nvPr/>
          </p:nvSpPr>
          <p:spPr bwMode="auto">
            <a:xfrm>
              <a:off x="1152" y="2976"/>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6" name="Line 18"/>
            <p:cNvSpPr>
              <a:spLocks noChangeShapeType="1"/>
            </p:cNvSpPr>
            <p:nvPr/>
          </p:nvSpPr>
          <p:spPr bwMode="auto">
            <a:xfrm>
              <a:off x="2176" y="2976"/>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7" name="Line 19"/>
            <p:cNvSpPr>
              <a:spLocks noChangeShapeType="1"/>
            </p:cNvSpPr>
            <p:nvPr/>
          </p:nvSpPr>
          <p:spPr bwMode="auto">
            <a:xfrm>
              <a:off x="3200" y="2976"/>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Line 20"/>
            <p:cNvSpPr>
              <a:spLocks noChangeShapeType="1"/>
            </p:cNvSpPr>
            <p:nvPr/>
          </p:nvSpPr>
          <p:spPr bwMode="auto">
            <a:xfrm>
              <a:off x="4224" y="2976"/>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9" name="Rectangle 21"/>
            <p:cNvSpPr>
              <a:spLocks noChangeArrowheads="1"/>
            </p:cNvSpPr>
            <p:nvPr/>
          </p:nvSpPr>
          <p:spPr bwMode="auto">
            <a:xfrm>
              <a:off x="912" y="1296"/>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0" name="Text Box 22"/>
            <p:cNvSpPr txBox="1">
              <a:spLocks noChangeArrowheads="1"/>
            </p:cNvSpPr>
            <p:nvPr/>
          </p:nvSpPr>
          <p:spPr bwMode="auto">
            <a:xfrm>
              <a:off x="960" y="134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Student</a:t>
              </a:r>
            </a:p>
          </p:txBody>
        </p:sp>
        <p:sp>
          <p:nvSpPr>
            <p:cNvPr id="37911" name="Oval 23"/>
            <p:cNvSpPr>
              <a:spLocks noChangeArrowheads="1"/>
            </p:cNvSpPr>
            <p:nvPr/>
          </p:nvSpPr>
          <p:spPr bwMode="auto">
            <a:xfrm>
              <a:off x="1200"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2" name="Oval 24"/>
            <p:cNvSpPr>
              <a:spLocks noChangeArrowheads="1"/>
            </p:cNvSpPr>
            <p:nvPr/>
          </p:nvSpPr>
          <p:spPr bwMode="auto">
            <a:xfrm>
              <a:off x="192"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3" name="Oval 25"/>
            <p:cNvSpPr>
              <a:spLocks noChangeArrowheads="1"/>
            </p:cNvSpPr>
            <p:nvPr/>
          </p:nvSpPr>
          <p:spPr bwMode="auto">
            <a:xfrm>
              <a:off x="192" y="182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Oval 26"/>
            <p:cNvSpPr>
              <a:spLocks noChangeArrowheads="1"/>
            </p:cNvSpPr>
            <p:nvPr/>
          </p:nvSpPr>
          <p:spPr bwMode="auto">
            <a:xfrm>
              <a:off x="1440" y="1872"/>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5" name="Line 27"/>
            <p:cNvSpPr>
              <a:spLocks noChangeShapeType="1"/>
            </p:cNvSpPr>
            <p:nvPr/>
          </p:nvSpPr>
          <p:spPr bwMode="auto">
            <a:xfrm>
              <a:off x="576" y="1104"/>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6" name="Line 28"/>
            <p:cNvSpPr>
              <a:spLocks noChangeShapeType="1"/>
            </p:cNvSpPr>
            <p:nvPr/>
          </p:nvSpPr>
          <p:spPr bwMode="auto">
            <a:xfrm flipH="1">
              <a:off x="1296" y="1104"/>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7" name="Line 29"/>
            <p:cNvSpPr>
              <a:spLocks noChangeShapeType="1"/>
            </p:cNvSpPr>
            <p:nvPr/>
          </p:nvSpPr>
          <p:spPr bwMode="auto">
            <a:xfrm flipH="1" flipV="1">
              <a:off x="1392" y="1584"/>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8" name="Line 30"/>
            <p:cNvSpPr>
              <a:spLocks noChangeShapeType="1"/>
            </p:cNvSpPr>
            <p:nvPr/>
          </p:nvSpPr>
          <p:spPr bwMode="auto">
            <a:xfrm flipV="1">
              <a:off x="720" y="1584"/>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9" name="Text Box 31"/>
            <p:cNvSpPr txBox="1">
              <a:spLocks noChangeArrowheads="1"/>
            </p:cNvSpPr>
            <p:nvPr/>
          </p:nvSpPr>
          <p:spPr bwMode="auto">
            <a:xfrm>
              <a:off x="336" y="81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SID</a:t>
              </a:r>
            </a:p>
          </p:txBody>
        </p:sp>
        <p:sp>
          <p:nvSpPr>
            <p:cNvPr id="37920" name="Text Box 32"/>
            <p:cNvSpPr txBox="1">
              <a:spLocks noChangeArrowheads="1"/>
            </p:cNvSpPr>
            <p:nvPr/>
          </p:nvSpPr>
          <p:spPr bwMode="auto">
            <a:xfrm>
              <a:off x="1296" y="81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Name</a:t>
              </a:r>
            </a:p>
          </p:txBody>
        </p:sp>
        <p:sp>
          <p:nvSpPr>
            <p:cNvPr id="37921" name="Text Box 33"/>
            <p:cNvSpPr txBox="1">
              <a:spLocks noChangeArrowheads="1"/>
            </p:cNvSpPr>
            <p:nvPr/>
          </p:nvSpPr>
          <p:spPr bwMode="auto">
            <a:xfrm>
              <a:off x="288" y="187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Major</a:t>
              </a:r>
            </a:p>
          </p:txBody>
        </p:sp>
        <p:sp>
          <p:nvSpPr>
            <p:cNvPr id="37922" name="Text Box 34"/>
            <p:cNvSpPr txBox="1">
              <a:spLocks noChangeArrowheads="1"/>
            </p:cNvSpPr>
            <p:nvPr/>
          </p:nvSpPr>
          <p:spPr bwMode="auto">
            <a:xfrm>
              <a:off x="1584" y="1920"/>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GPA</a:t>
              </a:r>
            </a:p>
          </p:txBody>
        </p:sp>
        <p:sp>
          <p:nvSpPr>
            <p:cNvPr id="37923" name="AutoShape 35"/>
            <p:cNvSpPr>
              <a:spLocks noChangeArrowheads="1"/>
            </p:cNvSpPr>
            <p:nvPr/>
          </p:nvSpPr>
          <p:spPr bwMode="auto">
            <a:xfrm>
              <a:off x="2352" y="1200"/>
              <a:ext cx="1056" cy="4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4" name="Rectangle 36"/>
            <p:cNvSpPr>
              <a:spLocks noChangeArrowheads="1"/>
            </p:cNvSpPr>
            <p:nvPr/>
          </p:nvSpPr>
          <p:spPr bwMode="auto">
            <a:xfrm>
              <a:off x="4128" y="1296"/>
              <a:ext cx="76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5" name="Oval 37"/>
            <p:cNvSpPr>
              <a:spLocks noChangeArrowheads="1"/>
            </p:cNvSpPr>
            <p:nvPr/>
          </p:nvSpPr>
          <p:spPr bwMode="auto">
            <a:xfrm>
              <a:off x="4608"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6" name="Text Box 38"/>
            <p:cNvSpPr txBox="1">
              <a:spLocks noChangeArrowheads="1"/>
            </p:cNvSpPr>
            <p:nvPr/>
          </p:nvSpPr>
          <p:spPr bwMode="auto">
            <a:xfrm>
              <a:off x="4608" y="816"/>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ID Code</a:t>
              </a:r>
            </a:p>
          </p:txBody>
        </p:sp>
        <p:sp>
          <p:nvSpPr>
            <p:cNvPr id="37927" name="Line 39"/>
            <p:cNvSpPr>
              <a:spLocks noChangeShapeType="1"/>
            </p:cNvSpPr>
            <p:nvPr/>
          </p:nvSpPr>
          <p:spPr bwMode="auto">
            <a:xfrm flipH="1">
              <a:off x="4560" y="110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8" name="AutoShape 40"/>
            <p:cNvSpPr>
              <a:spLocks noChangeArrowheads="1"/>
            </p:cNvSpPr>
            <p:nvPr/>
          </p:nvSpPr>
          <p:spPr bwMode="auto">
            <a:xfrm>
              <a:off x="2256" y="1920"/>
              <a:ext cx="1200" cy="72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7929" name="Line 41"/>
            <p:cNvSpPr>
              <a:spLocks noChangeShapeType="1"/>
            </p:cNvSpPr>
            <p:nvPr/>
          </p:nvSpPr>
          <p:spPr bwMode="auto">
            <a:xfrm flipH="1">
              <a:off x="1632" y="1440"/>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0" name="Text Box 42"/>
            <p:cNvSpPr txBox="1">
              <a:spLocks noChangeArrowheads="1"/>
            </p:cNvSpPr>
            <p:nvPr/>
          </p:nvSpPr>
          <p:spPr bwMode="auto">
            <a:xfrm>
              <a:off x="4272" y="134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Major</a:t>
              </a:r>
            </a:p>
          </p:txBody>
        </p:sp>
        <p:sp>
          <p:nvSpPr>
            <p:cNvPr id="37931" name="Text Box 43"/>
            <p:cNvSpPr txBox="1">
              <a:spLocks noChangeArrowheads="1"/>
            </p:cNvSpPr>
            <p:nvPr/>
          </p:nvSpPr>
          <p:spPr bwMode="auto">
            <a:xfrm>
              <a:off x="2640" y="134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study</a:t>
              </a:r>
            </a:p>
          </p:txBody>
        </p:sp>
        <p:sp>
          <p:nvSpPr>
            <p:cNvPr id="37932" name="Line 44"/>
            <p:cNvSpPr>
              <a:spLocks noChangeShapeType="1"/>
            </p:cNvSpPr>
            <p:nvPr/>
          </p:nvSpPr>
          <p:spPr bwMode="auto">
            <a:xfrm>
              <a:off x="3408" y="1440"/>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3" name="Oval 45"/>
            <p:cNvSpPr>
              <a:spLocks noChangeArrowheads="1"/>
            </p:cNvSpPr>
            <p:nvPr/>
          </p:nvSpPr>
          <p:spPr bwMode="auto">
            <a:xfrm>
              <a:off x="2880" y="62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4" name="Text Box 46"/>
            <p:cNvSpPr txBox="1">
              <a:spLocks noChangeArrowheads="1"/>
            </p:cNvSpPr>
            <p:nvPr/>
          </p:nvSpPr>
          <p:spPr bwMode="auto">
            <a:xfrm>
              <a:off x="2928" y="672"/>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Degree</a:t>
              </a:r>
            </a:p>
          </p:txBody>
        </p:sp>
        <p:sp>
          <p:nvSpPr>
            <p:cNvPr id="37935" name="Line 47"/>
            <p:cNvSpPr>
              <a:spLocks noChangeShapeType="1"/>
            </p:cNvSpPr>
            <p:nvPr/>
          </p:nvSpPr>
          <p:spPr bwMode="auto">
            <a:xfrm flipV="1">
              <a:off x="2976" y="960"/>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a:defRPr/>
            </a:pPr>
            <a:r>
              <a:rPr lang="en-US" altLang="zh-TW">
                <a:solidFill>
                  <a:srgbClr val="FF0000"/>
                </a:solidFill>
                <a:ea typeface="PMingLiU" pitchFamily="18" charset="-120"/>
              </a:rPr>
              <a:t>Example  One-to-One Relationship Set</a:t>
            </a:r>
            <a:endParaRPr lang="en-US">
              <a:solidFill>
                <a:srgbClr val="FF0000"/>
              </a:solidFill>
            </a:endParaRPr>
          </a:p>
        </p:txBody>
      </p:sp>
      <p:grpSp>
        <p:nvGrpSpPr>
          <p:cNvPr id="38915" name="Group 3"/>
          <p:cNvGrpSpPr>
            <a:grpSpLocks/>
          </p:cNvGrpSpPr>
          <p:nvPr/>
        </p:nvGrpSpPr>
        <p:grpSpPr bwMode="auto">
          <a:xfrm>
            <a:off x="361950" y="1028700"/>
            <a:ext cx="8534400" cy="5548313"/>
            <a:chOff x="192" y="624"/>
            <a:chExt cx="5376" cy="3495"/>
          </a:xfrm>
        </p:grpSpPr>
        <p:sp>
          <p:nvSpPr>
            <p:cNvPr id="38916" name="Rectangle 4"/>
            <p:cNvSpPr>
              <a:spLocks noChangeArrowheads="1"/>
            </p:cNvSpPr>
            <p:nvPr/>
          </p:nvSpPr>
          <p:spPr bwMode="auto">
            <a:xfrm>
              <a:off x="3776" y="3330"/>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567-890</a:t>
              </a:r>
            </a:p>
          </p:txBody>
        </p:sp>
        <p:sp>
          <p:nvSpPr>
            <p:cNvPr id="38917" name="Rectangle 5"/>
            <p:cNvSpPr>
              <a:spLocks noChangeArrowheads="1"/>
            </p:cNvSpPr>
            <p:nvPr/>
          </p:nvSpPr>
          <p:spPr bwMode="auto">
            <a:xfrm>
              <a:off x="3776" y="3081"/>
              <a:ext cx="89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123-456</a:t>
              </a:r>
            </a:p>
          </p:txBody>
        </p:sp>
        <p:sp>
          <p:nvSpPr>
            <p:cNvPr id="38918" name="Rectangle 6"/>
            <p:cNvSpPr>
              <a:spLocks noChangeArrowheads="1"/>
            </p:cNvSpPr>
            <p:nvPr/>
          </p:nvSpPr>
          <p:spPr bwMode="auto">
            <a:xfrm>
              <a:off x="3776" y="2832"/>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LP_S/N</a:t>
              </a:r>
            </a:p>
          </p:txBody>
        </p:sp>
        <p:sp>
          <p:nvSpPr>
            <p:cNvPr id="38919" name="Rectangle 7"/>
            <p:cNvSpPr>
              <a:spLocks noChangeArrowheads="1"/>
            </p:cNvSpPr>
            <p:nvPr/>
          </p:nvSpPr>
          <p:spPr bwMode="auto">
            <a:xfrm>
              <a:off x="1984" y="3330"/>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Physics</a:t>
              </a:r>
            </a:p>
          </p:txBody>
        </p:sp>
        <p:sp>
          <p:nvSpPr>
            <p:cNvPr id="38920" name="Rectangle 8"/>
            <p:cNvSpPr>
              <a:spLocks noChangeArrowheads="1"/>
            </p:cNvSpPr>
            <p:nvPr/>
          </p:nvSpPr>
          <p:spPr bwMode="auto">
            <a:xfrm>
              <a:off x="1984" y="3081"/>
              <a:ext cx="89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Economy</a:t>
              </a:r>
            </a:p>
          </p:txBody>
        </p:sp>
        <p:sp>
          <p:nvSpPr>
            <p:cNvPr id="38921" name="Rectangle 9"/>
            <p:cNvSpPr>
              <a:spLocks noChangeArrowheads="1"/>
            </p:cNvSpPr>
            <p:nvPr/>
          </p:nvSpPr>
          <p:spPr bwMode="auto">
            <a:xfrm>
              <a:off x="1984" y="2832"/>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Major</a:t>
              </a:r>
            </a:p>
          </p:txBody>
        </p:sp>
        <p:sp>
          <p:nvSpPr>
            <p:cNvPr id="38922" name="Rectangle 10"/>
            <p:cNvSpPr>
              <a:spLocks noChangeArrowheads="1"/>
            </p:cNvSpPr>
            <p:nvPr/>
          </p:nvSpPr>
          <p:spPr bwMode="auto">
            <a:xfrm>
              <a:off x="2880" y="3330"/>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4.0</a:t>
              </a:r>
            </a:p>
          </p:txBody>
        </p:sp>
        <p:sp>
          <p:nvSpPr>
            <p:cNvPr id="38923" name="Rectangle 11"/>
            <p:cNvSpPr>
              <a:spLocks noChangeArrowheads="1"/>
            </p:cNvSpPr>
            <p:nvPr/>
          </p:nvSpPr>
          <p:spPr bwMode="auto">
            <a:xfrm>
              <a:off x="2880" y="3081"/>
              <a:ext cx="89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-4.0</a:t>
              </a:r>
            </a:p>
          </p:txBody>
        </p:sp>
        <p:sp>
          <p:nvSpPr>
            <p:cNvPr id="38924" name="Rectangle 12"/>
            <p:cNvSpPr>
              <a:spLocks noChangeArrowheads="1"/>
            </p:cNvSpPr>
            <p:nvPr/>
          </p:nvSpPr>
          <p:spPr bwMode="auto">
            <a:xfrm>
              <a:off x="2880" y="2832"/>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GPA</a:t>
              </a:r>
            </a:p>
          </p:txBody>
        </p:sp>
        <p:sp>
          <p:nvSpPr>
            <p:cNvPr id="38925" name="Rectangle 13"/>
            <p:cNvSpPr>
              <a:spLocks noChangeArrowheads="1"/>
            </p:cNvSpPr>
            <p:nvPr/>
          </p:nvSpPr>
          <p:spPr bwMode="auto">
            <a:xfrm>
              <a:off x="4672" y="3330"/>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Loan</a:t>
              </a:r>
            </a:p>
          </p:txBody>
        </p:sp>
        <p:sp>
          <p:nvSpPr>
            <p:cNvPr id="38926" name="Rectangle 14"/>
            <p:cNvSpPr>
              <a:spLocks noChangeArrowheads="1"/>
            </p:cNvSpPr>
            <p:nvPr/>
          </p:nvSpPr>
          <p:spPr bwMode="auto">
            <a:xfrm>
              <a:off x="4672" y="3081"/>
              <a:ext cx="89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Own</a:t>
              </a:r>
            </a:p>
          </p:txBody>
        </p:sp>
        <p:sp>
          <p:nvSpPr>
            <p:cNvPr id="38927" name="Rectangle 15"/>
            <p:cNvSpPr>
              <a:spLocks noChangeArrowheads="1"/>
            </p:cNvSpPr>
            <p:nvPr/>
          </p:nvSpPr>
          <p:spPr bwMode="auto">
            <a:xfrm>
              <a:off x="4672" y="2832"/>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Hav_Cond</a:t>
              </a:r>
            </a:p>
          </p:txBody>
        </p:sp>
        <p:sp>
          <p:nvSpPr>
            <p:cNvPr id="38928" name="Rectangle 16"/>
            <p:cNvSpPr>
              <a:spLocks noChangeArrowheads="1"/>
            </p:cNvSpPr>
            <p:nvPr/>
          </p:nvSpPr>
          <p:spPr bwMode="auto">
            <a:xfrm>
              <a:off x="1088" y="3330"/>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Lisa</a:t>
              </a:r>
            </a:p>
          </p:txBody>
        </p:sp>
        <p:sp>
          <p:nvSpPr>
            <p:cNvPr id="38929" name="Rectangle 17"/>
            <p:cNvSpPr>
              <a:spLocks noChangeArrowheads="1"/>
            </p:cNvSpPr>
            <p:nvPr/>
          </p:nvSpPr>
          <p:spPr bwMode="auto">
            <a:xfrm>
              <a:off x="192" y="3330"/>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8888</a:t>
              </a:r>
            </a:p>
          </p:txBody>
        </p:sp>
        <p:sp>
          <p:nvSpPr>
            <p:cNvPr id="38930" name="Rectangle 18"/>
            <p:cNvSpPr>
              <a:spLocks noChangeArrowheads="1"/>
            </p:cNvSpPr>
            <p:nvPr/>
          </p:nvSpPr>
          <p:spPr bwMode="auto">
            <a:xfrm>
              <a:off x="1088" y="3081"/>
              <a:ext cx="89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Bart</a:t>
              </a:r>
            </a:p>
          </p:txBody>
        </p:sp>
        <p:sp>
          <p:nvSpPr>
            <p:cNvPr id="38931" name="Rectangle 19"/>
            <p:cNvSpPr>
              <a:spLocks noChangeArrowheads="1"/>
            </p:cNvSpPr>
            <p:nvPr/>
          </p:nvSpPr>
          <p:spPr bwMode="auto">
            <a:xfrm>
              <a:off x="192" y="3081"/>
              <a:ext cx="89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9999</a:t>
              </a:r>
            </a:p>
          </p:txBody>
        </p:sp>
        <p:sp>
          <p:nvSpPr>
            <p:cNvPr id="38932" name="Rectangle 20"/>
            <p:cNvSpPr>
              <a:spLocks noChangeArrowheads="1"/>
            </p:cNvSpPr>
            <p:nvPr/>
          </p:nvSpPr>
          <p:spPr bwMode="auto">
            <a:xfrm>
              <a:off x="1088" y="2832"/>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Name</a:t>
              </a:r>
            </a:p>
          </p:txBody>
        </p:sp>
        <p:sp>
          <p:nvSpPr>
            <p:cNvPr id="38933" name="Rectangle 21"/>
            <p:cNvSpPr>
              <a:spLocks noChangeArrowheads="1"/>
            </p:cNvSpPr>
            <p:nvPr/>
          </p:nvSpPr>
          <p:spPr bwMode="auto">
            <a:xfrm>
              <a:off x="192" y="2832"/>
              <a:ext cx="8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SID</a:t>
              </a:r>
            </a:p>
          </p:txBody>
        </p:sp>
        <p:sp>
          <p:nvSpPr>
            <p:cNvPr id="38934" name="Line 22"/>
            <p:cNvSpPr>
              <a:spLocks noChangeShapeType="1"/>
            </p:cNvSpPr>
            <p:nvPr/>
          </p:nvSpPr>
          <p:spPr bwMode="auto">
            <a:xfrm>
              <a:off x="192" y="2832"/>
              <a:ext cx="53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5" name="Line 23"/>
            <p:cNvSpPr>
              <a:spLocks noChangeShapeType="1"/>
            </p:cNvSpPr>
            <p:nvPr/>
          </p:nvSpPr>
          <p:spPr bwMode="auto">
            <a:xfrm>
              <a:off x="192" y="3081"/>
              <a:ext cx="53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6" name="Line 24"/>
            <p:cNvSpPr>
              <a:spLocks noChangeShapeType="1"/>
            </p:cNvSpPr>
            <p:nvPr/>
          </p:nvSpPr>
          <p:spPr bwMode="auto">
            <a:xfrm>
              <a:off x="192" y="3330"/>
              <a:ext cx="53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7" name="Line 25"/>
            <p:cNvSpPr>
              <a:spLocks noChangeShapeType="1"/>
            </p:cNvSpPr>
            <p:nvPr/>
          </p:nvSpPr>
          <p:spPr bwMode="auto">
            <a:xfrm>
              <a:off x="192" y="3579"/>
              <a:ext cx="53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8" name="Line 26"/>
            <p:cNvSpPr>
              <a:spLocks noChangeShapeType="1"/>
            </p:cNvSpPr>
            <p:nvPr/>
          </p:nvSpPr>
          <p:spPr bwMode="auto">
            <a:xfrm>
              <a:off x="192" y="2832"/>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9" name="Line 27"/>
            <p:cNvSpPr>
              <a:spLocks noChangeShapeType="1"/>
            </p:cNvSpPr>
            <p:nvPr/>
          </p:nvSpPr>
          <p:spPr bwMode="auto">
            <a:xfrm>
              <a:off x="1088" y="2832"/>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0" name="Line 28"/>
            <p:cNvSpPr>
              <a:spLocks noChangeShapeType="1"/>
            </p:cNvSpPr>
            <p:nvPr/>
          </p:nvSpPr>
          <p:spPr bwMode="auto">
            <a:xfrm>
              <a:off x="1984" y="2832"/>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1" name="Line 29"/>
            <p:cNvSpPr>
              <a:spLocks noChangeShapeType="1"/>
            </p:cNvSpPr>
            <p:nvPr/>
          </p:nvSpPr>
          <p:spPr bwMode="auto">
            <a:xfrm>
              <a:off x="5568" y="2832"/>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2" name="Line 30"/>
            <p:cNvSpPr>
              <a:spLocks noChangeShapeType="1"/>
            </p:cNvSpPr>
            <p:nvPr/>
          </p:nvSpPr>
          <p:spPr bwMode="auto">
            <a:xfrm>
              <a:off x="3776" y="2832"/>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3" name="Line 31"/>
            <p:cNvSpPr>
              <a:spLocks noChangeShapeType="1"/>
            </p:cNvSpPr>
            <p:nvPr/>
          </p:nvSpPr>
          <p:spPr bwMode="auto">
            <a:xfrm>
              <a:off x="2880" y="2832"/>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4" name="Line 32"/>
            <p:cNvSpPr>
              <a:spLocks noChangeShapeType="1"/>
            </p:cNvSpPr>
            <p:nvPr/>
          </p:nvSpPr>
          <p:spPr bwMode="auto">
            <a:xfrm>
              <a:off x="4672" y="2832"/>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5" name="Rectangle 33"/>
            <p:cNvSpPr>
              <a:spLocks noChangeArrowheads="1"/>
            </p:cNvSpPr>
            <p:nvPr/>
          </p:nvSpPr>
          <p:spPr bwMode="auto">
            <a:xfrm>
              <a:off x="912" y="1296"/>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6" name="Text Box 34"/>
            <p:cNvSpPr txBox="1">
              <a:spLocks noChangeArrowheads="1"/>
            </p:cNvSpPr>
            <p:nvPr/>
          </p:nvSpPr>
          <p:spPr bwMode="auto">
            <a:xfrm>
              <a:off x="960" y="134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Student</a:t>
              </a:r>
            </a:p>
          </p:txBody>
        </p:sp>
        <p:sp>
          <p:nvSpPr>
            <p:cNvPr id="38947" name="Oval 35"/>
            <p:cNvSpPr>
              <a:spLocks noChangeArrowheads="1"/>
            </p:cNvSpPr>
            <p:nvPr/>
          </p:nvSpPr>
          <p:spPr bwMode="auto">
            <a:xfrm>
              <a:off x="1200"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8" name="Oval 36"/>
            <p:cNvSpPr>
              <a:spLocks noChangeArrowheads="1"/>
            </p:cNvSpPr>
            <p:nvPr/>
          </p:nvSpPr>
          <p:spPr bwMode="auto">
            <a:xfrm>
              <a:off x="192"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9" name="Oval 37"/>
            <p:cNvSpPr>
              <a:spLocks noChangeArrowheads="1"/>
            </p:cNvSpPr>
            <p:nvPr/>
          </p:nvSpPr>
          <p:spPr bwMode="auto">
            <a:xfrm>
              <a:off x="192" y="182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0" name="Oval 38"/>
            <p:cNvSpPr>
              <a:spLocks noChangeArrowheads="1"/>
            </p:cNvSpPr>
            <p:nvPr/>
          </p:nvSpPr>
          <p:spPr bwMode="auto">
            <a:xfrm>
              <a:off x="1440" y="1872"/>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1" name="Line 39"/>
            <p:cNvSpPr>
              <a:spLocks noChangeShapeType="1"/>
            </p:cNvSpPr>
            <p:nvPr/>
          </p:nvSpPr>
          <p:spPr bwMode="auto">
            <a:xfrm>
              <a:off x="576" y="1104"/>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2" name="Line 40"/>
            <p:cNvSpPr>
              <a:spLocks noChangeShapeType="1"/>
            </p:cNvSpPr>
            <p:nvPr/>
          </p:nvSpPr>
          <p:spPr bwMode="auto">
            <a:xfrm flipH="1">
              <a:off x="1296" y="1104"/>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3" name="Line 41"/>
            <p:cNvSpPr>
              <a:spLocks noChangeShapeType="1"/>
            </p:cNvSpPr>
            <p:nvPr/>
          </p:nvSpPr>
          <p:spPr bwMode="auto">
            <a:xfrm flipH="1" flipV="1">
              <a:off x="1392" y="1584"/>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4" name="Line 42"/>
            <p:cNvSpPr>
              <a:spLocks noChangeShapeType="1"/>
            </p:cNvSpPr>
            <p:nvPr/>
          </p:nvSpPr>
          <p:spPr bwMode="auto">
            <a:xfrm flipV="1">
              <a:off x="720" y="1584"/>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5" name="Text Box 43"/>
            <p:cNvSpPr txBox="1">
              <a:spLocks noChangeArrowheads="1"/>
            </p:cNvSpPr>
            <p:nvPr/>
          </p:nvSpPr>
          <p:spPr bwMode="auto">
            <a:xfrm>
              <a:off x="336" y="81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SID</a:t>
              </a:r>
            </a:p>
          </p:txBody>
        </p:sp>
        <p:sp>
          <p:nvSpPr>
            <p:cNvPr id="38956" name="Text Box 44"/>
            <p:cNvSpPr txBox="1">
              <a:spLocks noChangeArrowheads="1"/>
            </p:cNvSpPr>
            <p:nvPr/>
          </p:nvSpPr>
          <p:spPr bwMode="auto">
            <a:xfrm>
              <a:off x="1296" y="81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Name</a:t>
              </a:r>
            </a:p>
          </p:txBody>
        </p:sp>
        <p:sp>
          <p:nvSpPr>
            <p:cNvPr id="38957" name="Text Box 45"/>
            <p:cNvSpPr txBox="1">
              <a:spLocks noChangeArrowheads="1"/>
            </p:cNvSpPr>
            <p:nvPr/>
          </p:nvSpPr>
          <p:spPr bwMode="auto">
            <a:xfrm>
              <a:off x="288" y="187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Major</a:t>
              </a:r>
            </a:p>
          </p:txBody>
        </p:sp>
        <p:sp>
          <p:nvSpPr>
            <p:cNvPr id="38958" name="Text Box 46"/>
            <p:cNvSpPr txBox="1">
              <a:spLocks noChangeArrowheads="1"/>
            </p:cNvSpPr>
            <p:nvPr/>
          </p:nvSpPr>
          <p:spPr bwMode="auto">
            <a:xfrm>
              <a:off x="1584" y="1920"/>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GPA</a:t>
              </a:r>
            </a:p>
          </p:txBody>
        </p:sp>
        <p:sp>
          <p:nvSpPr>
            <p:cNvPr id="38959" name="AutoShape 47"/>
            <p:cNvSpPr>
              <a:spLocks noChangeArrowheads="1"/>
            </p:cNvSpPr>
            <p:nvPr/>
          </p:nvSpPr>
          <p:spPr bwMode="auto">
            <a:xfrm>
              <a:off x="2352" y="1200"/>
              <a:ext cx="1056" cy="4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60" name="Rectangle 48"/>
            <p:cNvSpPr>
              <a:spLocks noChangeArrowheads="1"/>
            </p:cNvSpPr>
            <p:nvPr/>
          </p:nvSpPr>
          <p:spPr bwMode="auto">
            <a:xfrm>
              <a:off x="4128" y="1296"/>
              <a:ext cx="76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61" name="Oval 49"/>
            <p:cNvSpPr>
              <a:spLocks noChangeArrowheads="1"/>
            </p:cNvSpPr>
            <p:nvPr/>
          </p:nvSpPr>
          <p:spPr bwMode="auto">
            <a:xfrm>
              <a:off x="4608"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62" name="Text Box 50"/>
            <p:cNvSpPr txBox="1">
              <a:spLocks noChangeArrowheads="1"/>
            </p:cNvSpPr>
            <p:nvPr/>
          </p:nvSpPr>
          <p:spPr bwMode="auto">
            <a:xfrm>
              <a:off x="4704" y="816"/>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S/N #</a:t>
              </a:r>
            </a:p>
          </p:txBody>
        </p:sp>
        <p:sp>
          <p:nvSpPr>
            <p:cNvPr id="38963" name="Line 51"/>
            <p:cNvSpPr>
              <a:spLocks noChangeShapeType="1"/>
            </p:cNvSpPr>
            <p:nvPr/>
          </p:nvSpPr>
          <p:spPr bwMode="auto">
            <a:xfrm flipH="1">
              <a:off x="4560" y="110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4" name="AutoShape 52"/>
            <p:cNvSpPr>
              <a:spLocks noChangeArrowheads="1"/>
            </p:cNvSpPr>
            <p:nvPr/>
          </p:nvSpPr>
          <p:spPr bwMode="auto">
            <a:xfrm>
              <a:off x="2256" y="1920"/>
              <a:ext cx="1200" cy="72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8965" name="Text Box 53"/>
            <p:cNvSpPr txBox="1">
              <a:spLocks noChangeArrowheads="1"/>
            </p:cNvSpPr>
            <p:nvPr/>
          </p:nvSpPr>
          <p:spPr bwMode="auto">
            <a:xfrm>
              <a:off x="4176" y="134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Laptop</a:t>
              </a:r>
            </a:p>
          </p:txBody>
        </p:sp>
        <p:sp>
          <p:nvSpPr>
            <p:cNvPr id="38966" name="Text Box 54"/>
            <p:cNvSpPr txBox="1">
              <a:spLocks noChangeArrowheads="1"/>
            </p:cNvSpPr>
            <p:nvPr/>
          </p:nvSpPr>
          <p:spPr bwMode="auto">
            <a:xfrm>
              <a:off x="2640" y="134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Have</a:t>
              </a:r>
            </a:p>
          </p:txBody>
        </p:sp>
        <p:sp>
          <p:nvSpPr>
            <p:cNvPr id="38967" name="Text Box 55"/>
            <p:cNvSpPr txBox="1">
              <a:spLocks noChangeArrowheads="1"/>
            </p:cNvSpPr>
            <p:nvPr/>
          </p:nvSpPr>
          <p:spPr bwMode="auto">
            <a:xfrm>
              <a:off x="240" y="3888"/>
              <a:ext cx="52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 Primary key can be either </a:t>
              </a:r>
              <a:r>
                <a:rPr kumimoji="1" lang="en-US" altLang="zh-TW" b="0" i="1">
                  <a:latin typeface="Arial" pitchFamily="34" charset="0"/>
                  <a:ea typeface="PMingLiU" pitchFamily="18" charset="-120"/>
                </a:rPr>
                <a:t>SID</a:t>
              </a:r>
              <a:r>
                <a:rPr kumimoji="1" lang="en-US" altLang="zh-TW" b="0">
                  <a:latin typeface="Arial" pitchFamily="34" charset="0"/>
                  <a:ea typeface="PMingLiU" pitchFamily="18" charset="-120"/>
                </a:rPr>
                <a:t> or </a:t>
              </a:r>
              <a:r>
                <a:rPr kumimoji="1" lang="en-US" altLang="zh-TW" b="0" i="1">
                  <a:latin typeface="Arial" pitchFamily="34" charset="0"/>
                  <a:ea typeface="PMingLiU" pitchFamily="18" charset="-120"/>
                </a:rPr>
                <a:t>LP_S/N</a:t>
              </a:r>
              <a:endParaRPr kumimoji="1" lang="en-US" altLang="zh-TW" b="0">
                <a:latin typeface="Arial" pitchFamily="34" charset="0"/>
                <a:ea typeface="PMingLiU" pitchFamily="18" charset="-120"/>
              </a:endParaRPr>
            </a:p>
          </p:txBody>
        </p:sp>
        <p:sp>
          <p:nvSpPr>
            <p:cNvPr id="38968" name="Line 56"/>
            <p:cNvSpPr>
              <a:spLocks noChangeShapeType="1"/>
            </p:cNvSpPr>
            <p:nvPr/>
          </p:nvSpPr>
          <p:spPr bwMode="auto">
            <a:xfrm>
              <a:off x="3408" y="1440"/>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9" name="Oval 57"/>
            <p:cNvSpPr>
              <a:spLocks noChangeArrowheads="1"/>
            </p:cNvSpPr>
            <p:nvPr/>
          </p:nvSpPr>
          <p:spPr bwMode="auto">
            <a:xfrm>
              <a:off x="2880" y="62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70" name="Text Box 58"/>
            <p:cNvSpPr txBox="1">
              <a:spLocks noChangeArrowheads="1"/>
            </p:cNvSpPr>
            <p:nvPr/>
          </p:nvSpPr>
          <p:spPr bwMode="auto">
            <a:xfrm>
              <a:off x="2832" y="672"/>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Condition</a:t>
              </a:r>
            </a:p>
          </p:txBody>
        </p:sp>
        <p:sp>
          <p:nvSpPr>
            <p:cNvPr id="38971" name="Line 59"/>
            <p:cNvSpPr>
              <a:spLocks noChangeShapeType="1"/>
            </p:cNvSpPr>
            <p:nvPr/>
          </p:nvSpPr>
          <p:spPr bwMode="auto">
            <a:xfrm flipV="1">
              <a:off x="2976" y="960"/>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72" name="Oval 60"/>
            <p:cNvSpPr>
              <a:spLocks noChangeArrowheads="1"/>
            </p:cNvSpPr>
            <p:nvPr/>
          </p:nvSpPr>
          <p:spPr bwMode="auto">
            <a:xfrm>
              <a:off x="4704" y="1920"/>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73" name="Text Box 61"/>
            <p:cNvSpPr txBox="1">
              <a:spLocks noChangeArrowheads="1"/>
            </p:cNvSpPr>
            <p:nvPr/>
          </p:nvSpPr>
          <p:spPr bwMode="auto">
            <a:xfrm>
              <a:off x="4752" y="1968"/>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Brand</a:t>
              </a:r>
            </a:p>
          </p:txBody>
        </p:sp>
        <p:sp>
          <p:nvSpPr>
            <p:cNvPr id="38974" name="Line 62"/>
            <p:cNvSpPr>
              <a:spLocks noChangeShapeType="1"/>
            </p:cNvSpPr>
            <p:nvPr/>
          </p:nvSpPr>
          <p:spPr bwMode="auto">
            <a:xfrm>
              <a:off x="4752" y="1632"/>
              <a:ext cx="24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75" name="Line 63"/>
            <p:cNvSpPr>
              <a:spLocks noChangeShapeType="1"/>
            </p:cNvSpPr>
            <p:nvPr/>
          </p:nvSpPr>
          <p:spPr bwMode="auto">
            <a:xfrm flipH="1">
              <a:off x="1632" y="139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76" name="Line 64"/>
            <p:cNvSpPr>
              <a:spLocks noChangeShapeType="1"/>
            </p:cNvSpPr>
            <p:nvPr/>
          </p:nvSpPr>
          <p:spPr bwMode="auto">
            <a:xfrm>
              <a:off x="1632"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77" name="Text Box 65"/>
            <p:cNvSpPr txBox="1">
              <a:spLocks noChangeArrowheads="1"/>
            </p:cNvSpPr>
            <p:nvPr/>
          </p:nvSpPr>
          <p:spPr bwMode="auto">
            <a:xfrm>
              <a:off x="1920" y="816"/>
              <a:ext cx="11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1:1 Relationship</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defRPr/>
            </a:pPr>
            <a:r>
              <a:rPr lang="en-US" altLang="zh-CN">
                <a:ea typeface="SimSun" pitchFamily="2" charset="-122"/>
              </a:rPr>
              <a:t>Composite and Multivalued Attributes</a:t>
            </a:r>
            <a:endParaRPr lang="zh-CN" altLang="en-US">
              <a:ea typeface="SimSun" pitchFamily="2" charset="-122"/>
            </a:endParaRPr>
          </a:p>
        </p:txBody>
      </p:sp>
      <p:sp>
        <p:nvSpPr>
          <p:cNvPr id="39939" name="Rectangle 3"/>
          <p:cNvSpPr>
            <a:spLocks noGrp="1" noChangeArrowheads="1"/>
          </p:cNvSpPr>
          <p:nvPr>
            <p:ph type="body" idx="1"/>
          </p:nvPr>
        </p:nvSpPr>
        <p:spPr>
          <a:xfrm>
            <a:off x="152400" y="1304925"/>
            <a:ext cx="8801100" cy="4311650"/>
          </a:xfrm>
          <a:ln>
            <a:solidFill>
              <a:srgbClr val="FF0000"/>
            </a:solidFill>
            <a:miter lim="800000"/>
            <a:headEnd/>
            <a:tailEnd/>
          </a:ln>
        </p:spPr>
        <p:txBody>
          <a:bodyPr/>
          <a:lstStyle/>
          <a:p>
            <a:r>
              <a:rPr lang="en-US" altLang="zh-CN" sz="2800" b="1">
                <a:solidFill>
                  <a:srgbClr val="FF0000"/>
                </a:solidFill>
                <a:ea typeface="SimSun" pitchFamily="2" charset="-122"/>
              </a:rPr>
              <a:t>Composite</a:t>
            </a:r>
            <a:r>
              <a:rPr lang="en-US" altLang="zh-CN" sz="2800" b="1">
                <a:ea typeface="SimSun" pitchFamily="2" charset="-122"/>
              </a:rPr>
              <a:t> attributes are </a:t>
            </a:r>
            <a:r>
              <a:rPr lang="en-US" altLang="zh-CN" sz="2800" b="1">
                <a:solidFill>
                  <a:srgbClr val="FF0000"/>
                </a:solidFill>
                <a:ea typeface="SimSun" pitchFamily="2" charset="-122"/>
              </a:rPr>
              <a:t>flattened </a:t>
            </a:r>
            <a:r>
              <a:rPr lang="en-US" altLang="zh-CN" sz="2800" b="1">
                <a:ea typeface="SimSun" pitchFamily="2" charset="-122"/>
              </a:rPr>
              <a:t>out by creating a separate attribute for </a:t>
            </a:r>
            <a:r>
              <a:rPr lang="en-US" altLang="zh-CN" sz="2800" b="1">
                <a:solidFill>
                  <a:srgbClr val="FF0000"/>
                </a:solidFill>
                <a:ea typeface="SimSun" pitchFamily="2" charset="-122"/>
              </a:rPr>
              <a:t>each component attribute</a:t>
            </a:r>
          </a:p>
          <a:p>
            <a:pPr lvl="1"/>
            <a:r>
              <a:rPr lang="en-US" altLang="zh-CN" sz="2400" b="1">
                <a:ea typeface="SimSun" pitchFamily="2" charset="-122"/>
              </a:rPr>
              <a:t>E.g. given entity set </a:t>
            </a:r>
            <a:r>
              <a:rPr lang="en-US" altLang="zh-CN" sz="2400" b="1" i="1">
                <a:ea typeface="SimSun" pitchFamily="2" charset="-122"/>
              </a:rPr>
              <a:t>custome</a:t>
            </a:r>
            <a:r>
              <a:rPr lang="en-US" altLang="zh-CN" sz="2400" b="1">
                <a:ea typeface="SimSun" pitchFamily="2" charset="-122"/>
              </a:rPr>
              <a:t>r with composite attribute </a:t>
            </a:r>
            <a:r>
              <a:rPr lang="en-US" altLang="zh-CN" sz="2400" b="1" i="1">
                <a:solidFill>
                  <a:srgbClr val="FF0000"/>
                </a:solidFill>
                <a:ea typeface="SimSun" pitchFamily="2" charset="-122"/>
              </a:rPr>
              <a:t>name</a:t>
            </a:r>
            <a:r>
              <a:rPr lang="en-US" altLang="zh-CN" sz="2400" b="1">
                <a:solidFill>
                  <a:srgbClr val="FF0000"/>
                </a:solidFill>
                <a:ea typeface="SimSun" pitchFamily="2" charset="-122"/>
              </a:rPr>
              <a:t> </a:t>
            </a:r>
            <a:r>
              <a:rPr lang="en-US" altLang="zh-CN" sz="2400" b="1">
                <a:ea typeface="SimSun" pitchFamily="2" charset="-122"/>
              </a:rPr>
              <a:t>with component attributes </a:t>
            </a:r>
            <a:r>
              <a:rPr lang="en-US" altLang="zh-CN" sz="2400" b="1" i="1">
                <a:solidFill>
                  <a:srgbClr val="FF0000"/>
                </a:solidFill>
                <a:ea typeface="SimSun" pitchFamily="2" charset="-122"/>
              </a:rPr>
              <a:t>first-name</a:t>
            </a:r>
            <a:r>
              <a:rPr lang="en-US" altLang="zh-CN" sz="2400" b="1" i="1">
                <a:ea typeface="SimSun" pitchFamily="2" charset="-122"/>
              </a:rPr>
              <a:t> </a:t>
            </a:r>
            <a:r>
              <a:rPr lang="en-US" altLang="zh-CN" sz="2400" b="1">
                <a:ea typeface="SimSun" pitchFamily="2" charset="-122"/>
              </a:rPr>
              <a:t>and </a:t>
            </a:r>
            <a:r>
              <a:rPr lang="en-US" altLang="zh-CN" sz="2400" b="1" i="1">
                <a:solidFill>
                  <a:srgbClr val="FF0000"/>
                </a:solidFill>
                <a:ea typeface="SimSun" pitchFamily="2" charset="-122"/>
              </a:rPr>
              <a:t>last-name</a:t>
            </a:r>
            <a:r>
              <a:rPr lang="en-US" altLang="zh-CN" sz="2400" b="1">
                <a:ea typeface="SimSun" pitchFamily="2" charset="-122"/>
              </a:rPr>
              <a:t> the table corresponding to the entity set has two attributes</a:t>
            </a:r>
            <a:br>
              <a:rPr lang="en-US" altLang="zh-CN" sz="2400" b="1">
                <a:ea typeface="SimSun" pitchFamily="2" charset="-122"/>
              </a:rPr>
            </a:br>
            <a:r>
              <a:rPr lang="en-US" altLang="zh-CN" sz="2400" b="1">
                <a:ea typeface="SimSun" pitchFamily="2" charset="-122"/>
              </a:rPr>
              <a:t>                 </a:t>
            </a:r>
            <a:r>
              <a:rPr lang="en-US" altLang="zh-CN" sz="2400" b="1" i="1">
                <a:solidFill>
                  <a:srgbClr val="FF0000"/>
                </a:solidFill>
                <a:ea typeface="SimSun" pitchFamily="2" charset="-122"/>
              </a:rPr>
              <a:t>name.first-name</a:t>
            </a:r>
            <a:r>
              <a:rPr lang="en-US" altLang="zh-CN" sz="2400" b="1">
                <a:ea typeface="SimSun" pitchFamily="2" charset="-122"/>
              </a:rPr>
              <a:t>  and </a:t>
            </a:r>
            <a:r>
              <a:rPr lang="en-US" altLang="zh-CN" sz="2400" b="1" i="1">
                <a:solidFill>
                  <a:srgbClr val="FF0000"/>
                </a:solidFill>
                <a:ea typeface="SimSun" pitchFamily="2" charset="-122"/>
              </a:rPr>
              <a:t>name.last-name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026"/>
          <p:cNvSpPr>
            <a:spLocks noGrp="1" noChangeArrowheads="1"/>
          </p:cNvSpPr>
          <p:nvPr>
            <p:ph type="title"/>
          </p:nvPr>
        </p:nvSpPr>
        <p:spPr/>
        <p:txBody>
          <a:bodyPr/>
          <a:lstStyle/>
          <a:p>
            <a:pPr>
              <a:defRPr/>
            </a:pPr>
            <a:r>
              <a:rPr lang="en-US" altLang="zh-CN">
                <a:ea typeface="SimSun" pitchFamily="2" charset="-122"/>
              </a:rPr>
              <a:t>Composite and Multivalued Attributes</a:t>
            </a:r>
            <a:endParaRPr lang="zh-CN" altLang="en-US">
              <a:ea typeface="SimSun" pitchFamily="2" charset="-122"/>
            </a:endParaRPr>
          </a:p>
        </p:txBody>
      </p:sp>
      <p:sp>
        <p:nvSpPr>
          <p:cNvPr id="40963" name="Rectangle 1027"/>
          <p:cNvSpPr>
            <a:spLocks noGrp="1" noChangeArrowheads="1"/>
          </p:cNvSpPr>
          <p:nvPr>
            <p:ph type="body" idx="1"/>
          </p:nvPr>
        </p:nvSpPr>
        <p:spPr>
          <a:xfrm>
            <a:off x="152400" y="885825"/>
            <a:ext cx="8801100" cy="5816600"/>
          </a:xfrm>
          <a:ln>
            <a:solidFill>
              <a:srgbClr val="FF0000"/>
            </a:solidFill>
            <a:miter lim="800000"/>
            <a:headEnd/>
            <a:tailEnd/>
          </a:ln>
        </p:spPr>
        <p:txBody>
          <a:bodyPr/>
          <a:lstStyle/>
          <a:p>
            <a:r>
              <a:rPr lang="en-US" altLang="zh-CN" sz="2800" b="1">
                <a:ea typeface="SimSun" pitchFamily="2" charset="-122"/>
              </a:rPr>
              <a:t>A </a:t>
            </a:r>
            <a:r>
              <a:rPr lang="en-US" altLang="zh-CN" sz="2800" b="1">
                <a:solidFill>
                  <a:srgbClr val="FF0000"/>
                </a:solidFill>
                <a:ea typeface="SimSun" pitchFamily="2" charset="-122"/>
              </a:rPr>
              <a:t>multivalued </a:t>
            </a:r>
            <a:r>
              <a:rPr lang="en-US" altLang="zh-CN" sz="2800" b="1">
                <a:ea typeface="SimSun" pitchFamily="2" charset="-122"/>
              </a:rPr>
              <a:t>attribute</a:t>
            </a:r>
            <a:r>
              <a:rPr lang="en-US" altLang="zh-CN" sz="2800" b="1">
                <a:solidFill>
                  <a:srgbClr val="FF0000"/>
                </a:solidFill>
                <a:ea typeface="SimSun" pitchFamily="2" charset="-122"/>
              </a:rPr>
              <a:t> M</a:t>
            </a:r>
            <a:r>
              <a:rPr lang="en-US" altLang="zh-CN" sz="2800" b="1">
                <a:ea typeface="SimSun" pitchFamily="2" charset="-122"/>
              </a:rPr>
              <a:t> of an entity </a:t>
            </a:r>
            <a:r>
              <a:rPr lang="en-US" altLang="zh-CN" sz="2800" b="1">
                <a:solidFill>
                  <a:srgbClr val="FF0000"/>
                </a:solidFill>
                <a:ea typeface="SimSun" pitchFamily="2" charset="-122"/>
              </a:rPr>
              <a:t>E is</a:t>
            </a:r>
            <a:r>
              <a:rPr lang="en-US" altLang="zh-CN" sz="2800" b="1">
                <a:ea typeface="SimSun" pitchFamily="2" charset="-122"/>
              </a:rPr>
              <a:t> represented by a </a:t>
            </a:r>
            <a:r>
              <a:rPr lang="en-US" altLang="zh-CN" sz="2800" b="1">
                <a:solidFill>
                  <a:srgbClr val="FF0000"/>
                </a:solidFill>
                <a:ea typeface="SimSun" pitchFamily="2" charset="-122"/>
              </a:rPr>
              <a:t>separate table EM</a:t>
            </a:r>
          </a:p>
          <a:p>
            <a:pPr lvl="1"/>
            <a:r>
              <a:rPr lang="en-US" altLang="zh-CN" sz="2400" b="1">
                <a:ea typeface="SimSun" pitchFamily="2" charset="-122"/>
              </a:rPr>
              <a:t>Table EM has attributes corresponding to the </a:t>
            </a:r>
            <a:r>
              <a:rPr lang="en-US" altLang="zh-CN" sz="2400" b="1">
                <a:solidFill>
                  <a:srgbClr val="FF0000"/>
                </a:solidFill>
                <a:ea typeface="SimSun" pitchFamily="2" charset="-122"/>
              </a:rPr>
              <a:t>primary key of E</a:t>
            </a:r>
            <a:r>
              <a:rPr lang="en-US" altLang="zh-CN" sz="2400" b="1">
                <a:ea typeface="SimSun" pitchFamily="2" charset="-122"/>
              </a:rPr>
              <a:t> and an attribute corresponding to </a:t>
            </a:r>
            <a:r>
              <a:rPr lang="en-US" altLang="zh-CN" sz="2400" b="1">
                <a:solidFill>
                  <a:srgbClr val="FF0000"/>
                </a:solidFill>
                <a:ea typeface="SimSun" pitchFamily="2" charset="-122"/>
              </a:rPr>
              <a:t>multivalued attribute M</a:t>
            </a:r>
          </a:p>
          <a:p>
            <a:pPr lvl="1">
              <a:buFont typeface="Monotype Sorts" pitchFamily="2" charset="2"/>
              <a:buNone/>
            </a:pPr>
            <a:endParaRPr lang="en-US" altLang="zh-CN" sz="2400" b="1" i="1">
              <a:ea typeface="SimSun" pitchFamily="2" charset="-122"/>
            </a:endParaRPr>
          </a:p>
          <a:p>
            <a:pPr lvl="1"/>
            <a:r>
              <a:rPr lang="en-US" altLang="zh-CN" sz="2400" b="1">
                <a:ea typeface="SimSun" pitchFamily="2" charset="-122"/>
              </a:rPr>
              <a:t>Each value of the </a:t>
            </a:r>
            <a:r>
              <a:rPr lang="en-US" altLang="zh-CN" sz="2400" b="1">
                <a:solidFill>
                  <a:srgbClr val="FF0000"/>
                </a:solidFill>
                <a:ea typeface="SimSun" pitchFamily="2" charset="-122"/>
              </a:rPr>
              <a:t>multivalued attribute</a:t>
            </a:r>
            <a:r>
              <a:rPr lang="en-US" altLang="zh-CN" sz="2400" b="1">
                <a:ea typeface="SimSun" pitchFamily="2" charset="-122"/>
              </a:rPr>
              <a:t> maps to a </a:t>
            </a:r>
            <a:r>
              <a:rPr lang="en-US" altLang="zh-CN" sz="2400" b="1">
                <a:solidFill>
                  <a:srgbClr val="FF0000"/>
                </a:solidFill>
                <a:ea typeface="SimSun" pitchFamily="2" charset="-122"/>
              </a:rPr>
              <a:t>separate row</a:t>
            </a:r>
            <a:r>
              <a:rPr lang="en-US" altLang="zh-CN" sz="2400" b="1">
                <a:ea typeface="SimSun" pitchFamily="2" charset="-122"/>
              </a:rPr>
              <a:t> of the table EM</a:t>
            </a:r>
          </a:p>
          <a:p>
            <a:pPr lvl="2"/>
            <a:endParaRPr lang="zh-CN" altLang="en-US" sz="2400" b="1">
              <a:ea typeface="SimSun"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defRPr/>
            </a:pPr>
            <a:r>
              <a:rPr lang="en-US" altLang="zh-TW" sz="2800">
                <a:solidFill>
                  <a:srgbClr val="FF0000"/>
                </a:solidFill>
                <a:ea typeface="PMingLiU" pitchFamily="18" charset="-120"/>
              </a:rPr>
              <a:t>Representing Composite Attribute</a:t>
            </a:r>
            <a:endParaRPr lang="en-US" sz="2800">
              <a:solidFill>
                <a:srgbClr val="FF0000"/>
              </a:solidFill>
            </a:endParaRPr>
          </a:p>
        </p:txBody>
      </p:sp>
      <p:grpSp>
        <p:nvGrpSpPr>
          <p:cNvPr id="41987" name="Group 3"/>
          <p:cNvGrpSpPr>
            <a:grpSpLocks/>
          </p:cNvGrpSpPr>
          <p:nvPr/>
        </p:nvGrpSpPr>
        <p:grpSpPr bwMode="auto">
          <a:xfrm>
            <a:off x="590550" y="2114550"/>
            <a:ext cx="8382000" cy="3048000"/>
            <a:chOff x="384" y="2160"/>
            <a:chExt cx="5280" cy="1920"/>
          </a:xfrm>
        </p:grpSpPr>
        <p:sp>
          <p:nvSpPr>
            <p:cNvPr id="41988" name="Rectangle 4"/>
            <p:cNvSpPr>
              <a:spLocks noChangeArrowheads="1"/>
            </p:cNvSpPr>
            <p:nvPr/>
          </p:nvSpPr>
          <p:spPr bwMode="auto">
            <a:xfrm>
              <a:off x="624" y="2688"/>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9" name="Text Box 5"/>
            <p:cNvSpPr txBox="1">
              <a:spLocks noChangeArrowheads="1"/>
            </p:cNvSpPr>
            <p:nvPr/>
          </p:nvSpPr>
          <p:spPr bwMode="auto">
            <a:xfrm>
              <a:off x="624" y="273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Professor</a:t>
              </a:r>
            </a:p>
          </p:txBody>
        </p:sp>
        <p:sp>
          <p:nvSpPr>
            <p:cNvPr id="41990" name="Oval 6"/>
            <p:cNvSpPr>
              <a:spLocks noChangeArrowheads="1"/>
            </p:cNvSpPr>
            <p:nvPr/>
          </p:nvSpPr>
          <p:spPr bwMode="auto">
            <a:xfrm>
              <a:off x="384" y="2160"/>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Text Box 7"/>
            <p:cNvSpPr txBox="1">
              <a:spLocks noChangeArrowheads="1"/>
            </p:cNvSpPr>
            <p:nvPr/>
          </p:nvSpPr>
          <p:spPr bwMode="auto">
            <a:xfrm>
              <a:off x="480" y="220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SSN</a:t>
              </a:r>
            </a:p>
          </p:txBody>
        </p:sp>
        <p:sp>
          <p:nvSpPr>
            <p:cNvPr id="41992" name="Oval 8"/>
            <p:cNvSpPr>
              <a:spLocks noChangeArrowheads="1"/>
            </p:cNvSpPr>
            <p:nvPr/>
          </p:nvSpPr>
          <p:spPr bwMode="auto">
            <a:xfrm>
              <a:off x="1200" y="2160"/>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3" name="Text Box 9"/>
            <p:cNvSpPr txBox="1">
              <a:spLocks noChangeArrowheads="1"/>
            </p:cNvSpPr>
            <p:nvPr/>
          </p:nvSpPr>
          <p:spPr bwMode="auto">
            <a:xfrm>
              <a:off x="1296" y="2208"/>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Name</a:t>
              </a:r>
            </a:p>
          </p:txBody>
        </p:sp>
        <p:sp>
          <p:nvSpPr>
            <p:cNvPr id="41994" name="Oval 10"/>
            <p:cNvSpPr>
              <a:spLocks noChangeArrowheads="1"/>
            </p:cNvSpPr>
            <p:nvPr/>
          </p:nvSpPr>
          <p:spPr bwMode="auto">
            <a:xfrm>
              <a:off x="1296" y="31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5" name="Text Box 11"/>
            <p:cNvSpPr txBox="1">
              <a:spLocks noChangeArrowheads="1"/>
            </p:cNvSpPr>
            <p:nvPr/>
          </p:nvSpPr>
          <p:spPr bwMode="auto">
            <a:xfrm>
              <a:off x="1296" y="3216"/>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Address</a:t>
              </a:r>
            </a:p>
          </p:txBody>
        </p:sp>
        <p:sp>
          <p:nvSpPr>
            <p:cNvPr id="41996" name="Line 12"/>
            <p:cNvSpPr>
              <a:spLocks noChangeShapeType="1"/>
            </p:cNvSpPr>
            <p:nvPr/>
          </p:nvSpPr>
          <p:spPr bwMode="auto">
            <a:xfrm flipH="1" flipV="1">
              <a:off x="1200" y="2976"/>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7" name="Rectangle 13"/>
            <p:cNvSpPr>
              <a:spLocks noChangeArrowheads="1"/>
            </p:cNvSpPr>
            <p:nvPr/>
          </p:nvSpPr>
          <p:spPr bwMode="auto">
            <a:xfrm>
              <a:off x="4032" y="2994"/>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1 B St.</a:t>
              </a:r>
            </a:p>
          </p:txBody>
        </p:sp>
        <p:sp>
          <p:nvSpPr>
            <p:cNvPr id="41998" name="Rectangle 14"/>
            <p:cNvSpPr>
              <a:spLocks noChangeArrowheads="1"/>
            </p:cNvSpPr>
            <p:nvPr/>
          </p:nvSpPr>
          <p:spPr bwMode="auto">
            <a:xfrm>
              <a:off x="4032" y="2745"/>
              <a:ext cx="81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50 1</a:t>
              </a:r>
              <a:r>
                <a:rPr kumimoji="1" lang="en-US" altLang="zh-TW" sz="1400" b="0" baseline="30000">
                  <a:ea typeface="PMingLiU" pitchFamily="18" charset="-120"/>
                </a:rPr>
                <a:t>st</a:t>
              </a:r>
              <a:r>
                <a:rPr kumimoji="1" lang="en-US" altLang="zh-TW" sz="1400" b="0">
                  <a:ea typeface="PMingLiU" pitchFamily="18" charset="-120"/>
                </a:rPr>
                <a:t> St.</a:t>
              </a:r>
            </a:p>
          </p:txBody>
        </p:sp>
        <p:sp>
          <p:nvSpPr>
            <p:cNvPr id="41999" name="Rectangle 15"/>
            <p:cNvSpPr>
              <a:spLocks noChangeArrowheads="1"/>
            </p:cNvSpPr>
            <p:nvPr/>
          </p:nvSpPr>
          <p:spPr bwMode="auto">
            <a:xfrm>
              <a:off x="4032" y="2496"/>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Street</a:t>
              </a:r>
            </a:p>
          </p:txBody>
        </p:sp>
        <p:sp>
          <p:nvSpPr>
            <p:cNvPr id="42000" name="Rectangle 16"/>
            <p:cNvSpPr>
              <a:spLocks noChangeArrowheads="1"/>
            </p:cNvSpPr>
            <p:nvPr/>
          </p:nvSpPr>
          <p:spPr bwMode="auto">
            <a:xfrm>
              <a:off x="4848" y="2994"/>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San Jose</a:t>
              </a:r>
            </a:p>
          </p:txBody>
        </p:sp>
        <p:sp>
          <p:nvSpPr>
            <p:cNvPr id="42001" name="Rectangle 17"/>
            <p:cNvSpPr>
              <a:spLocks noChangeArrowheads="1"/>
            </p:cNvSpPr>
            <p:nvPr/>
          </p:nvSpPr>
          <p:spPr bwMode="auto">
            <a:xfrm>
              <a:off x="3216" y="2994"/>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Dr. Lee</a:t>
              </a:r>
            </a:p>
          </p:txBody>
        </p:sp>
        <p:sp>
          <p:nvSpPr>
            <p:cNvPr id="42002" name="Rectangle 18"/>
            <p:cNvSpPr>
              <a:spLocks noChangeArrowheads="1"/>
            </p:cNvSpPr>
            <p:nvPr/>
          </p:nvSpPr>
          <p:spPr bwMode="auto">
            <a:xfrm>
              <a:off x="2400" y="2994"/>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8888</a:t>
              </a:r>
            </a:p>
          </p:txBody>
        </p:sp>
        <p:sp>
          <p:nvSpPr>
            <p:cNvPr id="42003" name="Rectangle 19"/>
            <p:cNvSpPr>
              <a:spLocks noChangeArrowheads="1"/>
            </p:cNvSpPr>
            <p:nvPr/>
          </p:nvSpPr>
          <p:spPr bwMode="auto">
            <a:xfrm>
              <a:off x="4848" y="2745"/>
              <a:ext cx="81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Fake City</a:t>
              </a:r>
            </a:p>
          </p:txBody>
        </p:sp>
        <p:sp>
          <p:nvSpPr>
            <p:cNvPr id="42004" name="Rectangle 20"/>
            <p:cNvSpPr>
              <a:spLocks noChangeArrowheads="1"/>
            </p:cNvSpPr>
            <p:nvPr/>
          </p:nvSpPr>
          <p:spPr bwMode="auto">
            <a:xfrm>
              <a:off x="3216" y="2745"/>
              <a:ext cx="81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Dr. Smith</a:t>
              </a:r>
            </a:p>
          </p:txBody>
        </p:sp>
        <p:sp>
          <p:nvSpPr>
            <p:cNvPr id="42005" name="Rectangle 21"/>
            <p:cNvSpPr>
              <a:spLocks noChangeArrowheads="1"/>
            </p:cNvSpPr>
            <p:nvPr/>
          </p:nvSpPr>
          <p:spPr bwMode="auto">
            <a:xfrm>
              <a:off x="2400" y="2745"/>
              <a:ext cx="81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9999</a:t>
              </a:r>
            </a:p>
          </p:txBody>
        </p:sp>
        <p:sp>
          <p:nvSpPr>
            <p:cNvPr id="42006" name="Rectangle 22"/>
            <p:cNvSpPr>
              <a:spLocks noChangeArrowheads="1"/>
            </p:cNvSpPr>
            <p:nvPr/>
          </p:nvSpPr>
          <p:spPr bwMode="auto">
            <a:xfrm>
              <a:off x="4848" y="2496"/>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City</a:t>
              </a:r>
            </a:p>
          </p:txBody>
        </p:sp>
        <p:sp>
          <p:nvSpPr>
            <p:cNvPr id="42007" name="Rectangle 23"/>
            <p:cNvSpPr>
              <a:spLocks noChangeArrowheads="1"/>
            </p:cNvSpPr>
            <p:nvPr/>
          </p:nvSpPr>
          <p:spPr bwMode="auto">
            <a:xfrm>
              <a:off x="3216" y="2496"/>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Name</a:t>
              </a:r>
            </a:p>
          </p:txBody>
        </p:sp>
        <p:sp>
          <p:nvSpPr>
            <p:cNvPr id="42008" name="Rectangle 24"/>
            <p:cNvSpPr>
              <a:spLocks noChangeArrowheads="1"/>
            </p:cNvSpPr>
            <p:nvPr/>
          </p:nvSpPr>
          <p:spPr bwMode="auto">
            <a:xfrm>
              <a:off x="2400" y="2496"/>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SSN</a:t>
              </a:r>
            </a:p>
          </p:txBody>
        </p:sp>
        <p:sp>
          <p:nvSpPr>
            <p:cNvPr id="42009" name="Line 25"/>
            <p:cNvSpPr>
              <a:spLocks noChangeShapeType="1"/>
            </p:cNvSpPr>
            <p:nvPr/>
          </p:nvSpPr>
          <p:spPr bwMode="auto">
            <a:xfrm>
              <a:off x="2400" y="2496"/>
              <a:ext cx="32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0" name="Line 26"/>
            <p:cNvSpPr>
              <a:spLocks noChangeShapeType="1"/>
            </p:cNvSpPr>
            <p:nvPr/>
          </p:nvSpPr>
          <p:spPr bwMode="auto">
            <a:xfrm>
              <a:off x="2400" y="2745"/>
              <a:ext cx="3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1" name="Line 27"/>
            <p:cNvSpPr>
              <a:spLocks noChangeShapeType="1"/>
            </p:cNvSpPr>
            <p:nvPr/>
          </p:nvSpPr>
          <p:spPr bwMode="auto">
            <a:xfrm>
              <a:off x="2400" y="2994"/>
              <a:ext cx="32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2" name="Line 28"/>
            <p:cNvSpPr>
              <a:spLocks noChangeShapeType="1"/>
            </p:cNvSpPr>
            <p:nvPr/>
          </p:nvSpPr>
          <p:spPr bwMode="auto">
            <a:xfrm>
              <a:off x="2400" y="3243"/>
              <a:ext cx="32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3" name="Line 29"/>
            <p:cNvSpPr>
              <a:spLocks noChangeShapeType="1"/>
            </p:cNvSpPr>
            <p:nvPr/>
          </p:nvSpPr>
          <p:spPr bwMode="auto">
            <a:xfrm>
              <a:off x="2400" y="2496"/>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4" name="Line 30"/>
            <p:cNvSpPr>
              <a:spLocks noChangeShapeType="1"/>
            </p:cNvSpPr>
            <p:nvPr/>
          </p:nvSpPr>
          <p:spPr bwMode="auto">
            <a:xfrm>
              <a:off x="3216" y="2496"/>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5" name="Line 31"/>
            <p:cNvSpPr>
              <a:spLocks noChangeShapeType="1"/>
            </p:cNvSpPr>
            <p:nvPr/>
          </p:nvSpPr>
          <p:spPr bwMode="auto">
            <a:xfrm>
              <a:off x="4032" y="2496"/>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6" name="Line 32"/>
            <p:cNvSpPr>
              <a:spLocks noChangeShapeType="1"/>
            </p:cNvSpPr>
            <p:nvPr/>
          </p:nvSpPr>
          <p:spPr bwMode="auto">
            <a:xfrm>
              <a:off x="5664" y="2496"/>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7" name="Line 33"/>
            <p:cNvSpPr>
              <a:spLocks noChangeShapeType="1"/>
            </p:cNvSpPr>
            <p:nvPr/>
          </p:nvSpPr>
          <p:spPr bwMode="auto">
            <a:xfrm>
              <a:off x="4848" y="2496"/>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8" name="Line 34"/>
            <p:cNvSpPr>
              <a:spLocks noChangeShapeType="1"/>
            </p:cNvSpPr>
            <p:nvPr/>
          </p:nvSpPr>
          <p:spPr bwMode="auto">
            <a:xfrm>
              <a:off x="768" y="2496"/>
              <a:ext cx="9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9" name="Line 35"/>
            <p:cNvSpPr>
              <a:spLocks noChangeShapeType="1"/>
            </p:cNvSpPr>
            <p:nvPr/>
          </p:nvSpPr>
          <p:spPr bwMode="auto">
            <a:xfrm flipH="1">
              <a:off x="1152" y="2496"/>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0" name="Oval 36"/>
            <p:cNvSpPr>
              <a:spLocks noChangeArrowheads="1"/>
            </p:cNvSpPr>
            <p:nvPr/>
          </p:nvSpPr>
          <p:spPr bwMode="auto">
            <a:xfrm>
              <a:off x="384" y="374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1" name="Text Box 37"/>
            <p:cNvSpPr txBox="1">
              <a:spLocks noChangeArrowheads="1"/>
            </p:cNvSpPr>
            <p:nvPr/>
          </p:nvSpPr>
          <p:spPr bwMode="auto">
            <a:xfrm>
              <a:off x="480" y="3792"/>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Street</a:t>
              </a:r>
            </a:p>
          </p:txBody>
        </p:sp>
        <p:sp>
          <p:nvSpPr>
            <p:cNvPr id="42022" name="Oval 38"/>
            <p:cNvSpPr>
              <a:spLocks noChangeArrowheads="1"/>
            </p:cNvSpPr>
            <p:nvPr/>
          </p:nvSpPr>
          <p:spPr bwMode="auto">
            <a:xfrm>
              <a:off x="1584" y="374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3" name="Text Box 39"/>
            <p:cNvSpPr txBox="1">
              <a:spLocks noChangeArrowheads="1"/>
            </p:cNvSpPr>
            <p:nvPr/>
          </p:nvSpPr>
          <p:spPr bwMode="auto">
            <a:xfrm>
              <a:off x="1680" y="379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City</a:t>
              </a:r>
            </a:p>
          </p:txBody>
        </p:sp>
        <p:sp>
          <p:nvSpPr>
            <p:cNvPr id="42024" name="Line 40"/>
            <p:cNvSpPr>
              <a:spLocks noChangeShapeType="1"/>
            </p:cNvSpPr>
            <p:nvPr/>
          </p:nvSpPr>
          <p:spPr bwMode="auto">
            <a:xfrm flipH="1">
              <a:off x="816" y="3504"/>
              <a:ext cx="62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5" name="Line 41"/>
            <p:cNvSpPr>
              <a:spLocks noChangeShapeType="1"/>
            </p:cNvSpPr>
            <p:nvPr/>
          </p:nvSpPr>
          <p:spPr bwMode="auto">
            <a:xfrm>
              <a:off x="1776" y="3504"/>
              <a:ext cx="4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6" name="AutoShape 42"/>
            <p:cNvSpPr>
              <a:spLocks noChangeArrowheads="1"/>
            </p:cNvSpPr>
            <p:nvPr/>
          </p:nvSpPr>
          <p:spPr bwMode="auto">
            <a:xfrm>
              <a:off x="1776" y="2688"/>
              <a:ext cx="432" cy="288"/>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a:defRPr/>
            </a:pPr>
            <a:r>
              <a:rPr lang="en-US" altLang="zh-TW" sz="2800">
                <a:solidFill>
                  <a:srgbClr val="FF0000"/>
                </a:solidFill>
                <a:ea typeface="PMingLiU" pitchFamily="18" charset="-120"/>
              </a:rPr>
              <a:t>Representing Multivalue Attribute</a:t>
            </a:r>
            <a:endParaRPr lang="en-US" sz="2800">
              <a:solidFill>
                <a:srgbClr val="FF0000"/>
              </a:solidFill>
            </a:endParaRPr>
          </a:p>
        </p:txBody>
      </p:sp>
      <p:grpSp>
        <p:nvGrpSpPr>
          <p:cNvPr id="43011" name="Group 3"/>
          <p:cNvGrpSpPr>
            <a:grpSpLocks/>
          </p:cNvGrpSpPr>
          <p:nvPr/>
        </p:nvGrpSpPr>
        <p:grpSpPr bwMode="auto">
          <a:xfrm>
            <a:off x="228600" y="1219200"/>
            <a:ext cx="8763000" cy="5191125"/>
            <a:chOff x="96" y="768"/>
            <a:chExt cx="5520" cy="3270"/>
          </a:xfrm>
        </p:grpSpPr>
        <p:sp>
          <p:nvSpPr>
            <p:cNvPr id="43012" name="Rectangle 4"/>
            <p:cNvSpPr>
              <a:spLocks noChangeArrowheads="1"/>
            </p:cNvSpPr>
            <p:nvPr/>
          </p:nvSpPr>
          <p:spPr bwMode="auto">
            <a:xfrm>
              <a:off x="1932" y="3666"/>
              <a:ext cx="6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3.6</a:t>
              </a:r>
            </a:p>
          </p:txBody>
        </p:sp>
        <p:sp>
          <p:nvSpPr>
            <p:cNvPr id="43013" name="Rectangle 5"/>
            <p:cNvSpPr>
              <a:spLocks noChangeArrowheads="1"/>
            </p:cNvSpPr>
            <p:nvPr/>
          </p:nvSpPr>
          <p:spPr bwMode="auto">
            <a:xfrm>
              <a:off x="1320" y="3666"/>
              <a:ext cx="6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EE</a:t>
              </a:r>
            </a:p>
          </p:txBody>
        </p:sp>
        <p:sp>
          <p:nvSpPr>
            <p:cNvPr id="43014" name="Rectangle 6"/>
            <p:cNvSpPr>
              <a:spLocks noChangeArrowheads="1"/>
            </p:cNvSpPr>
            <p:nvPr/>
          </p:nvSpPr>
          <p:spPr bwMode="auto">
            <a:xfrm>
              <a:off x="708" y="3666"/>
              <a:ext cx="6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Homer</a:t>
              </a:r>
            </a:p>
          </p:txBody>
        </p:sp>
        <p:sp>
          <p:nvSpPr>
            <p:cNvPr id="43015" name="Rectangle 7"/>
            <p:cNvSpPr>
              <a:spLocks noChangeArrowheads="1"/>
            </p:cNvSpPr>
            <p:nvPr/>
          </p:nvSpPr>
          <p:spPr bwMode="auto">
            <a:xfrm>
              <a:off x="96" y="3666"/>
              <a:ext cx="6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5678</a:t>
              </a:r>
            </a:p>
          </p:txBody>
        </p:sp>
        <p:sp>
          <p:nvSpPr>
            <p:cNvPr id="43016" name="Rectangle 8"/>
            <p:cNvSpPr>
              <a:spLocks noChangeArrowheads="1"/>
            </p:cNvSpPr>
            <p:nvPr/>
          </p:nvSpPr>
          <p:spPr bwMode="auto">
            <a:xfrm>
              <a:off x="1932" y="3417"/>
              <a:ext cx="612"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2.8</a:t>
              </a:r>
            </a:p>
          </p:txBody>
        </p:sp>
        <p:sp>
          <p:nvSpPr>
            <p:cNvPr id="43017" name="Rectangle 9"/>
            <p:cNvSpPr>
              <a:spLocks noChangeArrowheads="1"/>
            </p:cNvSpPr>
            <p:nvPr/>
          </p:nvSpPr>
          <p:spPr bwMode="auto">
            <a:xfrm>
              <a:off x="1320" y="3417"/>
              <a:ext cx="612"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CS</a:t>
              </a:r>
            </a:p>
          </p:txBody>
        </p:sp>
        <p:sp>
          <p:nvSpPr>
            <p:cNvPr id="43018" name="Rectangle 10"/>
            <p:cNvSpPr>
              <a:spLocks noChangeArrowheads="1"/>
            </p:cNvSpPr>
            <p:nvPr/>
          </p:nvSpPr>
          <p:spPr bwMode="auto">
            <a:xfrm>
              <a:off x="708" y="3417"/>
              <a:ext cx="612"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John</a:t>
              </a:r>
            </a:p>
          </p:txBody>
        </p:sp>
        <p:sp>
          <p:nvSpPr>
            <p:cNvPr id="43019" name="Rectangle 11"/>
            <p:cNvSpPr>
              <a:spLocks noChangeArrowheads="1"/>
            </p:cNvSpPr>
            <p:nvPr/>
          </p:nvSpPr>
          <p:spPr bwMode="auto">
            <a:xfrm>
              <a:off x="96" y="3417"/>
              <a:ext cx="612"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1234</a:t>
              </a:r>
            </a:p>
          </p:txBody>
        </p:sp>
        <p:sp>
          <p:nvSpPr>
            <p:cNvPr id="43020" name="Rectangle 12"/>
            <p:cNvSpPr>
              <a:spLocks noChangeArrowheads="1"/>
            </p:cNvSpPr>
            <p:nvPr/>
          </p:nvSpPr>
          <p:spPr bwMode="auto">
            <a:xfrm>
              <a:off x="1932" y="3168"/>
              <a:ext cx="6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GPA</a:t>
              </a:r>
            </a:p>
          </p:txBody>
        </p:sp>
        <p:sp>
          <p:nvSpPr>
            <p:cNvPr id="43021" name="Rectangle 13"/>
            <p:cNvSpPr>
              <a:spLocks noChangeArrowheads="1"/>
            </p:cNvSpPr>
            <p:nvPr/>
          </p:nvSpPr>
          <p:spPr bwMode="auto">
            <a:xfrm>
              <a:off x="1320" y="3168"/>
              <a:ext cx="6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Major</a:t>
              </a:r>
            </a:p>
          </p:txBody>
        </p:sp>
        <p:sp>
          <p:nvSpPr>
            <p:cNvPr id="43022" name="Rectangle 14"/>
            <p:cNvSpPr>
              <a:spLocks noChangeArrowheads="1"/>
            </p:cNvSpPr>
            <p:nvPr/>
          </p:nvSpPr>
          <p:spPr bwMode="auto">
            <a:xfrm>
              <a:off x="708" y="3168"/>
              <a:ext cx="6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Name</a:t>
              </a:r>
            </a:p>
          </p:txBody>
        </p:sp>
        <p:sp>
          <p:nvSpPr>
            <p:cNvPr id="43023" name="Rectangle 15"/>
            <p:cNvSpPr>
              <a:spLocks noChangeArrowheads="1"/>
            </p:cNvSpPr>
            <p:nvPr/>
          </p:nvSpPr>
          <p:spPr bwMode="auto">
            <a:xfrm>
              <a:off x="96" y="3168"/>
              <a:ext cx="6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SID</a:t>
              </a:r>
            </a:p>
          </p:txBody>
        </p:sp>
        <p:sp>
          <p:nvSpPr>
            <p:cNvPr id="43024" name="Line 16"/>
            <p:cNvSpPr>
              <a:spLocks noChangeShapeType="1"/>
            </p:cNvSpPr>
            <p:nvPr/>
          </p:nvSpPr>
          <p:spPr bwMode="auto">
            <a:xfrm>
              <a:off x="96" y="3168"/>
              <a:ext cx="24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5" name="Line 17"/>
            <p:cNvSpPr>
              <a:spLocks noChangeShapeType="1"/>
            </p:cNvSpPr>
            <p:nvPr/>
          </p:nvSpPr>
          <p:spPr bwMode="auto">
            <a:xfrm>
              <a:off x="96" y="3417"/>
              <a:ext cx="24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6" name="Line 18"/>
            <p:cNvSpPr>
              <a:spLocks noChangeShapeType="1"/>
            </p:cNvSpPr>
            <p:nvPr/>
          </p:nvSpPr>
          <p:spPr bwMode="auto">
            <a:xfrm>
              <a:off x="96" y="3666"/>
              <a:ext cx="24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7" name="Line 19"/>
            <p:cNvSpPr>
              <a:spLocks noChangeShapeType="1"/>
            </p:cNvSpPr>
            <p:nvPr/>
          </p:nvSpPr>
          <p:spPr bwMode="auto">
            <a:xfrm>
              <a:off x="96" y="3915"/>
              <a:ext cx="24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8" name="Line 20"/>
            <p:cNvSpPr>
              <a:spLocks noChangeShapeType="1"/>
            </p:cNvSpPr>
            <p:nvPr/>
          </p:nvSpPr>
          <p:spPr bwMode="auto">
            <a:xfrm>
              <a:off x="96" y="3168"/>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9" name="Line 21"/>
            <p:cNvSpPr>
              <a:spLocks noChangeShapeType="1"/>
            </p:cNvSpPr>
            <p:nvPr/>
          </p:nvSpPr>
          <p:spPr bwMode="auto">
            <a:xfrm>
              <a:off x="708" y="3168"/>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0" name="Line 22"/>
            <p:cNvSpPr>
              <a:spLocks noChangeShapeType="1"/>
            </p:cNvSpPr>
            <p:nvPr/>
          </p:nvSpPr>
          <p:spPr bwMode="auto">
            <a:xfrm>
              <a:off x="1320" y="3168"/>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1" name="Line 23"/>
            <p:cNvSpPr>
              <a:spLocks noChangeShapeType="1"/>
            </p:cNvSpPr>
            <p:nvPr/>
          </p:nvSpPr>
          <p:spPr bwMode="auto">
            <a:xfrm>
              <a:off x="1932" y="3168"/>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2" name="Line 24"/>
            <p:cNvSpPr>
              <a:spLocks noChangeShapeType="1"/>
            </p:cNvSpPr>
            <p:nvPr/>
          </p:nvSpPr>
          <p:spPr bwMode="auto">
            <a:xfrm>
              <a:off x="2544" y="3168"/>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3" name="Rectangle 25"/>
            <p:cNvSpPr>
              <a:spLocks noChangeArrowheads="1"/>
            </p:cNvSpPr>
            <p:nvPr/>
          </p:nvSpPr>
          <p:spPr bwMode="auto">
            <a:xfrm>
              <a:off x="912" y="1296"/>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4" name="Text Box 26"/>
            <p:cNvSpPr txBox="1">
              <a:spLocks noChangeArrowheads="1"/>
            </p:cNvSpPr>
            <p:nvPr/>
          </p:nvSpPr>
          <p:spPr bwMode="auto">
            <a:xfrm>
              <a:off x="960" y="134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Student</a:t>
              </a:r>
            </a:p>
          </p:txBody>
        </p:sp>
        <p:sp>
          <p:nvSpPr>
            <p:cNvPr id="43035" name="Oval 27"/>
            <p:cNvSpPr>
              <a:spLocks noChangeArrowheads="1"/>
            </p:cNvSpPr>
            <p:nvPr/>
          </p:nvSpPr>
          <p:spPr bwMode="auto">
            <a:xfrm>
              <a:off x="1200"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6" name="Oval 28"/>
            <p:cNvSpPr>
              <a:spLocks noChangeArrowheads="1"/>
            </p:cNvSpPr>
            <p:nvPr/>
          </p:nvSpPr>
          <p:spPr bwMode="auto">
            <a:xfrm>
              <a:off x="192" y="768"/>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7" name="Oval 29"/>
            <p:cNvSpPr>
              <a:spLocks noChangeArrowheads="1"/>
            </p:cNvSpPr>
            <p:nvPr/>
          </p:nvSpPr>
          <p:spPr bwMode="auto">
            <a:xfrm>
              <a:off x="192" y="182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8" name="Oval 30"/>
            <p:cNvSpPr>
              <a:spLocks noChangeArrowheads="1"/>
            </p:cNvSpPr>
            <p:nvPr/>
          </p:nvSpPr>
          <p:spPr bwMode="auto">
            <a:xfrm>
              <a:off x="1440" y="1872"/>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9" name="Line 31"/>
            <p:cNvSpPr>
              <a:spLocks noChangeShapeType="1"/>
            </p:cNvSpPr>
            <p:nvPr/>
          </p:nvSpPr>
          <p:spPr bwMode="auto">
            <a:xfrm>
              <a:off x="576" y="1104"/>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40" name="Line 32"/>
            <p:cNvSpPr>
              <a:spLocks noChangeShapeType="1"/>
            </p:cNvSpPr>
            <p:nvPr/>
          </p:nvSpPr>
          <p:spPr bwMode="auto">
            <a:xfrm flipH="1">
              <a:off x="1296" y="1104"/>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41" name="Line 33"/>
            <p:cNvSpPr>
              <a:spLocks noChangeShapeType="1"/>
            </p:cNvSpPr>
            <p:nvPr/>
          </p:nvSpPr>
          <p:spPr bwMode="auto">
            <a:xfrm flipH="1" flipV="1">
              <a:off x="1392" y="1584"/>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42" name="Line 34"/>
            <p:cNvSpPr>
              <a:spLocks noChangeShapeType="1"/>
            </p:cNvSpPr>
            <p:nvPr/>
          </p:nvSpPr>
          <p:spPr bwMode="auto">
            <a:xfrm flipV="1">
              <a:off x="720" y="1584"/>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43" name="Text Box 35"/>
            <p:cNvSpPr txBox="1">
              <a:spLocks noChangeArrowheads="1"/>
            </p:cNvSpPr>
            <p:nvPr/>
          </p:nvSpPr>
          <p:spPr bwMode="auto">
            <a:xfrm>
              <a:off x="336" y="81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SID</a:t>
              </a:r>
            </a:p>
          </p:txBody>
        </p:sp>
        <p:sp>
          <p:nvSpPr>
            <p:cNvPr id="43044" name="Text Box 36"/>
            <p:cNvSpPr txBox="1">
              <a:spLocks noChangeArrowheads="1"/>
            </p:cNvSpPr>
            <p:nvPr/>
          </p:nvSpPr>
          <p:spPr bwMode="auto">
            <a:xfrm>
              <a:off x="1296" y="81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Name</a:t>
              </a:r>
            </a:p>
          </p:txBody>
        </p:sp>
        <p:sp>
          <p:nvSpPr>
            <p:cNvPr id="43045" name="Text Box 37"/>
            <p:cNvSpPr txBox="1">
              <a:spLocks noChangeArrowheads="1"/>
            </p:cNvSpPr>
            <p:nvPr/>
          </p:nvSpPr>
          <p:spPr bwMode="auto">
            <a:xfrm>
              <a:off x="288" y="187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Major</a:t>
              </a:r>
            </a:p>
          </p:txBody>
        </p:sp>
        <p:sp>
          <p:nvSpPr>
            <p:cNvPr id="43046" name="Text Box 38"/>
            <p:cNvSpPr txBox="1">
              <a:spLocks noChangeArrowheads="1"/>
            </p:cNvSpPr>
            <p:nvPr/>
          </p:nvSpPr>
          <p:spPr bwMode="auto">
            <a:xfrm>
              <a:off x="1584" y="1920"/>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GPA</a:t>
              </a:r>
            </a:p>
          </p:txBody>
        </p:sp>
        <p:sp>
          <p:nvSpPr>
            <p:cNvPr id="43047" name="AutoShape 39"/>
            <p:cNvSpPr>
              <a:spLocks noChangeArrowheads="1"/>
            </p:cNvSpPr>
            <p:nvPr/>
          </p:nvSpPr>
          <p:spPr bwMode="auto">
            <a:xfrm>
              <a:off x="624" y="2256"/>
              <a:ext cx="1200" cy="72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048" name="AutoShape 40"/>
            <p:cNvSpPr>
              <a:spLocks noChangeArrowheads="1"/>
            </p:cNvSpPr>
            <p:nvPr/>
          </p:nvSpPr>
          <p:spPr bwMode="auto">
            <a:xfrm>
              <a:off x="2784" y="1728"/>
              <a:ext cx="1200" cy="72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049" name="Rectangle 41"/>
            <p:cNvSpPr>
              <a:spLocks noChangeArrowheads="1"/>
            </p:cNvSpPr>
            <p:nvPr/>
          </p:nvSpPr>
          <p:spPr bwMode="auto">
            <a:xfrm>
              <a:off x="3504" y="3540"/>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Lisa</a:t>
              </a:r>
            </a:p>
          </p:txBody>
        </p:sp>
        <p:sp>
          <p:nvSpPr>
            <p:cNvPr id="43050" name="Rectangle 42"/>
            <p:cNvSpPr>
              <a:spLocks noChangeArrowheads="1"/>
            </p:cNvSpPr>
            <p:nvPr/>
          </p:nvSpPr>
          <p:spPr bwMode="auto">
            <a:xfrm>
              <a:off x="2688" y="3540"/>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5678</a:t>
              </a:r>
            </a:p>
          </p:txBody>
        </p:sp>
        <p:sp>
          <p:nvSpPr>
            <p:cNvPr id="43051" name="Rectangle 43"/>
            <p:cNvSpPr>
              <a:spLocks noChangeArrowheads="1"/>
            </p:cNvSpPr>
            <p:nvPr/>
          </p:nvSpPr>
          <p:spPr bwMode="auto">
            <a:xfrm>
              <a:off x="3504" y="3291"/>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Bart</a:t>
              </a:r>
            </a:p>
          </p:txBody>
        </p:sp>
        <p:sp>
          <p:nvSpPr>
            <p:cNvPr id="43052" name="Rectangle 44"/>
            <p:cNvSpPr>
              <a:spLocks noChangeArrowheads="1"/>
            </p:cNvSpPr>
            <p:nvPr/>
          </p:nvSpPr>
          <p:spPr bwMode="auto">
            <a:xfrm>
              <a:off x="2688" y="3291"/>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5678</a:t>
              </a:r>
            </a:p>
          </p:txBody>
        </p:sp>
        <p:sp>
          <p:nvSpPr>
            <p:cNvPr id="43053" name="Rectangle 45"/>
            <p:cNvSpPr>
              <a:spLocks noChangeArrowheads="1"/>
            </p:cNvSpPr>
            <p:nvPr/>
          </p:nvSpPr>
          <p:spPr bwMode="auto">
            <a:xfrm>
              <a:off x="3504" y="3042"/>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Mary</a:t>
              </a:r>
            </a:p>
          </p:txBody>
        </p:sp>
        <p:sp>
          <p:nvSpPr>
            <p:cNvPr id="43054" name="Rectangle 46"/>
            <p:cNvSpPr>
              <a:spLocks noChangeArrowheads="1"/>
            </p:cNvSpPr>
            <p:nvPr/>
          </p:nvSpPr>
          <p:spPr bwMode="auto">
            <a:xfrm>
              <a:off x="2688" y="3042"/>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1234</a:t>
              </a:r>
            </a:p>
          </p:txBody>
        </p:sp>
        <p:sp>
          <p:nvSpPr>
            <p:cNvPr id="43055" name="Rectangle 47"/>
            <p:cNvSpPr>
              <a:spLocks noChangeArrowheads="1"/>
            </p:cNvSpPr>
            <p:nvPr/>
          </p:nvSpPr>
          <p:spPr bwMode="auto">
            <a:xfrm>
              <a:off x="3504" y="3789"/>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Maggie</a:t>
              </a:r>
            </a:p>
          </p:txBody>
        </p:sp>
        <p:sp>
          <p:nvSpPr>
            <p:cNvPr id="43056" name="Rectangle 48"/>
            <p:cNvSpPr>
              <a:spLocks noChangeArrowheads="1"/>
            </p:cNvSpPr>
            <p:nvPr/>
          </p:nvSpPr>
          <p:spPr bwMode="auto">
            <a:xfrm>
              <a:off x="2688" y="3789"/>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5678</a:t>
              </a:r>
            </a:p>
          </p:txBody>
        </p:sp>
        <p:sp>
          <p:nvSpPr>
            <p:cNvPr id="43057" name="Rectangle 49"/>
            <p:cNvSpPr>
              <a:spLocks noChangeArrowheads="1"/>
            </p:cNvSpPr>
            <p:nvPr/>
          </p:nvSpPr>
          <p:spPr bwMode="auto">
            <a:xfrm>
              <a:off x="3504" y="2793"/>
              <a:ext cx="81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Johnson</a:t>
              </a:r>
            </a:p>
          </p:txBody>
        </p:sp>
        <p:sp>
          <p:nvSpPr>
            <p:cNvPr id="43058" name="Rectangle 50"/>
            <p:cNvSpPr>
              <a:spLocks noChangeArrowheads="1"/>
            </p:cNvSpPr>
            <p:nvPr/>
          </p:nvSpPr>
          <p:spPr bwMode="auto">
            <a:xfrm>
              <a:off x="2688" y="2793"/>
              <a:ext cx="81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1234</a:t>
              </a:r>
            </a:p>
          </p:txBody>
        </p:sp>
        <p:sp>
          <p:nvSpPr>
            <p:cNvPr id="43059" name="Rectangle 51"/>
            <p:cNvSpPr>
              <a:spLocks noChangeArrowheads="1"/>
            </p:cNvSpPr>
            <p:nvPr/>
          </p:nvSpPr>
          <p:spPr bwMode="auto">
            <a:xfrm>
              <a:off x="3504" y="2544"/>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Children</a:t>
              </a:r>
            </a:p>
          </p:txBody>
        </p:sp>
        <p:sp>
          <p:nvSpPr>
            <p:cNvPr id="43060" name="Rectangle 52"/>
            <p:cNvSpPr>
              <a:spLocks noChangeArrowheads="1"/>
            </p:cNvSpPr>
            <p:nvPr/>
          </p:nvSpPr>
          <p:spPr bwMode="auto">
            <a:xfrm>
              <a:off x="2688" y="2544"/>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Stud_SID</a:t>
              </a:r>
            </a:p>
          </p:txBody>
        </p:sp>
        <p:sp>
          <p:nvSpPr>
            <p:cNvPr id="43061" name="Line 53"/>
            <p:cNvSpPr>
              <a:spLocks noChangeShapeType="1"/>
            </p:cNvSpPr>
            <p:nvPr/>
          </p:nvSpPr>
          <p:spPr bwMode="auto">
            <a:xfrm>
              <a:off x="2688" y="2544"/>
              <a:ext cx="16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2" name="Line 54"/>
            <p:cNvSpPr>
              <a:spLocks noChangeShapeType="1"/>
            </p:cNvSpPr>
            <p:nvPr/>
          </p:nvSpPr>
          <p:spPr bwMode="auto">
            <a:xfrm>
              <a:off x="2688" y="2793"/>
              <a:ext cx="16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3" name="Line 55"/>
            <p:cNvSpPr>
              <a:spLocks noChangeShapeType="1"/>
            </p:cNvSpPr>
            <p:nvPr/>
          </p:nvSpPr>
          <p:spPr bwMode="auto">
            <a:xfrm>
              <a:off x="2688" y="3042"/>
              <a:ext cx="16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4" name="Line 56"/>
            <p:cNvSpPr>
              <a:spLocks noChangeShapeType="1"/>
            </p:cNvSpPr>
            <p:nvPr/>
          </p:nvSpPr>
          <p:spPr bwMode="auto">
            <a:xfrm>
              <a:off x="2688" y="4038"/>
              <a:ext cx="163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5" name="Line 57"/>
            <p:cNvSpPr>
              <a:spLocks noChangeShapeType="1"/>
            </p:cNvSpPr>
            <p:nvPr/>
          </p:nvSpPr>
          <p:spPr bwMode="auto">
            <a:xfrm>
              <a:off x="2688" y="2544"/>
              <a:ext cx="0" cy="149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6" name="Line 58"/>
            <p:cNvSpPr>
              <a:spLocks noChangeShapeType="1"/>
            </p:cNvSpPr>
            <p:nvPr/>
          </p:nvSpPr>
          <p:spPr bwMode="auto">
            <a:xfrm>
              <a:off x="3504" y="2544"/>
              <a:ext cx="0" cy="149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7" name="Line 59"/>
            <p:cNvSpPr>
              <a:spLocks noChangeShapeType="1"/>
            </p:cNvSpPr>
            <p:nvPr/>
          </p:nvSpPr>
          <p:spPr bwMode="auto">
            <a:xfrm>
              <a:off x="4320" y="2544"/>
              <a:ext cx="0" cy="149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8" name="Line 60"/>
            <p:cNvSpPr>
              <a:spLocks noChangeShapeType="1"/>
            </p:cNvSpPr>
            <p:nvPr/>
          </p:nvSpPr>
          <p:spPr bwMode="auto">
            <a:xfrm>
              <a:off x="2688" y="3291"/>
              <a:ext cx="16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9" name="Line 61"/>
            <p:cNvSpPr>
              <a:spLocks noChangeShapeType="1"/>
            </p:cNvSpPr>
            <p:nvPr/>
          </p:nvSpPr>
          <p:spPr bwMode="auto">
            <a:xfrm>
              <a:off x="2688" y="3540"/>
              <a:ext cx="16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0" name="Line 62"/>
            <p:cNvSpPr>
              <a:spLocks noChangeShapeType="1"/>
            </p:cNvSpPr>
            <p:nvPr/>
          </p:nvSpPr>
          <p:spPr bwMode="auto">
            <a:xfrm>
              <a:off x="2688" y="3789"/>
              <a:ext cx="16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1" name="Oval 63"/>
            <p:cNvSpPr>
              <a:spLocks noChangeArrowheads="1"/>
            </p:cNvSpPr>
            <p:nvPr/>
          </p:nvSpPr>
          <p:spPr bwMode="auto">
            <a:xfrm>
              <a:off x="2784" y="1152"/>
              <a:ext cx="864" cy="48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2" name="Oval 64"/>
            <p:cNvSpPr>
              <a:spLocks noChangeArrowheads="1"/>
            </p:cNvSpPr>
            <p:nvPr/>
          </p:nvSpPr>
          <p:spPr bwMode="auto">
            <a:xfrm>
              <a:off x="2880" y="1200"/>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3" name="Text Box 65"/>
            <p:cNvSpPr txBox="1">
              <a:spLocks noChangeArrowheads="1"/>
            </p:cNvSpPr>
            <p:nvPr/>
          </p:nvSpPr>
          <p:spPr bwMode="auto">
            <a:xfrm>
              <a:off x="2880" y="1248"/>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Children</a:t>
              </a:r>
            </a:p>
          </p:txBody>
        </p:sp>
        <p:sp>
          <p:nvSpPr>
            <p:cNvPr id="43074" name="Line 66"/>
            <p:cNvSpPr>
              <a:spLocks noChangeShapeType="1"/>
            </p:cNvSpPr>
            <p:nvPr/>
          </p:nvSpPr>
          <p:spPr bwMode="auto">
            <a:xfrm flipH="1">
              <a:off x="1632" y="1392"/>
              <a:ext cx="1152"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5" name="Text Box 67"/>
            <p:cNvSpPr txBox="1">
              <a:spLocks noChangeArrowheads="1"/>
            </p:cNvSpPr>
            <p:nvPr/>
          </p:nvSpPr>
          <p:spPr bwMode="auto">
            <a:xfrm>
              <a:off x="3888" y="768"/>
              <a:ext cx="17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The primary key for this table is Student_SID + Children, the union of all attributes</a:t>
              </a:r>
            </a:p>
          </p:txBody>
        </p:sp>
        <p:sp>
          <p:nvSpPr>
            <p:cNvPr id="43076" name="Line 68"/>
            <p:cNvSpPr>
              <a:spLocks noChangeShapeType="1"/>
            </p:cNvSpPr>
            <p:nvPr/>
          </p:nvSpPr>
          <p:spPr bwMode="auto">
            <a:xfrm flipH="1">
              <a:off x="4224" y="1344"/>
              <a:ext cx="576"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866775" y="188913"/>
            <a:ext cx="8077200" cy="609600"/>
          </a:xfrm>
        </p:spPr>
        <p:txBody>
          <a:bodyPr/>
          <a:lstStyle/>
          <a:p>
            <a:pPr>
              <a:defRPr/>
            </a:pPr>
            <a:r>
              <a:rPr lang="en-US" altLang="zh-CN">
                <a:ea typeface="SimSun" pitchFamily="2" charset="-122"/>
              </a:rPr>
              <a:t>Representing Specialization as Tables</a:t>
            </a:r>
          </a:p>
        </p:txBody>
      </p:sp>
      <p:sp>
        <p:nvSpPr>
          <p:cNvPr id="44035" name="Rectangle 3"/>
          <p:cNvSpPr>
            <a:spLocks noGrp="1" noChangeArrowheads="1"/>
          </p:cNvSpPr>
          <p:nvPr>
            <p:ph type="body" idx="1"/>
          </p:nvPr>
        </p:nvSpPr>
        <p:spPr>
          <a:xfrm>
            <a:off x="273050" y="874713"/>
            <a:ext cx="8694738" cy="5461000"/>
          </a:xfrm>
        </p:spPr>
        <p:txBody>
          <a:bodyPr/>
          <a:lstStyle/>
          <a:p>
            <a:pPr>
              <a:tabLst>
                <a:tab pos="346075" algn="l"/>
                <a:tab pos="1255713" algn="ctr"/>
                <a:tab pos="2452688" algn="l"/>
                <a:tab pos="3824288" algn="ctr"/>
              </a:tabLst>
            </a:pPr>
            <a:r>
              <a:rPr lang="en-US" altLang="zh-CN" sz="2400">
                <a:ea typeface="SimSun" pitchFamily="2" charset="-122"/>
              </a:rPr>
              <a:t>Method 1: </a:t>
            </a:r>
          </a:p>
          <a:p>
            <a:pPr lvl="1">
              <a:tabLst>
                <a:tab pos="346075" algn="l"/>
                <a:tab pos="1255713" algn="ctr"/>
                <a:tab pos="2452688" algn="l"/>
                <a:tab pos="3824288" algn="ctr"/>
              </a:tabLst>
            </a:pPr>
            <a:r>
              <a:rPr lang="en-US" altLang="zh-CN" sz="2400" b="1">
                <a:ea typeface="SimSun" pitchFamily="2" charset="-122"/>
              </a:rPr>
              <a:t>Form a table for the </a:t>
            </a:r>
            <a:r>
              <a:rPr lang="en-US" altLang="zh-CN" sz="2400" b="1">
                <a:solidFill>
                  <a:srgbClr val="FF0000"/>
                </a:solidFill>
                <a:ea typeface="SimSun" pitchFamily="2" charset="-122"/>
              </a:rPr>
              <a:t>higher level entity</a:t>
            </a:r>
            <a:r>
              <a:rPr lang="en-US" altLang="zh-CN" sz="2400" b="1">
                <a:ea typeface="SimSun" pitchFamily="2" charset="-122"/>
              </a:rPr>
              <a:t> set </a:t>
            </a:r>
          </a:p>
          <a:p>
            <a:pPr lvl="1">
              <a:tabLst>
                <a:tab pos="346075" algn="l"/>
                <a:tab pos="1255713" algn="ctr"/>
                <a:tab pos="2452688" algn="l"/>
                <a:tab pos="3824288" algn="ctr"/>
              </a:tabLst>
            </a:pPr>
            <a:r>
              <a:rPr lang="en-US" altLang="zh-CN" sz="2400" b="1">
                <a:ea typeface="SimSun" pitchFamily="2" charset="-122"/>
              </a:rPr>
              <a:t>Form a table for each </a:t>
            </a:r>
            <a:r>
              <a:rPr lang="en-US" altLang="zh-CN" sz="2400" b="1">
                <a:solidFill>
                  <a:srgbClr val="FF0000"/>
                </a:solidFill>
                <a:ea typeface="SimSun" pitchFamily="2" charset="-122"/>
              </a:rPr>
              <a:t>lower level entity set</a:t>
            </a:r>
            <a:r>
              <a:rPr lang="en-US" altLang="zh-CN" sz="2400" b="1">
                <a:ea typeface="SimSun" pitchFamily="2" charset="-122"/>
              </a:rPr>
              <a:t>, </a:t>
            </a:r>
            <a:r>
              <a:rPr lang="en-US" altLang="zh-CN" sz="2400" b="1">
                <a:solidFill>
                  <a:srgbClr val="FF0000"/>
                </a:solidFill>
                <a:ea typeface="SimSun" pitchFamily="2" charset="-122"/>
              </a:rPr>
              <a:t>include primary key of higher</a:t>
            </a:r>
            <a:r>
              <a:rPr lang="en-US" altLang="zh-CN" sz="2400" b="1">
                <a:ea typeface="SimSun" pitchFamily="2" charset="-122"/>
              </a:rPr>
              <a:t> level entity set and local attributes</a:t>
            </a:r>
            <a:br>
              <a:rPr lang="en-US" altLang="zh-CN" sz="2400" b="1">
                <a:ea typeface="SimSun" pitchFamily="2" charset="-122"/>
              </a:rPr>
            </a:br>
            <a:br>
              <a:rPr lang="en-US" altLang="zh-CN" sz="2400" b="1">
                <a:ea typeface="SimSun" pitchFamily="2" charset="-122"/>
              </a:rPr>
            </a:br>
            <a:r>
              <a:rPr lang="en-US" altLang="zh-CN" sz="2400" b="1">
                <a:solidFill>
                  <a:srgbClr val="990000"/>
                </a:solidFill>
                <a:ea typeface="SimSun" pitchFamily="2" charset="-122"/>
              </a:rPr>
              <a:t>   table</a:t>
            </a:r>
            <a:r>
              <a:rPr lang="en-US" altLang="zh-CN" sz="2400" b="1">
                <a:ea typeface="SimSun" pitchFamily="2" charset="-122"/>
              </a:rPr>
              <a:t>	    </a:t>
            </a:r>
            <a:r>
              <a:rPr lang="en-US" altLang="zh-CN" sz="2400" b="1">
                <a:solidFill>
                  <a:srgbClr val="990000"/>
                </a:solidFill>
                <a:ea typeface="SimSun" pitchFamily="2" charset="-122"/>
              </a:rPr>
              <a:t>table attributes</a:t>
            </a:r>
            <a:br>
              <a:rPr lang="en-US" altLang="zh-CN" sz="2400" b="1">
                <a:solidFill>
                  <a:schemeClr val="hlink"/>
                </a:solidFill>
                <a:ea typeface="SimSun" pitchFamily="2" charset="-122"/>
              </a:rPr>
            </a:br>
            <a:r>
              <a:rPr lang="en-US" altLang="zh-CN" sz="2400" b="1" i="1">
                <a:ea typeface="SimSun" pitchFamily="2" charset="-122"/>
              </a:rPr>
              <a:t>person	</a:t>
            </a:r>
            <a:r>
              <a:rPr lang="en-US" altLang="zh-CN" sz="2400" b="1" i="1" u="sng">
                <a:solidFill>
                  <a:srgbClr val="FF0000"/>
                </a:solidFill>
                <a:ea typeface="SimSun" pitchFamily="2" charset="-122"/>
              </a:rPr>
              <a:t>name</a:t>
            </a:r>
            <a:r>
              <a:rPr lang="en-US" altLang="zh-CN" sz="2400" b="1" i="1" u="sng">
                <a:ea typeface="SimSun" pitchFamily="2" charset="-122"/>
              </a:rPr>
              <a:t>,</a:t>
            </a:r>
            <a:r>
              <a:rPr lang="en-US" altLang="zh-CN" sz="2400" b="1" i="1">
                <a:ea typeface="SimSun" pitchFamily="2" charset="-122"/>
              </a:rPr>
              <a:t> street, city  </a:t>
            </a:r>
            <a:br>
              <a:rPr lang="en-US" altLang="zh-CN" sz="2400" b="1" i="1">
                <a:ea typeface="SimSun" pitchFamily="2" charset="-122"/>
              </a:rPr>
            </a:br>
            <a:r>
              <a:rPr lang="en-US" altLang="zh-CN" sz="2400" b="1" i="1">
                <a:ea typeface="SimSun" pitchFamily="2" charset="-122"/>
              </a:rPr>
              <a:t>customer	</a:t>
            </a:r>
            <a:r>
              <a:rPr lang="en-US" altLang="zh-CN" sz="2400" b="1" i="1" u="sng">
                <a:solidFill>
                  <a:srgbClr val="FF0000"/>
                </a:solidFill>
                <a:ea typeface="SimSun" pitchFamily="2" charset="-122"/>
              </a:rPr>
              <a:t>name</a:t>
            </a:r>
            <a:r>
              <a:rPr lang="en-US" altLang="zh-CN" sz="2400" b="1" i="1">
                <a:solidFill>
                  <a:srgbClr val="FF0000"/>
                </a:solidFill>
                <a:ea typeface="SimSun" pitchFamily="2" charset="-122"/>
              </a:rPr>
              <a:t>,</a:t>
            </a:r>
            <a:r>
              <a:rPr lang="en-US" altLang="zh-CN" sz="2400" b="1" i="1">
                <a:ea typeface="SimSun" pitchFamily="2" charset="-122"/>
              </a:rPr>
              <a:t> credit-rating</a:t>
            </a:r>
            <a:br>
              <a:rPr lang="en-US" altLang="zh-CN" sz="2400" b="1" i="1">
                <a:ea typeface="SimSun" pitchFamily="2" charset="-122"/>
              </a:rPr>
            </a:br>
            <a:r>
              <a:rPr lang="en-US" altLang="zh-CN" sz="2400" b="1" i="1">
                <a:ea typeface="SimSun" pitchFamily="2" charset="-122"/>
              </a:rPr>
              <a:t>employee	</a:t>
            </a:r>
            <a:r>
              <a:rPr lang="en-US" altLang="zh-CN" sz="2400" b="1" i="1" u="sng">
                <a:solidFill>
                  <a:srgbClr val="FF0000"/>
                </a:solidFill>
                <a:ea typeface="SimSun" pitchFamily="2" charset="-122"/>
              </a:rPr>
              <a:t>name</a:t>
            </a:r>
            <a:r>
              <a:rPr lang="en-US" altLang="zh-CN" sz="2400" b="1" i="1" u="sng">
                <a:ea typeface="SimSun" pitchFamily="2" charset="-122"/>
              </a:rPr>
              <a:t>,</a:t>
            </a:r>
            <a:r>
              <a:rPr lang="en-US" altLang="zh-CN" sz="2400" b="1" i="1">
                <a:ea typeface="SimSun" pitchFamily="2" charset="-122"/>
              </a:rPr>
              <a:t> salary</a:t>
            </a:r>
          </a:p>
          <a:p>
            <a:pPr lvl="1">
              <a:tabLst>
                <a:tab pos="346075" algn="l"/>
                <a:tab pos="1255713" algn="ctr"/>
                <a:tab pos="2452688" algn="l"/>
                <a:tab pos="3824288" algn="ctr"/>
              </a:tabLst>
            </a:pPr>
            <a:r>
              <a:rPr lang="en-US" altLang="zh-CN" sz="2400" b="1">
                <a:ea typeface="SimSun" pitchFamily="2" charset="-122"/>
              </a:rPr>
              <a:t>Drawback:  getting information about, e.g., </a:t>
            </a:r>
            <a:r>
              <a:rPr lang="en-US" altLang="zh-CN" sz="2400" b="1" i="1">
                <a:ea typeface="SimSun" pitchFamily="2" charset="-122"/>
              </a:rPr>
              <a:t>employee</a:t>
            </a:r>
            <a:r>
              <a:rPr lang="en-US" altLang="zh-CN" sz="2400" b="1">
                <a:ea typeface="SimSun" pitchFamily="2" charset="-122"/>
              </a:rPr>
              <a:t> requires </a:t>
            </a:r>
            <a:r>
              <a:rPr lang="en-US" altLang="zh-CN" sz="2400" b="1">
                <a:solidFill>
                  <a:srgbClr val="FF0000"/>
                </a:solidFill>
                <a:ea typeface="SimSun" pitchFamily="2" charset="-122"/>
              </a:rPr>
              <a:t>accessing two tables</a:t>
            </a:r>
          </a:p>
        </p:txBody>
      </p:sp>
      <p:sp>
        <p:nvSpPr>
          <p:cNvPr id="44036" name="Line 4"/>
          <p:cNvSpPr>
            <a:spLocks noChangeShapeType="1"/>
          </p:cNvSpPr>
          <p:nvPr/>
        </p:nvSpPr>
        <p:spPr bwMode="auto">
          <a:xfrm>
            <a:off x="979488" y="3733800"/>
            <a:ext cx="6118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Line 5"/>
          <p:cNvSpPr>
            <a:spLocks noChangeShapeType="1"/>
          </p:cNvSpPr>
          <p:nvPr/>
        </p:nvSpPr>
        <p:spPr bwMode="auto">
          <a:xfrm>
            <a:off x="2654300" y="3533775"/>
            <a:ext cx="0" cy="1200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0"/>
            <a:ext cx="9144000" cy="609600"/>
          </a:xfrm>
        </p:spPr>
        <p:txBody>
          <a:bodyPr/>
          <a:lstStyle/>
          <a:p>
            <a:pPr>
              <a:defRPr/>
            </a:pPr>
            <a:r>
              <a:rPr lang="en-US" altLang="zh-CN">
                <a:ea typeface="SimSun" pitchFamily="2" charset="-122"/>
              </a:rPr>
              <a:t>Representing Specialization as Tables (Cont.)</a:t>
            </a:r>
          </a:p>
        </p:txBody>
      </p:sp>
      <p:sp>
        <p:nvSpPr>
          <p:cNvPr id="45059" name="Rectangle 3"/>
          <p:cNvSpPr>
            <a:spLocks noGrp="1" noChangeArrowheads="1"/>
          </p:cNvSpPr>
          <p:nvPr>
            <p:ph type="body" idx="1"/>
          </p:nvPr>
        </p:nvSpPr>
        <p:spPr>
          <a:xfrm>
            <a:off x="0" y="315913"/>
            <a:ext cx="8980488" cy="6299200"/>
          </a:xfrm>
        </p:spPr>
        <p:txBody>
          <a:bodyPr/>
          <a:lstStyle/>
          <a:p>
            <a:pPr>
              <a:lnSpc>
                <a:spcPct val="90000"/>
              </a:lnSpc>
              <a:buFont typeface="Monotype Sorts" pitchFamily="2" charset="2"/>
              <a:buNone/>
              <a:tabLst>
                <a:tab pos="346075" algn="l"/>
                <a:tab pos="1255713" algn="ctr"/>
                <a:tab pos="2452688" algn="l"/>
                <a:tab pos="3824288" algn="ctr"/>
              </a:tabLst>
            </a:pPr>
            <a:endParaRPr lang="zh-CN" altLang="en-US" sz="1800">
              <a:ea typeface="SimSun" pitchFamily="2" charset="-122"/>
            </a:endParaRPr>
          </a:p>
          <a:p>
            <a:pPr>
              <a:lnSpc>
                <a:spcPct val="90000"/>
              </a:lnSpc>
              <a:tabLst>
                <a:tab pos="346075" algn="l"/>
                <a:tab pos="1255713" algn="ctr"/>
                <a:tab pos="2452688" algn="l"/>
                <a:tab pos="3824288" algn="ctr"/>
              </a:tabLst>
            </a:pPr>
            <a:r>
              <a:rPr lang="en-US" altLang="zh-CN" sz="2400">
                <a:ea typeface="SimSun" pitchFamily="2" charset="-122"/>
              </a:rPr>
              <a:t>Method 2:  </a:t>
            </a:r>
          </a:p>
          <a:p>
            <a:pPr lvl="1">
              <a:lnSpc>
                <a:spcPct val="90000"/>
              </a:lnSpc>
              <a:tabLst>
                <a:tab pos="346075" algn="l"/>
                <a:tab pos="1255713" algn="ctr"/>
                <a:tab pos="2452688" algn="l"/>
                <a:tab pos="3824288" algn="ctr"/>
              </a:tabLst>
            </a:pPr>
            <a:r>
              <a:rPr lang="en-US" altLang="zh-CN" sz="2400">
                <a:ea typeface="SimSun" pitchFamily="2" charset="-122"/>
              </a:rPr>
              <a:t>Form a table for each entity set with </a:t>
            </a:r>
            <a:r>
              <a:rPr lang="en-US" altLang="zh-CN" sz="2400" b="1">
                <a:solidFill>
                  <a:srgbClr val="FF0000"/>
                </a:solidFill>
                <a:ea typeface="SimSun" pitchFamily="2" charset="-122"/>
              </a:rPr>
              <a:t>all local and inherited attributes	</a:t>
            </a:r>
            <a:br>
              <a:rPr lang="en-US" altLang="zh-CN" sz="2400" b="1">
                <a:solidFill>
                  <a:srgbClr val="FF0000"/>
                </a:solidFill>
                <a:ea typeface="SimSun" pitchFamily="2" charset="-122"/>
              </a:rPr>
            </a:br>
            <a:r>
              <a:rPr lang="en-US" altLang="zh-CN" sz="2400">
                <a:ea typeface="SimSun" pitchFamily="2" charset="-122"/>
              </a:rPr>
              <a:t>	</a:t>
            </a:r>
            <a:r>
              <a:rPr lang="en-US" altLang="zh-CN" sz="2400">
                <a:solidFill>
                  <a:srgbClr val="990000"/>
                </a:solidFill>
                <a:ea typeface="SimSun" pitchFamily="2" charset="-122"/>
              </a:rPr>
              <a:t>table </a:t>
            </a:r>
            <a:r>
              <a:rPr lang="en-US" altLang="zh-CN" sz="2400">
                <a:ea typeface="SimSun" pitchFamily="2" charset="-122"/>
              </a:rPr>
              <a:t>	   </a:t>
            </a:r>
            <a:r>
              <a:rPr lang="en-US" altLang="zh-CN" sz="2400">
                <a:solidFill>
                  <a:srgbClr val="990000"/>
                </a:solidFill>
                <a:ea typeface="SimSun" pitchFamily="2" charset="-122"/>
              </a:rPr>
              <a:t>table attributes</a:t>
            </a:r>
            <a:br>
              <a:rPr lang="en-US" altLang="zh-CN" sz="2400">
                <a:ea typeface="SimSun" pitchFamily="2" charset="-122"/>
              </a:rPr>
            </a:br>
            <a:r>
              <a:rPr lang="en-US" altLang="zh-CN" sz="2400" i="1">
                <a:ea typeface="SimSun" pitchFamily="2" charset="-122"/>
              </a:rPr>
              <a:t>person	</a:t>
            </a:r>
            <a:r>
              <a:rPr lang="en-US" altLang="zh-CN" sz="2400" i="1">
                <a:solidFill>
                  <a:srgbClr val="FF0000"/>
                </a:solidFill>
                <a:ea typeface="SimSun" pitchFamily="2" charset="-122"/>
              </a:rPr>
              <a:t>name, street, city</a:t>
            </a:r>
            <a:r>
              <a:rPr lang="en-US" altLang="zh-CN" sz="2400" i="1">
                <a:ea typeface="SimSun" pitchFamily="2" charset="-122"/>
              </a:rPr>
              <a:t>	</a:t>
            </a:r>
            <a:br>
              <a:rPr lang="en-US" altLang="zh-CN" sz="2400" i="1">
                <a:ea typeface="SimSun" pitchFamily="2" charset="-122"/>
              </a:rPr>
            </a:br>
            <a:r>
              <a:rPr lang="en-US" altLang="zh-CN" sz="2400" i="1">
                <a:ea typeface="SimSun" pitchFamily="2" charset="-122"/>
              </a:rPr>
              <a:t>customer	</a:t>
            </a:r>
            <a:r>
              <a:rPr lang="en-US" altLang="zh-CN" sz="2400" i="1">
                <a:solidFill>
                  <a:srgbClr val="FF0000"/>
                </a:solidFill>
                <a:ea typeface="SimSun" pitchFamily="2" charset="-122"/>
              </a:rPr>
              <a:t>name, street, city,</a:t>
            </a:r>
            <a:r>
              <a:rPr lang="en-US" altLang="zh-CN" sz="2400" i="1">
                <a:ea typeface="SimSun" pitchFamily="2" charset="-122"/>
              </a:rPr>
              <a:t> credit-rating</a:t>
            </a:r>
            <a:br>
              <a:rPr lang="en-US" altLang="zh-CN" sz="2400" i="1">
                <a:ea typeface="SimSun" pitchFamily="2" charset="-122"/>
              </a:rPr>
            </a:br>
            <a:r>
              <a:rPr lang="en-US" altLang="zh-CN" sz="2400" i="1">
                <a:ea typeface="SimSun" pitchFamily="2" charset="-122"/>
              </a:rPr>
              <a:t>employee 	</a:t>
            </a:r>
            <a:r>
              <a:rPr lang="en-US" altLang="zh-CN" sz="2400" i="1">
                <a:solidFill>
                  <a:srgbClr val="FF0000"/>
                </a:solidFill>
                <a:ea typeface="SimSun" pitchFamily="2" charset="-122"/>
              </a:rPr>
              <a:t>name, street, city</a:t>
            </a:r>
            <a:r>
              <a:rPr lang="en-US" altLang="zh-CN" sz="2400" i="1">
                <a:ea typeface="SimSun" pitchFamily="2" charset="-122"/>
              </a:rPr>
              <a:t>, salary</a:t>
            </a:r>
            <a:br>
              <a:rPr lang="en-US" altLang="zh-CN" sz="2400" i="1">
                <a:ea typeface="SimSun" pitchFamily="2" charset="-122"/>
              </a:rPr>
            </a:br>
            <a:endParaRPr lang="en-US" altLang="zh-CN" sz="2400">
              <a:ea typeface="SimSun" pitchFamily="2" charset="-122"/>
            </a:endParaRPr>
          </a:p>
          <a:p>
            <a:pPr lvl="1">
              <a:lnSpc>
                <a:spcPct val="90000"/>
              </a:lnSpc>
              <a:tabLst>
                <a:tab pos="346075" algn="l"/>
                <a:tab pos="1255713" algn="ctr"/>
                <a:tab pos="2452688" algn="l"/>
                <a:tab pos="3824288" algn="ctr"/>
              </a:tabLst>
            </a:pPr>
            <a:r>
              <a:rPr lang="en-US" altLang="zh-CN" sz="2400">
                <a:ea typeface="SimSun" pitchFamily="2" charset="-122"/>
              </a:rPr>
              <a:t>If specialization is total, table for generalized entity (</a:t>
            </a:r>
            <a:r>
              <a:rPr lang="en-US" altLang="zh-CN" sz="2400" i="1">
                <a:ea typeface="SimSun" pitchFamily="2" charset="-122"/>
              </a:rPr>
              <a:t>person</a:t>
            </a:r>
            <a:r>
              <a:rPr lang="en-US" altLang="zh-CN" sz="2400">
                <a:ea typeface="SimSun" pitchFamily="2" charset="-122"/>
              </a:rPr>
              <a:t>) not required to store information</a:t>
            </a:r>
          </a:p>
          <a:p>
            <a:pPr lvl="2">
              <a:lnSpc>
                <a:spcPct val="90000"/>
              </a:lnSpc>
              <a:tabLst>
                <a:tab pos="346075" algn="l"/>
                <a:tab pos="1255713" algn="ctr"/>
                <a:tab pos="2452688" algn="l"/>
                <a:tab pos="3824288" algn="ctr"/>
              </a:tabLst>
            </a:pPr>
            <a:r>
              <a:rPr lang="en-US" altLang="zh-CN" sz="2400">
                <a:ea typeface="SimSun" pitchFamily="2" charset="-122"/>
              </a:rPr>
              <a:t>Can be defined as a “view” relation containing union of specialization tables</a:t>
            </a:r>
          </a:p>
          <a:p>
            <a:pPr lvl="1">
              <a:lnSpc>
                <a:spcPct val="90000"/>
              </a:lnSpc>
              <a:tabLst>
                <a:tab pos="346075" algn="l"/>
                <a:tab pos="1255713" algn="ctr"/>
                <a:tab pos="2452688" algn="l"/>
                <a:tab pos="3824288" algn="ctr"/>
              </a:tabLst>
            </a:pPr>
            <a:r>
              <a:rPr lang="en-US" altLang="zh-CN" sz="2400">
                <a:ea typeface="SimSun" pitchFamily="2" charset="-122"/>
              </a:rPr>
              <a:t>Drawback:  street and </a:t>
            </a:r>
            <a:r>
              <a:rPr lang="en-US" altLang="zh-CN" sz="2400">
                <a:solidFill>
                  <a:srgbClr val="FF0000"/>
                </a:solidFill>
                <a:ea typeface="SimSun" pitchFamily="2" charset="-122"/>
              </a:rPr>
              <a:t>city may be stored redundantly</a:t>
            </a:r>
            <a:r>
              <a:rPr lang="en-US" altLang="zh-CN" sz="2400">
                <a:ea typeface="SimSun" pitchFamily="2" charset="-122"/>
              </a:rPr>
              <a:t> for </a:t>
            </a:r>
            <a:r>
              <a:rPr lang="en-US" altLang="zh-CN" sz="2400" i="1">
                <a:ea typeface="SimSun" pitchFamily="2" charset="-122"/>
              </a:rPr>
              <a:t>persons</a:t>
            </a:r>
            <a:r>
              <a:rPr lang="en-US" altLang="zh-CN" sz="2400">
                <a:ea typeface="SimSun" pitchFamily="2" charset="-122"/>
              </a:rPr>
              <a:t> who are both </a:t>
            </a:r>
            <a:r>
              <a:rPr lang="en-US" altLang="zh-CN" sz="2400" i="1">
                <a:ea typeface="SimSun" pitchFamily="2" charset="-122"/>
              </a:rPr>
              <a:t>customers</a:t>
            </a:r>
            <a:r>
              <a:rPr lang="en-US" altLang="zh-CN" sz="2400">
                <a:ea typeface="SimSun" pitchFamily="2" charset="-122"/>
              </a:rPr>
              <a:t> and </a:t>
            </a:r>
            <a:r>
              <a:rPr lang="en-US" altLang="zh-CN" sz="2400" i="1">
                <a:ea typeface="SimSun" pitchFamily="2" charset="-122"/>
              </a:rPr>
              <a:t>employees</a:t>
            </a:r>
          </a:p>
        </p:txBody>
      </p:sp>
      <p:sp>
        <p:nvSpPr>
          <p:cNvPr id="45060" name="Line 4"/>
          <p:cNvSpPr>
            <a:spLocks noChangeShapeType="1"/>
          </p:cNvSpPr>
          <p:nvPr/>
        </p:nvSpPr>
        <p:spPr bwMode="auto">
          <a:xfrm>
            <a:off x="925513" y="2192338"/>
            <a:ext cx="6118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1" name="Line 7"/>
          <p:cNvSpPr>
            <a:spLocks noChangeShapeType="1"/>
          </p:cNvSpPr>
          <p:nvPr/>
        </p:nvSpPr>
        <p:spPr bwMode="auto">
          <a:xfrm>
            <a:off x="2514600" y="2019300"/>
            <a:ext cx="0" cy="1139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ltLang="zh-CN">
                <a:ea typeface="SimSun" pitchFamily="2" charset="-122"/>
              </a:rPr>
              <a:t>Extended E-R Features (Cont.)</a:t>
            </a:r>
            <a:endParaRPr lang="zh-CN" altLang="en-US">
              <a:ea typeface="SimSun" pitchFamily="2" charset="-122"/>
            </a:endParaRP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l="22081" t="46487" r="22781" b="6075"/>
          <a:stretch>
            <a:fillRect/>
          </a:stretch>
        </p:blipFill>
        <p:spPr bwMode="auto">
          <a:xfrm>
            <a:off x="533400" y="1138238"/>
            <a:ext cx="8128000" cy="500856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0" y="377825"/>
            <a:ext cx="9201150" cy="609600"/>
          </a:xfrm>
        </p:spPr>
        <p:txBody>
          <a:bodyPr/>
          <a:lstStyle/>
          <a:p>
            <a:pPr>
              <a:defRPr/>
            </a:pPr>
            <a:r>
              <a:rPr lang="en-US" altLang="zh-TW">
                <a:solidFill>
                  <a:srgbClr val="FF0000"/>
                </a:solidFill>
                <a:ea typeface="PMingLiU" pitchFamily="18" charset="-120"/>
              </a:rPr>
              <a:t>Representing Relationship Set</a:t>
            </a:r>
            <a:br>
              <a:rPr lang="en-US" altLang="zh-TW">
                <a:solidFill>
                  <a:srgbClr val="FF0000"/>
                </a:solidFill>
                <a:ea typeface="PMingLiU" pitchFamily="18" charset="-120"/>
              </a:rPr>
            </a:br>
            <a:r>
              <a:rPr lang="en-US" altLang="zh-TW">
                <a:solidFill>
                  <a:srgbClr val="FF0000"/>
                </a:solidFill>
                <a:ea typeface="PMingLiU" pitchFamily="18" charset="-120"/>
              </a:rPr>
              <a:t>N-ary Relationship</a:t>
            </a:r>
            <a:endParaRPr lang="en-US">
              <a:solidFill>
                <a:srgbClr val="FF0000"/>
              </a:solidFill>
            </a:endParaRPr>
          </a:p>
        </p:txBody>
      </p:sp>
      <p:sp>
        <p:nvSpPr>
          <p:cNvPr id="46083" name="Rectangle 4"/>
          <p:cNvSpPr>
            <a:spLocks noChangeArrowheads="1"/>
          </p:cNvSpPr>
          <p:nvPr/>
        </p:nvSpPr>
        <p:spPr bwMode="auto">
          <a:xfrm>
            <a:off x="330200" y="1427163"/>
            <a:ext cx="8694738" cy="397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35000"/>
              </a:spcBef>
              <a:buClr>
                <a:schemeClr val="tx2"/>
              </a:buClr>
              <a:buSzPct val="90000"/>
              <a:buFont typeface="Monotype Sorts" pitchFamily="2" charset="2"/>
              <a:buChar char="n"/>
              <a:tabLst>
                <a:tab pos="346075" algn="l"/>
                <a:tab pos="1255713" algn="ctr"/>
                <a:tab pos="2452688" algn="l"/>
                <a:tab pos="3824288" algn="ctr"/>
              </a:tabLst>
            </a:pPr>
            <a:r>
              <a:rPr kumimoji="1" lang="en-US" altLang="zh-CN" sz="2400" b="0">
                <a:ea typeface="SimSun" pitchFamily="2" charset="-122"/>
              </a:rPr>
              <a:t> </a:t>
            </a:r>
            <a:r>
              <a:rPr kumimoji="1" lang="en-US" altLang="zh-TW" sz="2800" b="0">
                <a:latin typeface="Arial" pitchFamily="34" charset="0"/>
                <a:ea typeface="PMingLiU" pitchFamily="18" charset="-120"/>
              </a:rPr>
              <a:t>Intuitively Simple</a:t>
            </a:r>
          </a:p>
          <a:p>
            <a:pPr marL="742950" lvl="1" indent="-285750" algn="l" eaLnBrk="1" hangingPunct="1">
              <a:spcBef>
                <a:spcPct val="20000"/>
              </a:spcBef>
              <a:buFontTx/>
              <a:buChar char="–"/>
              <a:tabLst>
                <a:tab pos="346075" algn="l"/>
                <a:tab pos="1255713" algn="ctr"/>
                <a:tab pos="2452688" algn="l"/>
                <a:tab pos="3824288" algn="ctr"/>
              </a:tabLst>
            </a:pPr>
            <a:r>
              <a:rPr kumimoji="1" lang="en-US" altLang="zh-TW" sz="2400" b="0">
                <a:latin typeface="Arial" pitchFamily="34" charset="0"/>
                <a:ea typeface="PMingLiU" pitchFamily="18" charset="-120"/>
              </a:rPr>
              <a:t>Build a new table with as many columns as there are attributes for the union of the primary keys of all participating entity sets.</a:t>
            </a:r>
          </a:p>
          <a:p>
            <a:pPr marL="742950" lvl="1" indent="-285750" algn="l" eaLnBrk="1" hangingPunct="1">
              <a:spcBef>
                <a:spcPct val="20000"/>
              </a:spcBef>
              <a:buFontTx/>
              <a:buChar char="–"/>
              <a:tabLst>
                <a:tab pos="346075" algn="l"/>
                <a:tab pos="1255713" algn="ctr"/>
                <a:tab pos="2452688" algn="l"/>
                <a:tab pos="3824288" algn="ctr"/>
              </a:tabLst>
            </a:pPr>
            <a:r>
              <a:rPr kumimoji="1" lang="en-US" altLang="zh-TW" sz="2400" b="0">
                <a:latin typeface="Arial" pitchFamily="34" charset="0"/>
                <a:ea typeface="PMingLiU" pitchFamily="18" charset="-120"/>
              </a:rPr>
              <a:t>Augment additional columns for descriptive attributes of the relationship set (if necessary)</a:t>
            </a:r>
          </a:p>
          <a:p>
            <a:pPr marL="742950" lvl="1" indent="-285750" algn="l" eaLnBrk="1" hangingPunct="1">
              <a:spcBef>
                <a:spcPct val="20000"/>
              </a:spcBef>
              <a:buFontTx/>
              <a:buChar char="–"/>
              <a:tabLst>
                <a:tab pos="346075" algn="l"/>
                <a:tab pos="1255713" algn="ctr"/>
                <a:tab pos="2452688" algn="l"/>
                <a:tab pos="3824288" algn="ctr"/>
              </a:tabLst>
            </a:pPr>
            <a:r>
              <a:rPr kumimoji="1" lang="en-US" altLang="zh-TW" sz="2400" b="0">
                <a:latin typeface="Arial" pitchFamily="34" charset="0"/>
                <a:ea typeface="PMingLiU" pitchFamily="18" charset="-120"/>
              </a:rPr>
              <a:t>The primary key of this table is the union of all primary keys of entity sets that are on “many” side</a:t>
            </a:r>
          </a:p>
          <a:p>
            <a:pPr marL="742950" lvl="1" indent="-285750" algn="l" eaLnBrk="1" hangingPunct="1">
              <a:spcBef>
                <a:spcPct val="20000"/>
              </a:spcBef>
              <a:buFontTx/>
              <a:buChar char="–"/>
              <a:tabLst>
                <a:tab pos="346075" algn="l"/>
                <a:tab pos="1255713" algn="ctr"/>
                <a:tab pos="2452688" algn="l"/>
                <a:tab pos="3824288" algn="ctr"/>
              </a:tabLst>
            </a:pPr>
            <a:r>
              <a:rPr kumimoji="1" lang="en-US" altLang="zh-TW" sz="2400" b="0">
                <a:latin typeface="Arial" pitchFamily="34" charset="0"/>
                <a:ea typeface="PMingLiU" pitchFamily="18" charset="-120"/>
              </a:rPr>
              <a:t>That is it, we are done.  </a:t>
            </a:r>
          </a:p>
          <a:p>
            <a:pPr marL="742950" lvl="1" indent="-285750" algn="l" eaLnBrk="1" hangingPunct="1">
              <a:spcBef>
                <a:spcPct val="20000"/>
              </a:spcBef>
              <a:buFontTx/>
              <a:buChar char="–"/>
              <a:tabLst>
                <a:tab pos="346075" algn="l"/>
                <a:tab pos="1255713" algn="ctr"/>
                <a:tab pos="2452688" algn="l"/>
                <a:tab pos="3824288" algn="ctr"/>
              </a:tabLst>
            </a:pPr>
            <a:endParaRPr kumimoji="1" lang="en-US" altLang="zh-CN" sz="2400" b="0">
              <a:ea typeface="SimSun" pitchFamily="2" charset="-122"/>
            </a:endParaRPr>
          </a:p>
          <a:p>
            <a:pPr marL="742950" lvl="1" indent="-285750" algn="l">
              <a:spcBef>
                <a:spcPct val="35000"/>
              </a:spcBef>
              <a:buClr>
                <a:srgbClr val="CC6600"/>
              </a:buClr>
              <a:buSzPct val="105000"/>
              <a:buFont typeface="Monotype Sorts" pitchFamily="2" charset="2"/>
              <a:buNone/>
              <a:tabLst>
                <a:tab pos="346075" algn="l"/>
                <a:tab pos="1255713" algn="ctr"/>
                <a:tab pos="2452688" algn="l"/>
                <a:tab pos="3824288" algn="ctr"/>
              </a:tabLst>
            </a:pPr>
            <a:r>
              <a:rPr kumimoji="1" lang="en-US" altLang="zh-CN" sz="2400">
                <a:ea typeface="SimSun" pitchFamily="2" charset="-122"/>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0" y="334963"/>
            <a:ext cx="9201150" cy="609600"/>
          </a:xfrm>
        </p:spPr>
        <p:txBody>
          <a:bodyPr/>
          <a:lstStyle/>
          <a:p>
            <a:pPr>
              <a:defRPr/>
            </a:pPr>
            <a:r>
              <a:rPr lang="en-US" altLang="zh-TW">
                <a:solidFill>
                  <a:srgbClr val="FF0000"/>
                </a:solidFill>
                <a:ea typeface="PMingLiU" pitchFamily="18" charset="-120"/>
              </a:rPr>
              <a:t>Representing Relationship Set</a:t>
            </a:r>
            <a:br>
              <a:rPr lang="en-US" altLang="zh-TW">
                <a:solidFill>
                  <a:srgbClr val="FF0000"/>
                </a:solidFill>
                <a:ea typeface="PMingLiU" pitchFamily="18" charset="-120"/>
              </a:rPr>
            </a:br>
            <a:r>
              <a:rPr lang="en-US" altLang="zh-TW">
                <a:solidFill>
                  <a:srgbClr val="FF0000"/>
                </a:solidFill>
                <a:ea typeface="PMingLiU" pitchFamily="18" charset="-120"/>
              </a:rPr>
              <a:t>N-ary Relationship</a:t>
            </a:r>
            <a:endParaRPr lang="en-US">
              <a:solidFill>
                <a:srgbClr val="FF0000"/>
              </a:solidFill>
            </a:endParaRPr>
          </a:p>
        </p:txBody>
      </p:sp>
      <p:sp>
        <p:nvSpPr>
          <p:cNvPr id="47107" name="Rectangle 5"/>
          <p:cNvSpPr>
            <a:spLocks noChangeArrowheads="1"/>
          </p:cNvSpPr>
          <p:nvPr/>
        </p:nvSpPr>
        <p:spPr bwMode="auto">
          <a:xfrm>
            <a:off x="7423150" y="5476875"/>
            <a:ext cx="14224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No</a:t>
            </a:r>
          </a:p>
        </p:txBody>
      </p:sp>
      <p:sp>
        <p:nvSpPr>
          <p:cNvPr id="47108" name="Rectangle 6"/>
          <p:cNvSpPr>
            <a:spLocks noChangeArrowheads="1"/>
          </p:cNvSpPr>
          <p:nvPr/>
        </p:nvSpPr>
        <p:spPr bwMode="auto">
          <a:xfrm>
            <a:off x="7423150" y="5081588"/>
            <a:ext cx="1422400" cy="3952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Yes</a:t>
            </a:r>
          </a:p>
        </p:txBody>
      </p:sp>
      <p:sp>
        <p:nvSpPr>
          <p:cNvPr id="47109" name="Rectangle 7"/>
          <p:cNvSpPr>
            <a:spLocks noChangeArrowheads="1"/>
          </p:cNvSpPr>
          <p:nvPr/>
        </p:nvSpPr>
        <p:spPr bwMode="auto">
          <a:xfrm>
            <a:off x="7423150" y="4686300"/>
            <a:ext cx="14224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D-Attribute</a:t>
            </a:r>
          </a:p>
        </p:txBody>
      </p:sp>
      <p:sp>
        <p:nvSpPr>
          <p:cNvPr id="47110" name="Rectangle 8"/>
          <p:cNvSpPr>
            <a:spLocks noChangeArrowheads="1"/>
          </p:cNvSpPr>
          <p:nvPr/>
        </p:nvSpPr>
        <p:spPr bwMode="auto">
          <a:xfrm>
            <a:off x="4578350" y="5476875"/>
            <a:ext cx="14224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9012</a:t>
            </a:r>
          </a:p>
        </p:txBody>
      </p:sp>
      <p:sp>
        <p:nvSpPr>
          <p:cNvPr id="47111" name="Rectangle 9"/>
          <p:cNvSpPr>
            <a:spLocks noChangeArrowheads="1"/>
          </p:cNvSpPr>
          <p:nvPr/>
        </p:nvSpPr>
        <p:spPr bwMode="auto">
          <a:xfrm>
            <a:off x="4578350" y="5081588"/>
            <a:ext cx="1422400" cy="3952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7777</a:t>
            </a:r>
          </a:p>
        </p:txBody>
      </p:sp>
      <p:sp>
        <p:nvSpPr>
          <p:cNvPr id="47112" name="Rectangle 10"/>
          <p:cNvSpPr>
            <a:spLocks noChangeArrowheads="1"/>
          </p:cNvSpPr>
          <p:nvPr/>
        </p:nvSpPr>
        <p:spPr bwMode="auto">
          <a:xfrm>
            <a:off x="4578350" y="4686300"/>
            <a:ext cx="14224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P-Key3</a:t>
            </a:r>
          </a:p>
        </p:txBody>
      </p:sp>
      <p:sp>
        <p:nvSpPr>
          <p:cNvPr id="47113" name="Rectangle 11"/>
          <p:cNvSpPr>
            <a:spLocks noChangeArrowheads="1"/>
          </p:cNvSpPr>
          <p:nvPr/>
        </p:nvSpPr>
        <p:spPr bwMode="auto">
          <a:xfrm>
            <a:off x="6000750" y="5476875"/>
            <a:ext cx="14224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3456</a:t>
            </a:r>
          </a:p>
        </p:txBody>
      </p:sp>
      <p:sp>
        <p:nvSpPr>
          <p:cNvPr id="47114" name="Rectangle 12"/>
          <p:cNvSpPr>
            <a:spLocks noChangeArrowheads="1"/>
          </p:cNvSpPr>
          <p:nvPr/>
        </p:nvSpPr>
        <p:spPr bwMode="auto">
          <a:xfrm>
            <a:off x="6000750" y="5081588"/>
            <a:ext cx="1422400" cy="3952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6666</a:t>
            </a:r>
          </a:p>
        </p:txBody>
      </p:sp>
      <p:sp>
        <p:nvSpPr>
          <p:cNvPr id="47115" name="Rectangle 13"/>
          <p:cNvSpPr>
            <a:spLocks noChangeArrowheads="1"/>
          </p:cNvSpPr>
          <p:nvPr/>
        </p:nvSpPr>
        <p:spPr bwMode="auto">
          <a:xfrm>
            <a:off x="6000750" y="4686300"/>
            <a:ext cx="14224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A-Key</a:t>
            </a:r>
          </a:p>
        </p:txBody>
      </p:sp>
      <p:sp>
        <p:nvSpPr>
          <p:cNvPr id="47116" name="Rectangle 14"/>
          <p:cNvSpPr>
            <a:spLocks noChangeArrowheads="1"/>
          </p:cNvSpPr>
          <p:nvPr/>
        </p:nvSpPr>
        <p:spPr bwMode="auto">
          <a:xfrm>
            <a:off x="3155950" y="5476875"/>
            <a:ext cx="14224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5678</a:t>
            </a:r>
          </a:p>
        </p:txBody>
      </p:sp>
      <p:sp>
        <p:nvSpPr>
          <p:cNvPr id="47117" name="Rectangle 15"/>
          <p:cNvSpPr>
            <a:spLocks noChangeArrowheads="1"/>
          </p:cNvSpPr>
          <p:nvPr/>
        </p:nvSpPr>
        <p:spPr bwMode="auto">
          <a:xfrm>
            <a:off x="1733550" y="5476875"/>
            <a:ext cx="14224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1234</a:t>
            </a:r>
          </a:p>
        </p:txBody>
      </p:sp>
      <p:sp>
        <p:nvSpPr>
          <p:cNvPr id="47118" name="Rectangle 16"/>
          <p:cNvSpPr>
            <a:spLocks noChangeArrowheads="1"/>
          </p:cNvSpPr>
          <p:nvPr/>
        </p:nvSpPr>
        <p:spPr bwMode="auto">
          <a:xfrm>
            <a:off x="3155950" y="5081588"/>
            <a:ext cx="1422400" cy="3952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8888</a:t>
            </a:r>
          </a:p>
        </p:txBody>
      </p:sp>
      <p:sp>
        <p:nvSpPr>
          <p:cNvPr id="47119" name="Rectangle 17"/>
          <p:cNvSpPr>
            <a:spLocks noChangeArrowheads="1"/>
          </p:cNvSpPr>
          <p:nvPr/>
        </p:nvSpPr>
        <p:spPr bwMode="auto">
          <a:xfrm>
            <a:off x="1733550" y="5081588"/>
            <a:ext cx="1422400" cy="3952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9999</a:t>
            </a:r>
          </a:p>
        </p:txBody>
      </p:sp>
      <p:sp>
        <p:nvSpPr>
          <p:cNvPr id="47120" name="Rectangle 18"/>
          <p:cNvSpPr>
            <a:spLocks noChangeArrowheads="1"/>
          </p:cNvSpPr>
          <p:nvPr/>
        </p:nvSpPr>
        <p:spPr bwMode="auto">
          <a:xfrm>
            <a:off x="3155950" y="4686300"/>
            <a:ext cx="14224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P-Key2</a:t>
            </a:r>
          </a:p>
        </p:txBody>
      </p:sp>
      <p:sp>
        <p:nvSpPr>
          <p:cNvPr id="47121" name="Rectangle 19"/>
          <p:cNvSpPr>
            <a:spLocks noChangeArrowheads="1"/>
          </p:cNvSpPr>
          <p:nvPr/>
        </p:nvSpPr>
        <p:spPr bwMode="auto">
          <a:xfrm>
            <a:off x="1733550" y="4686300"/>
            <a:ext cx="14224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P-Key1</a:t>
            </a:r>
          </a:p>
        </p:txBody>
      </p:sp>
      <p:sp>
        <p:nvSpPr>
          <p:cNvPr id="47122" name="Line 21"/>
          <p:cNvSpPr>
            <a:spLocks noChangeShapeType="1"/>
          </p:cNvSpPr>
          <p:nvPr/>
        </p:nvSpPr>
        <p:spPr bwMode="auto">
          <a:xfrm>
            <a:off x="1733550" y="5081588"/>
            <a:ext cx="7112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3" name="Line 22"/>
          <p:cNvSpPr>
            <a:spLocks noChangeShapeType="1"/>
          </p:cNvSpPr>
          <p:nvPr/>
        </p:nvSpPr>
        <p:spPr bwMode="auto">
          <a:xfrm>
            <a:off x="1733550" y="5476875"/>
            <a:ext cx="7112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4" name="Line 23"/>
          <p:cNvSpPr>
            <a:spLocks noChangeShapeType="1"/>
          </p:cNvSpPr>
          <p:nvPr/>
        </p:nvSpPr>
        <p:spPr bwMode="auto">
          <a:xfrm>
            <a:off x="1733550" y="5872163"/>
            <a:ext cx="7112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5" name="Line 24"/>
          <p:cNvSpPr>
            <a:spLocks noChangeShapeType="1"/>
          </p:cNvSpPr>
          <p:nvPr/>
        </p:nvSpPr>
        <p:spPr bwMode="auto">
          <a:xfrm>
            <a:off x="1733550" y="4686300"/>
            <a:ext cx="0" cy="11858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6" name="Line 25"/>
          <p:cNvSpPr>
            <a:spLocks noChangeShapeType="1"/>
          </p:cNvSpPr>
          <p:nvPr/>
        </p:nvSpPr>
        <p:spPr bwMode="auto">
          <a:xfrm>
            <a:off x="3155950" y="4686300"/>
            <a:ext cx="0" cy="1185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7" name="Line 26"/>
          <p:cNvSpPr>
            <a:spLocks noChangeShapeType="1"/>
          </p:cNvSpPr>
          <p:nvPr/>
        </p:nvSpPr>
        <p:spPr bwMode="auto">
          <a:xfrm>
            <a:off x="4578350" y="4686300"/>
            <a:ext cx="0" cy="1185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8" name="Line 27"/>
          <p:cNvSpPr>
            <a:spLocks noChangeShapeType="1"/>
          </p:cNvSpPr>
          <p:nvPr/>
        </p:nvSpPr>
        <p:spPr bwMode="auto">
          <a:xfrm>
            <a:off x="8845550" y="4686300"/>
            <a:ext cx="0" cy="11858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9" name="Line 28"/>
          <p:cNvSpPr>
            <a:spLocks noChangeShapeType="1"/>
          </p:cNvSpPr>
          <p:nvPr/>
        </p:nvSpPr>
        <p:spPr bwMode="auto">
          <a:xfrm>
            <a:off x="7423150" y="4686300"/>
            <a:ext cx="0" cy="1185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0" name="Line 29"/>
          <p:cNvSpPr>
            <a:spLocks noChangeShapeType="1"/>
          </p:cNvSpPr>
          <p:nvPr/>
        </p:nvSpPr>
        <p:spPr bwMode="auto">
          <a:xfrm>
            <a:off x="6000750" y="4686300"/>
            <a:ext cx="0" cy="1185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1" name="Text Box 38"/>
          <p:cNvSpPr txBox="1">
            <a:spLocks noChangeArrowheads="1"/>
          </p:cNvSpPr>
          <p:nvPr/>
        </p:nvSpPr>
        <p:spPr bwMode="auto">
          <a:xfrm>
            <a:off x="590550" y="6362700"/>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 Primary key of this table is </a:t>
            </a:r>
            <a:r>
              <a:rPr kumimoji="1" lang="en-US" altLang="zh-TW" b="0" i="1">
                <a:latin typeface="Arial" pitchFamily="34" charset="0"/>
                <a:ea typeface="PMingLiU" pitchFamily="18" charset="-120"/>
              </a:rPr>
              <a:t>P-Key1 + P-Key2 + P-Key3</a:t>
            </a:r>
            <a:r>
              <a:rPr kumimoji="1" lang="en-US" altLang="zh-TW" b="0">
                <a:latin typeface="Arial" pitchFamily="34" charset="0"/>
                <a:ea typeface="PMingLiU" pitchFamily="18" charset="-120"/>
              </a:rPr>
              <a:t> </a:t>
            </a:r>
          </a:p>
        </p:txBody>
      </p:sp>
      <p:grpSp>
        <p:nvGrpSpPr>
          <p:cNvPr id="47132" name="Group 62"/>
          <p:cNvGrpSpPr>
            <a:grpSpLocks/>
          </p:cNvGrpSpPr>
          <p:nvPr/>
        </p:nvGrpSpPr>
        <p:grpSpPr bwMode="auto">
          <a:xfrm>
            <a:off x="438150" y="952500"/>
            <a:ext cx="8407400" cy="3733800"/>
            <a:chOff x="276" y="600"/>
            <a:chExt cx="5296" cy="2352"/>
          </a:xfrm>
        </p:grpSpPr>
        <p:sp>
          <p:nvSpPr>
            <p:cNvPr id="47133" name="Oval 61"/>
            <p:cNvSpPr>
              <a:spLocks noChangeArrowheads="1"/>
            </p:cNvSpPr>
            <p:nvPr/>
          </p:nvSpPr>
          <p:spPr bwMode="auto">
            <a:xfrm>
              <a:off x="286" y="1336"/>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4" name="Line 20"/>
            <p:cNvSpPr>
              <a:spLocks noChangeShapeType="1"/>
            </p:cNvSpPr>
            <p:nvPr/>
          </p:nvSpPr>
          <p:spPr bwMode="auto">
            <a:xfrm>
              <a:off x="1092" y="2952"/>
              <a:ext cx="448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5" name="Rectangle 30"/>
            <p:cNvSpPr>
              <a:spLocks noChangeArrowheads="1"/>
            </p:cNvSpPr>
            <p:nvPr/>
          </p:nvSpPr>
          <p:spPr bwMode="auto">
            <a:xfrm>
              <a:off x="1044" y="888"/>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Text Box 31"/>
            <p:cNvSpPr txBox="1">
              <a:spLocks noChangeArrowheads="1"/>
            </p:cNvSpPr>
            <p:nvPr/>
          </p:nvSpPr>
          <p:spPr bwMode="auto">
            <a:xfrm>
              <a:off x="1092" y="93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E-Set 1</a:t>
              </a:r>
            </a:p>
          </p:txBody>
        </p:sp>
        <p:sp>
          <p:nvSpPr>
            <p:cNvPr id="47137" name="Oval 32"/>
            <p:cNvSpPr>
              <a:spLocks noChangeArrowheads="1"/>
            </p:cNvSpPr>
            <p:nvPr/>
          </p:nvSpPr>
          <p:spPr bwMode="auto">
            <a:xfrm>
              <a:off x="276" y="600"/>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8" name="Text Box 33"/>
            <p:cNvSpPr txBox="1">
              <a:spLocks noChangeArrowheads="1"/>
            </p:cNvSpPr>
            <p:nvPr/>
          </p:nvSpPr>
          <p:spPr bwMode="auto">
            <a:xfrm>
              <a:off x="372" y="64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P-Key1</a:t>
              </a:r>
            </a:p>
          </p:txBody>
        </p:sp>
        <p:sp>
          <p:nvSpPr>
            <p:cNvPr id="47139" name="AutoShape 34"/>
            <p:cNvSpPr>
              <a:spLocks noChangeArrowheads="1"/>
            </p:cNvSpPr>
            <p:nvPr/>
          </p:nvSpPr>
          <p:spPr bwMode="auto">
            <a:xfrm>
              <a:off x="2484" y="1320"/>
              <a:ext cx="1056" cy="4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0" name="Rectangle 35"/>
            <p:cNvSpPr>
              <a:spLocks noChangeArrowheads="1"/>
            </p:cNvSpPr>
            <p:nvPr/>
          </p:nvSpPr>
          <p:spPr bwMode="auto">
            <a:xfrm>
              <a:off x="4260" y="1416"/>
              <a:ext cx="76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1" name="AutoShape 36"/>
            <p:cNvSpPr>
              <a:spLocks noChangeArrowheads="1"/>
            </p:cNvSpPr>
            <p:nvPr/>
          </p:nvSpPr>
          <p:spPr bwMode="auto">
            <a:xfrm>
              <a:off x="2388" y="2040"/>
              <a:ext cx="1200" cy="72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7142" name="Text Box 37"/>
            <p:cNvSpPr txBox="1">
              <a:spLocks noChangeArrowheads="1"/>
            </p:cNvSpPr>
            <p:nvPr/>
          </p:nvSpPr>
          <p:spPr bwMode="auto">
            <a:xfrm>
              <a:off x="4212" y="1464"/>
              <a:ext cx="9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Another Set</a:t>
              </a:r>
            </a:p>
          </p:txBody>
        </p:sp>
        <p:sp>
          <p:nvSpPr>
            <p:cNvPr id="47143" name="Line 39"/>
            <p:cNvSpPr>
              <a:spLocks noChangeShapeType="1"/>
            </p:cNvSpPr>
            <p:nvPr/>
          </p:nvSpPr>
          <p:spPr bwMode="auto">
            <a:xfrm>
              <a:off x="3540" y="1560"/>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4" name="Oval 40"/>
            <p:cNvSpPr>
              <a:spLocks noChangeArrowheads="1"/>
            </p:cNvSpPr>
            <p:nvPr/>
          </p:nvSpPr>
          <p:spPr bwMode="auto">
            <a:xfrm>
              <a:off x="3012" y="74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5" name="Text Box 41"/>
            <p:cNvSpPr txBox="1">
              <a:spLocks noChangeArrowheads="1"/>
            </p:cNvSpPr>
            <p:nvPr/>
          </p:nvSpPr>
          <p:spPr bwMode="auto">
            <a:xfrm>
              <a:off x="2964" y="792"/>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D-Attribute</a:t>
              </a:r>
            </a:p>
          </p:txBody>
        </p:sp>
        <p:sp>
          <p:nvSpPr>
            <p:cNvPr id="47146" name="Line 42"/>
            <p:cNvSpPr>
              <a:spLocks noChangeShapeType="1"/>
            </p:cNvSpPr>
            <p:nvPr/>
          </p:nvSpPr>
          <p:spPr bwMode="auto">
            <a:xfrm flipV="1">
              <a:off x="3108" y="1080"/>
              <a:ext cx="14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7" name="Text Box 43"/>
            <p:cNvSpPr txBox="1">
              <a:spLocks noChangeArrowheads="1"/>
            </p:cNvSpPr>
            <p:nvPr/>
          </p:nvSpPr>
          <p:spPr bwMode="auto">
            <a:xfrm>
              <a:off x="2526" y="1443"/>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A relationship</a:t>
              </a:r>
            </a:p>
          </p:txBody>
        </p:sp>
        <p:sp>
          <p:nvSpPr>
            <p:cNvPr id="47148" name="Oval 44"/>
            <p:cNvSpPr>
              <a:spLocks noChangeArrowheads="1"/>
            </p:cNvSpPr>
            <p:nvPr/>
          </p:nvSpPr>
          <p:spPr bwMode="auto">
            <a:xfrm>
              <a:off x="4644" y="74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9" name="Text Box 45"/>
            <p:cNvSpPr txBox="1">
              <a:spLocks noChangeArrowheads="1"/>
            </p:cNvSpPr>
            <p:nvPr/>
          </p:nvSpPr>
          <p:spPr bwMode="auto">
            <a:xfrm>
              <a:off x="4692" y="792"/>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A-Key</a:t>
              </a:r>
            </a:p>
          </p:txBody>
        </p:sp>
        <p:sp>
          <p:nvSpPr>
            <p:cNvPr id="47150" name="Line 46"/>
            <p:cNvSpPr>
              <a:spLocks noChangeShapeType="1"/>
            </p:cNvSpPr>
            <p:nvPr/>
          </p:nvSpPr>
          <p:spPr bwMode="auto">
            <a:xfrm flipH="1">
              <a:off x="4644" y="1080"/>
              <a:ext cx="28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1" name="Rectangle 47"/>
            <p:cNvSpPr>
              <a:spLocks noChangeArrowheads="1"/>
            </p:cNvSpPr>
            <p:nvPr/>
          </p:nvSpPr>
          <p:spPr bwMode="auto">
            <a:xfrm>
              <a:off x="996" y="1608"/>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2" name="Text Box 48"/>
            <p:cNvSpPr txBox="1">
              <a:spLocks noChangeArrowheads="1"/>
            </p:cNvSpPr>
            <p:nvPr/>
          </p:nvSpPr>
          <p:spPr bwMode="auto">
            <a:xfrm>
              <a:off x="1044" y="165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E-Set 2</a:t>
              </a:r>
            </a:p>
          </p:txBody>
        </p:sp>
        <p:sp>
          <p:nvSpPr>
            <p:cNvPr id="47153" name="Text Box 49"/>
            <p:cNvSpPr txBox="1">
              <a:spLocks noChangeArrowheads="1"/>
            </p:cNvSpPr>
            <p:nvPr/>
          </p:nvSpPr>
          <p:spPr bwMode="auto">
            <a:xfrm>
              <a:off x="324" y="136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P-Key2</a:t>
              </a:r>
            </a:p>
          </p:txBody>
        </p:sp>
        <p:sp>
          <p:nvSpPr>
            <p:cNvPr id="47154" name="Rectangle 50"/>
            <p:cNvSpPr>
              <a:spLocks noChangeArrowheads="1"/>
            </p:cNvSpPr>
            <p:nvPr/>
          </p:nvSpPr>
          <p:spPr bwMode="auto">
            <a:xfrm>
              <a:off x="1044" y="2280"/>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5" name="Text Box 51"/>
            <p:cNvSpPr txBox="1">
              <a:spLocks noChangeArrowheads="1"/>
            </p:cNvSpPr>
            <p:nvPr/>
          </p:nvSpPr>
          <p:spPr bwMode="auto">
            <a:xfrm>
              <a:off x="1092" y="23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E-Set 3</a:t>
              </a:r>
            </a:p>
          </p:txBody>
        </p:sp>
        <p:sp>
          <p:nvSpPr>
            <p:cNvPr id="47156" name="Oval 52"/>
            <p:cNvSpPr>
              <a:spLocks noChangeArrowheads="1"/>
            </p:cNvSpPr>
            <p:nvPr/>
          </p:nvSpPr>
          <p:spPr bwMode="auto">
            <a:xfrm>
              <a:off x="276" y="1992"/>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7" name="Text Box 53"/>
            <p:cNvSpPr txBox="1">
              <a:spLocks noChangeArrowheads="1"/>
            </p:cNvSpPr>
            <p:nvPr/>
          </p:nvSpPr>
          <p:spPr bwMode="auto">
            <a:xfrm>
              <a:off x="372" y="2040"/>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P-Key3</a:t>
              </a:r>
            </a:p>
          </p:txBody>
        </p:sp>
        <p:sp>
          <p:nvSpPr>
            <p:cNvPr id="47158" name="Line 54"/>
            <p:cNvSpPr>
              <a:spLocks noChangeShapeType="1"/>
            </p:cNvSpPr>
            <p:nvPr/>
          </p:nvSpPr>
          <p:spPr bwMode="auto">
            <a:xfrm>
              <a:off x="852" y="888"/>
              <a:ext cx="192"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9" name="Line 55"/>
            <p:cNvSpPr>
              <a:spLocks noChangeShapeType="1"/>
            </p:cNvSpPr>
            <p:nvPr/>
          </p:nvSpPr>
          <p:spPr bwMode="auto">
            <a:xfrm>
              <a:off x="804" y="1608"/>
              <a:ext cx="192"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60" name="Line 56"/>
            <p:cNvSpPr>
              <a:spLocks noChangeShapeType="1"/>
            </p:cNvSpPr>
            <p:nvPr/>
          </p:nvSpPr>
          <p:spPr bwMode="auto">
            <a:xfrm>
              <a:off x="900" y="2232"/>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61" name="Line 57"/>
            <p:cNvSpPr>
              <a:spLocks noChangeShapeType="1"/>
            </p:cNvSpPr>
            <p:nvPr/>
          </p:nvSpPr>
          <p:spPr bwMode="auto">
            <a:xfrm>
              <a:off x="1764" y="984"/>
              <a:ext cx="110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62" name="Line 58"/>
            <p:cNvSpPr>
              <a:spLocks noChangeShapeType="1"/>
            </p:cNvSpPr>
            <p:nvPr/>
          </p:nvSpPr>
          <p:spPr bwMode="auto">
            <a:xfrm flipV="1">
              <a:off x="1716" y="1560"/>
              <a:ext cx="768"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63" name="Line 59"/>
            <p:cNvSpPr>
              <a:spLocks noChangeShapeType="1"/>
            </p:cNvSpPr>
            <p:nvPr/>
          </p:nvSpPr>
          <p:spPr bwMode="auto">
            <a:xfrm flipV="1">
              <a:off x="1764" y="1656"/>
              <a:ext cx="912"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US" altLang="zh-TW">
                <a:solidFill>
                  <a:srgbClr val="FF0000"/>
                </a:solidFill>
                <a:ea typeface="PMingLiU" pitchFamily="18" charset="-120"/>
              </a:rPr>
              <a:t>Representing Class Hierarchy</a:t>
            </a:r>
            <a:endParaRPr lang="en-US">
              <a:solidFill>
                <a:srgbClr val="FF0000"/>
              </a:solidFill>
            </a:endParaRPr>
          </a:p>
        </p:txBody>
      </p:sp>
      <p:sp>
        <p:nvSpPr>
          <p:cNvPr id="48131" name="Rectangle 3"/>
          <p:cNvSpPr>
            <a:spLocks noGrp="1" noChangeArrowheads="1"/>
          </p:cNvSpPr>
          <p:nvPr>
            <p:ph type="body" idx="1"/>
          </p:nvPr>
        </p:nvSpPr>
        <p:spPr/>
        <p:txBody>
          <a:bodyPr/>
          <a:lstStyle/>
          <a:p>
            <a:r>
              <a:rPr lang="en-US" altLang="zh-TW" sz="2800">
                <a:ea typeface="PMingLiU" pitchFamily="18" charset="-120"/>
              </a:rPr>
              <a:t>Two general approaches depending on disjointness and completeness</a:t>
            </a:r>
          </a:p>
          <a:p>
            <a:pPr lvl="1"/>
            <a:r>
              <a:rPr lang="en-US" altLang="zh-TW" sz="2400">
                <a:ea typeface="PMingLiU" pitchFamily="18" charset="-120"/>
              </a:rPr>
              <a:t>For disjoint </a:t>
            </a:r>
            <a:r>
              <a:rPr lang="en-US" altLang="zh-TW" sz="2400" b="1">
                <a:ea typeface="PMingLiU" pitchFamily="18" charset="-120"/>
              </a:rPr>
              <a:t>AND</a:t>
            </a:r>
            <a:r>
              <a:rPr lang="en-US" altLang="zh-TW" sz="2400">
                <a:ea typeface="PMingLiU" pitchFamily="18" charset="-120"/>
              </a:rPr>
              <a:t> complete mapping class hierarchy: </a:t>
            </a:r>
          </a:p>
          <a:p>
            <a:pPr lvl="1"/>
            <a:r>
              <a:rPr lang="en-US" altLang="zh-TW" sz="2400">
                <a:ea typeface="PMingLiU" pitchFamily="18" charset="-120"/>
              </a:rPr>
              <a:t>DO NOT create a table for the super class entity set</a:t>
            </a:r>
          </a:p>
          <a:p>
            <a:pPr lvl="1"/>
            <a:r>
              <a:rPr lang="en-US" altLang="zh-TW" sz="2400">
                <a:ea typeface="PMingLiU" pitchFamily="18" charset="-120"/>
              </a:rPr>
              <a:t>Create a table for each subclass entity set include all attributes of that subclass entity set and attributes of the superclass entity set</a:t>
            </a:r>
          </a:p>
          <a:p>
            <a:pPr lvl="1"/>
            <a:endParaRPr lang="en-US" altLang="zh-TW" sz="2400">
              <a:ea typeface="PMingLiU" pitchFamily="18" charset="-120"/>
            </a:endParaRPr>
          </a:p>
          <a:p>
            <a:pPr lvl="1">
              <a:buFont typeface="Monotype Sorts" pitchFamily="2" charset="2"/>
              <a:buNone/>
            </a:pPr>
            <a:endParaRPr lang="en-US" altLang="zh-TW" sz="2400">
              <a:ea typeface="PMingLiU" pitchFamily="18" charset="-120"/>
            </a:endParaRPr>
          </a:p>
          <a:p>
            <a:endParaRPr 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a:defRPr/>
            </a:pPr>
            <a:r>
              <a:rPr lang="en-US"/>
              <a:t>Example</a:t>
            </a:r>
          </a:p>
        </p:txBody>
      </p:sp>
      <p:grpSp>
        <p:nvGrpSpPr>
          <p:cNvPr id="49155" name="Group 4"/>
          <p:cNvGrpSpPr>
            <a:grpSpLocks/>
          </p:cNvGrpSpPr>
          <p:nvPr/>
        </p:nvGrpSpPr>
        <p:grpSpPr bwMode="auto">
          <a:xfrm>
            <a:off x="285750" y="590550"/>
            <a:ext cx="8610600" cy="6138863"/>
            <a:chOff x="144" y="336"/>
            <a:chExt cx="5424" cy="3867"/>
          </a:xfrm>
        </p:grpSpPr>
        <p:sp>
          <p:nvSpPr>
            <p:cNvPr id="49156" name="Rectangle 5"/>
            <p:cNvSpPr>
              <a:spLocks noChangeArrowheads="1"/>
            </p:cNvSpPr>
            <p:nvPr/>
          </p:nvSpPr>
          <p:spPr bwMode="auto">
            <a:xfrm>
              <a:off x="144" y="3954"/>
              <a:ext cx="59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5678</a:t>
              </a:r>
            </a:p>
          </p:txBody>
        </p:sp>
        <p:sp>
          <p:nvSpPr>
            <p:cNvPr id="49157" name="Rectangle 6"/>
            <p:cNvSpPr>
              <a:spLocks noChangeArrowheads="1"/>
            </p:cNvSpPr>
            <p:nvPr/>
          </p:nvSpPr>
          <p:spPr bwMode="auto">
            <a:xfrm>
              <a:off x="144" y="3705"/>
              <a:ext cx="595"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1234</a:t>
              </a:r>
            </a:p>
          </p:txBody>
        </p:sp>
        <p:sp>
          <p:nvSpPr>
            <p:cNvPr id="49158" name="Rectangle 7"/>
            <p:cNvSpPr>
              <a:spLocks noChangeArrowheads="1"/>
            </p:cNvSpPr>
            <p:nvPr/>
          </p:nvSpPr>
          <p:spPr bwMode="auto">
            <a:xfrm>
              <a:off x="144" y="3456"/>
              <a:ext cx="59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SSN</a:t>
              </a:r>
            </a:p>
          </p:txBody>
        </p:sp>
        <p:sp>
          <p:nvSpPr>
            <p:cNvPr id="49159" name="Rectangle 8"/>
            <p:cNvSpPr>
              <a:spLocks noChangeArrowheads="1"/>
            </p:cNvSpPr>
            <p:nvPr/>
          </p:nvSpPr>
          <p:spPr bwMode="auto">
            <a:xfrm>
              <a:off x="2525" y="3954"/>
              <a:ext cx="59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3.6</a:t>
              </a:r>
            </a:p>
          </p:txBody>
        </p:sp>
        <p:sp>
          <p:nvSpPr>
            <p:cNvPr id="49160" name="Rectangle 9"/>
            <p:cNvSpPr>
              <a:spLocks noChangeArrowheads="1"/>
            </p:cNvSpPr>
            <p:nvPr/>
          </p:nvSpPr>
          <p:spPr bwMode="auto">
            <a:xfrm>
              <a:off x="1930" y="3954"/>
              <a:ext cx="59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EE</a:t>
              </a:r>
            </a:p>
          </p:txBody>
        </p:sp>
        <p:sp>
          <p:nvSpPr>
            <p:cNvPr id="49161" name="Rectangle 10"/>
            <p:cNvSpPr>
              <a:spLocks noChangeArrowheads="1"/>
            </p:cNvSpPr>
            <p:nvPr/>
          </p:nvSpPr>
          <p:spPr bwMode="auto">
            <a:xfrm>
              <a:off x="1334" y="3954"/>
              <a:ext cx="5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Part</a:t>
              </a:r>
            </a:p>
          </p:txBody>
        </p:sp>
        <p:sp>
          <p:nvSpPr>
            <p:cNvPr id="49162" name="Rectangle 11"/>
            <p:cNvSpPr>
              <a:spLocks noChangeArrowheads="1"/>
            </p:cNvSpPr>
            <p:nvPr/>
          </p:nvSpPr>
          <p:spPr bwMode="auto">
            <a:xfrm>
              <a:off x="739" y="3954"/>
              <a:ext cx="59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8888</a:t>
              </a:r>
            </a:p>
          </p:txBody>
        </p:sp>
        <p:sp>
          <p:nvSpPr>
            <p:cNvPr id="49163" name="Rectangle 12"/>
            <p:cNvSpPr>
              <a:spLocks noChangeArrowheads="1"/>
            </p:cNvSpPr>
            <p:nvPr/>
          </p:nvSpPr>
          <p:spPr bwMode="auto">
            <a:xfrm>
              <a:off x="2525" y="3705"/>
              <a:ext cx="595"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2.8</a:t>
              </a:r>
            </a:p>
          </p:txBody>
        </p:sp>
        <p:sp>
          <p:nvSpPr>
            <p:cNvPr id="49164" name="Rectangle 13"/>
            <p:cNvSpPr>
              <a:spLocks noChangeArrowheads="1"/>
            </p:cNvSpPr>
            <p:nvPr/>
          </p:nvSpPr>
          <p:spPr bwMode="auto">
            <a:xfrm>
              <a:off x="1930" y="3705"/>
              <a:ext cx="595"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CS</a:t>
              </a:r>
            </a:p>
          </p:txBody>
        </p:sp>
        <p:sp>
          <p:nvSpPr>
            <p:cNvPr id="49165" name="Rectangle 14"/>
            <p:cNvSpPr>
              <a:spLocks noChangeArrowheads="1"/>
            </p:cNvSpPr>
            <p:nvPr/>
          </p:nvSpPr>
          <p:spPr bwMode="auto">
            <a:xfrm>
              <a:off x="1334" y="3705"/>
              <a:ext cx="59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Full</a:t>
              </a:r>
            </a:p>
          </p:txBody>
        </p:sp>
        <p:sp>
          <p:nvSpPr>
            <p:cNvPr id="49166" name="Rectangle 15"/>
            <p:cNvSpPr>
              <a:spLocks noChangeArrowheads="1"/>
            </p:cNvSpPr>
            <p:nvPr/>
          </p:nvSpPr>
          <p:spPr bwMode="auto">
            <a:xfrm>
              <a:off x="739" y="3705"/>
              <a:ext cx="595"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9999</a:t>
              </a:r>
            </a:p>
          </p:txBody>
        </p:sp>
        <p:sp>
          <p:nvSpPr>
            <p:cNvPr id="49167" name="Rectangle 16"/>
            <p:cNvSpPr>
              <a:spLocks noChangeArrowheads="1"/>
            </p:cNvSpPr>
            <p:nvPr/>
          </p:nvSpPr>
          <p:spPr bwMode="auto">
            <a:xfrm>
              <a:off x="2525" y="3456"/>
              <a:ext cx="59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GPA</a:t>
              </a:r>
            </a:p>
          </p:txBody>
        </p:sp>
        <p:sp>
          <p:nvSpPr>
            <p:cNvPr id="49168" name="Rectangle 17"/>
            <p:cNvSpPr>
              <a:spLocks noChangeArrowheads="1"/>
            </p:cNvSpPr>
            <p:nvPr/>
          </p:nvSpPr>
          <p:spPr bwMode="auto">
            <a:xfrm>
              <a:off x="1930" y="3456"/>
              <a:ext cx="59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Major</a:t>
              </a:r>
            </a:p>
          </p:txBody>
        </p:sp>
        <p:sp>
          <p:nvSpPr>
            <p:cNvPr id="49169" name="Rectangle 18"/>
            <p:cNvSpPr>
              <a:spLocks noChangeArrowheads="1"/>
            </p:cNvSpPr>
            <p:nvPr/>
          </p:nvSpPr>
          <p:spPr bwMode="auto">
            <a:xfrm>
              <a:off x="1334" y="3456"/>
              <a:ext cx="5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Status</a:t>
              </a:r>
            </a:p>
          </p:txBody>
        </p:sp>
        <p:sp>
          <p:nvSpPr>
            <p:cNvPr id="49170" name="Rectangle 19"/>
            <p:cNvSpPr>
              <a:spLocks noChangeArrowheads="1"/>
            </p:cNvSpPr>
            <p:nvPr/>
          </p:nvSpPr>
          <p:spPr bwMode="auto">
            <a:xfrm>
              <a:off x="739" y="3456"/>
              <a:ext cx="59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SID</a:t>
              </a:r>
            </a:p>
          </p:txBody>
        </p:sp>
        <p:sp>
          <p:nvSpPr>
            <p:cNvPr id="49171" name="Line 20"/>
            <p:cNvSpPr>
              <a:spLocks noChangeShapeType="1"/>
            </p:cNvSpPr>
            <p:nvPr/>
          </p:nvSpPr>
          <p:spPr bwMode="auto">
            <a:xfrm>
              <a:off x="144" y="3456"/>
              <a:ext cx="29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2" name="Line 21"/>
            <p:cNvSpPr>
              <a:spLocks noChangeShapeType="1"/>
            </p:cNvSpPr>
            <p:nvPr/>
          </p:nvSpPr>
          <p:spPr bwMode="auto">
            <a:xfrm>
              <a:off x="144" y="3705"/>
              <a:ext cx="29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3" name="Line 22"/>
            <p:cNvSpPr>
              <a:spLocks noChangeShapeType="1"/>
            </p:cNvSpPr>
            <p:nvPr/>
          </p:nvSpPr>
          <p:spPr bwMode="auto">
            <a:xfrm>
              <a:off x="144" y="3954"/>
              <a:ext cx="29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4" name="Line 23"/>
            <p:cNvSpPr>
              <a:spLocks noChangeShapeType="1"/>
            </p:cNvSpPr>
            <p:nvPr/>
          </p:nvSpPr>
          <p:spPr bwMode="auto">
            <a:xfrm>
              <a:off x="144" y="4203"/>
              <a:ext cx="29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5" name="Line 24"/>
            <p:cNvSpPr>
              <a:spLocks noChangeShapeType="1"/>
            </p:cNvSpPr>
            <p:nvPr/>
          </p:nvSpPr>
          <p:spPr bwMode="auto">
            <a:xfrm>
              <a:off x="144" y="3456"/>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6" name="Line 25"/>
            <p:cNvSpPr>
              <a:spLocks noChangeShapeType="1"/>
            </p:cNvSpPr>
            <p:nvPr/>
          </p:nvSpPr>
          <p:spPr bwMode="auto">
            <a:xfrm>
              <a:off x="1334" y="3456"/>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7" name="Line 26"/>
            <p:cNvSpPr>
              <a:spLocks noChangeShapeType="1"/>
            </p:cNvSpPr>
            <p:nvPr/>
          </p:nvSpPr>
          <p:spPr bwMode="auto">
            <a:xfrm>
              <a:off x="1930" y="3456"/>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8" name="Line 27"/>
            <p:cNvSpPr>
              <a:spLocks noChangeShapeType="1"/>
            </p:cNvSpPr>
            <p:nvPr/>
          </p:nvSpPr>
          <p:spPr bwMode="auto">
            <a:xfrm>
              <a:off x="2525" y="3456"/>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9" name="Line 28"/>
            <p:cNvSpPr>
              <a:spLocks noChangeShapeType="1"/>
            </p:cNvSpPr>
            <p:nvPr/>
          </p:nvSpPr>
          <p:spPr bwMode="auto">
            <a:xfrm>
              <a:off x="3120" y="3456"/>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0" name="Line 29"/>
            <p:cNvSpPr>
              <a:spLocks noChangeShapeType="1"/>
            </p:cNvSpPr>
            <p:nvPr/>
          </p:nvSpPr>
          <p:spPr bwMode="auto">
            <a:xfrm>
              <a:off x="739" y="3456"/>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1" name="Rectangle 30"/>
            <p:cNvSpPr>
              <a:spLocks noChangeArrowheads="1"/>
            </p:cNvSpPr>
            <p:nvPr/>
          </p:nvSpPr>
          <p:spPr bwMode="auto">
            <a:xfrm>
              <a:off x="1152" y="1728"/>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2" name="Text Box 31"/>
            <p:cNvSpPr txBox="1">
              <a:spLocks noChangeArrowheads="1"/>
            </p:cNvSpPr>
            <p:nvPr/>
          </p:nvSpPr>
          <p:spPr bwMode="auto">
            <a:xfrm>
              <a:off x="1200" y="177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Student</a:t>
              </a:r>
            </a:p>
          </p:txBody>
        </p:sp>
        <p:sp>
          <p:nvSpPr>
            <p:cNvPr id="49183" name="Oval 32"/>
            <p:cNvSpPr>
              <a:spLocks noChangeArrowheads="1"/>
            </p:cNvSpPr>
            <p:nvPr/>
          </p:nvSpPr>
          <p:spPr bwMode="auto">
            <a:xfrm>
              <a:off x="1440" y="1200"/>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4" name="Oval 33"/>
            <p:cNvSpPr>
              <a:spLocks noChangeArrowheads="1"/>
            </p:cNvSpPr>
            <p:nvPr/>
          </p:nvSpPr>
          <p:spPr bwMode="auto">
            <a:xfrm>
              <a:off x="432" y="1200"/>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5" name="Oval 34"/>
            <p:cNvSpPr>
              <a:spLocks noChangeArrowheads="1"/>
            </p:cNvSpPr>
            <p:nvPr/>
          </p:nvSpPr>
          <p:spPr bwMode="auto">
            <a:xfrm>
              <a:off x="432" y="2256"/>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6" name="Oval 35"/>
            <p:cNvSpPr>
              <a:spLocks noChangeArrowheads="1"/>
            </p:cNvSpPr>
            <p:nvPr/>
          </p:nvSpPr>
          <p:spPr bwMode="auto">
            <a:xfrm>
              <a:off x="1680" y="2304"/>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7" name="Line 36"/>
            <p:cNvSpPr>
              <a:spLocks noChangeShapeType="1"/>
            </p:cNvSpPr>
            <p:nvPr/>
          </p:nvSpPr>
          <p:spPr bwMode="auto">
            <a:xfrm>
              <a:off x="816" y="1536"/>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8" name="Line 37"/>
            <p:cNvSpPr>
              <a:spLocks noChangeShapeType="1"/>
            </p:cNvSpPr>
            <p:nvPr/>
          </p:nvSpPr>
          <p:spPr bwMode="auto">
            <a:xfrm flipH="1">
              <a:off x="1536" y="153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9" name="Line 38"/>
            <p:cNvSpPr>
              <a:spLocks noChangeShapeType="1"/>
            </p:cNvSpPr>
            <p:nvPr/>
          </p:nvSpPr>
          <p:spPr bwMode="auto">
            <a:xfrm flipH="1" flipV="1">
              <a:off x="1632" y="2016"/>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0" name="Line 39"/>
            <p:cNvSpPr>
              <a:spLocks noChangeShapeType="1"/>
            </p:cNvSpPr>
            <p:nvPr/>
          </p:nvSpPr>
          <p:spPr bwMode="auto">
            <a:xfrm flipV="1">
              <a:off x="960" y="2016"/>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1" name="Text Box 40"/>
            <p:cNvSpPr txBox="1">
              <a:spLocks noChangeArrowheads="1"/>
            </p:cNvSpPr>
            <p:nvPr/>
          </p:nvSpPr>
          <p:spPr bwMode="auto">
            <a:xfrm>
              <a:off x="576" y="124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SID</a:t>
              </a:r>
            </a:p>
          </p:txBody>
        </p:sp>
        <p:sp>
          <p:nvSpPr>
            <p:cNvPr id="49192" name="Text Box 41"/>
            <p:cNvSpPr txBox="1">
              <a:spLocks noChangeArrowheads="1"/>
            </p:cNvSpPr>
            <p:nvPr/>
          </p:nvSpPr>
          <p:spPr bwMode="auto">
            <a:xfrm>
              <a:off x="1536" y="1248"/>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Status</a:t>
              </a:r>
            </a:p>
          </p:txBody>
        </p:sp>
        <p:sp>
          <p:nvSpPr>
            <p:cNvPr id="49193" name="Text Box 42"/>
            <p:cNvSpPr txBox="1">
              <a:spLocks noChangeArrowheads="1"/>
            </p:cNvSpPr>
            <p:nvPr/>
          </p:nvSpPr>
          <p:spPr bwMode="auto">
            <a:xfrm>
              <a:off x="528" y="230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Major</a:t>
              </a:r>
            </a:p>
          </p:txBody>
        </p:sp>
        <p:sp>
          <p:nvSpPr>
            <p:cNvPr id="49194" name="Text Box 43"/>
            <p:cNvSpPr txBox="1">
              <a:spLocks noChangeArrowheads="1"/>
            </p:cNvSpPr>
            <p:nvPr/>
          </p:nvSpPr>
          <p:spPr bwMode="auto">
            <a:xfrm>
              <a:off x="1824" y="235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GPA</a:t>
              </a:r>
            </a:p>
          </p:txBody>
        </p:sp>
        <p:sp>
          <p:nvSpPr>
            <p:cNvPr id="49195" name="AutoShape 44"/>
            <p:cNvSpPr>
              <a:spLocks noChangeArrowheads="1"/>
            </p:cNvSpPr>
            <p:nvPr/>
          </p:nvSpPr>
          <p:spPr bwMode="auto">
            <a:xfrm>
              <a:off x="768" y="2592"/>
              <a:ext cx="1200" cy="72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9196" name="AutoShape 45"/>
            <p:cNvSpPr>
              <a:spLocks noChangeArrowheads="1"/>
            </p:cNvSpPr>
            <p:nvPr/>
          </p:nvSpPr>
          <p:spPr bwMode="auto">
            <a:xfrm>
              <a:off x="3984" y="1824"/>
              <a:ext cx="1200" cy="72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9197" name="Rectangle 46"/>
            <p:cNvSpPr>
              <a:spLocks noChangeArrowheads="1"/>
            </p:cNvSpPr>
            <p:nvPr/>
          </p:nvSpPr>
          <p:spPr bwMode="auto">
            <a:xfrm>
              <a:off x="3936" y="3090"/>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Marge</a:t>
              </a:r>
            </a:p>
          </p:txBody>
        </p:sp>
        <p:sp>
          <p:nvSpPr>
            <p:cNvPr id="49198" name="Rectangle 47"/>
            <p:cNvSpPr>
              <a:spLocks noChangeArrowheads="1"/>
            </p:cNvSpPr>
            <p:nvPr/>
          </p:nvSpPr>
          <p:spPr bwMode="auto">
            <a:xfrm>
              <a:off x="3936" y="2841"/>
              <a:ext cx="81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Homer</a:t>
              </a:r>
            </a:p>
          </p:txBody>
        </p:sp>
        <p:sp>
          <p:nvSpPr>
            <p:cNvPr id="49199" name="Rectangle 48"/>
            <p:cNvSpPr>
              <a:spLocks noChangeArrowheads="1"/>
            </p:cNvSpPr>
            <p:nvPr/>
          </p:nvSpPr>
          <p:spPr bwMode="auto">
            <a:xfrm>
              <a:off x="3936" y="2592"/>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Name</a:t>
              </a:r>
            </a:p>
          </p:txBody>
        </p:sp>
        <p:sp>
          <p:nvSpPr>
            <p:cNvPr id="49200" name="Rectangle 49"/>
            <p:cNvSpPr>
              <a:spLocks noChangeArrowheads="1"/>
            </p:cNvSpPr>
            <p:nvPr/>
          </p:nvSpPr>
          <p:spPr bwMode="auto">
            <a:xfrm>
              <a:off x="4752" y="3090"/>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Female</a:t>
              </a:r>
            </a:p>
          </p:txBody>
        </p:sp>
        <p:sp>
          <p:nvSpPr>
            <p:cNvPr id="49201" name="Rectangle 50"/>
            <p:cNvSpPr>
              <a:spLocks noChangeArrowheads="1"/>
            </p:cNvSpPr>
            <p:nvPr/>
          </p:nvSpPr>
          <p:spPr bwMode="auto">
            <a:xfrm>
              <a:off x="3120" y="3090"/>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5678</a:t>
              </a:r>
            </a:p>
          </p:txBody>
        </p:sp>
        <p:sp>
          <p:nvSpPr>
            <p:cNvPr id="49202" name="Rectangle 51"/>
            <p:cNvSpPr>
              <a:spLocks noChangeArrowheads="1"/>
            </p:cNvSpPr>
            <p:nvPr/>
          </p:nvSpPr>
          <p:spPr bwMode="auto">
            <a:xfrm>
              <a:off x="4752" y="2841"/>
              <a:ext cx="81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Male</a:t>
              </a:r>
            </a:p>
          </p:txBody>
        </p:sp>
        <p:sp>
          <p:nvSpPr>
            <p:cNvPr id="49203" name="Rectangle 52"/>
            <p:cNvSpPr>
              <a:spLocks noChangeArrowheads="1"/>
            </p:cNvSpPr>
            <p:nvPr/>
          </p:nvSpPr>
          <p:spPr bwMode="auto">
            <a:xfrm>
              <a:off x="3120" y="2841"/>
              <a:ext cx="816" cy="2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1234</a:t>
              </a:r>
            </a:p>
          </p:txBody>
        </p:sp>
        <p:sp>
          <p:nvSpPr>
            <p:cNvPr id="49204" name="Rectangle 53"/>
            <p:cNvSpPr>
              <a:spLocks noChangeArrowheads="1"/>
            </p:cNvSpPr>
            <p:nvPr/>
          </p:nvSpPr>
          <p:spPr bwMode="auto">
            <a:xfrm>
              <a:off x="4752" y="2592"/>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a:ea typeface="PMingLiU" pitchFamily="18" charset="-120"/>
                </a:rPr>
                <a:t>Gender</a:t>
              </a:r>
            </a:p>
          </p:txBody>
        </p:sp>
        <p:sp>
          <p:nvSpPr>
            <p:cNvPr id="49205" name="Rectangle 54"/>
            <p:cNvSpPr>
              <a:spLocks noChangeArrowheads="1"/>
            </p:cNvSpPr>
            <p:nvPr/>
          </p:nvSpPr>
          <p:spPr bwMode="auto">
            <a:xfrm>
              <a:off x="3120" y="2592"/>
              <a:ext cx="8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5000"/>
                </a:spcBef>
                <a:buClr>
                  <a:schemeClr val="tx2"/>
                </a:buClr>
                <a:buSzPct val="90000"/>
                <a:buFont typeface="Monotype Sorts" pitchFamily="2" charset="2"/>
                <a:buNone/>
              </a:pPr>
              <a:r>
                <a:rPr kumimoji="1" lang="en-US" altLang="zh-TW" sz="1400" b="0" u="sng">
                  <a:ea typeface="PMingLiU" pitchFamily="18" charset="-120"/>
                </a:rPr>
                <a:t>SSN</a:t>
              </a:r>
            </a:p>
          </p:txBody>
        </p:sp>
        <p:sp>
          <p:nvSpPr>
            <p:cNvPr id="49206" name="Line 55"/>
            <p:cNvSpPr>
              <a:spLocks noChangeShapeType="1"/>
            </p:cNvSpPr>
            <p:nvPr/>
          </p:nvSpPr>
          <p:spPr bwMode="auto">
            <a:xfrm>
              <a:off x="3120" y="2592"/>
              <a:ext cx="24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7" name="Line 56"/>
            <p:cNvSpPr>
              <a:spLocks noChangeShapeType="1"/>
            </p:cNvSpPr>
            <p:nvPr/>
          </p:nvSpPr>
          <p:spPr bwMode="auto">
            <a:xfrm>
              <a:off x="3120" y="2841"/>
              <a:ext cx="24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8" name="Line 57"/>
            <p:cNvSpPr>
              <a:spLocks noChangeShapeType="1"/>
            </p:cNvSpPr>
            <p:nvPr/>
          </p:nvSpPr>
          <p:spPr bwMode="auto">
            <a:xfrm>
              <a:off x="3120" y="3090"/>
              <a:ext cx="24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9" name="Line 58"/>
            <p:cNvSpPr>
              <a:spLocks noChangeShapeType="1"/>
            </p:cNvSpPr>
            <p:nvPr/>
          </p:nvSpPr>
          <p:spPr bwMode="auto">
            <a:xfrm>
              <a:off x="3120" y="3339"/>
              <a:ext cx="24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0" name="Line 59"/>
            <p:cNvSpPr>
              <a:spLocks noChangeShapeType="1"/>
            </p:cNvSpPr>
            <p:nvPr/>
          </p:nvSpPr>
          <p:spPr bwMode="auto">
            <a:xfrm>
              <a:off x="3120" y="2592"/>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1" name="Line 60"/>
            <p:cNvSpPr>
              <a:spLocks noChangeShapeType="1"/>
            </p:cNvSpPr>
            <p:nvPr/>
          </p:nvSpPr>
          <p:spPr bwMode="auto">
            <a:xfrm>
              <a:off x="3936" y="2592"/>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2" name="Line 61"/>
            <p:cNvSpPr>
              <a:spLocks noChangeShapeType="1"/>
            </p:cNvSpPr>
            <p:nvPr/>
          </p:nvSpPr>
          <p:spPr bwMode="auto">
            <a:xfrm>
              <a:off x="5568" y="2592"/>
              <a:ext cx="0" cy="74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3" name="Line 62"/>
            <p:cNvSpPr>
              <a:spLocks noChangeShapeType="1"/>
            </p:cNvSpPr>
            <p:nvPr/>
          </p:nvSpPr>
          <p:spPr bwMode="auto">
            <a:xfrm>
              <a:off x="4752" y="2592"/>
              <a:ext cx="0" cy="7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4" name="Rectangle 63"/>
            <p:cNvSpPr>
              <a:spLocks noChangeArrowheads="1"/>
            </p:cNvSpPr>
            <p:nvPr/>
          </p:nvSpPr>
          <p:spPr bwMode="auto">
            <a:xfrm>
              <a:off x="4272" y="864"/>
              <a:ext cx="72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5" name="Text Box 64"/>
            <p:cNvSpPr txBox="1">
              <a:spLocks noChangeArrowheads="1"/>
            </p:cNvSpPr>
            <p:nvPr/>
          </p:nvSpPr>
          <p:spPr bwMode="auto">
            <a:xfrm>
              <a:off x="4320" y="912"/>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Person</a:t>
              </a:r>
            </a:p>
          </p:txBody>
        </p:sp>
        <p:sp>
          <p:nvSpPr>
            <p:cNvPr id="49216" name="Oval 65"/>
            <p:cNvSpPr>
              <a:spLocks noChangeArrowheads="1"/>
            </p:cNvSpPr>
            <p:nvPr/>
          </p:nvSpPr>
          <p:spPr bwMode="auto">
            <a:xfrm>
              <a:off x="3552" y="1392"/>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7" name="Line 66"/>
            <p:cNvSpPr>
              <a:spLocks noChangeShapeType="1"/>
            </p:cNvSpPr>
            <p:nvPr/>
          </p:nvSpPr>
          <p:spPr bwMode="auto">
            <a:xfrm>
              <a:off x="3936" y="672"/>
              <a:ext cx="33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8" name="Line 67"/>
            <p:cNvSpPr>
              <a:spLocks noChangeShapeType="1"/>
            </p:cNvSpPr>
            <p:nvPr/>
          </p:nvSpPr>
          <p:spPr bwMode="auto">
            <a:xfrm flipH="1">
              <a:off x="4656" y="672"/>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9" name="Line 68"/>
            <p:cNvSpPr>
              <a:spLocks noChangeShapeType="1"/>
            </p:cNvSpPr>
            <p:nvPr/>
          </p:nvSpPr>
          <p:spPr bwMode="auto">
            <a:xfrm flipV="1">
              <a:off x="4080" y="1152"/>
              <a:ext cx="43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0" name="Text Box 69"/>
            <p:cNvSpPr txBox="1">
              <a:spLocks noChangeArrowheads="1"/>
            </p:cNvSpPr>
            <p:nvPr/>
          </p:nvSpPr>
          <p:spPr bwMode="auto">
            <a:xfrm>
              <a:off x="3648" y="1440"/>
              <a:ext cx="6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Gender</a:t>
              </a:r>
            </a:p>
          </p:txBody>
        </p:sp>
        <p:sp>
          <p:nvSpPr>
            <p:cNvPr id="49221" name="Oval 70"/>
            <p:cNvSpPr>
              <a:spLocks noChangeArrowheads="1"/>
            </p:cNvSpPr>
            <p:nvPr/>
          </p:nvSpPr>
          <p:spPr bwMode="auto">
            <a:xfrm>
              <a:off x="3600" y="336"/>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22" name="Text Box 71"/>
            <p:cNvSpPr txBox="1">
              <a:spLocks noChangeArrowheads="1"/>
            </p:cNvSpPr>
            <p:nvPr/>
          </p:nvSpPr>
          <p:spPr bwMode="auto">
            <a:xfrm>
              <a:off x="3696" y="38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u="sng">
                  <a:latin typeface="Arial" pitchFamily="34" charset="0"/>
                  <a:ea typeface="PMingLiU" pitchFamily="18" charset="-120"/>
                </a:rPr>
                <a:t>SSN</a:t>
              </a:r>
            </a:p>
          </p:txBody>
        </p:sp>
        <p:sp>
          <p:nvSpPr>
            <p:cNvPr id="49223" name="Oval 72"/>
            <p:cNvSpPr>
              <a:spLocks noChangeArrowheads="1"/>
            </p:cNvSpPr>
            <p:nvPr/>
          </p:nvSpPr>
          <p:spPr bwMode="auto">
            <a:xfrm>
              <a:off x="4512" y="336"/>
              <a:ext cx="67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24" name="Text Box 73"/>
            <p:cNvSpPr txBox="1">
              <a:spLocks noChangeArrowheads="1"/>
            </p:cNvSpPr>
            <p:nvPr/>
          </p:nvSpPr>
          <p:spPr bwMode="auto">
            <a:xfrm>
              <a:off x="4560" y="384"/>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Name</a:t>
              </a:r>
            </a:p>
          </p:txBody>
        </p:sp>
        <p:sp>
          <p:nvSpPr>
            <p:cNvPr id="49225" name="AutoShape 74"/>
            <p:cNvSpPr>
              <a:spLocks noChangeArrowheads="1"/>
            </p:cNvSpPr>
            <p:nvPr/>
          </p:nvSpPr>
          <p:spPr bwMode="auto">
            <a:xfrm>
              <a:off x="2592" y="1392"/>
              <a:ext cx="576" cy="48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26" name="Text Box 75"/>
            <p:cNvSpPr txBox="1">
              <a:spLocks noChangeArrowheads="1"/>
            </p:cNvSpPr>
            <p:nvPr/>
          </p:nvSpPr>
          <p:spPr bwMode="auto">
            <a:xfrm>
              <a:off x="2688" y="1584"/>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Helvetica" charset="0"/>
                </a:defRPr>
              </a:lvl1pPr>
              <a:lvl2pPr marL="742950" indent="-285750">
                <a:defRPr b="1">
                  <a:solidFill>
                    <a:schemeClr val="tx1"/>
                  </a:solidFill>
                  <a:latin typeface="Helvetica" charset="0"/>
                </a:defRPr>
              </a:lvl2pPr>
              <a:lvl3pPr marL="1143000" indent="-228600">
                <a:defRPr b="1">
                  <a:solidFill>
                    <a:schemeClr val="tx1"/>
                  </a:solidFill>
                  <a:latin typeface="Helvetica" charset="0"/>
                </a:defRPr>
              </a:lvl3pPr>
              <a:lvl4pPr marL="1600200" indent="-228600">
                <a:defRPr b="1">
                  <a:solidFill>
                    <a:schemeClr val="tx1"/>
                  </a:solidFill>
                  <a:latin typeface="Helvetica" charset="0"/>
                </a:defRPr>
              </a:lvl4pPr>
              <a:lvl5pPr marL="2057400" indent="-228600">
                <a:defRPr b="1">
                  <a:solidFill>
                    <a:schemeClr val="tx1"/>
                  </a:solidFill>
                  <a:latin typeface="Helvetica" charset="0"/>
                </a:defRPr>
              </a:lvl5pPr>
              <a:lvl6pPr marL="2514600" indent="-228600" algn="ctr" eaLnBrk="0" fontAlgn="base" hangingPunct="0">
                <a:spcBef>
                  <a:spcPct val="0"/>
                </a:spcBef>
                <a:spcAft>
                  <a:spcPct val="0"/>
                </a:spcAft>
                <a:defRPr b="1">
                  <a:solidFill>
                    <a:schemeClr val="tx1"/>
                  </a:solidFill>
                  <a:latin typeface="Helvetica" charset="0"/>
                </a:defRPr>
              </a:lvl6pPr>
              <a:lvl7pPr marL="2971800" indent="-228600" algn="ctr" eaLnBrk="0" fontAlgn="base" hangingPunct="0">
                <a:spcBef>
                  <a:spcPct val="0"/>
                </a:spcBef>
                <a:spcAft>
                  <a:spcPct val="0"/>
                </a:spcAft>
                <a:defRPr b="1">
                  <a:solidFill>
                    <a:schemeClr val="tx1"/>
                  </a:solidFill>
                  <a:latin typeface="Helvetica" charset="0"/>
                </a:defRPr>
              </a:lvl7pPr>
              <a:lvl8pPr marL="3429000" indent="-228600" algn="ctr" eaLnBrk="0" fontAlgn="base" hangingPunct="0">
                <a:spcBef>
                  <a:spcPct val="0"/>
                </a:spcBef>
                <a:spcAft>
                  <a:spcPct val="0"/>
                </a:spcAft>
                <a:defRPr b="1">
                  <a:solidFill>
                    <a:schemeClr val="tx1"/>
                  </a:solidFill>
                  <a:latin typeface="Helvetica" charset="0"/>
                </a:defRPr>
              </a:lvl8pPr>
              <a:lvl9pPr marL="3886200" indent="-228600" algn="ctr" eaLnBrk="0" fontAlgn="base" hangingPunct="0">
                <a:spcBef>
                  <a:spcPct val="0"/>
                </a:spcBef>
                <a:spcAft>
                  <a:spcPct val="0"/>
                </a:spcAft>
                <a:defRPr b="1">
                  <a:solidFill>
                    <a:schemeClr val="tx1"/>
                  </a:solidFill>
                  <a:latin typeface="Helvetica" charset="0"/>
                </a:defRPr>
              </a:lvl9pPr>
            </a:lstStyle>
            <a:p>
              <a:pPr algn="l" eaLnBrk="1" hangingPunct="1">
                <a:spcBef>
                  <a:spcPct val="50000"/>
                </a:spcBef>
              </a:pPr>
              <a:r>
                <a:rPr kumimoji="1" lang="en-US" altLang="zh-TW" b="0">
                  <a:latin typeface="Arial" pitchFamily="34" charset="0"/>
                  <a:ea typeface="PMingLiU" pitchFamily="18" charset="-120"/>
                </a:rPr>
                <a:t>ISA</a:t>
              </a:r>
            </a:p>
          </p:txBody>
        </p:sp>
        <p:sp>
          <p:nvSpPr>
            <p:cNvPr id="49227" name="Line 76"/>
            <p:cNvSpPr>
              <a:spLocks noChangeShapeType="1"/>
            </p:cNvSpPr>
            <p:nvPr/>
          </p:nvSpPr>
          <p:spPr bwMode="auto">
            <a:xfrm flipV="1">
              <a:off x="2880" y="1008"/>
              <a:ext cx="139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8" name="Line 77"/>
            <p:cNvSpPr>
              <a:spLocks noChangeShapeType="1"/>
            </p:cNvSpPr>
            <p:nvPr/>
          </p:nvSpPr>
          <p:spPr bwMode="auto">
            <a:xfrm flipH="1">
              <a:off x="1872" y="1872"/>
              <a:ext cx="72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2109788" y="2159000"/>
            <a:ext cx="4495800" cy="2424113"/>
          </a:xfrm>
        </p:spPr>
        <p:txBody>
          <a:bodyPr/>
          <a:lstStyle/>
          <a:p>
            <a:pPr>
              <a:lnSpc>
                <a:spcPct val="90000"/>
              </a:lnSpc>
            </a:pPr>
            <a:r>
              <a:rPr lang="en-US" sz="2800"/>
              <a:t>Fourth Edition</a:t>
            </a:r>
          </a:p>
          <a:p>
            <a:pPr>
              <a:lnSpc>
                <a:spcPct val="90000"/>
              </a:lnSpc>
            </a:pPr>
            <a:r>
              <a:rPr lang="en-US" sz="2800"/>
              <a:t>Problem #</a:t>
            </a:r>
          </a:p>
          <a:p>
            <a:pPr lvl="1">
              <a:lnSpc>
                <a:spcPct val="90000"/>
              </a:lnSpc>
            </a:pPr>
            <a:r>
              <a:rPr lang="en-US" sz="2400"/>
              <a:t>2.12</a:t>
            </a:r>
          </a:p>
          <a:p>
            <a:pPr lvl="1">
              <a:lnSpc>
                <a:spcPct val="90000"/>
              </a:lnSpc>
            </a:pPr>
            <a:r>
              <a:rPr lang="en-US" sz="2400"/>
              <a:t>2.14</a:t>
            </a:r>
          </a:p>
          <a:p>
            <a:pPr lvl="1">
              <a:lnSpc>
                <a:spcPct val="90000"/>
              </a:lnSpc>
            </a:pPr>
            <a:r>
              <a:rPr lang="en-US" sz="2400"/>
              <a:t>2.26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altLang="zh-CN">
                <a:ea typeface="SimSun" pitchFamily="2" charset="-122"/>
              </a:rPr>
              <a:t>Extended E-R Features (Cont.)</a:t>
            </a:r>
            <a:endParaRPr lang="zh-CN" altLang="en-US">
              <a:ea typeface="SimSun" pitchFamily="2" charset="-122"/>
            </a:endParaRP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l="1154" t="6154" r="1154" b="5641"/>
          <a:stretch>
            <a:fillRect/>
          </a:stretch>
        </p:blipFill>
        <p:spPr bwMode="auto">
          <a:xfrm>
            <a:off x="431800" y="825500"/>
            <a:ext cx="8342313" cy="52959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altLang="zh-CN">
                <a:ea typeface="SimSun" pitchFamily="2" charset="-122"/>
              </a:rPr>
              <a:t>Design of an E-R Database Schema</a:t>
            </a:r>
          </a:p>
        </p:txBody>
      </p:sp>
      <p:sp>
        <p:nvSpPr>
          <p:cNvPr id="20483" name="Rectangle 6"/>
          <p:cNvSpPr>
            <a:spLocks noGrp="1" noChangeArrowheads="1"/>
          </p:cNvSpPr>
          <p:nvPr>
            <p:ph type="body" idx="1"/>
          </p:nvPr>
        </p:nvSpPr>
        <p:spPr>
          <a:xfrm>
            <a:off x="292100" y="708025"/>
            <a:ext cx="8585200" cy="5905500"/>
          </a:xfrm>
        </p:spPr>
        <p:txBody>
          <a:bodyPr/>
          <a:lstStyle/>
          <a:p>
            <a:pPr>
              <a:buFont typeface="Monotype Sorts" pitchFamily="2" charset="2"/>
              <a:buNone/>
            </a:pPr>
            <a:r>
              <a:rPr lang="en-US" altLang="zh-CN" sz="2400" dirty="0">
                <a:ea typeface="SimSun" pitchFamily="2" charset="-122"/>
              </a:rPr>
              <a:t>   Among the designer’s decisions are:</a:t>
            </a:r>
          </a:p>
          <a:p>
            <a:pPr lvl="1"/>
            <a:r>
              <a:rPr lang="en-US" altLang="zh-CN" sz="2400" dirty="0">
                <a:ea typeface="SimSun" pitchFamily="2" charset="-122"/>
              </a:rPr>
              <a:t>The use of an </a:t>
            </a:r>
            <a:r>
              <a:rPr lang="en-US" altLang="zh-CN" sz="2400" b="1" dirty="0">
                <a:ea typeface="SimSun" pitchFamily="2" charset="-122"/>
              </a:rPr>
              <a:t>attribute or entity </a:t>
            </a:r>
            <a:r>
              <a:rPr lang="en-US" altLang="zh-CN" sz="2400" dirty="0">
                <a:ea typeface="SimSun" pitchFamily="2" charset="-122"/>
              </a:rPr>
              <a:t>set to represent an object.</a:t>
            </a:r>
          </a:p>
          <a:p>
            <a:pPr lvl="1"/>
            <a:r>
              <a:rPr lang="en-US" altLang="zh-CN" sz="2400" dirty="0">
                <a:ea typeface="SimSun" pitchFamily="2" charset="-122"/>
              </a:rPr>
              <a:t>Whether a real-world concept is best expressed by an </a:t>
            </a:r>
            <a:r>
              <a:rPr lang="en-US" altLang="zh-CN" sz="2400" b="1" dirty="0">
                <a:ea typeface="SimSun" pitchFamily="2" charset="-122"/>
              </a:rPr>
              <a:t>entity set or a relationship set.</a:t>
            </a:r>
          </a:p>
          <a:p>
            <a:pPr lvl="1"/>
            <a:r>
              <a:rPr lang="en-US" altLang="zh-CN" sz="2400" dirty="0">
                <a:ea typeface="SimSun" pitchFamily="2" charset="-122"/>
              </a:rPr>
              <a:t>The use of a </a:t>
            </a:r>
            <a:r>
              <a:rPr lang="en-US" altLang="zh-CN" sz="2400" b="1" dirty="0">
                <a:ea typeface="SimSun" pitchFamily="2" charset="-122"/>
              </a:rPr>
              <a:t>ternary relationship versus a pair of binary </a:t>
            </a:r>
            <a:r>
              <a:rPr lang="en-US" altLang="zh-CN" sz="2400" dirty="0">
                <a:ea typeface="SimSun" pitchFamily="2" charset="-122"/>
              </a:rPr>
              <a:t>relationships.</a:t>
            </a:r>
          </a:p>
          <a:p>
            <a:pPr lvl="1"/>
            <a:r>
              <a:rPr lang="en-US" altLang="zh-CN" sz="2400" dirty="0">
                <a:ea typeface="SimSun" pitchFamily="2" charset="-122"/>
              </a:rPr>
              <a:t>The use of a </a:t>
            </a:r>
            <a:r>
              <a:rPr lang="en-US" altLang="zh-CN" sz="2400" b="1" dirty="0">
                <a:ea typeface="SimSun" pitchFamily="2" charset="-122"/>
              </a:rPr>
              <a:t>strong or weak entity set.</a:t>
            </a:r>
          </a:p>
          <a:p>
            <a:pPr lvl="1"/>
            <a:r>
              <a:rPr lang="en-US" altLang="zh-CN" sz="2400" dirty="0">
                <a:ea typeface="SimSun" pitchFamily="2" charset="-122"/>
              </a:rPr>
              <a:t>The use of</a:t>
            </a:r>
            <a:r>
              <a:rPr lang="en-US" altLang="zh-CN" sz="2400" b="1" dirty="0">
                <a:ea typeface="SimSun" pitchFamily="2" charset="-122"/>
              </a:rPr>
              <a:t> specialization/generalization </a:t>
            </a:r>
            <a:r>
              <a:rPr lang="en-US" altLang="zh-CN" sz="2400" dirty="0">
                <a:ea typeface="SimSun" pitchFamily="2" charset="-122"/>
              </a:rPr>
              <a:t>– contributes to modularity in the design.</a:t>
            </a:r>
          </a:p>
          <a:p>
            <a:pPr lvl="1"/>
            <a:r>
              <a:rPr lang="en-US" altLang="zh-CN" sz="2400" dirty="0">
                <a:ea typeface="SimSun" pitchFamily="2" charset="-122"/>
              </a:rPr>
              <a:t>The use of</a:t>
            </a:r>
            <a:r>
              <a:rPr lang="en-US" altLang="zh-CN" sz="2400" b="1" dirty="0">
                <a:ea typeface="SimSun" pitchFamily="2" charset="-122"/>
              </a:rPr>
              <a:t> aggregation </a:t>
            </a:r>
            <a:r>
              <a:rPr lang="en-US" altLang="zh-CN" sz="2400" dirty="0">
                <a:ea typeface="SimSun" pitchFamily="2" charset="-122"/>
              </a:rPr>
              <a:t>– can treat the aggregate entity set as a single unit without concern for the details of its internal 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90500" y="47625"/>
            <a:ext cx="8737600" cy="609600"/>
          </a:xfrm>
        </p:spPr>
        <p:txBody>
          <a:bodyPr/>
          <a:lstStyle/>
          <a:p>
            <a:pPr>
              <a:defRPr/>
            </a:pPr>
            <a:r>
              <a:rPr lang="en-US" altLang="zh-CN">
                <a:ea typeface="SimSun" pitchFamily="2" charset="-122"/>
              </a:rPr>
              <a:t>Design of an E-R Database Schema (Cont.)</a:t>
            </a:r>
            <a:endParaRPr lang="zh-CN" altLang="en-US">
              <a:ea typeface="SimSun" pitchFamily="2" charset="-122"/>
            </a:endParaRPr>
          </a:p>
        </p:txBody>
      </p:sp>
      <p:sp>
        <p:nvSpPr>
          <p:cNvPr id="21507" name="Rectangle 3"/>
          <p:cNvSpPr>
            <a:spLocks noGrp="1" noChangeArrowheads="1"/>
          </p:cNvSpPr>
          <p:nvPr>
            <p:ph type="body" idx="1"/>
          </p:nvPr>
        </p:nvSpPr>
        <p:spPr>
          <a:xfrm>
            <a:off x="203200" y="784225"/>
            <a:ext cx="8750300" cy="5816600"/>
          </a:xfrm>
        </p:spPr>
        <p:txBody>
          <a:bodyPr/>
          <a:lstStyle/>
          <a:p>
            <a:r>
              <a:rPr lang="en-US" altLang="zh-CN" sz="2400" b="1" dirty="0">
                <a:ea typeface="SimSun" pitchFamily="2" charset="-122"/>
              </a:rPr>
              <a:t>Design Phases</a:t>
            </a:r>
          </a:p>
          <a:p>
            <a:pPr lvl="1"/>
            <a:r>
              <a:rPr lang="en-US" altLang="zh-CN" sz="2400" b="1" dirty="0">
                <a:ea typeface="SimSun" pitchFamily="2" charset="-122"/>
              </a:rPr>
              <a:t>Conceptual-design(specification of functional requirements)</a:t>
            </a:r>
          </a:p>
          <a:p>
            <a:pPr lvl="1"/>
            <a:r>
              <a:rPr lang="en-US" altLang="zh-CN" sz="2400" b="1" dirty="0">
                <a:ea typeface="SimSun" pitchFamily="2" charset="-122"/>
              </a:rPr>
              <a:t>Logical-design phases</a:t>
            </a:r>
          </a:p>
          <a:p>
            <a:pPr lvl="1"/>
            <a:r>
              <a:rPr lang="en-US" altLang="zh-CN" sz="2400" b="1" dirty="0">
                <a:ea typeface="SimSun" pitchFamily="2" charset="-122"/>
              </a:rPr>
              <a:t>Physical-design phase</a:t>
            </a:r>
          </a:p>
          <a:p>
            <a:r>
              <a:rPr lang="en-US" altLang="zh-CN" sz="2800" b="1" dirty="0">
                <a:ea typeface="SimSun" pitchFamily="2" charset="-122"/>
              </a:rPr>
              <a:t>Database design for Banking Enterprise</a:t>
            </a:r>
          </a:p>
          <a:p>
            <a:pPr lvl="1"/>
            <a:r>
              <a:rPr lang="en-US" altLang="zh-CN" sz="2400" b="1" dirty="0">
                <a:ea typeface="SimSun" pitchFamily="2" charset="-122"/>
              </a:rPr>
              <a:t>Data Requirements</a:t>
            </a:r>
          </a:p>
          <a:p>
            <a:pPr lvl="2"/>
            <a:r>
              <a:rPr lang="en-US" altLang="zh-CN" sz="2400" dirty="0">
                <a:ea typeface="SimSun" pitchFamily="2" charset="-122"/>
              </a:rPr>
              <a:t>The bank is organized into </a:t>
            </a:r>
            <a:r>
              <a:rPr lang="en-US" altLang="zh-CN" sz="2400" i="1" dirty="0">
                <a:ea typeface="SimSun" pitchFamily="2" charset="-122"/>
              </a:rPr>
              <a:t>branches.</a:t>
            </a:r>
          </a:p>
          <a:p>
            <a:pPr lvl="2"/>
            <a:r>
              <a:rPr lang="en-US" altLang="zh-CN" sz="2400" dirty="0">
                <a:ea typeface="SimSun" pitchFamily="2" charset="-122"/>
              </a:rPr>
              <a:t>Bank </a:t>
            </a:r>
            <a:r>
              <a:rPr lang="en-US" altLang="zh-CN" sz="2400" b="1" dirty="0">
                <a:ea typeface="SimSun" pitchFamily="2" charset="-122"/>
              </a:rPr>
              <a:t>customers</a:t>
            </a:r>
            <a:r>
              <a:rPr lang="en-US" altLang="zh-CN" sz="2400" dirty="0">
                <a:ea typeface="SimSun" pitchFamily="2" charset="-122"/>
              </a:rPr>
              <a:t> are identified by their </a:t>
            </a:r>
            <a:r>
              <a:rPr lang="en-US" altLang="zh-CN" sz="2400" i="1" dirty="0">
                <a:ea typeface="SimSun" pitchFamily="2" charset="-122"/>
              </a:rPr>
              <a:t>customer-id</a:t>
            </a:r>
            <a:r>
              <a:rPr lang="en-US" altLang="zh-CN" sz="2400" dirty="0">
                <a:ea typeface="SimSun" pitchFamily="2" charset="-122"/>
              </a:rPr>
              <a:t> values.</a:t>
            </a:r>
          </a:p>
          <a:p>
            <a:pPr lvl="2"/>
            <a:r>
              <a:rPr lang="en-US" altLang="zh-CN" sz="2400" dirty="0">
                <a:ea typeface="SimSun" pitchFamily="2" charset="-122"/>
              </a:rPr>
              <a:t>Bank </a:t>
            </a:r>
            <a:r>
              <a:rPr lang="en-US" altLang="zh-CN" sz="2400" b="1" dirty="0">
                <a:ea typeface="SimSun" pitchFamily="2" charset="-122"/>
              </a:rPr>
              <a:t>employees</a:t>
            </a:r>
            <a:r>
              <a:rPr lang="en-US" altLang="zh-CN" sz="2400" dirty="0">
                <a:ea typeface="SimSun" pitchFamily="2" charset="-122"/>
              </a:rPr>
              <a:t> are identified by their </a:t>
            </a:r>
            <a:r>
              <a:rPr lang="en-US" altLang="zh-CN" sz="2400" i="1" dirty="0">
                <a:ea typeface="SimSun" pitchFamily="2" charset="-122"/>
              </a:rPr>
              <a:t>employee-id</a:t>
            </a:r>
            <a:r>
              <a:rPr lang="en-US" altLang="zh-CN" sz="2400" dirty="0">
                <a:ea typeface="SimSun" pitchFamily="2" charset="-122"/>
              </a:rPr>
              <a:t> values.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04800" y="47625"/>
            <a:ext cx="8636000" cy="609600"/>
          </a:xfrm>
        </p:spPr>
        <p:txBody>
          <a:bodyPr/>
          <a:lstStyle/>
          <a:p>
            <a:pPr>
              <a:defRPr/>
            </a:pPr>
            <a:r>
              <a:rPr lang="en-US" altLang="zh-CN">
                <a:ea typeface="SimSun" pitchFamily="2" charset="-122"/>
              </a:rPr>
              <a:t>Design of an E-R Database Schema (Cont.)</a:t>
            </a:r>
            <a:endParaRPr lang="zh-CN" altLang="en-US">
              <a:ea typeface="SimSun" pitchFamily="2" charset="-122"/>
            </a:endParaRPr>
          </a:p>
        </p:txBody>
      </p:sp>
      <p:sp>
        <p:nvSpPr>
          <p:cNvPr id="22531" name="Rectangle 3"/>
          <p:cNvSpPr>
            <a:spLocks noGrp="1" noChangeArrowheads="1"/>
          </p:cNvSpPr>
          <p:nvPr>
            <p:ph type="body" idx="1"/>
          </p:nvPr>
        </p:nvSpPr>
        <p:spPr>
          <a:xfrm>
            <a:off x="241300" y="784225"/>
            <a:ext cx="8648700" cy="5600700"/>
          </a:xfrm>
        </p:spPr>
        <p:txBody>
          <a:bodyPr/>
          <a:lstStyle/>
          <a:p>
            <a:pPr lvl="2"/>
            <a:r>
              <a:rPr lang="en-US" altLang="zh-CN" sz="2400" dirty="0">
                <a:ea typeface="SimSun" pitchFamily="2" charset="-122"/>
              </a:rPr>
              <a:t>The bank offers two types of </a:t>
            </a:r>
            <a:r>
              <a:rPr lang="en-US" altLang="zh-CN" sz="2400" i="1" dirty="0">
                <a:ea typeface="SimSun" pitchFamily="2" charset="-122"/>
              </a:rPr>
              <a:t>accounts-saving</a:t>
            </a:r>
            <a:r>
              <a:rPr lang="en-US" altLang="zh-CN" sz="2400" dirty="0">
                <a:ea typeface="SimSun" pitchFamily="2" charset="-122"/>
              </a:rPr>
              <a:t> and </a:t>
            </a:r>
            <a:r>
              <a:rPr lang="en-US" altLang="zh-CN" sz="2400" i="1" dirty="0">
                <a:ea typeface="SimSun" pitchFamily="2" charset="-122"/>
              </a:rPr>
              <a:t>checking accounts</a:t>
            </a:r>
            <a:r>
              <a:rPr lang="en-US" altLang="zh-CN" sz="2400" dirty="0">
                <a:ea typeface="SimSun" pitchFamily="2" charset="-122"/>
              </a:rPr>
              <a:t>.</a:t>
            </a:r>
          </a:p>
          <a:p>
            <a:pPr lvl="2"/>
            <a:r>
              <a:rPr lang="en-US" altLang="zh-CN" sz="2400" dirty="0">
                <a:ea typeface="SimSun" pitchFamily="2" charset="-122"/>
              </a:rPr>
              <a:t>A</a:t>
            </a:r>
            <a:r>
              <a:rPr lang="en-US" altLang="zh-CN" sz="2400" b="1" dirty="0">
                <a:ea typeface="SimSun" pitchFamily="2" charset="-122"/>
              </a:rPr>
              <a:t> loan </a:t>
            </a:r>
            <a:r>
              <a:rPr lang="en-US" altLang="zh-CN" sz="2400" dirty="0">
                <a:ea typeface="SimSun" pitchFamily="2" charset="-122"/>
              </a:rPr>
              <a:t>originates at a particular branch and can be held by one or more </a:t>
            </a:r>
            <a:r>
              <a:rPr lang="en-US" altLang="zh-CN" sz="2400" b="1" dirty="0">
                <a:ea typeface="SimSun" pitchFamily="2" charset="-122"/>
              </a:rPr>
              <a:t>customers.</a:t>
            </a:r>
          </a:p>
          <a:p>
            <a:pPr lvl="1"/>
            <a:r>
              <a:rPr lang="en-US" altLang="zh-CN" sz="2400" b="1" dirty="0">
                <a:ea typeface="SimSun" pitchFamily="2" charset="-122"/>
              </a:rPr>
              <a:t>Entity Sets Designation</a:t>
            </a:r>
          </a:p>
          <a:p>
            <a:pPr lvl="2"/>
            <a:r>
              <a:rPr lang="en-US" altLang="zh-CN" sz="2400" b="1" dirty="0">
                <a:ea typeface="SimSun" pitchFamily="2" charset="-122"/>
              </a:rPr>
              <a:t>The </a:t>
            </a:r>
            <a:r>
              <a:rPr lang="en-US" altLang="zh-CN" sz="2400" b="1" i="1" dirty="0">
                <a:solidFill>
                  <a:srgbClr val="FF0000"/>
                </a:solidFill>
                <a:ea typeface="SimSun" pitchFamily="2" charset="-122"/>
              </a:rPr>
              <a:t>branch</a:t>
            </a:r>
            <a:r>
              <a:rPr lang="en-US" altLang="zh-CN" sz="2400" b="1" dirty="0">
                <a:ea typeface="SimSun" pitchFamily="2" charset="-122"/>
              </a:rPr>
              <a:t> entity set.</a:t>
            </a:r>
          </a:p>
          <a:p>
            <a:pPr lvl="2"/>
            <a:r>
              <a:rPr lang="en-US" altLang="zh-CN" sz="2400" b="1" dirty="0">
                <a:ea typeface="SimSun" pitchFamily="2" charset="-122"/>
              </a:rPr>
              <a:t>The </a:t>
            </a:r>
            <a:r>
              <a:rPr lang="en-US" altLang="zh-CN" sz="2400" b="1" i="1" dirty="0">
                <a:solidFill>
                  <a:srgbClr val="FF0000"/>
                </a:solidFill>
                <a:ea typeface="SimSun" pitchFamily="2" charset="-122"/>
              </a:rPr>
              <a:t>customer</a:t>
            </a:r>
            <a:r>
              <a:rPr lang="en-US" altLang="zh-CN" sz="2400" b="1" dirty="0">
                <a:ea typeface="SimSun" pitchFamily="2" charset="-122"/>
              </a:rPr>
              <a:t> entity set.</a:t>
            </a:r>
          </a:p>
          <a:p>
            <a:pPr lvl="2"/>
            <a:r>
              <a:rPr lang="en-US" altLang="zh-CN" sz="2400" b="1" dirty="0">
                <a:ea typeface="SimSun" pitchFamily="2" charset="-122"/>
              </a:rPr>
              <a:t>The </a:t>
            </a:r>
            <a:r>
              <a:rPr lang="en-US" altLang="zh-CN" sz="2400" b="1" i="1" dirty="0">
                <a:solidFill>
                  <a:srgbClr val="FF0000"/>
                </a:solidFill>
                <a:ea typeface="SimSun" pitchFamily="2" charset="-122"/>
              </a:rPr>
              <a:t>employee</a:t>
            </a:r>
            <a:r>
              <a:rPr lang="en-US" altLang="zh-CN" sz="2400" b="1" dirty="0">
                <a:ea typeface="SimSun" pitchFamily="2" charset="-122"/>
              </a:rPr>
              <a:t> entity set.</a:t>
            </a:r>
          </a:p>
          <a:p>
            <a:pPr lvl="2"/>
            <a:r>
              <a:rPr lang="en-US" altLang="zh-CN" sz="2400" b="1" dirty="0">
                <a:ea typeface="SimSun" pitchFamily="2" charset="-122"/>
              </a:rPr>
              <a:t>Two </a:t>
            </a:r>
            <a:r>
              <a:rPr lang="en-US" altLang="zh-CN" sz="2400" b="1" i="1" dirty="0">
                <a:solidFill>
                  <a:srgbClr val="FF0000"/>
                </a:solidFill>
                <a:ea typeface="SimSun" pitchFamily="2" charset="-122"/>
              </a:rPr>
              <a:t>account</a:t>
            </a:r>
            <a:r>
              <a:rPr lang="en-US" altLang="zh-CN" sz="2400" b="1" dirty="0">
                <a:ea typeface="SimSun" pitchFamily="2" charset="-122"/>
              </a:rPr>
              <a:t> entity sets.</a:t>
            </a:r>
          </a:p>
          <a:p>
            <a:pPr lvl="2"/>
            <a:r>
              <a:rPr lang="en-US" altLang="zh-CN" sz="2400" b="1" dirty="0">
                <a:ea typeface="SimSun" pitchFamily="2" charset="-122"/>
              </a:rPr>
              <a:t>The </a:t>
            </a:r>
            <a:r>
              <a:rPr lang="en-US" altLang="zh-CN" sz="2400" b="1" i="1" dirty="0">
                <a:solidFill>
                  <a:srgbClr val="FF0000"/>
                </a:solidFill>
                <a:ea typeface="SimSun" pitchFamily="2" charset="-122"/>
              </a:rPr>
              <a:t>loan</a:t>
            </a:r>
            <a:r>
              <a:rPr lang="en-US" altLang="zh-CN" sz="2400" b="1" dirty="0">
                <a:ea typeface="SimSun" pitchFamily="2" charset="-122"/>
              </a:rPr>
              <a:t> entity set.</a:t>
            </a:r>
          </a:p>
          <a:p>
            <a:pPr lvl="2"/>
            <a:r>
              <a:rPr lang="en-US" altLang="zh-CN" sz="2400" b="1" dirty="0">
                <a:ea typeface="SimSun" pitchFamily="2" charset="-122"/>
              </a:rPr>
              <a:t>The weak entity set </a:t>
            </a:r>
            <a:r>
              <a:rPr lang="en-US" altLang="zh-CN" sz="2400" b="1" i="1" dirty="0">
                <a:solidFill>
                  <a:srgbClr val="FF0000"/>
                </a:solidFill>
                <a:ea typeface="SimSun" pitchFamily="2" charset="-122"/>
              </a:rPr>
              <a:t>loan-payment</a:t>
            </a:r>
            <a:r>
              <a:rPr lang="en-US" altLang="zh-CN" sz="2400" b="1" dirty="0">
                <a:ea typeface="SimSun" pitchFamily="2"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342900" y="47625"/>
            <a:ext cx="8610600" cy="609600"/>
          </a:xfrm>
        </p:spPr>
        <p:txBody>
          <a:bodyPr/>
          <a:lstStyle/>
          <a:p>
            <a:pPr>
              <a:defRPr/>
            </a:pPr>
            <a:r>
              <a:rPr lang="en-US" altLang="zh-CN">
                <a:ea typeface="SimSun" pitchFamily="2" charset="-122"/>
              </a:rPr>
              <a:t>Design of an E-R Database Schema (Cont.)</a:t>
            </a:r>
            <a:endParaRPr lang="zh-CN" altLang="en-US">
              <a:ea typeface="SimSun" pitchFamily="2" charset="-122"/>
            </a:endParaRPr>
          </a:p>
        </p:txBody>
      </p:sp>
      <p:sp>
        <p:nvSpPr>
          <p:cNvPr id="23555" name="Rectangle 3"/>
          <p:cNvSpPr>
            <a:spLocks noGrp="1" noChangeArrowheads="1"/>
          </p:cNvSpPr>
          <p:nvPr>
            <p:ph type="body" idx="1"/>
          </p:nvPr>
        </p:nvSpPr>
        <p:spPr>
          <a:xfrm>
            <a:off x="266700" y="771525"/>
            <a:ext cx="8636000" cy="5689600"/>
          </a:xfrm>
        </p:spPr>
        <p:txBody>
          <a:bodyPr/>
          <a:lstStyle/>
          <a:p>
            <a:pPr lvl="1"/>
            <a:r>
              <a:rPr lang="en-US" altLang="zh-CN" sz="2400" b="1" dirty="0">
                <a:ea typeface="SimSun" pitchFamily="2" charset="-122"/>
              </a:rPr>
              <a:t>Relationship Sets Designation</a:t>
            </a:r>
          </a:p>
          <a:p>
            <a:pPr lvl="2"/>
            <a:r>
              <a:rPr lang="en-US" altLang="zh-CN" sz="2400" b="1" i="1" dirty="0">
                <a:solidFill>
                  <a:srgbClr val="FF0000"/>
                </a:solidFill>
                <a:ea typeface="SimSun" pitchFamily="2" charset="-122"/>
              </a:rPr>
              <a:t>borrower</a:t>
            </a:r>
            <a:r>
              <a:rPr lang="en-US" altLang="zh-CN" sz="2400" b="1" dirty="0">
                <a:ea typeface="SimSun" pitchFamily="2" charset="-122"/>
              </a:rPr>
              <a:t>.</a:t>
            </a:r>
          </a:p>
          <a:p>
            <a:pPr lvl="2"/>
            <a:r>
              <a:rPr lang="en-US" altLang="zh-CN" sz="2400" b="1" i="1" dirty="0">
                <a:solidFill>
                  <a:srgbClr val="FF0000"/>
                </a:solidFill>
                <a:ea typeface="SimSun" pitchFamily="2" charset="-122"/>
              </a:rPr>
              <a:t>loan-branch</a:t>
            </a:r>
            <a:r>
              <a:rPr lang="en-US" altLang="zh-CN" sz="2400" b="1" dirty="0">
                <a:ea typeface="SimSun" pitchFamily="2" charset="-122"/>
              </a:rPr>
              <a:t>.</a:t>
            </a:r>
          </a:p>
          <a:p>
            <a:pPr lvl="2"/>
            <a:r>
              <a:rPr lang="en-US" altLang="zh-CN" sz="2400" b="1" i="1" dirty="0">
                <a:solidFill>
                  <a:srgbClr val="FF0000"/>
                </a:solidFill>
                <a:ea typeface="SimSun" pitchFamily="2" charset="-122"/>
              </a:rPr>
              <a:t>loan-payment.</a:t>
            </a:r>
          </a:p>
          <a:p>
            <a:pPr lvl="2"/>
            <a:r>
              <a:rPr lang="en-US" altLang="zh-CN" sz="2400" b="1" i="1" dirty="0">
                <a:solidFill>
                  <a:srgbClr val="FF0000"/>
                </a:solidFill>
                <a:ea typeface="SimSun" pitchFamily="2" charset="-122"/>
              </a:rPr>
              <a:t>depositor</a:t>
            </a:r>
            <a:r>
              <a:rPr lang="en-US" altLang="zh-CN" sz="2400" b="1" dirty="0">
                <a:ea typeface="SimSun" pitchFamily="2" charset="-122"/>
              </a:rPr>
              <a:t>.</a:t>
            </a:r>
          </a:p>
          <a:p>
            <a:pPr lvl="2"/>
            <a:r>
              <a:rPr lang="en-US" altLang="zh-CN" sz="2400" b="1" i="1" dirty="0" err="1">
                <a:solidFill>
                  <a:srgbClr val="FF0000"/>
                </a:solidFill>
                <a:ea typeface="SimSun" pitchFamily="2" charset="-122"/>
              </a:rPr>
              <a:t>cust</a:t>
            </a:r>
            <a:r>
              <a:rPr lang="en-US" altLang="zh-CN" sz="2400" b="1" i="1" dirty="0">
                <a:solidFill>
                  <a:srgbClr val="FF0000"/>
                </a:solidFill>
                <a:ea typeface="SimSun" pitchFamily="2" charset="-122"/>
              </a:rPr>
              <a:t>-banker</a:t>
            </a:r>
            <a:r>
              <a:rPr lang="en-US" altLang="zh-CN" sz="2400" b="1" dirty="0">
                <a:ea typeface="SimSun" pitchFamily="2" charset="-122"/>
              </a:rPr>
              <a:t>.</a:t>
            </a:r>
          </a:p>
          <a:p>
            <a:pPr lvl="2"/>
            <a:r>
              <a:rPr lang="en-US" altLang="zh-CN" sz="2400" b="1" i="1" dirty="0">
                <a:solidFill>
                  <a:srgbClr val="FF0000"/>
                </a:solidFill>
                <a:ea typeface="SimSun" pitchFamily="2" charset="-122"/>
              </a:rPr>
              <a:t>works-for</a:t>
            </a:r>
            <a:r>
              <a:rPr lang="en-US" altLang="zh-CN" sz="2400" b="1" dirty="0">
                <a:ea typeface="SimSun" pitchFamily="2" charset="-122"/>
              </a:rPr>
              <a:t>.</a:t>
            </a:r>
          </a:p>
          <a:p>
            <a:pPr lvl="1"/>
            <a:r>
              <a:rPr lang="en-US" altLang="zh-CN" sz="2400" b="1" dirty="0">
                <a:ea typeface="SimSun" pitchFamily="2" charset="-122"/>
              </a:rPr>
              <a:t>E-R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defRPr/>
            </a:pPr>
            <a:r>
              <a:rPr lang="en-US" altLang="zh-CN">
                <a:ea typeface="SimSun" pitchFamily="2" charset="-122"/>
              </a:rPr>
              <a:t>E-R Diagram for a Banking Enterprise</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l="13927" t="894" r="14095" b="1343"/>
          <a:stretch>
            <a:fillRect/>
          </a:stretch>
        </p:blipFill>
        <p:spPr bwMode="auto">
          <a:xfrm>
            <a:off x="812800" y="723900"/>
            <a:ext cx="7708900" cy="59563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20616</TotalTime>
  <Words>1635</Words>
  <Application>Microsoft Office PowerPoint</Application>
  <PresentationFormat>On-screen Show (4:3)</PresentationFormat>
  <Paragraphs>367</Paragraphs>
  <Slides>34</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2" baseType="lpstr">
      <vt:lpstr>Arial</vt:lpstr>
      <vt:lpstr>Helvetica</vt:lpstr>
      <vt:lpstr>Monotype Sorts</vt:lpstr>
      <vt:lpstr>Times New Roman</vt:lpstr>
      <vt:lpstr>Wingdings</vt:lpstr>
      <vt:lpstr>db-book</vt:lpstr>
      <vt:lpstr>1_Default Design</vt:lpstr>
      <vt:lpstr>Clip</vt:lpstr>
      <vt:lpstr>PowerPoint Presentation</vt:lpstr>
      <vt:lpstr>Extended E-R Features (Cont.)</vt:lpstr>
      <vt:lpstr>Extended E-R Features (Cont.)</vt:lpstr>
      <vt:lpstr>Extended E-R Features (Cont.)</vt:lpstr>
      <vt:lpstr>Design of an E-R Database Schema</vt:lpstr>
      <vt:lpstr>Design of an E-R Database Schema (Cont.)</vt:lpstr>
      <vt:lpstr>Design of an E-R Database Schema (Cont.)</vt:lpstr>
      <vt:lpstr>Design of an E-R Database Schema (Cont.)</vt:lpstr>
      <vt:lpstr>E-R Diagram for a Banking Enterprise</vt:lpstr>
      <vt:lpstr>Reduction of an E-R Schema to Tables</vt:lpstr>
      <vt:lpstr>Representing strong Entity Sets as Tables</vt:lpstr>
      <vt:lpstr>Representing strong Entity Sets as Tables</vt:lpstr>
      <vt:lpstr>Representing Weak Entity Sets</vt:lpstr>
      <vt:lpstr>Representing Weak Entity Sets</vt:lpstr>
      <vt:lpstr>Representing Relationship Sets as Tables</vt:lpstr>
      <vt:lpstr>Many-to-many Relationship Sets</vt:lpstr>
      <vt:lpstr>Redundancy of Tables</vt:lpstr>
      <vt:lpstr>Many-to-one and One-to-many</vt:lpstr>
      <vt:lpstr>Example – Many-to-One Relationship Set</vt:lpstr>
      <vt:lpstr>Redundancy of Tables (Cont.)</vt:lpstr>
      <vt:lpstr>One-to-one Relationship Set</vt:lpstr>
      <vt:lpstr>Example  One-to-One Relationship Set</vt:lpstr>
      <vt:lpstr>Example  One-to-One Relationship Set</vt:lpstr>
      <vt:lpstr>Composite and Multivalued Attributes</vt:lpstr>
      <vt:lpstr>Composite and Multivalued Attributes</vt:lpstr>
      <vt:lpstr>Representing Composite Attribute</vt:lpstr>
      <vt:lpstr>Representing Multivalue Attribute</vt:lpstr>
      <vt:lpstr>Representing Specialization as Tables</vt:lpstr>
      <vt:lpstr>Representing Specialization as Tables (Cont.)</vt:lpstr>
      <vt:lpstr>Representing Relationship Set N-ary Relationship</vt:lpstr>
      <vt:lpstr>Representing Relationship Set N-ary Relationship</vt:lpstr>
      <vt:lpstr>Representing Class Hierarchy</vt:lpstr>
      <vt:lpstr>Example</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Shamim</cp:lastModifiedBy>
  <cp:revision>381</cp:revision>
  <cp:lastPrinted>1999-06-28T19:27:31Z</cp:lastPrinted>
  <dcterms:created xsi:type="dcterms:W3CDTF">1999-11-04T22:02:40Z</dcterms:created>
  <dcterms:modified xsi:type="dcterms:W3CDTF">2023-08-21T17:39:36Z</dcterms:modified>
</cp:coreProperties>
</file>