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36" r:id="rId10"/>
    <p:sldId id="257" r:id="rId11"/>
    <p:sldId id="297" r:id="rId12"/>
    <p:sldId id="298" r:id="rId13"/>
    <p:sldId id="299" r:id="rId14"/>
    <p:sldId id="300" r:id="rId15"/>
    <p:sldId id="301" r:id="rId16"/>
    <p:sldId id="302" r:id="rId17"/>
    <p:sldId id="330" r:id="rId18"/>
    <p:sldId id="333" r:id="rId19"/>
    <p:sldId id="303" r:id="rId20"/>
    <p:sldId id="258" r:id="rId21"/>
    <p:sldId id="331" r:id="rId22"/>
    <p:sldId id="335" r:id="rId23"/>
    <p:sldId id="338" r:id="rId24"/>
    <p:sldId id="341" r:id="rId25"/>
    <p:sldId id="340" r:id="rId26"/>
    <p:sldId id="339" r:id="rId27"/>
    <p:sldId id="277" r:id="rId28"/>
    <p:sldId id="304" r:id="rId29"/>
    <p:sldId id="305" r:id="rId30"/>
    <p:sldId id="306" r:id="rId31"/>
    <p:sldId id="334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280" r:id="rId56"/>
    <p:sldId id="260" r:id="rId57"/>
    <p:sldId id="281" r:id="rId58"/>
    <p:sldId id="283" r:id="rId59"/>
    <p:sldId id="289" r:id="rId60"/>
    <p:sldId id="284" r:id="rId61"/>
    <p:sldId id="287" r:id="rId62"/>
    <p:sldId id="263" r:id="rId63"/>
    <p:sldId id="264" r:id="rId64"/>
    <p:sldId id="278" r:id="rId65"/>
    <p:sldId id="265" r:id="rId66"/>
    <p:sldId id="274" r:id="rId67"/>
    <p:sldId id="266" r:id="rId68"/>
    <p:sldId id="267" r:id="rId69"/>
    <p:sldId id="279" r:id="rId70"/>
    <p:sldId id="271" r:id="rId71"/>
    <p:sldId id="270" r:id="rId72"/>
    <p:sldId id="268" r:id="rId73"/>
    <p:sldId id="269" r:id="rId74"/>
    <p:sldId id="272" r:id="rId75"/>
    <p:sldId id="276" r:id="rId76"/>
    <p:sldId id="337" r:id="rId7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8" autoAdjust="0"/>
    <p:restoredTop sz="91294" autoAdjust="0"/>
  </p:normalViewPr>
  <p:slideViewPr>
    <p:cSldViewPr snapToGrid="0">
      <p:cViewPr varScale="1">
        <p:scale>
          <a:sx n="63" d="100"/>
          <a:sy n="63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E7B9068D-BA9E-43FF-A368-093BCE3D4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4D715CB-083A-4111-8E48-C9405A80A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4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AFE4323-D18E-4815-B6BC-96B1415468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7539889-FF9A-4117-A531-C4F1CF4D66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F940C62-E964-4ED3-B0B9-AF1C6BC74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6A85D6A-0B61-4868-94DE-D49D8CE35C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7D40E1A-E3DA-4A6D-BE58-3C8819C752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A4853BB-12CC-453C-994E-6984A5D294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F3EE569-E30F-431D-B8BE-8C415086F6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70AFF9-3790-4629-9B99-ADC3E9CFB5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BA18A46-500C-461B-9898-594FD719F39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070AFF9-3790-4629-9B99-ADC3E9CFB5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D94908A-F711-41D2-889E-D56A66390F1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B370774-9B87-4886-A4B8-2ECD677AF1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E146E3-3008-438A-B33F-C304124E01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6E146E3-3008-438A-B33F-C304124E01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C713E2F-A5EA-472E-A32A-1E470FC5CA1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F08811E-7CAC-4F9B-8C7D-AF93DA7034C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1C66DA5-FB20-4F2B-B5A0-0380A3A67B1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081D4EB-8EF0-46BB-B0DD-0A680383849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8891A2F5-3EAA-4794-9F9E-22C377566AE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19496EC-9CC9-44F7-9A73-6182A9F2CC9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27722C8-C28C-48BB-88C1-971A6F39901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00EB33C-4FB7-4143-9B43-97AA5E75AD7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74134DA-C306-4F41-B761-50CCB42368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C000637-81A2-47AB-A8C4-1B81B6BEBF9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F032E1D-0307-4C22-84B2-71C0F1A853F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5DDF94B0-D710-42FA-BFFD-532B62AD0B3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8D442E3-4428-46C4-AD8F-3B6C650A0C0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8F5F957-196F-4C94-AD5C-F6A701FB537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D39E4B8-4C64-451E-8F73-203E916725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2F8F0AC9-7031-4F8A-A936-F629C41CEF3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97165D1-D630-4045-911D-5F30A0F176E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044E921-6665-4F61-86E0-49963C25DE2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323AE02-5681-4FF6-810E-B53A1C67957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49F8F6E-39EE-4B87-B531-7FDE8F30AE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02AF436-FA1D-48C4-9DCC-72FEF718143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32337478-39C2-48A1-B9A4-A3A387BD914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87D6AB2-4B1C-4AAA-9AF7-FCBB0B07975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F749A80-9E94-47FD-8415-94762E58B5F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793672B-C27C-40BA-9F19-794EDF600B2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13672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D00A835-36E6-4BE2-A3D9-1A5ACD3997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5D16A5A-D960-4EAA-8780-EB972DBCEA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3D8C421-677D-4A3F-8726-1D7D5A9196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39889-FF9A-4117-A531-C4F1CF4D66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D1626D12-195F-443C-B96E-9ADF94C62D5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560286192 w 4128"/>
              <a:gd name="T1" fmla="*/ 205697824 h 479"/>
              <a:gd name="T2" fmla="*/ 2147483647 w 4128"/>
              <a:gd name="T3" fmla="*/ 205697824 h 479"/>
              <a:gd name="T4" fmla="*/ 2147483647 w 4128"/>
              <a:gd name="T5" fmla="*/ 441221624 h 479"/>
              <a:gd name="T6" fmla="*/ 0 w 4128"/>
              <a:gd name="T7" fmla="*/ 453563757 h 479"/>
              <a:gd name="T8" fmla="*/ 560286192 w 4128"/>
              <a:gd name="T9" fmla="*/ 205697824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CEF57BA-0CA4-497A-83EA-0DD3451F2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9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78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762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80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762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02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4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4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8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9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9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3700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1100" b="1"/>
              <a:t>www.ru.ac.bd/cse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cid:string,fname:strin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2324100"/>
          </a:xfrm>
        </p:spPr>
        <p:txBody>
          <a:bodyPr/>
          <a:lstStyle/>
          <a:p>
            <a:r>
              <a:rPr lang="en-US"/>
              <a:t>Purpose of Database Systems</a:t>
            </a:r>
          </a:p>
          <a:p>
            <a:r>
              <a:rPr lang="en-US"/>
              <a:t>View of Data</a:t>
            </a:r>
          </a:p>
          <a:p>
            <a:r>
              <a:rPr lang="en-US"/>
              <a:t>Data Models </a:t>
            </a:r>
          </a:p>
          <a:p>
            <a:r>
              <a:rPr lang="en-US"/>
              <a:t>Data Definition Language </a:t>
            </a:r>
          </a:p>
          <a:p>
            <a:r>
              <a:rPr lang="en-US"/>
              <a:t>Data Manipulation Language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Database Management System (DBMS)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Database Applications:</a:t>
            </a:r>
          </a:p>
          <a:p>
            <a:pPr lvl="1"/>
            <a:r>
              <a:rPr lang="en-US"/>
              <a:t>Banking: all transactions</a:t>
            </a:r>
          </a:p>
          <a:p>
            <a:pPr lvl="1"/>
            <a:r>
              <a:rPr lang="en-US"/>
              <a:t>Airlines: reservations, schedules</a:t>
            </a:r>
          </a:p>
          <a:p>
            <a:pPr lvl="1"/>
            <a:r>
              <a:rPr lang="en-US"/>
              <a:t>Universities:  registration, grades</a:t>
            </a:r>
          </a:p>
          <a:p>
            <a:pPr lvl="1"/>
            <a:r>
              <a:rPr lang="en-US"/>
              <a:t>Sales: customers, products, purchases</a:t>
            </a:r>
          </a:p>
          <a:p>
            <a:pPr lvl="1"/>
            <a:r>
              <a:rPr lang="en-US"/>
              <a:t>Manufacturing: production, inventory, orders, supply chain</a:t>
            </a:r>
          </a:p>
          <a:p>
            <a:pPr lvl="1"/>
            <a:r>
              <a:rPr lang="en-US"/>
              <a:t>Human resources:  employee records, salaries, tax deductions</a:t>
            </a:r>
          </a:p>
          <a:p>
            <a:r>
              <a:rPr lang="en-US"/>
              <a:t>Databases touch all aspects of our lives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71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Role and Advantages of the DBMS 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End users have better access to more and better-managed data</a:t>
            </a:r>
          </a:p>
          <a:p>
            <a:pPr lvl="1"/>
            <a:r>
              <a:rPr lang="en-US" sz="2400"/>
              <a:t>Promotes integrated view of organization’s operations</a:t>
            </a:r>
          </a:p>
          <a:p>
            <a:pPr lvl="1"/>
            <a:r>
              <a:rPr lang="en-US" sz="2400"/>
              <a:t>Probability of data inconsistency is greatly reduced</a:t>
            </a:r>
          </a:p>
          <a:p>
            <a:pPr lvl="1"/>
            <a:r>
              <a:rPr lang="en-US" sz="2400"/>
              <a:t>Possible to produce quick answers to ad hoc queries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42925"/>
            <a:ext cx="7997825" cy="487363"/>
          </a:xfrm>
        </p:spPr>
        <p:txBody>
          <a:bodyPr/>
          <a:lstStyle/>
          <a:p>
            <a:pPr>
              <a:defRPr/>
            </a:pPr>
            <a:r>
              <a:rPr lang="en-US"/>
              <a:t>Role and Advantages of the DBMS (continued)</a:t>
            </a:r>
          </a:p>
        </p:txBody>
      </p:sp>
      <p:pic>
        <p:nvPicPr>
          <p:cNvPr id="13315" name="Picture 3" descr="Fig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9240"/>
            <a:ext cx="9144000" cy="531876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Databases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Single-user:</a:t>
            </a:r>
          </a:p>
          <a:p>
            <a:pPr lvl="1"/>
            <a:r>
              <a:rPr lang="en-US" sz="2800"/>
              <a:t>Supports only one user at a time</a:t>
            </a:r>
          </a:p>
          <a:p>
            <a:r>
              <a:rPr lang="en-US" sz="3200"/>
              <a:t>Desktop:</a:t>
            </a:r>
          </a:p>
          <a:p>
            <a:pPr lvl="1"/>
            <a:r>
              <a:rPr lang="en-US" sz="2800"/>
              <a:t>Single-user database running on a personal computer</a:t>
            </a:r>
          </a:p>
          <a:p>
            <a:r>
              <a:rPr lang="en-US" sz="3200"/>
              <a:t>Multi-user:</a:t>
            </a:r>
          </a:p>
          <a:p>
            <a:pPr lvl="1"/>
            <a:r>
              <a:rPr lang="en-US" sz="2800"/>
              <a:t>Supports multiple users at the same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Databases 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Workgroup:</a:t>
            </a:r>
          </a:p>
          <a:p>
            <a:pPr lvl="1"/>
            <a:r>
              <a:rPr lang="en-US" sz="3200"/>
              <a:t>Multi-user database that supports a small group of users or a single department</a:t>
            </a:r>
          </a:p>
          <a:p>
            <a:r>
              <a:rPr lang="en-US" sz="3600"/>
              <a:t>Enterprise:</a:t>
            </a:r>
          </a:p>
          <a:p>
            <a:pPr lvl="1"/>
            <a:r>
              <a:rPr lang="en-US" sz="3200"/>
              <a:t>Multi-user database that supports a large group of users or an entire organization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Databases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600"/>
              <a:t>Can be classified by location:</a:t>
            </a:r>
          </a:p>
          <a:p>
            <a:r>
              <a:rPr lang="en-US" sz="3600"/>
              <a:t>Centralized:</a:t>
            </a:r>
          </a:p>
          <a:p>
            <a:pPr lvl="1"/>
            <a:r>
              <a:rPr lang="en-US" sz="3200"/>
              <a:t>Supports data located at a single site</a:t>
            </a:r>
          </a:p>
          <a:p>
            <a:r>
              <a:rPr lang="en-US" sz="3600"/>
              <a:t>Distributed:</a:t>
            </a:r>
          </a:p>
          <a:p>
            <a:pPr lvl="1"/>
            <a:r>
              <a:rPr lang="en-US" sz="3200"/>
              <a:t>Supports data distributed across several sites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Databases (continued)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/>
              <a:t>Can be classified by use:</a:t>
            </a:r>
          </a:p>
          <a:p>
            <a:r>
              <a:rPr lang="en-US" sz="2800" dirty="0"/>
              <a:t>Transactional (or production):</a:t>
            </a:r>
          </a:p>
          <a:p>
            <a:pPr lvl="1"/>
            <a:r>
              <a:rPr lang="en-US" sz="2400" dirty="0"/>
              <a:t>Supports a company’s day-to-day operations</a:t>
            </a:r>
          </a:p>
          <a:p>
            <a:r>
              <a:rPr lang="en-US" sz="2800" dirty="0"/>
              <a:t>Data warehouse:</a:t>
            </a:r>
          </a:p>
          <a:p>
            <a:pPr lvl="1"/>
            <a:r>
              <a:rPr lang="en-US" sz="2400" dirty="0"/>
              <a:t>Stores data used to generate information required to make tactical or strategic decisions</a:t>
            </a:r>
          </a:p>
          <a:p>
            <a:pPr lvl="1"/>
            <a:r>
              <a:rPr lang="en-US" sz="2400" dirty="0"/>
              <a:t>Often used to store historical data</a:t>
            </a:r>
          </a:p>
          <a:p>
            <a:pPr lvl="1"/>
            <a:r>
              <a:rPr lang="en-US" sz="2400" dirty="0"/>
              <a:t>Structure is quite different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88"/>
            <a:ext cx="9144000" cy="412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595563" y="4800600"/>
            <a:ext cx="461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basic architecture of a data warehouse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2499519" y="5413058"/>
            <a:ext cx="4802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Extract, transform, load (ETL)</a:t>
            </a:r>
          </a:p>
          <a:p>
            <a:r>
              <a:rPr lang="en-US" dirty="0"/>
              <a:t>Extract, load, transform (E-LT)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Purpose of Database System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143" y="840423"/>
            <a:ext cx="7580313" cy="609601"/>
          </a:xfrm>
        </p:spPr>
        <p:txBody>
          <a:bodyPr/>
          <a:lstStyle/>
          <a:p>
            <a:r>
              <a:rPr lang="en-US" dirty="0"/>
              <a:t>Office Records ort File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AEBE9-B797-4C34-ADB8-D0E81CF4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077"/>
            <a:ext cx="9144000" cy="5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Database Design is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Defines the database’s expected use</a:t>
            </a:r>
          </a:p>
          <a:p>
            <a:r>
              <a:rPr lang="en-US" sz="3200"/>
              <a:t>Different approach needed for different types of databases</a:t>
            </a:r>
          </a:p>
          <a:p>
            <a:r>
              <a:rPr lang="en-US" sz="3200"/>
              <a:t>Avoid redundant data</a:t>
            </a:r>
          </a:p>
          <a:p>
            <a:r>
              <a:rPr lang="en-US" sz="3200"/>
              <a:t>Poorly designed database generates errors </a:t>
            </a:r>
            <a:r>
              <a:rPr lang="en-US" sz="3200">
                <a:sym typeface="Wingdings" pitchFamily="2" charset="2"/>
              </a:rPr>
              <a:t> leads to </a:t>
            </a:r>
            <a:r>
              <a:rPr lang="en-US" sz="3200"/>
              <a:t>bad decisions </a:t>
            </a:r>
            <a:r>
              <a:rPr lang="en-US" sz="3200">
                <a:sym typeface="Wingdings" pitchFamily="2" charset="2"/>
              </a:rPr>
              <a:t> </a:t>
            </a:r>
            <a:r>
              <a:rPr lang="en-US" sz="3200"/>
              <a:t>can lead to failure of 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vs. Information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Data:</a:t>
            </a:r>
          </a:p>
          <a:p>
            <a:pPr lvl="1"/>
            <a:r>
              <a:rPr lang="en-US" sz="1600"/>
              <a:t>Raw facts; building blocks of information</a:t>
            </a:r>
          </a:p>
          <a:p>
            <a:pPr lvl="1"/>
            <a:r>
              <a:rPr lang="en-US" sz="1600"/>
              <a:t>Unprocessed information</a:t>
            </a:r>
          </a:p>
          <a:p>
            <a:r>
              <a:rPr lang="en-US" sz="1800"/>
              <a:t>Information:</a:t>
            </a:r>
          </a:p>
          <a:p>
            <a:pPr lvl="1"/>
            <a:r>
              <a:rPr lang="en-US" sz="1600"/>
              <a:t>Data processed to reveal meaning</a:t>
            </a:r>
          </a:p>
          <a:p>
            <a:r>
              <a:rPr lang="en-US" sz="1800"/>
              <a:t>Accurate, relevant, and timely information is key for good decision making</a:t>
            </a:r>
          </a:p>
          <a:p>
            <a:r>
              <a:rPr lang="en-US" sz="1800"/>
              <a:t>Good decision making is the key for survival in a global 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Purpose of Database System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090103"/>
            <a:ext cx="7580313" cy="15370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the early days, database applications were built on top of file 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Purpose of Database System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143" y="840423"/>
            <a:ext cx="7580313" cy="54689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Drawbacks of using file systems to store data:</a:t>
            </a:r>
          </a:p>
          <a:p>
            <a:pPr lvl="1"/>
            <a:r>
              <a:rPr lang="en-US" dirty="0"/>
              <a:t>Data redundancy and inconsistency</a:t>
            </a:r>
          </a:p>
          <a:p>
            <a:pPr lvl="2"/>
            <a:r>
              <a:rPr lang="en-US" dirty="0"/>
              <a:t>Multiple </a:t>
            </a:r>
            <a:r>
              <a:rPr lang="en-US" b="1" dirty="0"/>
              <a:t>file formats</a:t>
            </a:r>
            <a:r>
              <a:rPr lang="en-US" dirty="0"/>
              <a:t>, duplication of information in different files</a:t>
            </a:r>
          </a:p>
          <a:p>
            <a:pPr lvl="1"/>
            <a:r>
              <a:rPr lang="en-US" dirty="0"/>
              <a:t>Difficulty </a:t>
            </a:r>
            <a:r>
              <a:rPr lang="en-US" b="1" dirty="0"/>
              <a:t>in accessing data </a:t>
            </a:r>
          </a:p>
          <a:p>
            <a:pPr lvl="2"/>
            <a:r>
              <a:rPr lang="en-US" dirty="0"/>
              <a:t>Need to write a new program to carry out each new task</a:t>
            </a:r>
          </a:p>
          <a:p>
            <a:pPr lvl="1"/>
            <a:r>
              <a:rPr lang="en-US" dirty="0"/>
              <a:t>Data multiple files and formats</a:t>
            </a:r>
          </a:p>
          <a:p>
            <a:pPr lvl="1"/>
            <a:r>
              <a:rPr lang="en-US" dirty="0"/>
              <a:t>Integrity problems</a:t>
            </a:r>
          </a:p>
          <a:p>
            <a:pPr lvl="2"/>
            <a:r>
              <a:rPr lang="en-US" dirty="0"/>
              <a:t>Integrity constraints  (e.g. account balance &gt; 0) become part of program code</a:t>
            </a:r>
          </a:p>
          <a:p>
            <a:pPr lvl="2"/>
            <a:r>
              <a:rPr lang="en-US" dirty="0"/>
              <a:t>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20420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2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37BC8-6131-4BD8-8803-8B9A4C35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" y="1467802"/>
            <a:ext cx="8676427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9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04ABC-3DF1-4FBF-AFCB-21B619BA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86"/>
            <a:ext cx="9144000" cy="419886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C32E784-0A49-41E9-921D-AD6C452A9C7E}"/>
              </a:ext>
            </a:extLst>
          </p:cNvPr>
          <p:cNvSpPr txBox="1">
            <a:spLocks noChangeArrowheads="1"/>
          </p:cNvSpPr>
          <p:nvPr/>
        </p:nvSpPr>
        <p:spPr>
          <a:xfrm>
            <a:off x="327660" y="445647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COBOL Example</a:t>
            </a:r>
          </a:p>
        </p:txBody>
      </p:sp>
    </p:spTree>
    <p:extLst>
      <p:ext uri="{BB962C8B-B14F-4D97-AF65-F5344CB8AC3E}">
        <p14:creationId xmlns:p14="http://schemas.microsoft.com/office/powerpoint/2010/main" val="326685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F9CD9-02CD-4910-AC18-41D9BAB7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" y="-182069"/>
            <a:ext cx="8683943" cy="704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15710-22D4-40F7-A57C-6B5AB348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85" y="1895475"/>
            <a:ext cx="3028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FB891-574A-4DEF-9055-350E7B61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51"/>
            <a:ext cx="9198534" cy="4513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4C34FA-E198-4F08-9B19-4326F865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92" y="0"/>
            <a:ext cx="3028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7CCE0-E364-49BD-98A9-BAEEE3C1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60157"/>
            <a:ext cx="8553450" cy="5038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4AA94-816F-4A34-9E55-83295188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-30480"/>
            <a:ext cx="30289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Purpose of Database Systems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80375" cy="4876800"/>
          </a:xfrm>
        </p:spPr>
        <p:txBody>
          <a:bodyPr/>
          <a:lstStyle/>
          <a:p>
            <a:r>
              <a:rPr lang="en-US"/>
              <a:t>Drawbacks of using file systems (cont.) </a:t>
            </a:r>
          </a:p>
          <a:p>
            <a:pPr lvl="1"/>
            <a:r>
              <a:rPr lang="en-US"/>
              <a:t>Atomicity of updates</a:t>
            </a:r>
          </a:p>
          <a:p>
            <a:pPr lvl="2"/>
            <a:r>
              <a:rPr lang="en-US"/>
              <a:t>Failures may leave database in an inconsistent state with partial updates carried out</a:t>
            </a:r>
          </a:p>
          <a:p>
            <a:pPr lvl="2"/>
            <a:r>
              <a:rPr lang="en-US"/>
              <a:t>E.g. transfer of funds from one account to another should either complete or not happen at all</a:t>
            </a:r>
          </a:p>
          <a:p>
            <a:pPr lvl="1"/>
            <a:r>
              <a:rPr lang="en-US"/>
              <a:t>Concurrent access by multiple users</a:t>
            </a:r>
          </a:p>
          <a:p>
            <a:pPr lvl="2"/>
            <a:r>
              <a:rPr lang="en-US"/>
              <a:t>Concurrent accessed needed for performance</a:t>
            </a:r>
          </a:p>
          <a:p>
            <a:pPr lvl="2"/>
            <a:r>
              <a:rPr lang="en-US"/>
              <a:t>Uncontrolled concurrent accesses can lead to inconsistencies</a:t>
            </a:r>
          </a:p>
          <a:p>
            <a:pPr lvl="3"/>
            <a:r>
              <a:rPr lang="en-US"/>
              <a:t>E.g. two people reading a balance and updating it at the same time</a:t>
            </a:r>
          </a:p>
          <a:p>
            <a:pPr lvl="1"/>
            <a:r>
              <a:rPr lang="en-US"/>
              <a:t>Security problems</a:t>
            </a:r>
          </a:p>
          <a:p>
            <a:r>
              <a:rPr lang="en-US"/>
              <a:t>Database systems offer solutions to all the above problems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Managing data with file systems is obsolete</a:t>
            </a:r>
          </a:p>
          <a:p>
            <a:pPr lvl="1"/>
            <a:r>
              <a:rPr lang="en-US" sz="2400"/>
              <a:t>Understanding file system characteristics makes database design easier to understand</a:t>
            </a:r>
          </a:p>
          <a:p>
            <a:pPr lvl="1"/>
            <a:r>
              <a:rPr lang="en-US" sz="2400"/>
              <a:t>Awareness of problems with file systems helps prevent similar problems in DBMS</a:t>
            </a:r>
          </a:p>
          <a:p>
            <a:pPr lvl="1"/>
            <a:r>
              <a:rPr lang="en-US" sz="2400"/>
              <a:t>Knowledge of file systems is helpful if you plan to convert an obsolete file system to a DBMS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2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Manual File systems:</a:t>
            </a:r>
          </a:p>
          <a:p>
            <a:r>
              <a:rPr lang="en-US" sz="2400"/>
              <a:t>Collection of file folders kept in file cabinet</a:t>
            </a:r>
          </a:p>
          <a:p>
            <a:r>
              <a:rPr lang="en-US" sz="2400"/>
              <a:t>Organization within folders based on data’s expected use (ideally logically related)</a:t>
            </a:r>
          </a:p>
          <a:p>
            <a:r>
              <a:rPr lang="en-US" sz="2400"/>
              <a:t>System adequate for small amounts of data with few reporting requirements</a:t>
            </a:r>
          </a:p>
          <a:p>
            <a:r>
              <a:rPr lang="en-US" sz="2400"/>
              <a:t>Finding and using data in growing collections of file folders became time-consuming and cumbersome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Transforming Raw Data into Information</a:t>
            </a:r>
          </a:p>
        </p:txBody>
      </p:sp>
      <p:pic>
        <p:nvPicPr>
          <p:cNvPr id="5123" name="Picture 3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r="59184" b="49986"/>
          <a:stretch>
            <a:fillRect/>
          </a:stretch>
        </p:blipFill>
        <p:spPr>
          <a:xfrm>
            <a:off x="0" y="831533"/>
            <a:ext cx="9144000" cy="5978842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885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09825"/>
            <a:ext cx="7848600" cy="2895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Conversion from manual to computer system:</a:t>
            </a:r>
          </a:p>
          <a:p>
            <a:r>
              <a:rPr lang="en-US" dirty="0"/>
              <a:t>Could be technically complex, requiring hiring of data processing (DP) specialists</a:t>
            </a:r>
          </a:p>
          <a:p>
            <a:r>
              <a:rPr lang="en-US" dirty="0"/>
              <a:t>Initially, computer files were similar in design to manual files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34256-5604-4D0D-80FA-70B30347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953"/>
            <a:ext cx="9143999" cy="55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Historical Roots: Files and File Systems</a:t>
            </a:r>
            <a:br>
              <a:rPr lang="en-US" sz="2800" dirty="0"/>
            </a:br>
            <a:r>
              <a:rPr lang="en-US" sz="2800" dirty="0"/>
              <a:t>(continued)</a:t>
            </a:r>
          </a:p>
        </p:txBody>
      </p:sp>
      <p:pic>
        <p:nvPicPr>
          <p:cNvPr id="25603" name="Picture 3" descr="Fig01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8760"/>
            <a:ext cx="9144000" cy="534924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Historical Roots: Files and File Systems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pic>
        <p:nvPicPr>
          <p:cNvPr id="26627" name="Picture 3" descr="Tbl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44674"/>
            <a:ext cx="9144000" cy="501332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90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DP specialist wrote programs for reports:</a:t>
            </a:r>
          </a:p>
          <a:p>
            <a:pPr lvl="1"/>
            <a:r>
              <a:rPr lang="en-US" sz="2400"/>
              <a:t>Monthly summaries of types and amounts of insurance sold by agents</a:t>
            </a:r>
          </a:p>
          <a:p>
            <a:pPr lvl="1"/>
            <a:r>
              <a:rPr lang="en-US" sz="2400"/>
              <a:t>Monthly reports about which customers should be contacted for renewal</a:t>
            </a:r>
          </a:p>
          <a:p>
            <a:pPr lvl="1"/>
            <a:r>
              <a:rPr lang="en-US" sz="2400"/>
              <a:t>Reports that analyzed ratios of insurance types sold by agent</a:t>
            </a:r>
          </a:p>
          <a:p>
            <a:pPr lvl="1"/>
            <a:r>
              <a:rPr lang="en-US" sz="2400"/>
              <a:t>Customer contact letters summarizing coverage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33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Other departments requested databases be written for them</a:t>
            </a:r>
          </a:p>
          <a:p>
            <a:pPr lvl="1"/>
            <a:r>
              <a:rPr lang="en-US" sz="2800"/>
              <a:t>SALES database created for sales department</a:t>
            </a:r>
          </a:p>
          <a:p>
            <a:pPr lvl="1"/>
            <a:r>
              <a:rPr lang="en-US" sz="2800"/>
              <a:t>AGENT database created for personnel department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-289560"/>
            <a:ext cx="8077200" cy="12160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Historical Roots: Files and File Systems</a:t>
            </a:r>
            <a:br>
              <a:rPr lang="en-US" sz="2800" dirty="0"/>
            </a:br>
            <a:r>
              <a:rPr lang="en-US" sz="2800" dirty="0"/>
              <a:t>(continued)</a:t>
            </a:r>
          </a:p>
        </p:txBody>
      </p:sp>
      <p:pic>
        <p:nvPicPr>
          <p:cNvPr id="29699" name="Picture 3" descr="Fig01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02506"/>
            <a:ext cx="9144000" cy="585549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91200" y="4191000"/>
            <a:ext cx="180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endParaRPr lang="en-US">
              <a:latin typeface="Arial" pitchFamily="34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0" y="409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As number of databases increased, small file system evolved</a:t>
            </a:r>
          </a:p>
          <a:p>
            <a:r>
              <a:rPr lang="en-US" sz="3200"/>
              <a:t>Each file used its own application programs</a:t>
            </a:r>
          </a:p>
          <a:p>
            <a:r>
              <a:rPr lang="en-US" sz="3200"/>
              <a:t>Each file was owned by individual or department who commissioned its creation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31747" name="Picture 3" descr="Fig01-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77975"/>
            <a:ext cx="9144000" cy="528002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2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Example of Early Database Design (continued)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As system grew, demand for </a:t>
            </a:r>
            <a:r>
              <a:rPr lang="en-US" sz="2800" b="1" dirty="0"/>
              <a:t>DP’s programming </a:t>
            </a:r>
            <a:r>
              <a:rPr lang="en-US" sz="2800" dirty="0"/>
              <a:t>skills grew</a:t>
            </a:r>
          </a:p>
          <a:p>
            <a:r>
              <a:rPr lang="en-US" sz="2800" dirty="0"/>
              <a:t>Additional programmers hired</a:t>
            </a:r>
          </a:p>
          <a:p>
            <a:r>
              <a:rPr lang="en-US" sz="2800" b="1" dirty="0"/>
              <a:t>DP specialist </a:t>
            </a:r>
            <a:r>
              <a:rPr lang="en-US" sz="2800" dirty="0"/>
              <a:t>evolved into </a:t>
            </a:r>
            <a:r>
              <a:rPr lang="en-US" sz="2800" b="1" dirty="0">
                <a:solidFill>
                  <a:srgbClr val="FF0000"/>
                </a:solidFill>
              </a:rPr>
              <a:t>DP manager</a:t>
            </a:r>
            <a:r>
              <a:rPr lang="en-US" sz="2800" dirty="0"/>
              <a:t>, supervising a DP department</a:t>
            </a:r>
          </a:p>
          <a:p>
            <a:r>
              <a:rPr lang="en-US" sz="2800" dirty="0"/>
              <a:t>Primary activity of department (and DP manager) remained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66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Transforming Raw Data into Information (continued)</a:t>
            </a:r>
          </a:p>
        </p:txBody>
      </p:sp>
      <p:pic>
        <p:nvPicPr>
          <p:cNvPr id="6147" name="Picture 3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0880" b="49986"/>
          <a:stretch>
            <a:fillRect/>
          </a:stretch>
        </p:blipFill>
        <p:spPr>
          <a:xfrm>
            <a:off x="0" y="976313"/>
            <a:ext cx="9144000" cy="5881687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2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Every task requires extensive programming in a third-generation language (3GL)</a:t>
            </a:r>
          </a:p>
          <a:p>
            <a:pPr lvl="1"/>
            <a:r>
              <a:rPr lang="en-US" sz="2400" dirty="0"/>
              <a:t>Programmer must </a:t>
            </a:r>
            <a:r>
              <a:rPr lang="en-US" sz="2400" b="1" dirty="0">
                <a:solidFill>
                  <a:srgbClr val="FF0000"/>
                </a:solidFill>
              </a:rPr>
              <a:t>specify task and how it must be done</a:t>
            </a:r>
          </a:p>
          <a:p>
            <a:r>
              <a:rPr lang="en-US" sz="2800" dirty="0"/>
              <a:t>Modern databases use fourth-generation languages (4GL)</a:t>
            </a:r>
          </a:p>
          <a:p>
            <a:pPr lvl="1"/>
            <a:r>
              <a:rPr lang="en-US" sz="2400" dirty="0"/>
              <a:t>Allow users to </a:t>
            </a:r>
            <a:r>
              <a:rPr lang="en-US" sz="2400" b="1" dirty="0">
                <a:solidFill>
                  <a:srgbClr val="FF0000"/>
                </a:solidFill>
              </a:rPr>
              <a:t>specify what must be done </a:t>
            </a:r>
            <a:r>
              <a:rPr lang="en-US" sz="2400" dirty="0"/>
              <a:t>without specifying </a:t>
            </a:r>
            <a:r>
              <a:rPr lang="en-US" sz="2400" b="1" dirty="0">
                <a:solidFill>
                  <a:srgbClr val="FF0000"/>
                </a:solidFill>
              </a:rPr>
              <a:t>how it is to be done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676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pic>
        <p:nvPicPr>
          <p:cNvPr id="34819" name="Picture 3" descr="Tbl01-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0"/>
            <a:ext cx="9144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90600" y="1905000"/>
            <a:ext cx="7239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br>
              <a:rPr lang="en-US" sz="2800">
                <a:solidFill>
                  <a:srgbClr val="00009C"/>
                </a:solidFill>
                <a:latin typeface="Arial" pitchFamily="34" charset="0"/>
              </a:rPr>
            </a:br>
            <a:endParaRPr lang="en-US" sz="2800">
              <a:solidFill>
                <a:srgbClr val="00009C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28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Time-consuming, high-level activity</a:t>
            </a:r>
          </a:p>
          <a:p>
            <a:r>
              <a:rPr lang="en-US" sz="2800" dirty="0"/>
              <a:t>As number of files expands, system administration becomes difficult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Making changes </a:t>
            </a:r>
            <a:r>
              <a:rPr lang="en-US" sz="2800" dirty="0"/>
              <a:t>in existing file structure is difficult</a:t>
            </a:r>
          </a:p>
          <a:p>
            <a:r>
              <a:rPr lang="en-US" sz="2800" dirty="0"/>
              <a:t>File structure changes require modifications in </a:t>
            </a:r>
            <a:r>
              <a:rPr lang="en-US" sz="2800" b="1" dirty="0">
                <a:solidFill>
                  <a:srgbClr val="FF0000"/>
                </a:solidFill>
              </a:rPr>
              <a:t>all programs </a:t>
            </a:r>
            <a:r>
              <a:rPr lang="en-US" sz="2800" dirty="0"/>
              <a:t>that use data in that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71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Modifications are likely to produce errors, requiring additional time to “debug” the program</a:t>
            </a:r>
          </a:p>
          <a:p>
            <a:r>
              <a:rPr lang="en-US" sz="2800"/>
              <a:t>Security features hard to program and therefore often omitted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Structural and Data Dependence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Structural dependence</a:t>
            </a:r>
          </a:p>
          <a:p>
            <a:pPr lvl="1"/>
            <a:r>
              <a:rPr lang="en-US" sz="2400"/>
              <a:t>Access to a file depends on its structure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66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Structural and Data Dependence (continued)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Data dependence</a:t>
            </a:r>
          </a:p>
          <a:p>
            <a:pPr lvl="1"/>
            <a:r>
              <a:rPr lang="en-US" sz="2400" dirty="0"/>
              <a:t>Changes in the </a:t>
            </a:r>
            <a:r>
              <a:rPr lang="en-US" sz="2400" b="1" dirty="0">
                <a:solidFill>
                  <a:srgbClr val="FF0000"/>
                </a:solidFill>
              </a:rPr>
              <a:t>data storage characteristics </a:t>
            </a:r>
            <a:r>
              <a:rPr lang="en-US" sz="2400" dirty="0"/>
              <a:t>without affecting the application program’s ability to access the data</a:t>
            </a:r>
          </a:p>
          <a:p>
            <a:pPr lvl="1"/>
            <a:r>
              <a:rPr lang="en-US" sz="2400" dirty="0"/>
              <a:t>Logical data format</a:t>
            </a:r>
          </a:p>
          <a:p>
            <a:pPr marL="1143000" lvl="2"/>
            <a:r>
              <a:rPr lang="en-US" sz="2400" dirty="0"/>
              <a:t>How the </a:t>
            </a:r>
            <a:r>
              <a:rPr lang="en-US" sz="2400" dirty="0">
                <a:solidFill>
                  <a:srgbClr val="FF0000"/>
                </a:solidFill>
              </a:rPr>
              <a:t>human</a:t>
            </a:r>
            <a:r>
              <a:rPr lang="en-US" sz="2400" dirty="0"/>
              <a:t> being </a:t>
            </a:r>
            <a:r>
              <a:rPr lang="en-US" sz="2400" b="1" dirty="0">
                <a:solidFill>
                  <a:srgbClr val="FF0000"/>
                </a:solidFill>
              </a:rPr>
              <a:t>views the data</a:t>
            </a:r>
          </a:p>
          <a:p>
            <a:pPr lvl="1"/>
            <a:r>
              <a:rPr lang="en-US" sz="2400" dirty="0"/>
              <a:t>Physical data format</a:t>
            </a:r>
          </a:p>
          <a:p>
            <a:pPr marL="1143000" lvl="2"/>
            <a:r>
              <a:rPr lang="en-US" sz="2400" dirty="0"/>
              <a:t>How the </a:t>
            </a:r>
            <a:r>
              <a:rPr lang="en-US" sz="2400" b="1" dirty="0">
                <a:solidFill>
                  <a:srgbClr val="FF0000"/>
                </a:solidFill>
              </a:rPr>
              <a:t>computer “sees</a:t>
            </a:r>
            <a:r>
              <a:rPr lang="en-US" sz="2400" dirty="0"/>
              <a:t>” the data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9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Field Definitions and Naming Conventions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19175"/>
            <a:ext cx="7848600" cy="2699385"/>
          </a:xfrm>
        </p:spPr>
        <p:txBody>
          <a:bodyPr/>
          <a:lstStyle/>
          <a:p>
            <a:r>
              <a:rPr lang="en-US" sz="3200" dirty="0"/>
              <a:t>Flexible </a:t>
            </a:r>
            <a:r>
              <a:rPr lang="en-US" sz="3200" dirty="0">
                <a:solidFill>
                  <a:srgbClr val="FF0000"/>
                </a:solidFill>
              </a:rPr>
              <a:t>record definition </a:t>
            </a:r>
            <a:r>
              <a:rPr lang="en-US" sz="3200" dirty="0"/>
              <a:t>anticipates reporting requirements by breaking up fields into their </a:t>
            </a:r>
            <a:r>
              <a:rPr lang="en-US" sz="3200" i="1" dirty="0">
                <a:solidFill>
                  <a:srgbClr val="FF0000"/>
                </a:solidFill>
              </a:rPr>
              <a:t>component parts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Problems inherent in file systems make using a database system desirable</a:t>
            </a:r>
          </a:p>
          <a:p>
            <a:r>
              <a:rPr lang="en-US" sz="2800" dirty="0"/>
              <a:t>File system</a:t>
            </a:r>
          </a:p>
          <a:p>
            <a:pPr lvl="1"/>
            <a:r>
              <a:rPr lang="en-US" sz="2400" dirty="0"/>
              <a:t>Many </a:t>
            </a:r>
            <a:r>
              <a:rPr lang="en-US" sz="2400" b="1" dirty="0">
                <a:solidFill>
                  <a:srgbClr val="FF0000"/>
                </a:solidFill>
              </a:rPr>
              <a:t>separate and unrelated files</a:t>
            </a:r>
          </a:p>
          <a:p>
            <a:r>
              <a:rPr lang="en-US" sz="2800" dirty="0"/>
              <a:t>Database </a:t>
            </a:r>
          </a:p>
          <a:p>
            <a:pPr lvl="1"/>
            <a:r>
              <a:rPr lang="en-US" sz="2400" dirty="0"/>
              <a:t>Logically </a:t>
            </a:r>
            <a:r>
              <a:rPr lang="en-US" sz="2400" b="1" dirty="0">
                <a:solidFill>
                  <a:srgbClr val="FF0000"/>
                </a:solidFill>
              </a:rPr>
              <a:t>related data stored in a single logical data </a:t>
            </a:r>
            <a:r>
              <a:rPr lang="en-US" sz="2400" dirty="0"/>
              <a:t>repository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/>
              <a:t>Database Systems</a:t>
            </a:r>
          </a:p>
        </p:txBody>
      </p:sp>
      <p:pic>
        <p:nvPicPr>
          <p:cNvPr id="41987" name="Picture 3" descr="Fig01-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56360"/>
            <a:ext cx="9144000" cy="5501640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Database System Environment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85900"/>
            <a:ext cx="7772400" cy="4114800"/>
          </a:xfrm>
        </p:spPr>
        <p:txBody>
          <a:bodyPr/>
          <a:lstStyle/>
          <a:p>
            <a:r>
              <a:rPr lang="en-US" sz="2800"/>
              <a:t>Database system is composed of five      main parts:</a:t>
            </a:r>
          </a:p>
          <a:p>
            <a:pPr lvl="1"/>
            <a:r>
              <a:rPr lang="en-US" sz="2000"/>
              <a:t>Hardware</a:t>
            </a:r>
          </a:p>
          <a:p>
            <a:pPr lvl="1"/>
            <a:r>
              <a:rPr lang="en-US" sz="2000"/>
              <a:t>Software</a:t>
            </a:r>
          </a:p>
          <a:p>
            <a:pPr marL="1143000" lvl="2"/>
            <a:r>
              <a:rPr lang="en-US" sz="2000"/>
              <a:t>Operating system software</a:t>
            </a:r>
          </a:p>
          <a:p>
            <a:pPr marL="1143000" lvl="2"/>
            <a:r>
              <a:rPr lang="en-US" sz="2000"/>
              <a:t>DBMS software</a:t>
            </a:r>
          </a:p>
          <a:p>
            <a:pPr marL="1143000" lvl="2"/>
            <a:r>
              <a:rPr lang="en-US" sz="2000"/>
              <a:t>Application programs and utility software</a:t>
            </a:r>
          </a:p>
          <a:p>
            <a:pPr lvl="1"/>
            <a:r>
              <a:rPr lang="en-US" sz="2000"/>
              <a:t>People</a:t>
            </a:r>
          </a:p>
          <a:p>
            <a:pPr lvl="1"/>
            <a:r>
              <a:rPr lang="en-US" sz="2000"/>
              <a:t>Procedures</a:t>
            </a:r>
          </a:p>
          <a:p>
            <a:pPr lvl="1"/>
            <a:r>
              <a:rPr lang="en-US" sz="2000"/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468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Transforming Raw Data into Information (continued)</a:t>
            </a:r>
          </a:p>
        </p:txBody>
      </p:sp>
      <p:pic>
        <p:nvPicPr>
          <p:cNvPr id="7171" name="Picture 3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r="56557" b="1405"/>
          <a:stretch>
            <a:fillRect/>
          </a:stretch>
        </p:blipFill>
        <p:spPr>
          <a:xfrm>
            <a:off x="0" y="1077912"/>
            <a:ext cx="9265920" cy="5780087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504825"/>
            <a:ext cx="8077200" cy="487363"/>
          </a:xfrm>
        </p:spPr>
        <p:txBody>
          <a:bodyPr/>
          <a:lstStyle/>
          <a:p>
            <a:pPr>
              <a:defRPr/>
            </a:pPr>
            <a:r>
              <a:rPr lang="en-US" sz="2800"/>
              <a:t>The Database System Environment (</a:t>
            </a:r>
            <a:r>
              <a:rPr lang="en-US" sz="2400"/>
              <a:t>continued</a:t>
            </a:r>
            <a:r>
              <a:rPr lang="en-US" sz="2800"/>
              <a:t>)</a:t>
            </a:r>
          </a:p>
        </p:txBody>
      </p:sp>
      <p:pic>
        <p:nvPicPr>
          <p:cNvPr id="44035" name="Picture 3" descr="Fig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DBMS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DBMS performs functions that guarantee integrity and consistency of data</a:t>
            </a:r>
          </a:p>
          <a:p>
            <a:pPr lvl="1"/>
            <a:r>
              <a:rPr lang="en-US" sz="2800" dirty="0"/>
              <a:t>Data </a:t>
            </a:r>
            <a:r>
              <a:rPr lang="en-US" sz="2800" b="1" dirty="0">
                <a:solidFill>
                  <a:srgbClr val="FF0000"/>
                </a:solidFill>
              </a:rPr>
              <a:t>dictionary</a:t>
            </a:r>
            <a:r>
              <a:rPr lang="en-US" sz="2800" dirty="0"/>
              <a:t> management</a:t>
            </a:r>
          </a:p>
          <a:p>
            <a:pPr marL="1143000" lvl="2"/>
            <a:r>
              <a:rPr lang="en-US" sz="2800" dirty="0"/>
              <a:t>defines data elements and their relationships</a:t>
            </a:r>
          </a:p>
          <a:p>
            <a:pPr lvl="1"/>
            <a:r>
              <a:rPr lang="en-US" sz="2800" dirty="0"/>
              <a:t>Data </a:t>
            </a:r>
            <a:r>
              <a:rPr lang="en-US" sz="2800" b="1" dirty="0">
                <a:solidFill>
                  <a:srgbClr val="FF0000"/>
                </a:solidFill>
              </a:rPr>
              <a:t>storage</a:t>
            </a:r>
            <a:r>
              <a:rPr lang="en-US" sz="2800" dirty="0"/>
              <a:t> management</a:t>
            </a:r>
          </a:p>
          <a:p>
            <a:pPr marL="1143000" lvl="2"/>
            <a:r>
              <a:rPr lang="en-US" sz="2800" dirty="0"/>
              <a:t>stores data and related data entry forms, report definitions, etc.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DBMS Functions (continued)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Data transformation and presentation</a:t>
            </a:r>
          </a:p>
          <a:p>
            <a:pPr marL="1143000" lvl="2"/>
            <a:r>
              <a:rPr lang="en-US" sz="2800" dirty="0"/>
              <a:t>translates </a:t>
            </a:r>
            <a:r>
              <a:rPr lang="en-US" sz="2800" b="1" dirty="0">
                <a:solidFill>
                  <a:srgbClr val="FF0000"/>
                </a:solidFill>
              </a:rPr>
              <a:t>logical requests </a:t>
            </a:r>
            <a:r>
              <a:rPr lang="en-US" sz="2800" dirty="0"/>
              <a:t>into commands to physically locate and retrieve the requested data</a:t>
            </a:r>
          </a:p>
          <a:p>
            <a:pPr lvl="1"/>
            <a:r>
              <a:rPr lang="en-US" sz="2800" dirty="0"/>
              <a:t>Security management</a:t>
            </a:r>
          </a:p>
          <a:p>
            <a:pPr marL="1143000" lvl="2"/>
            <a:r>
              <a:rPr lang="en-US" sz="2800" dirty="0"/>
              <a:t>enforces </a:t>
            </a:r>
            <a:r>
              <a:rPr lang="en-US" sz="2800" b="1" dirty="0">
                <a:solidFill>
                  <a:srgbClr val="FF0000"/>
                </a:solidFill>
              </a:rPr>
              <a:t>user security and data privacy </a:t>
            </a:r>
            <a:r>
              <a:rPr lang="en-US" sz="2800" dirty="0"/>
              <a:t>within database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DBMS Functions (continued)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Multiuser access control</a:t>
            </a:r>
          </a:p>
          <a:p>
            <a:pPr marL="1143000" lvl="2"/>
            <a:r>
              <a:rPr lang="en-US" sz="2400" dirty="0"/>
              <a:t>uses sophisticated algorithms to ensure multiple users can access the database </a:t>
            </a:r>
            <a:r>
              <a:rPr lang="en-US" sz="2400" b="1" dirty="0">
                <a:solidFill>
                  <a:srgbClr val="FF0000"/>
                </a:solidFill>
              </a:rPr>
              <a:t>concurrently</a:t>
            </a:r>
            <a:r>
              <a:rPr lang="en-US" sz="2400" dirty="0"/>
              <a:t> without compromising the integrity of the database </a:t>
            </a:r>
          </a:p>
          <a:p>
            <a:pPr lvl="1"/>
            <a:r>
              <a:rPr lang="en-US" sz="2400" dirty="0"/>
              <a:t>Backup and recovery management</a:t>
            </a:r>
          </a:p>
          <a:p>
            <a:pPr marL="1143000" lvl="2"/>
            <a:r>
              <a:rPr lang="en-US" sz="2400" dirty="0"/>
              <a:t>provides </a:t>
            </a:r>
            <a:r>
              <a:rPr lang="en-US" sz="2400" b="1" dirty="0">
                <a:solidFill>
                  <a:srgbClr val="FF0000"/>
                </a:solidFill>
              </a:rPr>
              <a:t>backup and data recovery </a:t>
            </a:r>
            <a:r>
              <a:rPr lang="en-US" sz="2400" dirty="0"/>
              <a:t>procedures </a:t>
            </a:r>
          </a:p>
          <a:p>
            <a:pPr lvl="1"/>
            <a:r>
              <a:rPr lang="en-US" sz="2400" dirty="0"/>
              <a:t>Data integrity management</a:t>
            </a:r>
          </a:p>
          <a:p>
            <a:pPr marL="1143000" lvl="2"/>
            <a:r>
              <a:rPr lang="en-US" sz="2400" dirty="0"/>
              <a:t>promotes and enforces </a:t>
            </a:r>
            <a:r>
              <a:rPr lang="en-US" sz="2400" b="1" dirty="0">
                <a:solidFill>
                  <a:srgbClr val="FF0000"/>
                </a:solidFill>
              </a:rPr>
              <a:t>integrity rules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DBMS Functions (continued)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Database access languages and application programming interfaces</a:t>
            </a:r>
          </a:p>
          <a:p>
            <a:pPr marL="1143000" lvl="2"/>
            <a:r>
              <a:rPr lang="en-US" sz="2800" dirty="0"/>
              <a:t>provide data access through a </a:t>
            </a:r>
            <a:r>
              <a:rPr lang="en-US" sz="2800" b="1" dirty="0"/>
              <a:t>query language</a:t>
            </a:r>
          </a:p>
          <a:p>
            <a:pPr marL="1143000" lvl="2"/>
            <a:endParaRPr lang="en-US" sz="2800" dirty="0"/>
          </a:p>
          <a:p>
            <a:pPr lvl="1"/>
            <a:r>
              <a:rPr lang="en-US" sz="2800" dirty="0"/>
              <a:t>Database communication interfaces</a:t>
            </a:r>
          </a:p>
          <a:p>
            <a:pPr marL="1143000" lvl="2"/>
            <a:r>
              <a:rPr lang="en-US" sz="2800" dirty="0"/>
              <a:t>allow database to accept end-user requests via </a:t>
            </a:r>
            <a:r>
              <a:rPr lang="en-US" sz="2800" b="1" dirty="0">
                <a:solidFill>
                  <a:srgbClr val="FF0000"/>
                </a:solidFill>
              </a:rPr>
              <a:t>multiple, different network environments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Abstraction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98245"/>
            <a:ext cx="7848600" cy="3257550"/>
          </a:xfrm>
        </p:spPr>
        <p:txBody>
          <a:bodyPr/>
          <a:lstStyle/>
          <a:p>
            <a:r>
              <a:rPr lang="en-US" sz="2400" dirty="0"/>
              <a:t>Major aim of a DBMS is to provide users with an abstract view of data</a:t>
            </a:r>
          </a:p>
          <a:p>
            <a:r>
              <a:rPr lang="en-US" sz="2400" dirty="0"/>
              <a:t>Hides certain details of how the data are stored &amp; maintained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DBMS must retrieve data efficiently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Need for efficiency has led designers to use complex data structures to represent the data in the database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Most DB users are not computer trained, developers hide complexity through several levels of abstraction to simplify user’s interaction with the systems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Levels of Abstraction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Physical level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Logical level: describes data stored in database, and the relationships among the data.</a:t>
            </a:r>
          </a:p>
          <a:p>
            <a:pPr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		</a:t>
            </a:r>
            <a:r>
              <a:rPr lang="en-US" b="1"/>
              <a:t>type</a:t>
            </a:r>
            <a:r>
              <a:rPr lang="en-US"/>
              <a:t> customer = </a:t>
            </a:r>
            <a:r>
              <a:rPr lang="en-US" b="1"/>
              <a:t>record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name</a:t>
            </a:r>
            <a:r>
              <a:rPr lang="en-US"/>
              <a:t> : string;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street</a:t>
            </a:r>
            <a:r>
              <a:rPr lang="en-US"/>
              <a:t> : string;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city</a:t>
            </a:r>
            <a:r>
              <a:rPr lang="en-US"/>
              <a:t> : integer;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end</a:t>
            </a:r>
            <a:r>
              <a:rPr lang="en-US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/>
              <a:t>View level: application programs hide details of data types.  Views can also hide information (e.g., salary) for security purposes.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7700" y="306388"/>
            <a:ext cx="8077200" cy="35083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 </a:t>
            </a:r>
            <a:r>
              <a:rPr lang="en-US"/>
              <a:t>Levels of Abstraction</a:t>
            </a:r>
            <a:r>
              <a:rPr lang="en-US" sz="3600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123950"/>
            <a:ext cx="8110538" cy="44577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/>
              <a:t>Logical or Conceptual Level</a:t>
            </a:r>
          </a:p>
          <a:p>
            <a:pPr lvl="1" algn="just">
              <a:lnSpc>
                <a:spcPct val="90000"/>
              </a:lnSpc>
            </a:pPr>
            <a:r>
              <a:rPr lang="en-US" sz="2400"/>
              <a:t>Describes what data are stored in the DB &amp; what relationships exist among those data</a:t>
            </a:r>
          </a:p>
          <a:p>
            <a:pPr lvl="1" algn="just">
              <a:lnSpc>
                <a:spcPct val="90000"/>
              </a:lnSpc>
            </a:pPr>
            <a:r>
              <a:rPr lang="en-US" sz="2400"/>
              <a:t>Describes the entire DB in terms of relatively simpler structures </a:t>
            </a:r>
          </a:p>
          <a:p>
            <a:pPr lvl="1" algn="just">
              <a:lnSpc>
                <a:spcPct val="90000"/>
              </a:lnSpc>
            </a:pPr>
            <a:r>
              <a:rPr lang="en-US" sz="2400"/>
              <a:t>Implementation of these simple structures at this level may involve complex physical-level structures</a:t>
            </a:r>
          </a:p>
          <a:p>
            <a:pPr lvl="1" algn="just">
              <a:lnSpc>
                <a:spcPct val="90000"/>
              </a:lnSpc>
            </a:pPr>
            <a:r>
              <a:rPr lang="en-US" sz="2400"/>
              <a:t>Users of the logical level need not be aware of this complexity</a:t>
            </a:r>
          </a:p>
          <a:p>
            <a:pPr lvl="1" algn="just">
              <a:lnSpc>
                <a:spcPct val="90000"/>
              </a:lnSpc>
            </a:pPr>
            <a:r>
              <a:rPr lang="en-US" sz="2400"/>
              <a:t>DBAs, who decide what information to keep in DB, use the logical level of abstraction</a:t>
            </a:r>
          </a:p>
          <a:p>
            <a:pPr algn="just">
              <a:lnSpc>
                <a:spcPct val="90000"/>
              </a:lnSpc>
            </a:pPr>
            <a:endParaRPr lang="en-US" sz="280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1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/>
          <p:cNvSpPr>
            <a:spLocks noChangeArrowheads="1"/>
          </p:cNvSpPr>
          <p:nvPr/>
        </p:nvSpPr>
        <p:spPr bwMode="auto">
          <a:xfrm>
            <a:off x="838200" y="5715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2400" b="1">
                <a:latin typeface="Times New Roman" pitchFamily="18" charset="0"/>
              </a:rPr>
              <a:t>Levels of Abstraction</a:t>
            </a:r>
          </a:p>
        </p:txBody>
      </p:sp>
      <p:sp>
        <p:nvSpPr>
          <p:cNvPr id="53251" name="Rectangle 2051"/>
          <p:cNvSpPr>
            <a:spLocks noChangeArrowheads="1"/>
          </p:cNvSpPr>
          <p:nvPr/>
        </p:nvSpPr>
        <p:spPr bwMode="auto">
          <a:xfrm>
            <a:off x="457200" y="1905000"/>
            <a:ext cx="46482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2400" b="1">
                <a:latin typeface="Times New Roman" pitchFamily="18" charset="0"/>
              </a:rPr>
              <a:t>Many </a:t>
            </a:r>
            <a:r>
              <a:rPr lang="en-US" sz="2400" b="1" i="1" u="sng">
                <a:latin typeface="Times New Roman" pitchFamily="18" charset="0"/>
              </a:rPr>
              <a:t>views</a:t>
            </a:r>
            <a:r>
              <a:rPr lang="en-US" sz="2400" b="1">
                <a:latin typeface="Times New Roman" pitchFamily="18" charset="0"/>
              </a:rPr>
              <a:t>, single </a:t>
            </a:r>
            <a:r>
              <a:rPr lang="en-US" sz="2400" b="1" i="1" u="sng">
                <a:latin typeface="Times New Roman" pitchFamily="18" charset="0"/>
              </a:rPr>
              <a:t>conceptual (logical) schema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</a:rPr>
              <a:t>and </a:t>
            </a:r>
            <a:r>
              <a:rPr lang="en-US" sz="2400" b="1" i="1" u="sng">
                <a:latin typeface="Times New Roman" pitchFamily="18" charset="0"/>
              </a:rPr>
              <a:t>physical schema</a:t>
            </a:r>
            <a:r>
              <a:rPr lang="en-US" sz="2400" b="1">
                <a:latin typeface="Times New Roman" pitchFamily="18" charset="0"/>
              </a:rPr>
              <a:t>.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Views describe how users see the data.                                        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Conceptual schema defines logical structure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Physical schema describes the files and indexes used.</a:t>
            </a:r>
          </a:p>
        </p:txBody>
      </p:sp>
      <p:sp>
        <p:nvSpPr>
          <p:cNvPr id="53252" name="Rectangle 2052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2053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2054"/>
          <p:cNvSpPr>
            <a:spLocks noChangeArrowheads="1"/>
          </p:cNvSpPr>
          <p:nvPr/>
        </p:nvSpPr>
        <p:spPr bwMode="auto">
          <a:xfrm>
            <a:off x="838200" y="5715000"/>
            <a:ext cx="831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buFont typeface="Monotype Sorts" pitchFamily="2" charset="2"/>
              <a:buChar char="*"/>
            </a:pPr>
            <a:r>
              <a:rPr lang="en-US" sz="2000" i="1">
                <a:latin typeface="Book Antiqua" pitchFamily="18" charset="0"/>
              </a:rPr>
              <a:t> </a:t>
            </a:r>
            <a:r>
              <a:rPr lang="en-US" sz="2000" b="1" i="1">
                <a:latin typeface="Book Antiqua" pitchFamily="18" charset="0"/>
              </a:rPr>
              <a:t>Schemas are defined using DDL; data is modified/queried</a:t>
            </a:r>
            <a:r>
              <a:rPr lang="en-US" sz="2000" i="1">
                <a:latin typeface="Book Antiqua" pitchFamily="18" charset="0"/>
              </a:rPr>
              <a:t> using DML</a:t>
            </a:r>
            <a:r>
              <a:rPr lang="en-US" sz="2000">
                <a:latin typeface="Book Antiqua" pitchFamily="18" charset="0"/>
              </a:rPr>
              <a:t>.</a:t>
            </a:r>
          </a:p>
        </p:txBody>
      </p:sp>
      <p:sp>
        <p:nvSpPr>
          <p:cNvPr id="53255" name="Oval 2055"/>
          <p:cNvSpPr>
            <a:spLocks noChangeArrowheads="1"/>
          </p:cNvSpPr>
          <p:nvPr/>
        </p:nvSpPr>
        <p:spPr bwMode="auto">
          <a:xfrm>
            <a:off x="6337300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2056"/>
          <p:cNvSpPr>
            <a:spLocks noChangeShapeType="1"/>
          </p:cNvSpPr>
          <p:nvPr/>
        </p:nvSpPr>
        <p:spPr bwMode="auto">
          <a:xfrm>
            <a:off x="6321425" y="40719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Oval 2057"/>
          <p:cNvSpPr>
            <a:spLocks noChangeArrowheads="1"/>
          </p:cNvSpPr>
          <p:nvPr/>
        </p:nvSpPr>
        <p:spPr bwMode="auto">
          <a:xfrm>
            <a:off x="6337300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2058"/>
          <p:cNvSpPr>
            <a:spLocks noChangeShapeType="1"/>
          </p:cNvSpPr>
          <p:nvPr/>
        </p:nvSpPr>
        <p:spPr bwMode="auto">
          <a:xfrm>
            <a:off x="7391400" y="41148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Rectangle 2059"/>
          <p:cNvSpPr>
            <a:spLocks noChangeArrowheads="1"/>
          </p:cNvSpPr>
          <p:nvPr/>
        </p:nvSpPr>
        <p:spPr bwMode="auto">
          <a:xfrm>
            <a:off x="5699125" y="3338513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Physical Schema</a:t>
            </a:r>
          </a:p>
        </p:txBody>
      </p:sp>
      <p:sp>
        <p:nvSpPr>
          <p:cNvPr id="53260" name="Rectangle 2060"/>
          <p:cNvSpPr>
            <a:spLocks noChangeArrowheads="1"/>
          </p:cNvSpPr>
          <p:nvPr/>
        </p:nvSpPr>
        <p:spPr bwMode="auto">
          <a:xfrm>
            <a:off x="5464175" y="2652713"/>
            <a:ext cx="2846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Conceptual Schema</a:t>
            </a:r>
          </a:p>
        </p:txBody>
      </p:sp>
      <p:sp>
        <p:nvSpPr>
          <p:cNvPr id="53261" name="Rectangle 2061"/>
          <p:cNvSpPr>
            <a:spLocks noChangeArrowheads="1"/>
          </p:cNvSpPr>
          <p:nvPr/>
        </p:nvSpPr>
        <p:spPr bwMode="auto">
          <a:xfrm>
            <a:off x="50133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1</a:t>
            </a:r>
          </a:p>
        </p:txBody>
      </p:sp>
      <p:sp>
        <p:nvSpPr>
          <p:cNvPr id="53262" name="Rectangle 2062"/>
          <p:cNvSpPr>
            <a:spLocks noChangeArrowheads="1"/>
          </p:cNvSpPr>
          <p:nvPr/>
        </p:nvSpPr>
        <p:spPr bwMode="auto">
          <a:xfrm>
            <a:off x="6308725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2</a:t>
            </a:r>
          </a:p>
        </p:txBody>
      </p:sp>
      <p:sp>
        <p:nvSpPr>
          <p:cNvPr id="53263" name="Rectangle 2063"/>
          <p:cNvSpPr>
            <a:spLocks noChangeArrowheads="1"/>
          </p:cNvSpPr>
          <p:nvPr/>
        </p:nvSpPr>
        <p:spPr bwMode="auto">
          <a:xfrm>
            <a:off x="7605713" y="1814513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3</a:t>
            </a:r>
          </a:p>
        </p:txBody>
      </p:sp>
      <p:sp>
        <p:nvSpPr>
          <p:cNvPr id="53264" name="Rectangle 2064"/>
          <p:cNvSpPr>
            <a:spLocks noChangeArrowheads="1"/>
          </p:cNvSpPr>
          <p:nvPr/>
        </p:nvSpPr>
        <p:spPr bwMode="auto">
          <a:xfrm>
            <a:off x="50419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2065"/>
          <p:cNvSpPr>
            <a:spLocks noChangeArrowheads="1"/>
          </p:cNvSpPr>
          <p:nvPr/>
        </p:nvSpPr>
        <p:spPr bwMode="auto">
          <a:xfrm>
            <a:off x="63373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066"/>
          <p:cNvSpPr>
            <a:spLocks noChangeArrowheads="1"/>
          </p:cNvSpPr>
          <p:nvPr/>
        </p:nvSpPr>
        <p:spPr bwMode="auto">
          <a:xfrm>
            <a:off x="76327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2067"/>
          <p:cNvSpPr>
            <a:spLocks noChangeArrowheads="1"/>
          </p:cNvSpPr>
          <p:nvPr/>
        </p:nvSpPr>
        <p:spPr bwMode="auto">
          <a:xfrm>
            <a:off x="5499100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Rectangle 2068"/>
          <p:cNvSpPr>
            <a:spLocks noChangeArrowheads="1"/>
          </p:cNvSpPr>
          <p:nvPr/>
        </p:nvSpPr>
        <p:spPr bwMode="auto">
          <a:xfrm>
            <a:off x="5727700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69"/>
          <p:cNvSpPr>
            <a:spLocks noChangeShapeType="1"/>
          </p:cNvSpPr>
          <p:nvPr/>
        </p:nvSpPr>
        <p:spPr bwMode="auto">
          <a:xfrm>
            <a:off x="55626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070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071"/>
          <p:cNvSpPr>
            <a:spLocks noChangeShapeType="1"/>
          </p:cNvSpPr>
          <p:nvPr/>
        </p:nvSpPr>
        <p:spPr bwMode="auto">
          <a:xfrm flipH="1">
            <a:off x="76200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072"/>
          <p:cNvSpPr>
            <a:spLocks noChangeShapeType="1"/>
          </p:cNvSpPr>
          <p:nvPr/>
        </p:nvSpPr>
        <p:spPr bwMode="auto">
          <a:xfrm>
            <a:off x="6858000" y="3048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073"/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3600" b="1">
                <a:latin typeface="Times New Roman" pitchFamily="18" charset="0"/>
              </a:rPr>
              <a:t>ANSI/SPARC 3-Tier Architecture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294188" y="4598988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4278313" y="4695825"/>
            <a:ext cx="3175" cy="957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294188" y="5513388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5348288" y="4738688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3656013" y="3962400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Physical Schema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421063" y="3276600"/>
            <a:ext cx="2846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Conceptual Schema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2970213" y="2438400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1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265613" y="2438400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2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096000" y="2438400"/>
            <a:ext cx="1295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n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998788" y="2465388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4294188" y="2465388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172200" y="24384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455988" y="3303588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684588" y="3989388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3519488" y="2833688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814888" y="2833688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5576888" y="2819400"/>
            <a:ext cx="595312" cy="4714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4814888" y="3671888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814888" y="4357688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990600" y="2514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External Level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990600" y="33528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Conceptual/Logical Level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990600" y="4038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Internal Level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5562600" y="2514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…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410200" y="4953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Database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3111500" y="21209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User 1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44196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User 2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3500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User n</a:t>
            </a: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152400" y="30480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152400" y="38100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7239000" y="2743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Logical DI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7239000" y="3505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Physical DI</a:t>
            </a:r>
          </a:p>
        </p:txBody>
      </p:sp>
      <p:sp>
        <p:nvSpPr>
          <p:cNvPr id="56356" name="AutoShape 36"/>
          <p:cNvSpPr>
            <a:spLocks/>
          </p:cNvSpPr>
          <p:nvPr/>
        </p:nvSpPr>
        <p:spPr bwMode="auto">
          <a:xfrm>
            <a:off x="838200" y="26670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AutoShape 37"/>
          <p:cNvSpPr>
            <a:spLocks/>
          </p:cNvSpPr>
          <p:nvPr/>
        </p:nvSpPr>
        <p:spPr bwMode="auto">
          <a:xfrm>
            <a:off x="838200" y="3581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0" y="27686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E/C Mapping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0" y="38100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C/I Mapping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6969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Transforming Raw Data into Information (continued)</a:t>
            </a:r>
          </a:p>
        </p:txBody>
      </p:sp>
      <p:pic>
        <p:nvPicPr>
          <p:cNvPr id="8195" name="Picture 3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4"/>
          <a:stretch>
            <a:fillRect/>
          </a:stretch>
        </p:blipFill>
        <p:spPr>
          <a:xfrm>
            <a:off x="0" y="1513522"/>
            <a:ext cx="9144000" cy="5344477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/>
            <a:r>
              <a:rPr lang="en-US" sz="4000" b="1">
                <a:latin typeface="Times New Roman" pitchFamily="18" charset="0"/>
              </a:rPr>
              <a:t>Instances &amp; Schemas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38150" y="1619250"/>
            <a:ext cx="83820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2400" b="1">
                <a:latin typeface="Times New Roman" pitchFamily="18" charset="0"/>
              </a:rPr>
              <a:t>Collection of information stored in the DB at a particular moment is called an INSTANCE</a:t>
            </a:r>
          </a:p>
          <a:p>
            <a:pPr algn="l"/>
            <a:r>
              <a:rPr lang="en-US" sz="2400" b="1">
                <a:latin typeface="Times New Roman" pitchFamily="18" charset="0"/>
              </a:rPr>
              <a:t>The overall design of the DB is called a SCHEMA</a:t>
            </a:r>
          </a:p>
          <a:p>
            <a:pPr algn="l"/>
            <a:r>
              <a:rPr lang="en-US" sz="2400" b="1">
                <a:latin typeface="Times New Roman" pitchFamily="18" charset="0"/>
              </a:rPr>
              <a:t>A  DB has many schemas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Physical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Conceptual/Logical</a:t>
            </a:r>
          </a:p>
          <a:p>
            <a:pPr lvl="1" algn="l"/>
            <a:r>
              <a:rPr lang="en-US" b="1">
                <a:latin typeface="Times New Roman" pitchFamily="18" charset="0"/>
              </a:rPr>
              <a:t>Sub-schemas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0520" y="-98425"/>
            <a:ext cx="8162925" cy="14319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400" b="0" dirty="0"/>
              <a:t>Example: University Database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0555" y="1333500"/>
            <a:ext cx="8458200" cy="4076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1" dirty="0"/>
              <a:t>Logical schema:                 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dirty="0"/>
              <a:t> </a:t>
            </a:r>
            <a:r>
              <a:rPr lang="en-US" b="1" i="1" dirty="0"/>
              <a:t>Students(</a:t>
            </a:r>
            <a:r>
              <a:rPr lang="en-US" b="1" i="1" dirty="0" err="1"/>
              <a:t>sid</a:t>
            </a:r>
            <a:r>
              <a:rPr lang="en-US" b="1" i="1" dirty="0"/>
              <a:t>: string, name: string, login: string, age: integer, </a:t>
            </a:r>
            <a:r>
              <a:rPr lang="en-US" b="1" i="1" dirty="0" err="1"/>
              <a:t>gpa:real</a:t>
            </a:r>
            <a:r>
              <a:rPr lang="en-US" b="1" i="1" dirty="0"/>
              <a:t>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i="1" dirty="0"/>
              <a:t>Faculty(</a:t>
            </a:r>
            <a:r>
              <a:rPr lang="en-US" b="1" i="1" dirty="0" err="1"/>
              <a:t>fid:string</a:t>
            </a:r>
            <a:r>
              <a:rPr lang="en-US" b="1" i="1" dirty="0"/>
              <a:t>, </a:t>
            </a:r>
            <a:r>
              <a:rPr lang="en-US" b="1" i="1" dirty="0" err="1"/>
              <a:t>fname:string</a:t>
            </a:r>
            <a:r>
              <a:rPr lang="en-US" b="1" i="1" dirty="0"/>
              <a:t>, </a:t>
            </a:r>
            <a:r>
              <a:rPr lang="en-US" b="1" i="1" dirty="0" err="1"/>
              <a:t>sal:real</a:t>
            </a:r>
            <a:r>
              <a:rPr lang="en-US" b="1" i="1" dirty="0"/>
              <a:t>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i="1" dirty="0"/>
              <a:t> Courses(cid: string, </a:t>
            </a:r>
            <a:r>
              <a:rPr lang="en-US" b="1" i="1" dirty="0" err="1"/>
              <a:t>cname:string</a:t>
            </a:r>
            <a:r>
              <a:rPr lang="en-US" b="1" i="1" dirty="0"/>
              <a:t>, </a:t>
            </a:r>
            <a:r>
              <a:rPr lang="en-US" b="1" i="1" dirty="0" err="1"/>
              <a:t>credits:integer</a:t>
            </a:r>
            <a:r>
              <a:rPr lang="en-US" b="1" i="1" dirty="0"/>
              <a:t>)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i="1" dirty="0"/>
              <a:t> Enrolled(</a:t>
            </a:r>
            <a:r>
              <a:rPr lang="en-US" b="1" i="1" dirty="0" err="1"/>
              <a:t>sid:string</a:t>
            </a:r>
            <a:r>
              <a:rPr lang="en-US" b="1" i="1" dirty="0"/>
              <a:t>, cid:string, </a:t>
            </a:r>
            <a:r>
              <a:rPr lang="en-US" b="1" i="1" dirty="0" err="1"/>
              <a:t>grade:string</a:t>
            </a:r>
            <a:r>
              <a:rPr lang="en-US" b="1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Physical schema: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dirty="0"/>
              <a:t>Relations stored as unordered files.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dirty="0"/>
              <a:t>Index on first column of Students.</a:t>
            </a:r>
          </a:p>
          <a:p>
            <a:pPr>
              <a:lnSpc>
                <a:spcPct val="90000"/>
              </a:lnSpc>
            </a:pPr>
            <a:r>
              <a:rPr lang="en-US" b="1" dirty="0"/>
              <a:t>External Schema (View):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b="1" i="1" dirty="0" err="1"/>
              <a:t>Course_info</a:t>
            </a:r>
            <a:r>
              <a:rPr lang="en-US" b="1" i="1" dirty="0"/>
              <a:t>(</a:t>
            </a:r>
            <a:r>
              <a:rPr lang="en-US" b="1" i="1" u="sng" dirty="0">
                <a:hlinkClick r:id="rId3"/>
              </a:rPr>
              <a:t>cid:string,fname:string</a:t>
            </a:r>
            <a:r>
              <a:rPr lang="en-US" b="1" i="1" dirty="0"/>
              <a:t>, </a:t>
            </a:r>
            <a:r>
              <a:rPr lang="en-US" b="1" i="1" dirty="0" err="1"/>
              <a:t>enrollment:integer</a:t>
            </a:r>
            <a:r>
              <a:rPr lang="en-US" b="1" i="1" dirty="0"/>
              <a:t>)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Models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355725"/>
            <a:ext cx="7029450" cy="4114800"/>
          </a:xfrm>
        </p:spPr>
        <p:txBody>
          <a:bodyPr/>
          <a:lstStyle/>
          <a:p>
            <a:r>
              <a:rPr lang="en-US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/>
              <a:t>data </a:t>
            </a:r>
          </a:p>
          <a:p>
            <a:pPr lvl="1">
              <a:lnSpc>
                <a:spcPct val="80000"/>
              </a:lnSpc>
            </a:pPr>
            <a:r>
              <a:rPr lang="en-US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/>
              <a:t>data constraints</a:t>
            </a:r>
          </a:p>
          <a:p>
            <a:r>
              <a:rPr lang="en-US"/>
              <a:t>Entity-Relationship model</a:t>
            </a:r>
          </a:p>
          <a:p>
            <a:r>
              <a:rPr lang="en-US"/>
              <a:t>Relational model</a:t>
            </a:r>
          </a:p>
          <a:p>
            <a:r>
              <a:rPr lang="en-US"/>
              <a:t>Other models: </a:t>
            </a:r>
          </a:p>
          <a:p>
            <a:pPr lvl="1"/>
            <a:r>
              <a:rPr lang="en-US"/>
              <a:t>object-oriented model</a:t>
            </a:r>
          </a:p>
          <a:p>
            <a:pPr lvl="1">
              <a:lnSpc>
                <a:spcPct val="70000"/>
              </a:lnSpc>
            </a:pPr>
            <a:r>
              <a:rPr lang="en-US"/>
              <a:t>semi-structured data models</a:t>
            </a:r>
          </a:p>
          <a:p>
            <a:pPr lvl="1">
              <a:lnSpc>
                <a:spcPct val="60000"/>
              </a:lnSpc>
            </a:pPr>
            <a:r>
              <a:rPr lang="en-US"/>
              <a:t>Older models: network model and hierarchical model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Entity-Relationship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45355"/>
            <a:ext cx="7029450" cy="4048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Example of schema in the entity-relationship model</a:t>
            </a:r>
          </a:p>
        </p:txBody>
      </p:sp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0066" r="1308" b="30501"/>
          <a:stretch>
            <a:fillRect/>
          </a:stretch>
        </p:blipFill>
        <p:spPr bwMode="auto">
          <a:xfrm>
            <a:off x="0" y="2066925"/>
            <a:ext cx="9144000" cy="4743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Entity Relationship Model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E-R model of real world</a:t>
            </a:r>
          </a:p>
          <a:p>
            <a:pPr lvl="1"/>
            <a:r>
              <a:rPr lang="en-US"/>
              <a:t>Entities (objects) </a:t>
            </a:r>
          </a:p>
          <a:p>
            <a:pPr lvl="2"/>
            <a:r>
              <a:rPr lang="en-US"/>
              <a:t>E.g. customers, accounts, bank branch</a:t>
            </a:r>
          </a:p>
          <a:p>
            <a:pPr lvl="1"/>
            <a:r>
              <a:rPr lang="en-US"/>
              <a:t>Relationships between entities</a:t>
            </a:r>
          </a:p>
          <a:p>
            <a:pPr lvl="2"/>
            <a:r>
              <a:rPr lang="en-US"/>
              <a:t>E.g. Account A-101 is held by customer Johnson</a:t>
            </a:r>
          </a:p>
          <a:p>
            <a:pPr lvl="2"/>
            <a:r>
              <a:rPr lang="en-US"/>
              <a:t>Relationship set </a:t>
            </a:r>
            <a:r>
              <a:rPr lang="en-US" i="1"/>
              <a:t>depositor</a:t>
            </a:r>
            <a:r>
              <a:rPr lang="en-US"/>
              <a:t> associates customers with accounts</a:t>
            </a:r>
          </a:p>
          <a:p>
            <a:r>
              <a:rPr lang="en-US"/>
              <a:t>Widely used for database design</a:t>
            </a:r>
          </a:p>
          <a:p>
            <a:pPr lvl="1"/>
            <a:r>
              <a:rPr lang="en-US"/>
              <a:t>Database design in E-R model usually converted to design in the relational model (coming up next) which is used for storage and processing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Relational Model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14425"/>
            <a:ext cx="7848600" cy="677863"/>
          </a:xfrm>
        </p:spPr>
        <p:txBody>
          <a:bodyPr/>
          <a:lstStyle/>
          <a:p>
            <a:r>
              <a:rPr lang="en-US"/>
              <a:t>Example of tabular data in the relational model</a:t>
            </a:r>
          </a:p>
        </p:txBody>
      </p:sp>
      <p:grpSp>
        <p:nvGrpSpPr>
          <p:cNvPr id="60420" name="Group 34"/>
          <p:cNvGrpSpPr>
            <a:grpSpLocks/>
          </p:cNvGrpSpPr>
          <p:nvPr/>
        </p:nvGrpSpPr>
        <p:grpSpPr bwMode="auto">
          <a:xfrm>
            <a:off x="0" y="1736725"/>
            <a:ext cx="9037320" cy="4003675"/>
            <a:chOff x="564" y="1094"/>
            <a:chExt cx="4739" cy="1983"/>
          </a:xfrm>
        </p:grpSpPr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569" y="1102"/>
              <a:ext cx="4734" cy="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60425" name="Rectangle 7"/>
            <p:cNvSpPr>
              <a:spLocks noChangeArrowheads="1"/>
            </p:cNvSpPr>
            <p:nvPr/>
          </p:nvSpPr>
          <p:spPr bwMode="auto">
            <a:xfrm>
              <a:off x="564" y="1492"/>
              <a:ext cx="4734" cy="1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Text Box 8"/>
            <p:cNvSpPr txBox="1">
              <a:spLocks noChangeArrowheads="1"/>
            </p:cNvSpPr>
            <p:nvPr/>
          </p:nvSpPr>
          <p:spPr bwMode="auto">
            <a:xfrm>
              <a:off x="1644" y="1117"/>
              <a:ext cx="6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i="1"/>
                <a:t>customer-</a:t>
              </a:r>
            </a:p>
            <a:p>
              <a:pPr algn="l"/>
              <a:r>
                <a:rPr lang="en-US" sz="1600" i="1"/>
                <a:t>name</a:t>
              </a:r>
            </a:p>
          </p:txBody>
        </p:sp>
        <p:sp>
          <p:nvSpPr>
            <p:cNvPr id="60427" name="Text Box 9"/>
            <p:cNvSpPr txBox="1">
              <a:spLocks noChangeArrowheads="1"/>
            </p:cNvSpPr>
            <p:nvPr/>
          </p:nvSpPr>
          <p:spPr bwMode="auto">
            <a:xfrm>
              <a:off x="576" y="1178"/>
              <a:ext cx="8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i="1"/>
                <a:t>Customer-id</a:t>
              </a:r>
              <a:endParaRPr lang="en-US"/>
            </a:p>
          </p:txBody>
        </p:sp>
        <p:sp>
          <p:nvSpPr>
            <p:cNvPr id="60428" name="Text Box 10"/>
            <p:cNvSpPr txBox="1">
              <a:spLocks noChangeArrowheads="1"/>
            </p:cNvSpPr>
            <p:nvPr/>
          </p:nvSpPr>
          <p:spPr bwMode="auto">
            <a:xfrm>
              <a:off x="2678" y="1094"/>
              <a:ext cx="6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i="1"/>
                <a:t>customer-</a:t>
              </a:r>
            </a:p>
            <a:p>
              <a:pPr algn="l"/>
              <a:r>
                <a:rPr lang="en-US" sz="1600" i="1"/>
                <a:t>street</a:t>
              </a:r>
            </a:p>
          </p:txBody>
        </p:sp>
        <p:sp>
          <p:nvSpPr>
            <p:cNvPr id="60429" name="Text Box 11"/>
            <p:cNvSpPr txBox="1">
              <a:spLocks noChangeArrowheads="1"/>
            </p:cNvSpPr>
            <p:nvPr/>
          </p:nvSpPr>
          <p:spPr bwMode="auto">
            <a:xfrm>
              <a:off x="3586" y="1094"/>
              <a:ext cx="6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i="1"/>
                <a:t>customer-</a:t>
              </a:r>
            </a:p>
            <a:p>
              <a:pPr algn="l"/>
              <a:r>
                <a:rPr lang="en-US" sz="1600" i="1"/>
                <a:t>city</a:t>
              </a:r>
            </a:p>
          </p:txBody>
        </p:sp>
        <p:sp>
          <p:nvSpPr>
            <p:cNvPr id="60430" name="Text Box 12"/>
            <p:cNvSpPr txBox="1">
              <a:spLocks noChangeArrowheads="1"/>
            </p:cNvSpPr>
            <p:nvPr/>
          </p:nvSpPr>
          <p:spPr bwMode="auto">
            <a:xfrm>
              <a:off x="4534" y="1097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i="1"/>
                <a:t>account-</a:t>
              </a:r>
            </a:p>
            <a:p>
              <a:pPr algn="l"/>
              <a:r>
                <a:rPr lang="en-US" sz="1600" i="1"/>
                <a:t>number</a:t>
              </a:r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1457" y="1109"/>
              <a:ext cx="0" cy="3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14"/>
            <p:cNvSpPr>
              <a:spLocks noChangeShapeType="1"/>
            </p:cNvSpPr>
            <p:nvPr/>
          </p:nvSpPr>
          <p:spPr bwMode="auto">
            <a:xfrm>
              <a:off x="2527" y="1108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>
              <a:off x="4364" y="1107"/>
              <a:ext cx="0" cy="3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1668" y="1534"/>
              <a:ext cx="599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 dirty="0"/>
                <a:t>Johnson</a:t>
              </a:r>
            </a:p>
            <a:p>
              <a:pPr algn="l"/>
              <a:endParaRPr lang="en-US" sz="1600" dirty="0"/>
            </a:p>
            <a:p>
              <a:pPr algn="l"/>
              <a:r>
                <a:rPr lang="en-US" sz="1600" dirty="0"/>
                <a:t>Smith</a:t>
              </a:r>
            </a:p>
            <a:p>
              <a:pPr algn="l"/>
              <a:endParaRPr lang="en-US" sz="1600" dirty="0"/>
            </a:p>
            <a:p>
              <a:pPr algn="l"/>
              <a:r>
                <a:rPr lang="en-US" sz="1600" dirty="0"/>
                <a:t>Johnson</a:t>
              </a:r>
            </a:p>
            <a:p>
              <a:pPr algn="l"/>
              <a:endParaRPr lang="en-US" sz="1600" dirty="0"/>
            </a:p>
            <a:p>
              <a:pPr algn="l"/>
              <a:r>
                <a:rPr lang="en-US" sz="1600" dirty="0"/>
                <a:t>Jones</a:t>
              </a:r>
            </a:p>
            <a:p>
              <a:pPr algn="l"/>
              <a:endParaRPr lang="en-US" sz="1600" dirty="0"/>
            </a:p>
            <a:p>
              <a:pPr algn="l"/>
              <a:r>
                <a:rPr lang="en-US" sz="1600" dirty="0"/>
                <a:t>Smith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460" y="1495"/>
              <a:ext cx="0" cy="157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2516" y="1491"/>
              <a:ext cx="0" cy="15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3452" y="1501"/>
              <a:ext cx="0" cy="156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4368" y="1500"/>
              <a:ext cx="0" cy="15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Text Box 24"/>
            <p:cNvSpPr txBox="1">
              <a:spLocks noChangeArrowheads="1"/>
            </p:cNvSpPr>
            <p:nvPr/>
          </p:nvSpPr>
          <p:spPr bwMode="auto">
            <a:xfrm>
              <a:off x="576" y="1539"/>
              <a:ext cx="841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/>
                <a:t>192-83-7465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019-28-3746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192-83-7465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321-12-3123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019-28-3746</a:t>
              </a:r>
            </a:p>
          </p:txBody>
        </p:sp>
        <p:sp>
          <p:nvSpPr>
            <p:cNvPr id="60440" name="Text Box 27"/>
            <p:cNvSpPr txBox="1">
              <a:spLocks noChangeArrowheads="1"/>
            </p:cNvSpPr>
            <p:nvPr/>
          </p:nvSpPr>
          <p:spPr bwMode="auto">
            <a:xfrm>
              <a:off x="2754" y="1599"/>
              <a:ext cx="429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/>
                <a:t>Alma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North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Alma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Main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North</a:t>
              </a:r>
            </a:p>
          </p:txBody>
        </p:sp>
        <p:sp>
          <p:nvSpPr>
            <p:cNvPr id="60441" name="Text Box 28"/>
            <p:cNvSpPr txBox="1">
              <a:spLocks noChangeArrowheads="1"/>
            </p:cNvSpPr>
            <p:nvPr/>
          </p:nvSpPr>
          <p:spPr bwMode="auto">
            <a:xfrm>
              <a:off x="3578" y="1603"/>
              <a:ext cx="627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/>
                <a:t>Palo Alto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Rye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Palo Alto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Harrison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Rye</a:t>
              </a:r>
            </a:p>
          </p:txBody>
        </p:sp>
        <p:sp>
          <p:nvSpPr>
            <p:cNvPr id="60442" name="Text Box 29"/>
            <p:cNvSpPr txBox="1">
              <a:spLocks noChangeArrowheads="1"/>
            </p:cNvSpPr>
            <p:nvPr/>
          </p:nvSpPr>
          <p:spPr bwMode="auto">
            <a:xfrm>
              <a:off x="4574" y="1599"/>
              <a:ext cx="457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pPr algn="l"/>
              <a:r>
                <a:rPr lang="en-US" sz="1600"/>
                <a:t>A-101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A-215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A-201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A-217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A-201</a:t>
              </a:r>
            </a:p>
          </p:txBody>
        </p:sp>
        <p:sp>
          <p:nvSpPr>
            <p:cNvPr id="60443" name="Line 30"/>
            <p:cNvSpPr>
              <a:spLocks noChangeShapeType="1"/>
            </p:cNvSpPr>
            <p:nvPr/>
          </p:nvSpPr>
          <p:spPr bwMode="auto">
            <a:xfrm>
              <a:off x="3468" y="1102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1" name="Line 31"/>
          <p:cNvSpPr>
            <a:spLocks noChangeShapeType="1"/>
          </p:cNvSpPr>
          <p:nvPr/>
        </p:nvSpPr>
        <p:spPr bwMode="auto">
          <a:xfrm flipH="1">
            <a:off x="7154863" y="10890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2" name="Text Box 32"/>
          <p:cNvSpPr txBox="1">
            <a:spLocks noChangeArrowheads="1"/>
          </p:cNvSpPr>
          <p:nvPr/>
        </p:nvSpPr>
        <p:spPr bwMode="auto">
          <a:xfrm>
            <a:off x="7556500" y="800100"/>
            <a:ext cx="1042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sz="1600"/>
              <a:t>Attributes</a:t>
            </a:r>
          </a:p>
        </p:txBody>
      </p:sp>
      <p:sp>
        <p:nvSpPr>
          <p:cNvPr id="60423" name="Line 33"/>
          <p:cNvSpPr>
            <a:spLocks noChangeShapeType="1"/>
          </p:cNvSpPr>
          <p:nvPr/>
        </p:nvSpPr>
        <p:spPr bwMode="auto">
          <a:xfrm flipH="1">
            <a:off x="6270625" y="11176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Sample Relational Database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7" t="1437" r="21823" b="69559"/>
          <a:stretch>
            <a:fillRect/>
          </a:stretch>
        </p:blipFill>
        <p:spPr bwMode="auto">
          <a:xfrm>
            <a:off x="1281113" y="881063"/>
            <a:ext cx="6588125" cy="2551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62489" r="35367" b="4849"/>
          <a:stretch>
            <a:fillRect/>
          </a:stretch>
        </p:blipFill>
        <p:spPr bwMode="auto">
          <a:xfrm>
            <a:off x="4410075" y="3605213"/>
            <a:ext cx="3511550" cy="2955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6" t="30975" r="37030" b="39034"/>
          <a:stretch>
            <a:fillRect/>
          </a:stretch>
        </p:blipFill>
        <p:spPr bwMode="auto">
          <a:xfrm>
            <a:off x="865188" y="3632200"/>
            <a:ext cx="2857500" cy="2563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Data Definition Language (DDL)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52525"/>
            <a:ext cx="7848600" cy="4586288"/>
          </a:xfrm>
        </p:spPr>
        <p:txBody>
          <a:bodyPr/>
          <a:lstStyle/>
          <a:p>
            <a:r>
              <a:rPr lang="en-US"/>
              <a:t>Specification notation for defining the database schema</a:t>
            </a:r>
          </a:p>
          <a:p>
            <a:pPr lvl="1"/>
            <a:r>
              <a:rPr lang="en-US"/>
              <a:t>E.g.  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     </a:t>
            </a:r>
            <a:r>
              <a:rPr lang="en-US" i="1"/>
              <a:t>account-number</a:t>
            </a:r>
            <a:r>
              <a:rPr lang="en-US"/>
              <a:t>    </a:t>
            </a:r>
            <a:r>
              <a:rPr lang="en-US" b="1"/>
              <a:t>char</a:t>
            </a:r>
            <a:r>
              <a:rPr lang="en-US"/>
              <a:t>(10),</a:t>
            </a:r>
            <a:br>
              <a:rPr lang="en-US"/>
            </a:br>
            <a:r>
              <a:rPr lang="en-US"/>
              <a:t>             </a:t>
            </a:r>
            <a:r>
              <a:rPr lang="en-US" i="1"/>
              <a:t>balance</a:t>
            </a:r>
            <a:r>
              <a:rPr lang="en-US"/>
              <a:t>                 </a:t>
            </a:r>
            <a:r>
              <a:rPr lang="en-US" b="1"/>
              <a:t>integer</a:t>
            </a:r>
            <a:r>
              <a:rPr lang="en-US"/>
              <a:t>)</a:t>
            </a:r>
          </a:p>
          <a:p>
            <a:r>
              <a:rPr lang="en-US"/>
              <a:t>DDL compiler generates a set of tables stored in a </a:t>
            </a:r>
            <a:r>
              <a:rPr lang="en-US" i="1"/>
              <a:t>data dictionary</a:t>
            </a:r>
          </a:p>
          <a:p>
            <a:r>
              <a:rPr lang="en-US"/>
              <a:t>Data dictionary contains metadata (i.e., data about data)</a:t>
            </a:r>
          </a:p>
          <a:p>
            <a:pPr lvl="1"/>
            <a:r>
              <a:rPr lang="en-US"/>
              <a:t> database schema </a:t>
            </a:r>
          </a:p>
          <a:p>
            <a:pPr lvl="1"/>
            <a:r>
              <a:rPr lang="en-US"/>
              <a:t>Data </a:t>
            </a:r>
            <a:r>
              <a:rPr lang="en-US" i="1"/>
              <a:t>storage and definition</a:t>
            </a:r>
            <a:r>
              <a:rPr lang="en-US"/>
              <a:t> language </a:t>
            </a:r>
          </a:p>
          <a:p>
            <a:pPr lvl="2"/>
            <a:r>
              <a:rPr lang="en-US"/>
              <a:t> language in which the storage structure and access methods used by the database system are specified</a:t>
            </a:r>
          </a:p>
          <a:p>
            <a:pPr lvl="2"/>
            <a:r>
              <a:rPr lang="en-US"/>
              <a:t>Usually an extension of the data definition language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Manipulation Language (DML)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 for accessing and manipulating the data organized by the appropriate data model</a:t>
            </a:r>
          </a:p>
          <a:p>
            <a:pPr lvl="1"/>
            <a:r>
              <a:rPr lang="en-US"/>
              <a:t>DML also known as query language</a:t>
            </a:r>
          </a:p>
          <a:p>
            <a:r>
              <a:rPr lang="en-US"/>
              <a:t>Two classes of languages </a:t>
            </a:r>
          </a:p>
          <a:p>
            <a:pPr lvl="1"/>
            <a:r>
              <a:rPr lang="en-US"/>
              <a:t>Procedural – user specifies what data is required and how to get those data </a:t>
            </a:r>
          </a:p>
          <a:p>
            <a:pPr lvl="1"/>
            <a:r>
              <a:rPr lang="en-US"/>
              <a:t>Nonprocedural – user specifies what data is required without specifying how to get those data</a:t>
            </a:r>
          </a:p>
          <a:p>
            <a:r>
              <a:rPr lang="en-US"/>
              <a:t>SQL is the most widely used query language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85163" cy="4876800"/>
          </a:xfrm>
        </p:spPr>
        <p:txBody>
          <a:bodyPr/>
          <a:lstStyle/>
          <a:p>
            <a:r>
              <a:rPr lang="en-US"/>
              <a:t>SQL: widely used non-procedural language</a:t>
            </a:r>
          </a:p>
          <a:p>
            <a:pPr lvl="1"/>
            <a:r>
              <a:rPr lang="en-US"/>
              <a:t>E.g. find the name of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  </a:t>
            </a:r>
            <a:r>
              <a:rPr lang="en-US" i="1"/>
              <a:t>customer.customer-name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</a:t>
            </a:r>
            <a:r>
              <a:rPr lang="en-US"/>
              <a:t>     </a:t>
            </a:r>
            <a:r>
              <a:rPr lang="en-US" i="1"/>
              <a:t>customer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 </a:t>
            </a:r>
            <a:r>
              <a:rPr lang="en-US" i="1"/>
              <a:t>customer.customer-id</a:t>
            </a:r>
            <a:r>
              <a:rPr lang="en-US"/>
              <a:t> = ‘192-83-7465’</a:t>
            </a:r>
          </a:p>
          <a:p>
            <a:pPr lvl="1"/>
            <a:r>
              <a:rPr lang="en-US"/>
              <a:t>E.g. find the balances of all accounts held by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  </a:t>
            </a:r>
            <a:r>
              <a:rPr lang="en-US" i="1"/>
              <a:t>account.balance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</a:t>
            </a:r>
            <a:r>
              <a:rPr lang="en-US"/>
              <a:t>     </a:t>
            </a:r>
            <a:r>
              <a:rPr lang="en-US" i="1"/>
              <a:t>depositor</a:t>
            </a:r>
            <a:r>
              <a:rPr lang="en-US"/>
              <a:t>, </a:t>
            </a:r>
            <a:r>
              <a:rPr lang="en-US" i="1"/>
              <a:t>account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 </a:t>
            </a:r>
            <a:r>
              <a:rPr lang="en-US" i="1"/>
              <a:t>depositor.customer-id</a:t>
            </a:r>
            <a:r>
              <a:rPr lang="en-US"/>
              <a:t> = ‘192-83-7465’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		            </a:t>
            </a:r>
            <a:r>
              <a:rPr lang="en-US" i="1"/>
              <a:t>depositor.account-number = account.account-number</a:t>
            </a:r>
          </a:p>
          <a:p>
            <a:r>
              <a:rPr lang="en-US"/>
              <a:t>Application programs generally access databases through one of</a:t>
            </a:r>
          </a:p>
          <a:p>
            <a:pPr lvl="1"/>
            <a:r>
              <a:rPr lang="en-US"/>
              <a:t>Language extensions to allow embedded SQL</a:t>
            </a:r>
          </a:p>
          <a:p>
            <a:pPr lvl="1"/>
            <a:r>
              <a:rPr lang="en-US"/>
              <a:t>Application program interface (e.g. ODBC/JDBC) which allow SQL queries to be sent to a database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714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Introducing the Database </a:t>
            </a:r>
            <a:br>
              <a:rPr lang="en-US"/>
            </a:br>
            <a:r>
              <a:rPr lang="en-US"/>
              <a:t>and the DBMS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2478088"/>
            <a:ext cx="7848600" cy="1336675"/>
          </a:xfrm>
        </p:spPr>
        <p:txBody>
          <a:bodyPr/>
          <a:lstStyle/>
          <a:p>
            <a:r>
              <a:rPr lang="en-US" sz="2400"/>
              <a:t>Database—shared, integrated computer structure that stores:</a:t>
            </a:r>
          </a:p>
          <a:p>
            <a:pPr lvl="1"/>
            <a:r>
              <a:rPr lang="en-US" sz="2000"/>
              <a:t>End user data (raw facts)</a:t>
            </a:r>
          </a:p>
          <a:p>
            <a:pPr lvl="1"/>
            <a:r>
              <a:rPr lang="en-US" sz="2000"/>
              <a:t>Metadata (data about data)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Users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are differentiated by the way they expect to interact with the system</a:t>
            </a:r>
          </a:p>
          <a:p>
            <a:r>
              <a:rPr lang="en-US"/>
              <a:t>Application programmers – interact with system through DML calls</a:t>
            </a:r>
          </a:p>
          <a:p>
            <a:r>
              <a:rPr lang="en-US"/>
              <a:t>Sophisticated users – form requests in a database query language</a:t>
            </a:r>
          </a:p>
          <a:p>
            <a:r>
              <a:rPr lang="en-US"/>
              <a:t>Specialized users – write specialized database applications that do not fit into the traditional data processing framework</a:t>
            </a:r>
          </a:p>
          <a:p>
            <a:r>
              <a:rPr lang="en-US"/>
              <a:t>Naïve users – invoke one of the permanent application programs that have been written previously</a:t>
            </a:r>
          </a:p>
          <a:p>
            <a:pPr lvl="1"/>
            <a:r>
              <a:rPr lang="en-US"/>
              <a:t>E.g. people accessing database over the web, bank tellers, clerical staff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Administrator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18618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Coordinates all the activities of the database system; the database administrator has a good understanding of the enterprise’s information resources and needs.</a:t>
            </a:r>
          </a:p>
          <a:p>
            <a:pPr>
              <a:lnSpc>
                <a:spcPct val="90000"/>
              </a:lnSpc>
            </a:pPr>
            <a:r>
              <a:rPr lang="en-US" dirty="0"/>
              <a:t>Database administrator's duties include: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Schema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Storage structure and access method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Schema and physical organization modification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Granting user authority to access the database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Specifying integrity constraints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Acting as liaison with users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Monitoring performance and responding to changes in requirements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Management	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transaction</a:t>
            </a:r>
            <a:r>
              <a:rPr lang="en-US"/>
              <a:t> is a collection of operations that performs a single logical function in a database application</a:t>
            </a:r>
          </a:p>
          <a:p>
            <a:r>
              <a:rPr lang="en-US"/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r>
              <a:rPr lang="en-US"/>
              <a:t>Concurrency-control manager controls the interaction among the concurrent transactions, to ensure the consistency of the database.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Storage Management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Storage manager is a program module that provides the interface between the low-level data stored in the database and the application programs and queries submitted to the system.</a:t>
            </a:r>
          </a:p>
          <a:p>
            <a:r>
              <a:rPr lang="en-US"/>
              <a:t>The storage manager is responsible to the following tasks: </a:t>
            </a:r>
          </a:p>
          <a:p>
            <a:pPr lvl="1"/>
            <a:r>
              <a:rPr lang="en-US"/>
              <a:t>interaction with the file manager </a:t>
            </a:r>
          </a:p>
          <a:p>
            <a:pPr lvl="1"/>
            <a:r>
              <a:rPr lang="en-US"/>
              <a:t>efficient storing, retrieving and updating of data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470" y="2956560"/>
            <a:ext cx="2987992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Overall System Structure 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0" y="-102394"/>
            <a:ext cx="5349240" cy="68812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Application Architectures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0" y="609600"/>
            <a:ext cx="9006839" cy="39131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31813" y="4764088"/>
            <a:ext cx="7697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b="1"/>
              <a:t>Two-tier architecture</a:t>
            </a:r>
            <a:r>
              <a:rPr lang="en-US"/>
              <a:t>:  E.g. client programs using ODBC/JDBC to  </a:t>
            </a:r>
            <a:br>
              <a:rPr lang="en-US"/>
            </a:br>
            <a:r>
              <a:rPr lang="en-US"/>
              <a:t>  communicate with a database</a:t>
            </a:r>
          </a:p>
          <a:p>
            <a:pPr algn="l">
              <a:buFont typeface="Wingdings" pitchFamily="2" charset="2"/>
              <a:buChar char="§"/>
            </a:pPr>
            <a:r>
              <a:rPr lang="en-US" b="1"/>
              <a:t>Three-tier architecture</a:t>
            </a:r>
            <a:r>
              <a:rPr lang="en-US"/>
              <a:t>: E.g. web-based applications, and </a:t>
            </a:r>
            <a:br>
              <a:rPr lang="en-US"/>
            </a:br>
            <a:r>
              <a:rPr lang="en-US"/>
              <a:t>  applications built using “middleware”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2C1C4-B463-4071-B4D5-F59C94C3ED36}"/>
              </a:ext>
            </a:extLst>
          </p:cNvPr>
          <p:cNvSpPr txBox="1"/>
          <p:nvPr/>
        </p:nvSpPr>
        <p:spPr>
          <a:xfrm>
            <a:off x="892629" y="1483863"/>
            <a:ext cx="698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https://www.includehelp.com/dbms/dbms-vs-traditional-file-system.aspx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90CD8-93F1-4C4D-BFDE-8D96FD7BC93C}"/>
              </a:ext>
            </a:extLst>
          </p:cNvPr>
          <p:cNvSpPr txBox="1"/>
          <p:nvPr/>
        </p:nvSpPr>
        <p:spPr>
          <a:xfrm>
            <a:off x="1052285" y="2369235"/>
            <a:ext cx="6828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https://www.guru99.com/difference-between-file-system-and-dbms.html</a:t>
            </a:r>
          </a:p>
        </p:txBody>
      </p:sp>
    </p:spTree>
    <p:extLst>
      <p:ext uri="{BB962C8B-B14F-4D97-AF65-F5344CB8AC3E}">
        <p14:creationId xmlns:p14="http://schemas.microsoft.com/office/powerpoint/2010/main" val="94212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52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Introducing the Database and the DBMS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DBMS (database management system):</a:t>
            </a:r>
          </a:p>
          <a:p>
            <a:pPr lvl="1"/>
            <a:r>
              <a:rPr lang="en-US" sz="2400"/>
              <a:t>Collection of programs that manages database structure and controls access to data</a:t>
            </a:r>
          </a:p>
          <a:p>
            <a:pPr lvl="1"/>
            <a:r>
              <a:rPr lang="en-US" sz="2400"/>
              <a:t>Possible to share data among multiple applications or users</a:t>
            </a:r>
          </a:p>
          <a:p>
            <a:pPr lvl="1"/>
            <a:r>
              <a:rPr lang="en-US" sz="2400"/>
              <a:t>Makes data management more efficient and effective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42925"/>
            <a:ext cx="7997825" cy="487363"/>
          </a:xfrm>
        </p:spPr>
        <p:txBody>
          <a:bodyPr/>
          <a:lstStyle/>
          <a:p>
            <a:pPr>
              <a:defRPr/>
            </a:pPr>
            <a:r>
              <a:rPr lang="en-US"/>
              <a:t>Role and Advantages of the DBMS (continued)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B4C83-5412-4F87-AE32-FF8FAE29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070722"/>
            <a:ext cx="74295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6146"/>
      </p:ext>
    </p:extLst>
  </p:cSld>
  <p:clrMapOvr>
    <a:masterClrMapping/>
  </p:clrMapOvr>
</p:sld>
</file>

<file path=ppt/theme/theme1.xml><?xml version="1.0" encoding="utf-8"?>
<a:theme xmlns:a="http://schemas.openxmlformats.org/drawingml/2006/main" name="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Settings\shamim\Application Data\Microsoft\Templates\DBMS_Template.pot</Template>
  <TotalTime>7267</TotalTime>
  <Words>2860</Words>
  <Application>Microsoft Office PowerPoint</Application>
  <PresentationFormat>On-screen Show (4:3)</PresentationFormat>
  <Paragraphs>461</Paragraphs>
  <Slides>76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Book Antiqua</vt:lpstr>
      <vt:lpstr>Helvetica</vt:lpstr>
      <vt:lpstr>Monotype Sorts</vt:lpstr>
      <vt:lpstr>Times New Roman</vt:lpstr>
      <vt:lpstr>Verdana</vt:lpstr>
      <vt:lpstr>Wingdings</vt:lpstr>
      <vt:lpstr>DBMS_Template</vt:lpstr>
      <vt:lpstr>Clip</vt:lpstr>
      <vt:lpstr> Introduction</vt:lpstr>
      <vt:lpstr>Data vs. Information</vt:lpstr>
      <vt:lpstr>Transforming Raw Data into Information</vt:lpstr>
      <vt:lpstr>Transforming Raw Data into Information (continued)</vt:lpstr>
      <vt:lpstr>Transforming Raw Data into Information (continued)</vt:lpstr>
      <vt:lpstr>Transforming Raw Data into Information (continued)</vt:lpstr>
      <vt:lpstr>Introducing the Database  and the DBMS</vt:lpstr>
      <vt:lpstr>Introducing the Database and the DBMS (continued)</vt:lpstr>
      <vt:lpstr>Role and Advantages of the DBMS (continued)</vt:lpstr>
      <vt:lpstr>Database Management System (DBMS)</vt:lpstr>
      <vt:lpstr>Role and Advantages of the DBMS (continued)</vt:lpstr>
      <vt:lpstr>Role and Advantages of the DBMS (continued)</vt:lpstr>
      <vt:lpstr>Types of Databases</vt:lpstr>
      <vt:lpstr>Types of Databases (continued)</vt:lpstr>
      <vt:lpstr>Types of Databases (continued)</vt:lpstr>
      <vt:lpstr>Types of Databases (continued)</vt:lpstr>
      <vt:lpstr>PowerPoint Presentation</vt:lpstr>
      <vt:lpstr>Purpose of Database System</vt:lpstr>
      <vt:lpstr>Why Database Design is Important</vt:lpstr>
      <vt:lpstr>Purpose of Database System</vt:lpstr>
      <vt:lpstr>Purpose of Database System</vt:lpstr>
      <vt:lpstr>Historical Roots: Files and File Systems (continued)</vt:lpstr>
      <vt:lpstr>PowerPoint Presentation</vt:lpstr>
      <vt:lpstr>PowerPoint Presentation</vt:lpstr>
      <vt:lpstr>PowerPoint Presentation</vt:lpstr>
      <vt:lpstr>PowerPoint Presentation</vt:lpstr>
      <vt:lpstr>Purpose of Database Systems (Cont.)</vt:lpstr>
      <vt:lpstr>Historical Roots: Files and File Systems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Example of Early Database Design (continued)</vt:lpstr>
      <vt:lpstr>Problems with File System  Data Management</vt:lpstr>
      <vt:lpstr>Problems with File System  Data Management</vt:lpstr>
      <vt:lpstr>Problems with File System  Data Management</vt:lpstr>
      <vt:lpstr>Problems with File System  Data Management</vt:lpstr>
      <vt:lpstr>Structural and Data Dependence</vt:lpstr>
      <vt:lpstr>Structural and Data Dependence (continued)</vt:lpstr>
      <vt:lpstr>Field Definitions and Naming Conventions</vt:lpstr>
      <vt:lpstr>Database Systems</vt:lpstr>
      <vt:lpstr>Database Systems</vt:lpstr>
      <vt:lpstr>The Database System Environment</vt:lpstr>
      <vt:lpstr>The Database System Environment (continued)</vt:lpstr>
      <vt:lpstr>DBMS Functions</vt:lpstr>
      <vt:lpstr>DBMS Functions (continued)</vt:lpstr>
      <vt:lpstr>DBMS Functions (continued)</vt:lpstr>
      <vt:lpstr>DBMS Functions (continued)</vt:lpstr>
      <vt:lpstr>Data Abstraction</vt:lpstr>
      <vt:lpstr>Levels of Abstraction</vt:lpstr>
      <vt:lpstr>3 Levels of Abstraction </vt:lpstr>
      <vt:lpstr>PowerPoint Presentation</vt:lpstr>
      <vt:lpstr>PowerPoint Presentation</vt:lpstr>
      <vt:lpstr>PowerPoint Presentation</vt:lpstr>
      <vt:lpstr>Example: University Database</vt:lpstr>
      <vt:lpstr>Data Models</vt:lpstr>
      <vt:lpstr>Entity-Relationship Model</vt:lpstr>
      <vt:lpstr>Entity Relationship Model (Cont.)</vt:lpstr>
      <vt:lpstr>Relational Model</vt:lpstr>
      <vt:lpstr>A Sample Relational Database</vt:lpstr>
      <vt:lpstr>Data Definition Language (DDL)</vt:lpstr>
      <vt:lpstr>Data Manipulation Language (DML)</vt:lpstr>
      <vt:lpstr>SQL</vt:lpstr>
      <vt:lpstr>Database Users</vt:lpstr>
      <vt:lpstr>Database Administrator</vt:lpstr>
      <vt:lpstr>Transaction Management </vt:lpstr>
      <vt:lpstr>Storage Management</vt:lpstr>
      <vt:lpstr>Overall System Structure </vt:lpstr>
      <vt:lpstr>Application Architectures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Shamim</cp:lastModifiedBy>
  <cp:revision>130</cp:revision>
  <cp:lastPrinted>2001-02-09T15:35:27Z</cp:lastPrinted>
  <dcterms:created xsi:type="dcterms:W3CDTF">1999-11-04T20:50:09Z</dcterms:created>
  <dcterms:modified xsi:type="dcterms:W3CDTF">2023-08-09T13:02:58Z</dcterms:modified>
</cp:coreProperties>
</file>