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67" r:id="rId2"/>
    <p:sldId id="298" r:id="rId3"/>
    <p:sldId id="268" r:id="rId4"/>
    <p:sldId id="295" r:id="rId5"/>
    <p:sldId id="294" r:id="rId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91EEA7E-A218-40C5-B9FF-D231484716B3}"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FAA0F3D-0B23-4A01-8A0C-8B092BAC43B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92853B-195C-4286-962D-D554F653B6C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9C32B6-E6FF-498C-9B88-342B2F6DC9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8A5BF1-27CE-46E1-BA0A-B1277A255DAC}"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F906F9C-D6C6-45E7-8577-B0CB0496A82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CF849AD-54FA-427E-AA5B-AD72F550B9A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5D28064-744E-4149-B5A9-F42B00A36C8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3FDCDD0-95D9-461B-827D-7EBB549CFAA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C4A1EA6-8625-40C9-B4C1-51E33FA097B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6FD6F53-D05E-4975-BF56-DC817E6E16A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2539190-35FE-4960-862C-32DF11697C6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eaLnBrk="0" fontAlgn="base" hangingPunct="0">
        <a:spcBef>
          <a:spcPct val="0"/>
        </a:spcBef>
        <a:spcAft>
          <a:spcPct val="0"/>
        </a:spcAft>
        <a:defRPr sz="4400">
          <a:solidFill>
            <a:schemeClr val="tx2"/>
          </a:solidFill>
          <a:latin typeface="Arial" charset="0"/>
          <a:cs typeface="Arial" charset="0"/>
        </a:defRPr>
      </a:lvl6pPr>
      <a:lvl7pPr marL="914400" algn="ctr" rtl="0" eaLnBrk="0" fontAlgn="base" hangingPunct="0">
        <a:spcBef>
          <a:spcPct val="0"/>
        </a:spcBef>
        <a:spcAft>
          <a:spcPct val="0"/>
        </a:spcAft>
        <a:defRPr sz="4400">
          <a:solidFill>
            <a:schemeClr val="tx2"/>
          </a:solidFill>
          <a:latin typeface="Arial" charset="0"/>
          <a:cs typeface="Arial" charset="0"/>
        </a:defRPr>
      </a:lvl7pPr>
      <a:lvl8pPr marL="1371600" algn="ctr" rtl="0" eaLnBrk="0" fontAlgn="base" hangingPunct="0">
        <a:spcBef>
          <a:spcPct val="0"/>
        </a:spcBef>
        <a:spcAft>
          <a:spcPct val="0"/>
        </a:spcAft>
        <a:defRPr sz="4400">
          <a:solidFill>
            <a:schemeClr val="tx2"/>
          </a:solidFill>
          <a:latin typeface="Arial" charset="0"/>
          <a:cs typeface="Arial" charset="0"/>
        </a:defRPr>
      </a:lvl8pPr>
      <a:lvl9pPr marL="1828800" algn="ctr" rtl="0" eaLnBrk="0" fontAlgn="base" hangingPunct="0">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eaLnBrk="0" fontAlgn="base" hangingPunct="0">
        <a:spcBef>
          <a:spcPct val="20000"/>
        </a:spcBef>
        <a:spcAft>
          <a:spcPct val="0"/>
        </a:spcAft>
        <a:buChar char="»"/>
        <a:defRPr sz="2000">
          <a:solidFill>
            <a:schemeClr val="tx1"/>
          </a:solidFill>
          <a:latin typeface="+mn-lt"/>
          <a:cs typeface="+mn-cs"/>
        </a:defRPr>
      </a:lvl6pPr>
      <a:lvl7pPr marL="2971800" indent="-228600" algn="l" rtl="0" eaLnBrk="0" fontAlgn="base" hangingPunct="0">
        <a:spcBef>
          <a:spcPct val="20000"/>
        </a:spcBef>
        <a:spcAft>
          <a:spcPct val="0"/>
        </a:spcAft>
        <a:buChar char="»"/>
        <a:defRPr sz="2000">
          <a:solidFill>
            <a:schemeClr val="tx1"/>
          </a:solidFill>
          <a:latin typeface="+mn-lt"/>
          <a:cs typeface="+mn-cs"/>
        </a:defRPr>
      </a:lvl7pPr>
      <a:lvl8pPr marL="3429000" indent="-228600" algn="l" rtl="0" eaLnBrk="0" fontAlgn="base" hangingPunct="0">
        <a:spcBef>
          <a:spcPct val="20000"/>
        </a:spcBef>
        <a:spcAft>
          <a:spcPct val="0"/>
        </a:spcAft>
        <a:buChar char="»"/>
        <a:defRPr sz="2000">
          <a:solidFill>
            <a:schemeClr val="tx1"/>
          </a:solidFill>
          <a:latin typeface="+mn-lt"/>
          <a:cs typeface="+mn-cs"/>
        </a:defRPr>
      </a:lvl8pPr>
      <a:lvl9pPr marL="3886200" indent="-228600" algn="l" rtl="0" eaLnBrk="0" fontAlgn="base" hangingPunct="0">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idx="4294967295"/>
          </p:nvPr>
        </p:nvSpPr>
        <p:spPr>
          <a:xfrm>
            <a:off x="1447800" y="152400"/>
            <a:ext cx="5257800" cy="762000"/>
          </a:xfrm>
        </p:spPr>
        <p:txBody>
          <a:bodyPr/>
          <a:lstStyle/>
          <a:p>
            <a:pPr eaLnBrk="1" hangingPunct="1"/>
            <a:r>
              <a:rPr lang="en-US" sz="3200" b="1" u="sng" smtClean="0">
                <a:solidFill>
                  <a:schemeClr val="tx1"/>
                </a:solidFill>
                <a:latin typeface="Times New Roman" pitchFamily="18" charset="0"/>
              </a:rPr>
              <a:t>Data, Database, and DBMS</a:t>
            </a:r>
            <a:endParaRPr lang="en-US" sz="2400" b="1" u="sng" smtClean="0">
              <a:solidFill>
                <a:schemeClr val="tx1"/>
              </a:solidFill>
              <a:latin typeface="Times New Roman" pitchFamily="18" charset="0"/>
            </a:endParaRPr>
          </a:p>
        </p:txBody>
      </p:sp>
      <p:sp>
        <p:nvSpPr>
          <p:cNvPr id="2051" name="Rectangle 3"/>
          <p:cNvSpPr>
            <a:spLocks noGrp="1" noChangeArrowheads="1"/>
          </p:cNvSpPr>
          <p:nvPr>
            <p:ph type="body" idx="4294967295"/>
          </p:nvPr>
        </p:nvSpPr>
        <p:spPr>
          <a:xfrm>
            <a:off x="304800" y="1143000"/>
            <a:ext cx="8458200" cy="5410200"/>
          </a:xfrm>
        </p:spPr>
        <p:txBody>
          <a:bodyPr/>
          <a:lstStyle/>
          <a:p>
            <a:pPr algn="just" eaLnBrk="1" hangingPunct="1">
              <a:lnSpc>
                <a:spcPct val="80000"/>
              </a:lnSpc>
            </a:pPr>
            <a:r>
              <a:rPr lang="en-US" sz="2400" b="1" u="sng" smtClean="0">
                <a:latin typeface="Times New Roman" pitchFamily="18" charset="0"/>
                <a:cs typeface="Times New Roman" pitchFamily="18" charset="0"/>
              </a:rPr>
              <a:t>Data</a:t>
            </a:r>
            <a:r>
              <a:rPr lang="en-US" sz="2400" b="1" smtClean="0">
                <a:latin typeface="Times New Roman" pitchFamily="18" charset="0"/>
                <a:cs typeface="Times New Roman" pitchFamily="18" charset="0"/>
              </a:rPr>
              <a:t>:</a:t>
            </a:r>
            <a:r>
              <a:rPr lang="en-US" sz="2400" smtClean="0">
                <a:latin typeface="Times New Roman" pitchFamily="18" charset="0"/>
                <a:cs typeface="Times New Roman" pitchFamily="18" charset="0"/>
              </a:rPr>
              <a:t> Data is simply a value of real world things or objects (concrete form such as a person or abstract form such as an account number). </a:t>
            </a:r>
          </a:p>
          <a:p>
            <a:pPr eaLnBrk="1" hangingPunct="1">
              <a:lnSpc>
                <a:spcPct val="80000"/>
              </a:lnSpc>
              <a:buFontTx/>
              <a:buNone/>
            </a:pPr>
            <a:endParaRPr lang="en-US" sz="900" smtClean="0">
              <a:latin typeface="Times New Roman" pitchFamily="18" charset="0"/>
              <a:cs typeface="Times New Roman" pitchFamily="18" charset="0"/>
            </a:endParaRPr>
          </a:p>
          <a:p>
            <a:pPr eaLnBrk="1" hangingPunct="1">
              <a:lnSpc>
                <a:spcPct val="80000"/>
              </a:lnSpc>
              <a:buFontTx/>
              <a:buNone/>
            </a:pPr>
            <a:r>
              <a:rPr lang="en-US" sz="2400" smtClean="0">
                <a:latin typeface="Times New Roman" pitchFamily="18" charset="0"/>
                <a:cs typeface="Times New Roman" pitchFamily="18" charset="0"/>
              </a:rPr>
              <a:t>    Example- Karim, A-101, 5000.</a:t>
            </a:r>
          </a:p>
          <a:p>
            <a:pPr eaLnBrk="1" hangingPunct="1">
              <a:lnSpc>
                <a:spcPct val="80000"/>
              </a:lnSpc>
              <a:buFontTx/>
              <a:buNone/>
            </a:pPr>
            <a:r>
              <a:rPr lang="en-US" sz="2400" smtClean="0">
                <a:latin typeface="Times New Roman" pitchFamily="18" charset="0"/>
                <a:cs typeface="Times New Roman" pitchFamily="18" charset="0"/>
              </a:rPr>
              <a:t>                    Rahim, H-314, 01711352565  etc.</a:t>
            </a:r>
          </a:p>
          <a:p>
            <a:pPr eaLnBrk="1" hangingPunct="1">
              <a:lnSpc>
                <a:spcPct val="80000"/>
              </a:lnSpc>
              <a:buFontTx/>
              <a:buNone/>
            </a:pPr>
            <a:endParaRPr lang="en-US" sz="2400" smtClean="0">
              <a:latin typeface="Times New Roman" pitchFamily="18" charset="0"/>
              <a:cs typeface="Times New Roman" pitchFamily="18" charset="0"/>
            </a:endParaRPr>
          </a:p>
          <a:p>
            <a:pPr algn="just" eaLnBrk="1" hangingPunct="1">
              <a:lnSpc>
                <a:spcPct val="80000"/>
              </a:lnSpc>
            </a:pPr>
            <a:r>
              <a:rPr lang="en-US" sz="2400" b="1" u="sng" smtClean="0">
                <a:latin typeface="Times New Roman" pitchFamily="18" charset="0"/>
                <a:cs typeface="Times New Roman" pitchFamily="18" charset="0"/>
              </a:rPr>
              <a:t>Information</a:t>
            </a:r>
            <a:r>
              <a:rPr lang="en-US" sz="2400" b="1" smtClean="0">
                <a:latin typeface="Times New Roman" pitchFamily="18" charset="0"/>
                <a:cs typeface="Times New Roman" pitchFamily="18" charset="0"/>
              </a:rPr>
              <a:t>:</a:t>
            </a:r>
            <a:r>
              <a:rPr lang="en-US" sz="2400" smtClean="0">
                <a:latin typeface="Times New Roman" pitchFamily="18" charset="0"/>
                <a:cs typeface="Times New Roman" pitchFamily="18" charset="0"/>
              </a:rPr>
              <a:t> Information is the processed form of data which is meaningful and more useful to the users. That is, data is the raw material of information and information is the final product of processing of data.</a:t>
            </a:r>
          </a:p>
          <a:p>
            <a:pPr eaLnBrk="1" hangingPunct="1">
              <a:lnSpc>
                <a:spcPct val="80000"/>
              </a:lnSpc>
              <a:buFontTx/>
              <a:buNone/>
            </a:pPr>
            <a:endParaRPr lang="en-US" sz="800" smtClean="0">
              <a:latin typeface="Times New Roman" pitchFamily="18" charset="0"/>
              <a:cs typeface="Times New Roman" pitchFamily="18" charset="0"/>
            </a:endParaRPr>
          </a:p>
          <a:p>
            <a:pPr eaLnBrk="1" hangingPunct="1">
              <a:lnSpc>
                <a:spcPct val="80000"/>
              </a:lnSpc>
              <a:buFontTx/>
              <a:buNone/>
            </a:pPr>
            <a:r>
              <a:rPr lang="en-US" sz="2400" smtClean="0">
                <a:latin typeface="Times New Roman" pitchFamily="18" charset="0"/>
                <a:cs typeface="Times New Roman" pitchFamily="18" charset="0"/>
              </a:rPr>
              <a:t>	That is,	          </a:t>
            </a:r>
          </a:p>
          <a:p>
            <a:pPr eaLnBrk="1" hangingPunct="1">
              <a:lnSpc>
                <a:spcPct val="80000"/>
              </a:lnSpc>
              <a:buFontTx/>
              <a:buNone/>
            </a:pPr>
            <a:endParaRPr lang="en-US" sz="2000" smtClean="0">
              <a:latin typeface="Times New Roman" pitchFamily="18" charset="0"/>
              <a:cs typeface="Times New Roman" pitchFamily="18" charset="0"/>
            </a:endParaRPr>
          </a:p>
          <a:p>
            <a:pPr eaLnBrk="1" hangingPunct="1">
              <a:lnSpc>
                <a:spcPct val="80000"/>
              </a:lnSpc>
              <a:buFontTx/>
              <a:buNone/>
            </a:pPr>
            <a:r>
              <a:rPr lang="en-US" sz="2400" smtClean="0">
                <a:latin typeface="Times New Roman" pitchFamily="18" charset="0"/>
                <a:cs typeface="Times New Roman" pitchFamily="18" charset="0"/>
              </a:rPr>
              <a:t>	Data			Information</a:t>
            </a:r>
          </a:p>
          <a:p>
            <a:pPr eaLnBrk="1" hangingPunct="1">
              <a:lnSpc>
                <a:spcPct val="80000"/>
              </a:lnSpc>
              <a:buFontTx/>
              <a:buNone/>
            </a:pPr>
            <a:endParaRPr lang="en-US" sz="2400" smtClean="0">
              <a:latin typeface="Times New Roman" pitchFamily="18" charset="0"/>
              <a:cs typeface="Times New Roman" pitchFamily="18" charset="0"/>
            </a:endParaRPr>
          </a:p>
          <a:p>
            <a:pPr eaLnBrk="1" hangingPunct="1">
              <a:lnSpc>
                <a:spcPct val="80000"/>
              </a:lnSpc>
              <a:buFontTx/>
              <a:buNone/>
            </a:pPr>
            <a:r>
              <a:rPr lang="en-US" sz="2400" smtClean="0">
                <a:latin typeface="Times New Roman" pitchFamily="18" charset="0"/>
                <a:cs typeface="Times New Roman" pitchFamily="18" charset="0"/>
              </a:rPr>
              <a:t>	Example- Result Sheet of an Exam.</a:t>
            </a:r>
          </a:p>
          <a:p>
            <a:pPr eaLnBrk="1" hangingPunct="1">
              <a:lnSpc>
                <a:spcPct val="80000"/>
              </a:lnSpc>
              <a:buFontTx/>
              <a:buNone/>
            </a:pPr>
            <a:endParaRPr lang="en-US" sz="2400" smtClean="0">
              <a:latin typeface="Times New Roman" pitchFamily="18" charset="0"/>
              <a:cs typeface="Times New Roman" pitchFamily="18" charset="0"/>
            </a:endParaRPr>
          </a:p>
        </p:txBody>
      </p:sp>
      <p:sp>
        <p:nvSpPr>
          <p:cNvPr id="2052" name="Line 6"/>
          <p:cNvSpPr>
            <a:spLocks noChangeShapeType="1"/>
          </p:cNvSpPr>
          <p:nvPr/>
        </p:nvSpPr>
        <p:spPr bwMode="auto">
          <a:xfrm>
            <a:off x="1600200" y="5562600"/>
            <a:ext cx="2286000" cy="0"/>
          </a:xfrm>
          <a:prstGeom prst="line">
            <a:avLst/>
          </a:prstGeom>
          <a:noFill/>
          <a:ln w="9525">
            <a:solidFill>
              <a:schemeClr val="tx1"/>
            </a:solidFill>
            <a:round/>
            <a:headEnd/>
            <a:tailEnd type="triangle" w="med" len="med"/>
          </a:ln>
        </p:spPr>
        <p:txBody>
          <a:bodyPr/>
          <a:lstStyle/>
          <a:p>
            <a:endParaRPr lang="en-US"/>
          </a:p>
        </p:txBody>
      </p:sp>
      <p:sp>
        <p:nvSpPr>
          <p:cNvPr id="2053" name="TextBox 4"/>
          <p:cNvSpPr txBox="1">
            <a:spLocks noChangeArrowheads="1"/>
          </p:cNvSpPr>
          <p:nvPr/>
        </p:nvSpPr>
        <p:spPr bwMode="auto">
          <a:xfrm>
            <a:off x="1981200" y="5105400"/>
            <a:ext cx="1447800" cy="457200"/>
          </a:xfrm>
          <a:prstGeom prst="rect">
            <a:avLst/>
          </a:prstGeom>
          <a:noFill/>
          <a:ln w="9525">
            <a:noFill/>
            <a:miter lim="800000"/>
            <a:headEnd/>
            <a:tailEnd/>
          </a:ln>
        </p:spPr>
        <p:txBody>
          <a:bodyPr>
            <a:spAutoFit/>
          </a:bodyPr>
          <a:lstStyle/>
          <a:p>
            <a:r>
              <a:rPr lang="en-US" sz="2400" dirty="0">
                <a:latin typeface="Times New Roman" pitchFamily="18" charset="0"/>
                <a:cs typeface="Times New Roman" pitchFamily="18" charset="0"/>
              </a:rPr>
              <a:t>Processed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4294967295"/>
          </p:nvPr>
        </p:nvSpPr>
        <p:spPr>
          <a:xfrm>
            <a:off x="228600" y="457200"/>
            <a:ext cx="8686800" cy="5181600"/>
          </a:xfrm>
        </p:spPr>
        <p:txBody>
          <a:bodyPr/>
          <a:lstStyle/>
          <a:p>
            <a:pPr algn="just" eaLnBrk="1" hangingPunct="1">
              <a:lnSpc>
                <a:spcPct val="90000"/>
              </a:lnSpc>
            </a:pPr>
            <a:r>
              <a:rPr lang="en-US" sz="2400" b="1" u="sng" dirty="0" smtClean="0">
                <a:latin typeface="Times New Roman" pitchFamily="18" charset="0"/>
                <a:cs typeface="Times New Roman" pitchFamily="18" charset="0"/>
              </a:rPr>
              <a:t>Database</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 database is a collection of interrelated data of a                    particular enterprise (service based or product based).</a:t>
            </a:r>
          </a:p>
          <a:p>
            <a:pPr algn="just" eaLnBrk="1" hangingPunct="1">
              <a:lnSpc>
                <a:spcPct val="90000"/>
              </a:lnSpc>
              <a:buFontTx/>
              <a:buNone/>
            </a:pPr>
            <a:endParaRPr lang="en-US" sz="1000" dirty="0" smtClean="0">
              <a:latin typeface="Times New Roman" pitchFamily="18" charset="0"/>
              <a:cs typeface="Times New Roman" pitchFamily="18" charset="0"/>
            </a:endParaRPr>
          </a:p>
          <a:p>
            <a:pPr algn="just" eaLnBrk="1" hangingPunct="1">
              <a:lnSpc>
                <a:spcPct val="90000"/>
              </a:lnSpc>
              <a:buFontTx/>
              <a:buNone/>
            </a:pPr>
            <a:r>
              <a:rPr lang="en-US" sz="2400" dirty="0" smtClean="0">
                <a:latin typeface="Times New Roman" pitchFamily="18" charset="0"/>
                <a:cs typeface="Times New Roman" pitchFamily="18" charset="0"/>
              </a:rPr>
              <a:t>     Example-AgraniBank.accdb</a:t>
            </a:r>
          </a:p>
          <a:p>
            <a:pPr algn="just" eaLnBrk="1" hangingPunct="1">
              <a:lnSpc>
                <a:spcPct val="90000"/>
              </a:lnSpc>
              <a:buFontTx/>
              <a:buNone/>
            </a:pPr>
            <a:r>
              <a:rPr lang="en-US" sz="2400" dirty="0" smtClean="0">
                <a:latin typeface="Times New Roman" pitchFamily="18" charset="0"/>
                <a:cs typeface="Times New Roman" pitchFamily="18" charset="0"/>
              </a:rPr>
              <a:t>   	                Grameenphone.accdb  etc.</a:t>
            </a:r>
          </a:p>
          <a:p>
            <a:pPr algn="just" eaLnBrk="1" hangingPunct="1">
              <a:lnSpc>
                <a:spcPct val="90000"/>
              </a:lnSpc>
              <a:buFontTx/>
              <a:buNone/>
            </a:pPr>
            <a:endParaRPr lang="en-US" sz="2000" dirty="0" smtClean="0">
              <a:latin typeface="Times New Roman" pitchFamily="18" charset="0"/>
              <a:cs typeface="Times New Roman" pitchFamily="18" charset="0"/>
            </a:endParaRPr>
          </a:p>
          <a:p>
            <a:pPr algn="just" eaLnBrk="1" hangingPunct="1">
              <a:lnSpc>
                <a:spcPct val="90000"/>
              </a:lnSpc>
            </a:pPr>
            <a:r>
              <a:rPr lang="en-US" sz="2400" b="1" u="sng" dirty="0" smtClean="0">
                <a:latin typeface="Times New Roman" pitchFamily="18" charset="0"/>
                <a:cs typeface="Times New Roman" pitchFamily="18" charset="0"/>
              </a:rPr>
              <a:t>DBMS</a:t>
            </a:r>
            <a:r>
              <a:rPr lang="en-US" sz="2400" b="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 DBMS is one or more database and a set of programs (instructions) to  access (manipulate) data from those database. </a:t>
            </a:r>
          </a:p>
          <a:p>
            <a:pPr algn="just" eaLnBrk="1" hangingPunct="1">
              <a:lnSpc>
                <a:spcPct val="90000"/>
              </a:lnSpc>
              <a:buFontTx/>
              <a:buNone/>
            </a:pPr>
            <a:endParaRPr lang="en-US" sz="600" dirty="0" smtClean="0">
              <a:latin typeface="Times New Roman" pitchFamily="18" charset="0"/>
              <a:cs typeface="Times New Roman" pitchFamily="18" charset="0"/>
            </a:endParaRPr>
          </a:p>
          <a:p>
            <a:pPr algn="just" eaLnBrk="1" hangingPunct="1">
              <a:lnSpc>
                <a:spcPct val="90000"/>
              </a:lnSpc>
              <a:buFontTx/>
              <a:buNone/>
            </a:pPr>
            <a:r>
              <a:rPr lang="en-US" sz="2400" dirty="0" smtClean="0">
                <a:latin typeface="Times New Roman" pitchFamily="18" charset="0"/>
                <a:cs typeface="Times New Roman" pitchFamily="18" charset="0"/>
              </a:rPr>
              <a:t>	That is,</a:t>
            </a:r>
          </a:p>
          <a:p>
            <a:pPr algn="just" eaLnBrk="1" hangingPunct="1">
              <a:lnSpc>
                <a:spcPct val="90000"/>
              </a:lnSpc>
              <a:buFontTx/>
              <a:buNone/>
            </a:pPr>
            <a:endParaRPr lang="en-US" sz="1400" dirty="0" smtClean="0">
              <a:latin typeface="Times New Roman" pitchFamily="18" charset="0"/>
              <a:cs typeface="Times New Roman" pitchFamily="18" charset="0"/>
            </a:endParaRPr>
          </a:p>
          <a:p>
            <a:pPr algn="just" eaLnBrk="1" hangingPunct="1">
              <a:lnSpc>
                <a:spcPct val="90000"/>
              </a:lnSpc>
              <a:buFontTx/>
              <a:buNone/>
            </a:pPr>
            <a:r>
              <a:rPr lang="en-US" sz="2400" dirty="0" smtClean="0">
                <a:latin typeface="Times New Roman" pitchFamily="18" charset="0"/>
                <a:cs typeface="Times New Roman" pitchFamily="18" charset="0"/>
              </a:rPr>
              <a:t>	DBMS = Database (s) + Programs</a:t>
            </a:r>
          </a:p>
          <a:p>
            <a:pPr algn="just" eaLnBrk="1" hangingPunct="1">
              <a:lnSpc>
                <a:spcPct val="90000"/>
              </a:lnSpc>
              <a:buFontTx/>
              <a:buNone/>
            </a:pPr>
            <a:endParaRPr lang="en-US" sz="1800" dirty="0" smtClean="0">
              <a:latin typeface="Times New Roman" pitchFamily="18" charset="0"/>
              <a:cs typeface="Times New Roman" pitchFamily="18" charset="0"/>
            </a:endParaRPr>
          </a:p>
          <a:p>
            <a:pPr algn="just" eaLnBrk="1" hangingPunct="1">
              <a:lnSpc>
                <a:spcPct val="90000"/>
              </a:lnSpc>
              <a:buFontTx/>
              <a:buNone/>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Example- Oracle</a:t>
            </a:r>
            <a:r>
              <a:rPr lang="en-US" sz="2400" dirty="0" smtClean="0">
                <a:latin typeface="Times New Roman" pitchFamily="18" charset="0"/>
                <a:cs typeface="Times New Roman" pitchFamily="18" charset="0"/>
              </a:rPr>
              <a:t>, MySQL, </a:t>
            </a:r>
            <a:r>
              <a:rPr lang="en-US" sz="2400" dirty="0" err="1" smtClean="0">
                <a:latin typeface="Times New Roman" pitchFamily="18" charset="0"/>
                <a:cs typeface="Times New Roman" pitchFamily="18" charset="0"/>
              </a:rPr>
              <a:t>MongoDB</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MariaDB</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Redis</a:t>
            </a:r>
            <a:r>
              <a:rPr lang="en-US" sz="2400" dirty="0" smtClean="0">
                <a:latin typeface="Times New Roman" pitchFamily="18" charset="0"/>
                <a:cs typeface="Times New Roman" pitchFamily="18" charset="0"/>
              </a:rPr>
              <a:t>, SQLite </a:t>
            </a:r>
          </a:p>
          <a:p>
            <a:pPr algn="just" eaLnBrk="1" hangingPunct="1">
              <a:lnSpc>
                <a:spcPct val="90000"/>
              </a:lnSpc>
              <a:buFontTx/>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IBM </a:t>
            </a:r>
            <a:r>
              <a:rPr lang="en-US" sz="2400" dirty="0" smtClean="0">
                <a:latin typeface="Times New Roman" pitchFamily="18" charset="0"/>
                <a:cs typeface="Times New Roman" pitchFamily="18" charset="0"/>
              </a:rPr>
              <a:t>DB2, Microsoft SQL Server</a:t>
            </a:r>
            <a:r>
              <a:rPr lang="en-US" sz="2400">
                <a:latin typeface="Times New Roman" pitchFamily="18" charset="0"/>
                <a:cs typeface="Times New Roman" pitchFamily="18" charset="0"/>
              </a:rPr>
              <a:t>, </a:t>
            </a:r>
            <a:r>
              <a:rPr lang="en-US" sz="2400" smtClean="0">
                <a:latin typeface="Times New Roman" pitchFamily="18" charset="0"/>
                <a:cs typeface="Times New Roman" pitchFamily="18" charset="0"/>
              </a:rPr>
              <a:t>MS </a:t>
            </a:r>
            <a:r>
              <a:rPr lang="en-US" sz="2400" dirty="0">
                <a:latin typeface="Times New Roman" pitchFamily="18" charset="0"/>
                <a:cs typeface="Times New Roman" pitchFamily="18" charset="0"/>
              </a:rPr>
              <a:t>Access </a:t>
            </a:r>
            <a:r>
              <a:rPr lang="en-US" sz="2400" dirty="0" smtClean="0">
                <a:latin typeface="Times New Roman" pitchFamily="18" charset="0"/>
                <a:cs typeface="Times New Roman" pitchFamily="18" charset="0"/>
              </a:rPr>
              <a:t>etc.</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152400" y="152400"/>
            <a:ext cx="8839200" cy="1981200"/>
          </a:xfrm>
        </p:spPr>
        <p:txBody>
          <a:bodyPr/>
          <a:lstStyle/>
          <a:p>
            <a:pPr algn="l" eaLnBrk="1" hangingPunct="1"/>
            <a:r>
              <a:rPr lang="en-US" sz="2800" b="1" u="sng" smtClean="0">
                <a:latin typeface="Times New Roman" pitchFamily="18" charset="0"/>
              </a:rPr>
              <a:t>A Few Terms</a:t>
            </a:r>
            <a:r>
              <a:rPr lang="en-US" sz="1800" smtClean="0">
                <a:latin typeface="Times New Roman" pitchFamily="18" charset="0"/>
              </a:rPr>
              <a:t/>
            </a:r>
            <a:br>
              <a:rPr lang="en-US" sz="1800" smtClean="0">
                <a:latin typeface="Times New Roman" pitchFamily="18" charset="0"/>
              </a:rPr>
            </a:br>
            <a:r>
              <a:rPr lang="en-US" sz="1800" smtClean="0">
                <a:latin typeface="Times New Roman" pitchFamily="18" charset="0"/>
              </a:rPr>
              <a:t/>
            </a:r>
            <a:br>
              <a:rPr lang="en-US" sz="1800" smtClean="0">
                <a:latin typeface="Times New Roman" pitchFamily="18" charset="0"/>
              </a:rPr>
            </a:br>
            <a:r>
              <a:rPr lang="en-US" sz="2400" smtClean="0">
                <a:latin typeface="Times New Roman" pitchFamily="18" charset="0"/>
              </a:rPr>
              <a:t>Some familiar words which are related to RDBMS (Relational Data Base Management System) and often used in database program like MS Access or Oracle are below:</a:t>
            </a:r>
            <a:endParaRPr lang="en-US" sz="2000" smtClean="0">
              <a:latin typeface="Times New Roman" pitchFamily="18" charset="0"/>
            </a:endParaRPr>
          </a:p>
        </p:txBody>
      </p:sp>
      <p:sp>
        <p:nvSpPr>
          <p:cNvPr id="4099" name="Rectangle 3"/>
          <p:cNvSpPr>
            <a:spLocks noGrp="1" noChangeArrowheads="1"/>
          </p:cNvSpPr>
          <p:nvPr>
            <p:ph type="body" idx="4294967295"/>
          </p:nvPr>
        </p:nvSpPr>
        <p:spPr>
          <a:xfrm>
            <a:off x="76200" y="2362200"/>
            <a:ext cx="8991600" cy="4267200"/>
          </a:xfrm>
        </p:spPr>
        <p:txBody>
          <a:bodyPr/>
          <a:lstStyle/>
          <a:p>
            <a:pPr eaLnBrk="1" hangingPunct="1">
              <a:lnSpc>
                <a:spcPct val="90000"/>
              </a:lnSpc>
            </a:pPr>
            <a:r>
              <a:rPr lang="en-US" sz="2400" b="1" u="sng" smtClean="0">
                <a:latin typeface="Times New Roman" pitchFamily="18" charset="0"/>
              </a:rPr>
              <a:t>Table</a:t>
            </a:r>
            <a:r>
              <a:rPr lang="en-US" sz="2400" b="1" smtClean="0">
                <a:latin typeface="Times New Roman" pitchFamily="18" charset="0"/>
              </a:rPr>
              <a:t>:</a:t>
            </a:r>
            <a:r>
              <a:rPr lang="en-US" sz="2400" smtClean="0">
                <a:latin typeface="Times New Roman" pitchFamily="18" charset="0"/>
              </a:rPr>
              <a:t> A table is a grouping of related data organized in columns and rows. Many tables can be stored in a single database. </a:t>
            </a:r>
          </a:p>
          <a:p>
            <a:pPr eaLnBrk="1" hangingPunct="1">
              <a:lnSpc>
                <a:spcPct val="90000"/>
              </a:lnSpc>
              <a:buFontTx/>
              <a:buNone/>
            </a:pPr>
            <a:endParaRPr lang="en-US" sz="1400" smtClean="0">
              <a:latin typeface="Times New Roman" pitchFamily="18" charset="0"/>
            </a:endParaRPr>
          </a:p>
          <a:p>
            <a:pPr eaLnBrk="1" hangingPunct="1">
              <a:lnSpc>
                <a:spcPct val="90000"/>
              </a:lnSpc>
            </a:pPr>
            <a:r>
              <a:rPr lang="en-US" sz="2400" b="1" u="sng" smtClean="0">
                <a:latin typeface="Times New Roman" pitchFamily="18" charset="0"/>
              </a:rPr>
              <a:t>Field:</a:t>
            </a:r>
            <a:r>
              <a:rPr lang="en-US" sz="2400" smtClean="0">
                <a:latin typeface="Times New Roman" pitchFamily="18" charset="0"/>
              </a:rPr>
              <a:t> A field is a column in a table and it defines the data type of values in a table. </a:t>
            </a:r>
          </a:p>
          <a:p>
            <a:pPr eaLnBrk="1" hangingPunct="1">
              <a:lnSpc>
                <a:spcPct val="90000"/>
              </a:lnSpc>
              <a:buFontTx/>
              <a:buNone/>
            </a:pPr>
            <a:endParaRPr lang="en-US" sz="400" smtClean="0">
              <a:latin typeface="Times New Roman" pitchFamily="18" charset="0"/>
            </a:endParaRPr>
          </a:p>
          <a:p>
            <a:pPr eaLnBrk="1" hangingPunct="1">
              <a:lnSpc>
                <a:spcPct val="90000"/>
              </a:lnSpc>
              <a:buFontTx/>
              <a:buNone/>
            </a:pPr>
            <a:r>
              <a:rPr lang="en-US" sz="2400" smtClean="0">
                <a:latin typeface="Times New Roman" pitchFamily="18" charset="0"/>
              </a:rPr>
              <a:t>	Example- </a:t>
            </a:r>
          </a:p>
          <a:p>
            <a:pPr eaLnBrk="1" hangingPunct="1">
              <a:lnSpc>
                <a:spcPct val="90000"/>
              </a:lnSpc>
              <a:buFontTx/>
              <a:buNone/>
            </a:pPr>
            <a:r>
              <a:rPr lang="en-US" sz="2400" smtClean="0">
                <a:latin typeface="Times New Roman" pitchFamily="18" charset="0"/>
              </a:rPr>
              <a:t>	an Account table can have fields: Account_Name, Account_Number, Balance.</a:t>
            </a:r>
          </a:p>
          <a:p>
            <a:pPr eaLnBrk="1" hangingPunct="1">
              <a:lnSpc>
                <a:spcPct val="90000"/>
              </a:lnSpc>
              <a:buFontTx/>
              <a:buNone/>
            </a:pPr>
            <a:endParaRPr lang="en-US" sz="1000" smtClean="0">
              <a:latin typeface="Times New Roman" pitchFamily="18" charset="0"/>
            </a:endParaRPr>
          </a:p>
          <a:p>
            <a:pPr eaLnBrk="1" hangingPunct="1">
              <a:lnSpc>
                <a:spcPct val="90000"/>
              </a:lnSpc>
              <a:buFontTx/>
              <a:buNone/>
            </a:pPr>
            <a:r>
              <a:rPr lang="en-US" sz="2400" smtClean="0">
                <a:latin typeface="Times New Roman" pitchFamily="18" charset="0"/>
              </a:rPr>
              <a:t>	Similarly, a Student table can have fields: Student_Name, Roll_Number, Marks.</a:t>
            </a:r>
            <a:endParaRPr lang="en-US" sz="2000" smtClean="0">
              <a:latin typeface="Times New Roman" pitchFamily="18" charset="0"/>
            </a:endParaRPr>
          </a:p>
          <a:p>
            <a:pPr algn="just" eaLnBrk="1" hangingPunct="1">
              <a:lnSpc>
                <a:spcPct val="90000"/>
              </a:lnSpc>
              <a:buFontTx/>
              <a:buNone/>
            </a:pPr>
            <a:endParaRPr lang="en-US" sz="2000" smtClean="0">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4294967295"/>
          </p:nvPr>
        </p:nvSpPr>
        <p:spPr>
          <a:xfrm>
            <a:off x="228600" y="304800"/>
            <a:ext cx="8763000" cy="3124200"/>
          </a:xfrm>
        </p:spPr>
        <p:txBody>
          <a:bodyPr/>
          <a:lstStyle/>
          <a:p>
            <a:pPr algn="just" eaLnBrk="1" hangingPunct="1">
              <a:lnSpc>
                <a:spcPct val="90000"/>
              </a:lnSpc>
            </a:pPr>
            <a:r>
              <a:rPr lang="en-US" sz="2400" b="1" u="sng" smtClean="0">
                <a:latin typeface="Times New Roman" pitchFamily="18" charset="0"/>
              </a:rPr>
              <a:t>Record:</a:t>
            </a:r>
            <a:r>
              <a:rPr lang="en-US" sz="2400" smtClean="0">
                <a:latin typeface="Times New Roman" pitchFamily="18" charset="0"/>
              </a:rPr>
              <a:t> A record is a row in a table and it defines a set of values. Each record contains the data for one person as specified by the intersecting fields.</a:t>
            </a:r>
          </a:p>
          <a:p>
            <a:pPr algn="just" eaLnBrk="1" hangingPunct="1">
              <a:lnSpc>
                <a:spcPct val="90000"/>
              </a:lnSpc>
              <a:buFontTx/>
              <a:buNone/>
            </a:pPr>
            <a:endParaRPr lang="en-US" sz="700" smtClean="0">
              <a:latin typeface="Times New Roman" pitchFamily="18" charset="0"/>
            </a:endParaRPr>
          </a:p>
          <a:p>
            <a:pPr algn="just" eaLnBrk="1" hangingPunct="1">
              <a:lnSpc>
                <a:spcPct val="90000"/>
              </a:lnSpc>
              <a:buFontTx/>
              <a:buNone/>
            </a:pPr>
            <a:r>
              <a:rPr lang="en-US" sz="2800" smtClean="0">
                <a:latin typeface="Times New Roman" pitchFamily="18" charset="0"/>
              </a:rPr>
              <a:t>     </a:t>
            </a:r>
            <a:r>
              <a:rPr lang="en-US" sz="2400" smtClean="0">
                <a:latin typeface="Times New Roman" pitchFamily="18" charset="0"/>
              </a:rPr>
              <a:t>Example-</a:t>
            </a:r>
          </a:p>
          <a:p>
            <a:pPr algn="just" eaLnBrk="1" hangingPunct="1">
              <a:lnSpc>
                <a:spcPct val="90000"/>
              </a:lnSpc>
              <a:buFontTx/>
              <a:buNone/>
            </a:pPr>
            <a:endParaRPr lang="en-US" sz="700" smtClean="0">
              <a:latin typeface="Times New Roman" pitchFamily="18" charset="0"/>
            </a:endParaRPr>
          </a:p>
          <a:p>
            <a:pPr algn="just" eaLnBrk="1" hangingPunct="1">
              <a:lnSpc>
                <a:spcPct val="90000"/>
              </a:lnSpc>
              <a:buFontTx/>
              <a:buNone/>
            </a:pPr>
            <a:r>
              <a:rPr lang="en-US" sz="2400" smtClean="0">
                <a:latin typeface="Times New Roman" pitchFamily="18" charset="0"/>
              </a:rPr>
              <a:t>	An Account table can have a record: Karim, A-101, 5000.</a:t>
            </a:r>
          </a:p>
          <a:p>
            <a:pPr algn="just" eaLnBrk="1" hangingPunct="1">
              <a:lnSpc>
                <a:spcPct val="90000"/>
              </a:lnSpc>
              <a:buFontTx/>
              <a:buNone/>
            </a:pPr>
            <a:r>
              <a:rPr lang="en-US" sz="2400" smtClean="0">
                <a:latin typeface="Times New Roman" pitchFamily="18" charset="0"/>
              </a:rPr>
              <a:t>	Similarly, a Student table can have a record: Rahim, Raj-486, 780.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457200" y="685800"/>
            <a:ext cx="8229600" cy="1676400"/>
            <a:chOff x="685800" y="1219200"/>
            <a:chExt cx="6400800" cy="1676400"/>
          </a:xfrm>
        </p:grpSpPr>
        <p:sp>
          <p:nvSpPr>
            <p:cNvPr id="8221" name="TextBox 1"/>
            <p:cNvSpPr txBox="1">
              <a:spLocks noChangeArrowheads="1"/>
            </p:cNvSpPr>
            <p:nvPr/>
          </p:nvSpPr>
          <p:spPr bwMode="auto">
            <a:xfrm>
              <a:off x="962988" y="2068513"/>
              <a:ext cx="1066800" cy="376237"/>
            </a:xfrm>
            <a:prstGeom prst="rect">
              <a:avLst/>
            </a:prstGeom>
            <a:noFill/>
            <a:ln w="9525">
              <a:solidFill>
                <a:schemeClr val="tx1"/>
              </a:solidFill>
              <a:miter lim="800000"/>
              <a:headEnd/>
              <a:tailEnd/>
            </a:ln>
          </p:spPr>
          <p:txBody>
            <a:bodyPr>
              <a:spAutoFit/>
            </a:bodyPr>
            <a:lstStyle/>
            <a:p>
              <a:pPr algn="ctr" eaLnBrk="1" hangingPunct="1"/>
              <a:r>
                <a:rPr lang="en-US"/>
                <a:t>Table-1</a:t>
              </a:r>
            </a:p>
          </p:txBody>
        </p:sp>
        <p:sp>
          <p:nvSpPr>
            <p:cNvPr id="8222" name="TextBox 3"/>
            <p:cNvSpPr txBox="1">
              <a:spLocks noChangeArrowheads="1"/>
            </p:cNvSpPr>
            <p:nvPr/>
          </p:nvSpPr>
          <p:spPr bwMode="auto">
            <a:xfrm>
              <a:off x="2286000" y="2068513"/>
              <a:ext cx="952928" cy="376237"/>
            </a:xfrm>
            <a:prstGeom prst="rect">
              <a:avLst/>
            </a:prstGeom>
            <a:noFill/>
            <a:ln w="9525">
              <a:solidFill>
                <a:schemeClr val="tx1"/>
              </a:solidFill>
              <a:miter lim="800000"/>
              <a:headEnd/>
              <a:tailEnd/>
            </a:ln>
          </p:spPr>
          <p:txBody>
            <a:bodyPr>
              <a:spAutoFit/>
            </a:bodyPr>
            <a:lstStyle/>
            <a:p>
              <a:pPr algn="ctr" eaLnBrk="1" hangingPunct="1"/>
              <a:r>
                <a:rPr lang="en-US"/>
                <a:t>Table-2</a:t>
              </a:r>
            </a:p>
          </p:txBody>
        </p:sp>
        <p:sp>
          <p:nvSpPr>
            <p:cNvPr id="8223" name="TextBox 4"/>
            <p:cNvSpPr txBox="1">
              <a:spLocks noChangeArrowheads="1"/>
            </p:cNvSpPr>
            <p:nvPr/>
          </p:nvSpPr>
          <p:spPr bwMode="auto">
            <a:xfrm>
              <a:off x="3505628" y="2068513"/>
              <a:ext cx="1066800" cy="376237"/>
            </a:xfrm>
            <a:prstGeom prst="rect">
              <a:avLst/>
            </a:prstGeom>
            <a:noFill/>
            <a:ln w="9525">
              <a:solidFill>
                <a:schemeClr val="tx1"/>
              </a:solidFill>
              <a:miter lim="800000"/>
              <a:headEnd/>
              <a:tailEnd/>
            </a:ln>
          </p:spPr>
          <p:txBody>
            <a:bodyPr>
              <a:spAutoFit/>
            </a:bodyPr>
            <a:lstStyle/>
            <a:p>
              <a:pPr algn="ctr" eaLnBrk="1" hangingPunct="1"/>
              <a:r>
                <a:rPr lang="en-US"/>
                <a:t>Table-3</a:t>
              </a:r>
            </a:p>
          </p:txBody>
        </p:sp>
        <p:sp>
          <p:nvSpPr>
            <p:cNvPr id="8224" name="TextBox 5"/>
            <p:cNvSpPr txBox="1">
              <a:spLocks noChangeArrowheads="1"/>
            </p:cNvSpPr>
            <p:nvPr/>
          </p:nvSpPr>
          <p:spPr bwMode="auto">
            <a:xfrm>
              <a:off x="5715642" y="2057400"/>
              <a:ext cx="1066800" cy="376238"/>
            </a:xfrm>
            <a:prstGeom prst="rect">
              <a:avLst/>
            </a:prstGeom>
            <a:noFill/>
            <a:ln w="9525">
              <a:solidFill>
                <a:schemeClr val="tx1"/>
              </a:solidFill>
              <a:miter lim="800000"/>
              <a:headEnd/>
              <a:tailEnd/>
            </a:ln>
          </p:spPr>
          <p:txBody>
            <a:bodyPr>
              <a:spAutoFit/>
            </a:bodyPr>
            <a:lstStyle/>
            <a:p>
              <a:pPr algn="ctr" eaLnBrk="1" hangingPunct="1"/>
              <a:r>
                <a:rPr lang="en-US"/>
                <a:t>Table-N</a:t>
              </a:r>
            </a:p>
          </p:txBody>
        </p:sp>
        <p:cxnSp>
          <p:nvCxnSpPr>
            <p:cNvPr id="7" name="Straight Connector 6"/>
            <p:cNvCxnSpPr/>
            <p:nvPr/>
          </p:nvCxnSpPr>
          <p:spPr>
            <a:xfrm>
              <a:off x="4953000" y="2286000"/>
              <a:ext cx="456986"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85800" y="1219200"/>
              <a:ext cx="6400800" cy="1676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227" name="TextBox 11"/>
            <p:cNvSpPr txBox="1">
              <a:spLocks noChangeArrowheads="1"/>
            </p:cNvSpPr>
            <p:nvPr/>
          </p:nvSpPr>
          <p:spPr bwMode="auto">
            <a:xfrm>
              <a:off x="962988" y="1371600"/>
              <a:ext cx="5819454" cy="366713"/>
            </a:xfrm>
            <a:prstGeom prst="rect">
              <a:avLst/>
            </a:prstGeom>
            <a:noFill/>
            <a:ln w="9525">
              <a:noFill/>
              <a:miter lim="800000"/>
              <a:headEnd/>
              <a:tailEnd/>
            </a:ln>
          </p:spPr>
          <p:txBody>
            <a:bodyPr>
              <a:spAutoFit/>
            </a:bodyPr>
            <a:lstStyle/>
            <a:p>
              <a:pPr algn="ctr" eaLnBrk="1" hangingPunct="1"/>
              <a:r>
                <a:rPr lang="en-US" dirty="0"/>
                <a:t>Database</a:t>
              </a:r>
            </a:p>
          </p:txBody>
        </p:sp>
      </p:grpSp>
      <p:sp>
        <p:nvSpPr>
          <p:cNvPr id="19" name="Rectangle 18"/>
          <p:cNvSpPr/>
          <p:nvPr/>
        </p:nvSpPr>
        <p:spPr>
          <a:xfrm>
            <a:off x="457200" y="2971800"/>
            <a:ext cx="8229600" cy="304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8196" name="TextBox 19"/>
          <p:cNvSpPr txBox="1">
            <a:spLocks noChangeArrowheads="1"/>
          </p:cNvSpPr>
          <p:nvPr/>
        </p:nvSpPr>
        <p:spPr bwMode="auto">
          <a:xfrm>
            <a:off x="1447800" y="3214687"/>
            <a:ext cx="5818187" cy="366713"/>
          </a:xfrm>
          <a:prstGeom prst="rect">
            <a:avLst/>
          </a:prstGeom>
          <a:noFill/>
          <a:ln w="9525">
            <a:noFill/>
            <a:miter lim="800000"/>
            <a:headEnd/>
            <a:tailEnd/>
          </a:ln>
        </p:spPr>
        <p:txBody>
          <a:bodyPr>
            <a:spAutoFit/>
          </a:bodyPr>
          <a:lstStyle/>
          <a:p>
            <a:pPr algn="ctr" eaLnBrk="1" hangingPunct="1"/>
            <a:r>
              <a:rPr lang="en-US" dirty="0" smtClean="0"/>
              <a:t>Agranibank.accdb</a:t>
            </a:r>
            <a:endParaRPr lang="en-US" dirty="0"/>
          </a:p>
        </p:txBody>
      </p:sp>
      <p:grpSp>
        <p:nvGrpSpPr>
          <p:cNvPr id="8197" name="Group 57"/>
          <p:cNvGrpSpPr>
            <a:grpSpLocks/>
          </p:cNvGrpSpPr>
          <p:nvPr/>
        </p:nvGrpSpPr>
        <p:grpSpPr bwMode="auto">
          <a:xfrm>
            <a:off x="762001" y="3886200"/>
            <a:ext cx="4191000" cy="1878013"/>
            <a:chOff x="1011379" y="4114800"/>
            <a:chExt cx="3311235" cy="1877801"/>
          </a:xfrm>
        </p:grpSpPr>
        <p:sp>
          <p:nvSpPr>
            <p:cNvPr id="8208" name="TextBox 14"/>
            <p:cNvSpPr txBox="1">
              <a:spLocks noChangeArrowheads="1"/>
            </p:cNvSpPr>
            <p:nvPr/>
          </p:nvSpPr>
          <p:spPr bwMode="auto">
            <a:xfrm>
              <a:off x="2224123" y="4495757"/>
              <a:ext cx="1049245" cy="376195"/>
            </a:xfrm>
            <a:prstGeom prst="rect">
              <a:avLst/>
            </a:prstGeom>
            <a:noFill/>
            <a:ln w="9525">
              <a:solidFill>
                <a:schemeClr val="tx1"/>
              </a:solidFill>
              <a:miter lim="800000"/>
              <a:headEnd/>
              <a:tailEnd/>
            </a:ln>
          </p:spPr>
          <p:txBody>
            <a:bodyPr>
              <a:spAutoFit/>
            </a:bodyPr>
            <a:lstStyle/>
            <a:p>
              <a:pPr algn="ctr" eaLnBrk="1" hangingPunct="1"/>
              <a:r>
                <a:rPr lang="en-US" dirty="0" smtClean="0"/>
                <a:t>Acc_No</a:t>
              </a:r>
              <a:endParaRPr lang="en-US" dirty="0"/>
            </a:p>
          </p:txBody>
        </p:sp>
        <p:sp>
          <p:nvSpPr>
            <p:cNvPr id="8209" name="TextBox 24"/>
            <p:cNvSpPr txBox="1">
              <a:spLocks noChangeArrowheads="1"/>
            </p:cNvSpPr>
            <p:nvPr/>
          </p:nvSpPr>
          <p:spPr bwMode="auto">
            <a:xfrm>
              <a:off x="1011379" y="4495757"/>
              <a:ext cx="1212744" cy="369290"/>
            </a:xfrm>
            <a:prstGeom prst="rect">
              <a:avLst/>
            </a:prstGeom>
            <a:noFill/>
            <a:ln w="9525">
              <a:solidFill>
                <a:schemeClr val="tx1"/>
              </a:solidFill>
              <a:miter lim="800000"/>
              <a:headEnd/>
              <a:tailEnd/>
            </a:ln>
          </p:spPr>
          <p:txBody>
            <a:bodyPr>
              <a:spAutoFit/>
            </a:bodyPr>
            <a:lstStyle/>
            <a:p>
              <a:pPr algn="ctr" eaLnBrk="1" hangingPunct="1"/>
              <a:r>
                <a:rPr lang="en-US" dirty="0" smtClean="0"/>
                <a:t>Cus_Name</a:t>
              </a:r>
              <a:endParaRPr lang="en-US" dirty="0"/>
            </a:p>
          </p:txBody>
        </p:sp>
        <p:sp>
          <p:nvSpPr>
            <p:cNvPr id="8210" name="TextBox 25"/>
            <p:cNvSpPr txBox="1">
              <a:spLocks noChangeArrowheads="1"/>
            </p:cNvSpPr>
            <p:nvPr/>
          </p:nvSpPr>
          <p:spPr bwMode="auto">
            <a:xfrm>
              <a:off x="1011379" y="4114800"/>
              <a:ext cx="1904833" cy="366671"/>
            </a:xfrm>
            <a:prstGeom prst="rect">
              <a:avLst/>
            </a:prstGeom>
            <a:noFill/>
            <a:ln w="9525">
              <a:noFill/>
              <a:miter lim="800000"/>
              <a:headEnd/>
              <a:tailEnd/>
            </a:ln>
          </p:spPr>
          <p:txBody>
            <a:bodyPr>
              <a:spAutoFit/>
            </a:bodyPr>
            <a:lstStyle/>
            <a:p>
              <a:pPr algn="r" eaLnBrk="1" hangingPunct="1"/>
              <a:r>
                <a:rPr lang="en-US" dirty="0" smtClean="0"/>
                <a:t>Customer</a:t>
              </a:r>
              <a:endParaRPr lang="en-US" dirty="0"/>
            </a:p>
          </p:txBody>
        </p:sp>
        <p:sp>
          <p:nvSpPr>
            <p:cNvPr id="8211" name="TextBox 26"/>
            <p:cNvSpPr txBox="1">
              <a:spLocks noChangeArrowheads="1"/>
            </p:cNvSpPr>
            <p:nvPr/>
          </p:nvSpPr>
          <p:spPr bwMode="auto">
            <a:xfrm>
              <a:off x="1011379" y="4867190"/>
              <a:ext cx="1212744" cy="376195"/>
            </a:xfrm>
            <a:prstGeom prst="rect">
              <a:avLst/>
            </a:prstGeom>
            <a:noFill/>
            <a:ln w="9525">
              <a:solidFill>
                <a:schemeClr val="tx1"/>
              </a:solidFill>
              <a:miter lim="800000"/>
              <a:headEnd/>
              <a:tailEnd/>
            </a:ln>
          </p:spPr>
          <p:txBody>
            <a:bodyPr>
              <a:spAutoFit/>
            </a:bodyPr>
            <a:lstStyle/>
            <a:p>
              <a:pPr algn="ctr" eaLnBrk="1" hangingPunct="1"/>
              <a:r>
                <a:rPr lang="en-US"/>
                <a:t>Karim</a:t>
              </a:r>
            </a:p>
          </p:txBody>
        </p:sp>
        <p:sp>
          <p:nvSpPr>
            <p:cNvPr id="8212" name="TextBox 29"/>
            <p:cNvSpPr txBox="1">
              <a:spLocks noChangeArrowheads="1"/>
            </p:cNvSpPr>
            <p:nvPr/>
          </p:nvSpPr>
          <p:spPr bwMode="auto">
            <a:xfrm>
              <a:off x="2224123" y="4867190"/>
              <a:ext cx="1049245" cy="376195"/>
            </a:xfrm>
            <a:prstGeom prst="rect">
              <a:avLst/>
            </a:prstGeom>
            <a:noFill/>
            <a:ln w="9525">
              <a:solidFill>
                <a:schemeClr val="tx1"/>
              </a:solidFill>
              <a:miter lim="800000"/>
              <a:headEnd/>
              <a:tailEnd/>
            </a:ln>
          </p:spPr>
          <p:txBody>
            <a:bodyPr>
              <a:spAutoFit/>
            </a:bodyPr>
            <a:lstStyle/>
            <a:p>
              <a:pPr algn="ctr" eaLnBrk="1" hangingPunct="1"/>
              <a:r>
                <a:rPr lang="en-US"/>
                <a:t>101</a:t>
              </a:r>
            </a:p>
          </p:txBody>
        </p:sp>
        <p:sp>
          <p:nvSpPr>
            <p:cNvPr id="8213" name="TextBox 32"/>
            <p:cNvSpPr txBox="1">
              <a:spLocks noChangeArrowheads="1"/>
            </p:cNvSpPr>
            <p:nvPr/>
          </p:nvSpPr>
          <p:spPr bwMode="auto">
            <a:xfrm>
              <a:off x="2224123" y="5241798"/>
              <a:ext cx="1049245" cy="376195"/>
            </a:xfrm>
            <a:prstGeom prst="rect">
              <a:avLst/>
            </a:prstGeom>
            <a:noFill/>
            <a:ln w="9525">
              <a:solidFill>
                <a:schemeClr val="tx1"/>
              </a:solidFill>
              <a:miter lim="800000"/>
              <a:headEnd/>
              <a:tailEnd/>
            </a:ln>
          </p:spPr>
          <p:txBody>
            <a:bodyPr>
              <a:spAutoFit/>
            </a:bodyPr>
            <a:lstStyle/>
            <a:p>
              <a:pPr algn="ctr" eaLnBrk="1" hangingPunct="1"/>
              <a:r>
                <a:rPr lang="en-US"/>
                <a:t>102</a:t>
              </a:r>
            </a:p>
          </p:txBody>
        </p:sp>
        <p:sp>
          <p:nvSpPr>
            <p:cNvPr id="8214" name="TextBox 33"/>
            <p:cNvSpPr txBox="1">
              <a:spLocks noChangeArrowheads="1"/>
            </p:cNvSpPr>
            <p:nvPr/>
          </p:nvSpPr>
          <p:spPr bwMode="auto">
            <a:xfrm>
              <a:off x="1011379" y="5241798"/>
              <a:ext cx="1212744" cy="376195"/>
            </a:xfrm>
            <a:prstGeom prst="rect">
              <a:avLst/>
            </a:prstGeom>
            <a:noFill/>
            <a:ln w="9525">
              <a:solidFill>
                <a:schemeClr val="tx1"/>
              </a:solidFill>
              <a:miter lim="800000"/>
              <a:headEnd/>
              <a:tailEnd/>
            </a:ln>
          </p:spPr>
          <p:txBody>
            <a:bodyPr>
              <a:spAutoFit/>
            </a:bodyPr>
            <a:lstStyle/>
            <a:p>
              <a:pPr algn="ctr" eaLnBrk="1" hangingPunct="1"/>
              <a:r>
                <a:rPr lang="en-US"/>
                <a:t>Rahim</a:t>
              </a:r>
            </a:p>
          </p:txBody>
        </p:sp>
        <p:sp>
          <p:nvSpPr>
            <p:cNvPr id="8215" name="TextBox 34"/>
            <p:cNvSpPr txBox="1">
              <a:spLocks noChangeArrowheads="1"/>
            </p:cNvSpPr>
            <p:nvPr/>
          </p:nvSpPr>
          <p:spPr bwMode="auto">
            <a:xfrm>
              <a:off x="1011379" y="5613231"/>
              <a:ext cx="1212744" cy="376195"/>
            </a:xfrm>
            <a:prstGeom prst="rect">
              <a:avLst/>
            </a:prstGeom>
            <a:noFill/>
            <a:ln w="9525">
              <a:solidFill>
                <a:schemeClr val="tx1"/>
              </a:solidFill>
              <a:miter lim="800000"/>
              <a:headEnd/>
              <a:tailEnd/>
            </a:ln>
          </p:spPr>
          <p:txBody>
            <a:bodyPr>
              <a:spAutoFit/>
            </a:bodyPr>
            <a:lstStyle/>
            <a:p>
              <a:pPr algn="ctr" eaLnBrk="1" hangingPunct="1"/>
              <a:r>
                <a:rPr lang="en-US"/>
                <a:t>Kamal</a:t>
              </a:r>
            </a:p>
          </p:txBody>
        </p:sp>
        <p:sp>
          <p:nvSpPr>
            <p:cNvPr id="8216" name="TextBox 35"/>
            <p:cNvSpPr txBox="1">
              <a:spLocks noChangeArrowheads="1"/>
            </p:cNvSpPr>
            <p:nvPr/>
          </p:nvSpPr>
          <p:spPr bwMode="auto">
            <a:xfrm>
              <a:off x="2224123" y="5613231"/>
              <a:ext cx="1049245" cy="376195"/>
            </a:xfrm>
            <a:prstGeom prst="rect">
              <a:avLst/>
            </a:prstGeom>
            <a:noFill/>
            <a:ln w="9525">
              <a:solidFill>
                <a:schemeClr val="tx1"/>
              </a:solidFill>
              <a:miter lim="800000"/>
              <a:headEnd/>
              <a:tailEnd/>
            </a:ln>
          </p:spPr>
          <p:txBody>
            <a:bodyPr>
              <a:spAutoFit/>
            </a:bodyPr>
            <a:lstStyle/>
            <a:p>
              <a:pPr algn="ctr" eaLnBrk="1" hangingPunct="1"/>
              <a:r>
                <a:rPr lang="en-US"/>
                <a:t>103</a:t>
              </a:r>
            </a:p>
          </p:txBody>
        </p:sp>
        <p:sp>
          <p:nvSpPr>
            <p:cNvPr id="8217" name="TextBox 40"/>
            <p:cNvSpPr txBox="1">
              <a:spLocks noChangeArrowheads="1"/>
            </p:cNvSpPr>
            <p:nvPr/>
          </p:nvSpPr>
          <p:spPr bwMode="auto">
            <a:xfrm>
              <a:off x="3273368" y="4500519"/>
              <a:ext cx="1049246" cy="369290"/>
            </a:xfrm>
            <a:prstGeom prst="rect">
              <a:avLst/>
            </a:prstGeom>
            <a:noFill/>
            <a:ln w="9525">
              <a:solidFill>
                <a:schemeClr val="tx1"/>
              </a:solidFill>
              <a:miter lim="800000"/>
              <a:headEnd/>
              <a:tailEnd/>
            </a:ln>
          </p:spPr>
          <p:txBody>
            <a:bodyPr>
              <a:spAutoFit/>
            </a:bodyPr>
            <a:lstStyle/>
            <a:p>
              <a:pPr algn="ctr" eaLnBrk="1" hangingPunct="1"/>
              <a:r>
                <a:rPr lang="en-US" dirty="0" err="1" smtClean="0"/>
                <a:t>Cus_City</a:t>
              </a:r>
              <a:endParaRPr lang="en-US" dirty="0"/>
            </a:p>
          </p:txBody>
        </p:sp>
        <p:sp>
          <p:nvSpPr>
            <p:cNvPr id="8218" name="TextBox 41"/>
            <p:cNvSpPr txBox="1">
              <a:spLocks noChangeArrowheads="1"/>
            </p:cNvSpPr>
            <p:nvPr/>
          </p:nvSpPr>
          <p:spPr bwMode="auto">
            <a:xfrm>
              <a:off x="3273368" y="4871952"/>
              <a:ext cx="1049246" cy="376195"/>
            </a:xfrm>
            <a:prstGeom prst="rect">
              <a:avLst/>
            </a:prstGeom>
            <a:noFill/>
            <a:ln w="9525">
              <a:solidFill>
                <a:schemeClr val="tx1"/>
              </a:solidFill>
              <a:miter lim="800000"/>
              <a:headEnd/>
              <a:tailEnd/>
            </a:ln>
          </p:spPr>
          <p:txBody>
            <a:bodyPr>
              <a:spAutoFit/>
            </a:bodyPr>
            <a:lstStyle/>
            <a:p>
              <a:pPr algn="ctr" eaLnBrk="1" hangingPunct="1"/>
              <a:r>
                <a:rPr lang="en-US" dirty="0" smtClean="0"/>
                <a:t>Dhaka</a:t>
              </a:r>
              <a:endParaRPr lang="en-US" dirty="0"/>
            </a:p>
          </p:txBody>
        </p:sp>
        <p:sp>
          <p:nvSpPr>
            <p:cNvPr id="8219" name="TextBox 42"/>
            <p:cNvSpPr txBox="1">
              <a:spLocks noChangeArrowheads="1"/>
            </p:cNvSpPr>
            <p:nvPr/>
          </p:nvSpPr>
          <p:spPr bwMode="auto">
            <a:xfrm>
              <a:off x="3273368" y="5244973"/>
              <a:ext cx="1049246" cy="376195"/>
            </a:xfrm>
            <a:prstGeom prst="rect">
              <a:avLst/>
            </a:prstGeom>
            <a:noFill/>
            <a:ln w="9525">
              <a:solidFill>
                <a:schemeClr val="tx1"/>
              </a:solidFill>
              <a:miter lim="800000"/>
              <a:headEnd/>
              <a:tailEnd/>
            </a:ln>
          </p:spPr>
          <p:txBody>
            <a:bodyPr>
              <a:spAutoFit/>
            </a:bodyPr>
            <a:lstStyle/>
            <a:p>
              <a:pPr algn="ctr" eaLnBrk="1" hangingPunct="1"/>
              <a:r>
                <a:rPr lang="en-US" dirty="0" err="1" smtClean="0"/>
                <a:t>Rajshahi</a:t>
              </a:r>
              <a:endParaRPr lang="en-US" dirty="0"/>
            </a:p>
          </p:txBody>
        </p:sp>
        <p:sp>
          <p:nvSpPr>
            <p:cNvPr id="8220" name="TextBox 43"/>
            <p:cNvSpPr txBox="1">
              <a:spLocks noChangeArrowheads="1"/>
            </p:cNvSpPr>
            <p:nvPr/>
          </p:nvSpPr>
          <p:spPr bwMode="auto">
            <a:xfrm>
              <a:off x="3273368" y="5616406"/>
              <a:ext cx="1049246" cy="376195"/>
            </a:xfrm>
            <a:prstGeom prst="rect">
              <a:avLst/>
            </a:prstGeom>
            <a:noFill/>
            <a:ln w="9525">
              <a:solidFill>
                <a:schemeClr val="tx1"/>
              </a:solidFill>
              <a:miter lim="800000"/>
              <a:headEnd/>
              <a:tailEnd/>
            </a:ln>
          </p:spPr>
          <p:txBody>
            <a:bodyPr>
              <a:spAutoFit/>
            </a:bodyPr>
            <a:lstStyle/>
            <a:p>
              <a:pPr algn="ctr" eaLnBrk="1" hangingPunct="1"/>
              <a:r>
                <a:rPr lang="en-US" dirty="0" smtClean="0"/>
                <a:t>Khulna</a:t>
              </a:r>
              <a:endParaRPr lang="en-US" dirty="0"/>
            </a:p>
          </p:txBody>
        </p:sp>
      </p:grpSp>
      <p:grpSp>
        <p:nvGrpSpPr>
          <p:cNvPr id="8198" name="Group 9"/>
          <p:cNvGrpSpPr>
            <a:grpSpLocks/>
          </p:cNvGrpSpPr>
          <p:nvPr/>
        </p:nvGrpSpPr>
        <p:grpSpPr bwMode="auto">
          <a:xfrm>
            <a:off x="5410200" y="3925888"/>
            <a:ext cx="2133600" cy="1878012"/>
            <a:chOff x="4800600" y="4154359"/>
            <a:chExt cx="2133599" cy="1877801"/>
          </a:xfrm>
        </p:grpSpPr>
        <p:sp>
          <p:nvSpPr>
            <p:cNvPr id="8199" name="TextBox 44"/>
            <p:cNvSpPr txBox="1">
              <a:spLocks noChangeArrowheads="1"/>
            </p:cNvSpPr>
            <p:nvPr/>
          </p:nvSpPr>
          <p:spPr bwMode="auto">
            <a:xfrm>
              <a:off x="4835525" y="4535316"/>
              <a:ext cx="1049337" cy="376195"/>
            </a:xfrm>
            <a:prstGeom prst="rect">
              <a:avLst/>
            </a:prstGeom>
            <a:noFill/>
            <a:ln w="9525">
              <a:solidFill>
                <a:schemeClr val="tx1"/>
              </a:solidFill>
              <a:miter lim="800000"/>
              <a:headEnd/>
              <a:tailEnd/>
            </a:ln>
          </p:spPr>
          <p:txBody>
            <a:bodyPr>
              <a:spAutoFit/>
            </a:bodyPr>
            <a:lstStyle/>
            <a:p>
              <a:pPr algn="ctr" eaLnBrk="1" hangingPunct="1"/>
              <a:r>
                <a:rPr lang="en-US" dirty="0"/>
                <a:t>Acc_No</a:t>
              </a:r>
            </a:p>
          </p:txBody>
        </p:sp>
        <p:sp>
          <p:nvSpPr>
            <p:cNvPr id="8200" name="TextBox 46"/>
            <p:cNvSpPr txBox="1">
              <a:spLocks noChangeArrowheads="1"/>
            </p:cNvSpPr>
            <p:nvPr/>
          </p:nvSpPr>
          <p:spPr bwMode="auto">
            <a:xfrm>
              <a:off x="4800600" y="4154359"/>
              <a:ext cx="1904999" cy="366671"/>
            </a:xfrm>
            <a:prstGeom prst="rect">
              <a:avLst/>
            </a:prstGeom>
            <a:noFill/>
            <a:ln w="9525">
              <a:noFill/>
              <a:miter lim="800000"/>
              <a:headEnd/>
              <a:tailEnd/>
            </a:ln>
          </p:spPr>
          <p:txBody>
            <a:bodyPr>
              <a:spAutoFit/>
            </a:bodyPr>
            <a:lstStyle/>
            <a:p>
              <a:pPr algn="ctr" eaLnBrk="1" hangingPunct="1"/>
              <a:r>
                <a:rPr lang="en-US" dirty="0" smtClean="0"/>
                <a:t>Account</a:t>
              </a:r>
              <a:endParaRPr lang="en-US" dirty="0"/>
            </a:p>
          </p:txBody>
        </p:sp>
        <p:sp>
          <p:nvSpPr>
            <p:cNvPr id="8201" name="TextBox 48"/>
            <p:cNvSpPr txBox="1">
              <a:spLocks noChangeArrowheads="1"/>
            </p:cNvSpPr>
            <p:nvPr/>
          </p:nvSpPr>
          <p:spPr bwMode="auto">
            <a:xfrm>
              <a:off x="4835525" y="4906749"/>
              <a:ext cx="1049337" cy="376195"/>
            </a:xfrm>
            <a:prstGeom prst="rect">
              <a:avLst/>
            </a:prstGeom>
            <a:noFill/>
            <a:ln w="9525">
              <a:solidFill>
                <a:schemeClr val="tx1"/>
              </a:solidFill>
              <a:miter lim="800000"/>
              <a:headEnd/>
              <a:tailEnd/>
            </a:ln>
          </p:spPr>
          <p:txBody>
            <a:bodyPr>
              <a:spAutoFit/>
            </a:bodyPr>
            <a:lstStyle/>
            <a:p>
              <a:pPr algn="ctr" eaLnBrk="1" hangingPunct="1"/>
              <a:r>
                <a:rPr lang="en-US"/>
                <a:t>101</a:t>
              </a:r>
            </a:p>
          </p:txBody>
        </p:sp>
        <p:sp>
          <p:nvSpPr>
            <p:cNvPr id="8202" name="TextBox 49"/>
            <p:cNvSpPr txBox="1">
              <a:spLocks noChangeArrowheads="1"/>
            </p:cNvSpPr>
            <p:nvPr/>
          </p:nvSpPr>
          <p:spPr bwMode="auto">
            <a:xfrm>
              <a:off x="4835525" y="5281357"/>
              <a:ext cx="1049337" cy="376195"/>
            </a:xfrm>
            <a:prstGeom prst="rect">
              <a:avLst/>
            </a:prstGeom>
            <a:noFill/>
            <a:ln w="9525">
              <a:solidFill>
                <a:schemeClr val="tx1"/>
              </a:solidFill>
              <a:miter lim="800000"/>
              <a:headEnd/>
              <a:tailEnd/>
            </a:ln>
          </p:spPr>
          <p:txBody>
            <a:bodyPr>
              <a:spAutoFit/>
            </a:bodyPr>
            <a:lstStyle/>
            <a:p>
              <a:pPr algn="ctr" eaLnBrk="1" hangingPunct="1"/>
              <a:r>
                <a:rPr lang="en-US"/>
                <a:t>102</a:t>
              </a:r>
            </a:p>
          </p:txBody>
        </p:sp>
        <p:sp>
          <p:nvSpPr>
            <p:cNvPr id="8203" name="TextBox 52"/>
            <p:cNvSpPr txBox="1">
              <a:spLocks noChangeArrowheads="1"/>
            </p:cNvSpPr>
            <p:nvPr/>
          </p:nvSpPr>
          <p:spPr bwMode="auto">
            <a:xfrm>
              <a:off x="4835525" y="5652790"/>
              <a:ext cx="1049337" cy="376195"/>
            </a:xfrm>
            <a:prstGeom prst="rect">
              <a:avLst/>
            </a:prstGeom>
            <a:noFill/>
            <a:ln w="9525">
              <a:solidFill>
                <a:schemeClr val="tx1"/>
              </a:solidFill>
              <a:miter lim="800000"/>
              <a:headEnd/>
              <a:tailEnd/>
            </a:ln>
          </p:spPr>
          <p:txBody>
            <a:bodyPr>
              <a:spAutoFit/>
            </a:bodyPr>
            <a:lstStyle/>
            <a:p>
              <a:pPr algn="ctr" eaLnBrk="1" hangingPunct="1"/>
              <a:r>
                <a:rPr lang="en-US"/>
                <a:t>103</a:t>
              </a:r>
            </a:p>
          </p:txBody>
        </p:sp>
        <p:sp>
          <p:nvSpPr>
            <p:cNvPr id="8204" name="TextBox 53"/>
            <p:cNvSpPr txBox="1">
              <a:spLocks noChangeArrowheads="1"/>
            </p:cNvSpPr>
            <p:nvPr/>
          </p:nvSpPr>
          <p:spPr bwMode="auto">
            <a:xfrm>
              <a:off x="5884862" y="4540078"/>
              <a:ext cx="1049337" cy="376195"/>
            </a:xfrm>
            <a:prstGeom prst="rect">
              <a:avLst/>
            </a:prstGeom>
            <a:noFill/>
            <a:ln w="9525">
              <a:solidFill>
                <a:schemeClr val="tx1"/>
              </a:solidFill>
              <a:miter lim="800000"/>
              <a:headEnd/>
              <a:tailEnd/>
            </a:ln>
          </p:spPr>
          <p:txBody>
            <a:bodyPr>
              <a:spAutoFit/>
            </a:bodyPr>
            <a:lstStyle/>
            <a:p>
              <a:pPr algn="ctr" eaLnBrk="1" hangingPunct="1"/>
              <a:r>
                <a:rPr lang="en-US"/>
                <a:t>Balance</a:t>
              </a:r>
            </a:p>
          </p:txBody>
        </p:sp>
        <p:sp>
          <p:nvSpPr>
            <p:cNvPr id="8205" name="TextBox 54"/>
            <p:cNvSpPr txBox="1">
              <a:spLocks noChangeArrowheads="1"/>
            </p:cNvSpPr>
            <p:nvPr/>
          </p:nvSpPr>
          <p:spPr bwMode="auto">
            <a:xfrm>
              <a:off x="5884862" y="4911511"/>
              <a:ext cx="1049337" cy="376195"/>
            </a:xfrm>
            <a:prstGeom prst="rect">
              <a:avLst/>
            </a:prstGeom>
            <a:noFill/>
            <a:ln w="9525">
              <a:solidFill>
                <a:schemeClr val="tx1"/>
              </a:solidFill>
              <a:miter lim="800000"/>
              <a:headEnd/>
              <a:tailEnd/>
            </a:ln>
          </p:spPr>
          <p:txBody>
            <a:bodyPr>
              <a:spAutoFit/>
            </a:bodyPr>
            <a:lstStyle/>
            <a:p>
              <a:pPr algn="ctr" eaLnBrk="1" hangingPunct="1"/>
              <a:r>
                <a:rPr lang="en-US"/>
                <a:t>7000</a:t>
              </a:r>
            </a:p>
          </p:txBody>
        </p:sp>
        <p:sp>
          <p:nvSpPr>
            <p:cNvPr id="8206" name="TextBox 55"/>
            <p:cNvSpPr txBox="1">
              <a:spLocks noChangeArrowheads="1"/>
            </p:cNvSpPr>
            <p:nvPr/>
          </p:nvSpPr>
          <p:spPr bwMode="auto">
            <a:xfrm>
              <a:off x="5884862" y="5284532"/>
              <a:ext cx="1049337" cy="376195"/>
            </a:xfrm>
            <a:prstGeom prst="rect">
              <a:avLst/>
            </a:prstGeom>
            <a:noFill/>
            <a:ln w="9525">
              <a:solidFill>
                <a:schemeClr val="tx1"/>
              </a:solidFill>
              <a:miter lim="800000"/>
              <a:headEnd/>
              <a:tailEnd/>
            </a:ln>
          </p:spPr>
          <p:txBody>
            <a:bodyPr>
              <a:spAutoFit/>
            </a:bodyPr>
            <a:lstStyle/>
            <a:p>
              <a:pPr algn="ctr" eaLnBrk="1" hangingPunct="1"/>
              <a:r>
                <a:rPr lang="en-US"/>
                <a:t>5000</a:t>
              </a:r>
            </a:p>
          </p:txBody>
        </p:sp>
        <p:sp>
          <p:nvSpPr>
            <p:cNvPr id="8207" name="TextBox 56"/>
            <p:cNvSpPr txBox="1">
              <a:spLocks noChangeArrowheads="1"/>
            </p:cNvSpPr>
            <p:nvPr/>
          </p:nvSpPr>
          <p:spPr bwMode="auto">
            <a:xfrm>
              <a:off x="5884862" y="5655965"/>
              <a:ext cx="1049337" cy="376195"/>
            </a:xfrm>
            <a:prstGeom prst="rect">
              <a:avLst/>
            </a:prstGeom>
            <a:noFill/>
            <a:ln w="9525">
              <a:solidFill>
                <a:schemeClr val="tx1"/>
              </a:solidFill>
              <a:miter lim="800000"/>
              <a:headEnd/>
              <a:tailEnd/>
            </a:ln>
          </p:spPr>
          <p:txBody>
            <a:bodyPr>
              <a:spAutoFit/>
            </a:bodyPr>
            <a:lstStyle/>
            <a:p>
              <a:pPr algn="ctr" eaLnBrk="1" hangingPunct="1"/>
              <a:r>
                <a:rPr lang="en-US"/>
                <a:t>8000</a:t>
              </a: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417</TotalTime>
  <Words>230</Words>
  <Application>Microsoft Office PowerPoint</Application>
  <PresentationFormat>On-screen Show (4:3)</PresentationFormat>
  <Paragraphs>70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Default Design</vt:lpstr>
      <vt:lpstr>Data, Database, and DBMS</vt:lpstr>
      <vt:lpstr>PowerPoint Presentation</vt:lpstr>
      <vt:lpstr>A Few Terms  Some familiar words which are related to RDBMS (Relational Data Base Management System) and often used in database program like MS Access or Oracle are below:</vt:lpstr>
      <vt:lpstr>PowerPoint Presentation</vt:lpstr>
      <vt:lpstr>PowerPoint Presentation</vt:lpstr>
    </vt:vector>
  </TitlesOfParts>
  <Company>CSE RU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database is a collection of related information.  A table is a grouping of related data organized in fields (columns) and records (rows) on a datasheet. By using a common field in two tables, the data can be combined. Many tables can be stored in a single database.  A field is a column on a datasheet and defines a data type for a set of values in a table. For a mailing list table might include fields for first name, last name, address, city, state, zip code, and telephone number.  A record in a row on a datasheet and is a set of values defined by fields. In a mailing list table, each record would contain the data for one person as specified by the intersecting fields.  Design View provides the tools for creating fields in a table.  Datasheet View allows you to update, edit, and delete in formation from a table.  Getting Started After opening Access, you will be presented with the window shown below. Select one of the first two options if you are creating a new database, or the third if you want to edit an existing database. All three choices are explained in detail below.</dc:title>
  <dc:creator>KIRON</dc:creator>
  <cp:lastModifiedBy>BC</cp:lastModifiedBy>
  <cp:revision>166</cp:revision>
  <dcterms:created xsi:type="dcterms:W3CDTF">2014-01-08T12:43:38Z</dcterms:created>
  <dcterms:modified xsi:type="dcterms:W3CDTF">2024-04-23T03:13:47Z</dcterms:modified>
</cp:coreProperties>
</file>