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4" r:id="rId9"/>
    <p:sldId id="264" r:id="rId10"/>
    <p:sldId id="265" r:id="rId11"/>
    <p:sldId id="266" r:id="rId12"/>
    <p:sldId id="275" r:id="rId13"/>
    <p:sldId id="267" r:id="rId14"/>
    <p:sldId id="268" r:id="rId15"/>
    <p:sldId id="276"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394D-8A9C-73BD-F17A-6A738F77AA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D6ABD-E012-A373-7724-F575E5EDD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6E8CE1-415A-94CD-64F1-C462ACC5248B}"/>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5" name="Footer Placeholder 4">
            <a:extLst>
              <a:ext uri="{FF2B5EF4-FFF2-40B4-BE49-F238E27FC236}">
                <a16:creationId xmlns:a16="http://schemas.microsoft.com/office/drawing/2014/main" id="{18AD0F02-77C6-7660-973A-DB5FF4A59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BF5B6-0D3E-6A7F-D607-B665E3C28838}"/>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379407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6C38-8B7D-0D09-6129-63EB3B502D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CD1474-DDAE-1F88-C2F6-295701A9A0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14F5F-9DE0-089B-B400-7738886F7613}"/>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5" name="Footer Placeholder 4">
            <a:extLst>
              <a:ext uri="{FF2B5EF4-FFF2-40B4-BE49-F238E27FC236}">
                <a16:creationId xmlns:a16="http://schemas.microsoft.com/office/drawing/2014/main" id="{24C63E99-15EE-6598-CA9B-885C32ED8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01EE2-D7A9-47AC-3C8C-17DB13261F6D}"/>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226511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629D5-5299-5B0F-B1FB-CC34ADDC6D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383FEB-1133-23D7-E86C-CA949910D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1A1EC-0F34-68BD-B27F-24FC52E01E68}"/>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5" name="Footer Placeholder 4">
            <a:extLst>
              <a:ext uri="{FF2B5EF4-FFF2-40B4-BE49-F238E27FC236}">
                <a16:creationId xmlns:a16="http://schemas.microsoft.com/office/drawing/2014/main" id="{B4E9D794-7416-8942-6D24-F34DFEEC2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DF43B-2023-4A76-02B1-5C67EDAC4077}"/>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336745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1BEE-FCCC-8DC7-D216-72496DB91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51F8B-A83C-0E49-DE76-7173EC198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F28F9-01FB-1248-B8F0-4768242CAA4C}"/>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5" name="Footer Placeholder 4">
            <a:extLst>
              <a:ext uri="{FF2B5EF4-FFF2-40B4-BE49-F238E27FC236}">
                <a16:creationId xmlns:a16="http://schemas.microsoft.com/office/drawing/2014/main" id="{3D096F36-88DF-941D-C9AD-154924AB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08E37-5BC1-0A18-D697-47A9859D12C3}"/>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402171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22C0-EC05-C959-BB7D-1F01CD206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A55713-A5A2-819B-F0D1-FC6E19D2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CE4C9-7B41-EAF7-0351-945C0FC748C2}"/>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5" name="Footer Placeholder 4">
            <a:extLst>
              <a:ext uri="{FF2B5EF4-FFF2-40B4-BE49-F238E27FC236}">
                <a16:creationId xmlns:a16="http://schemas.microsoft.com/office/drawing/2014/main" id="{4F0C6DB3-29B7-3B38-D105-56CB9D325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E9A9B-0767-7C7C-A260-D90AB1540CAE}"/>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98322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EF3E-6079-85E3-EAB3-2C3FE3624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A938E-00C7-3110-C709-2A14B832F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3F8F52-B6F0-81C7-2E19-B21644BEAD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BDAC51-5CF3-1BCB-290F-C52B98D7961E}"/>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6" name="Footer Placeholder 5">
            <a:extLst>
              <a:ext uri="{FF2B5EF4-FFF2-40B4-BE49-F238E27FC236}">
                <a16:creationId xmlns:a16="http://schemas.microsoft.com/office/drawing/2014/main" id="{39930AFB-66CD-545E-1D9B-B2102FA95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47EE9-7C20-171A-5427-AD4881DEC152}"/>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54666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C786-6669-7D96-8BD9-996A49770E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971A76-A819-C6CB-D556-A3933146D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FCB34-0443-C0F9-637F-EA107CB7E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FF17D-C512-7AC1-5D03-2B70727CA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D53969-34F5-9FEF-E636-56D4FED71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83523C-D112-3E31-66EE-4DEC63B854EF}"/>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8" name="Footer Placeholder 7">
            <a:extLst>
              <a:ext uri="{FF2B5EF4-FFF2-40B4-BE49-F238E27FC236}">
                <a16:creationId xmlns:a16="http://schemas.microsoft.com/office/drawing/2014/main" id="{6F07E4EB-F868-09FC-AE91-AA2F14D3C7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5D0C06-FEE3-133E-1C48-D6A369C2E670}"/>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323887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C523-CF17-8B40-6FC6-E868E7321F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7B1C39-6146-FBBC-2C13-92AF52B3E78C}"/>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4" name="Footer Placeholder 3">
            <a:extLst>
              <a:ext uri="{FF2B5EF4-FFF2-40B4-BE49-F238E27FC236}">
                <a16:creationId xmlns:a16="http://schemas.microsoft.com/office/drawing/2014/main" id="{DBDD468F-2997-14D5-149A-9E4114DCB4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8149A-106E-61A0-7D20-E5C647B6976A}"/>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20081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079E4-3EEA-FF21-7BC7-90A47EE7CBB3}"/>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3" name="Footer Placeholder 2">
            <a:extLst>
              <a:ext uri="{FF2B5EF4-FFF2-40B4-BE49-F238E27FC236}">
                <a16:creationId xmlns:a16="http://schemas.microsoft.com/office/drawing/2014/main" id="{549A8D73-7C87-2CF6-3E4A-CA7027733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4EDCA-290C-6DD2-C5BF-567F8ACF5BF0}"/>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425234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DB1D-2C30-225F-5D95-4B67B4497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A2150-52FF-A5C5-1DDE-C113F30DD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96E32-5192-372D-8B5F-EF325695F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188B7-8A88-E097-D555-CAE7EA9E4C8B}"/>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6" name="Footer Placeholder 5">
            <a:extLst>
              <a:ext uri="{FF2B5EF4-FFF2-40B4-BE49-F238E27FC236}">
                <a16:creationId xmlns:a16="http://schemas.microsoft.com/office/drawing/2014/main" id="{4BCF2EB3-34E2-D918-D491-1BEC01364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11791-8016-FF8A-4884-6F506560A056}"/>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232086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EA0E-8BCA-CA4C-9346-B601A4E85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A117A-A487-2DB7-C73A-D2EB1CA4A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428CC1-A309-E326-5F0D-78E6620DA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F01DB-DC95-E904-0A44-2123D9D3733B}"/>
              </a:ext>
            </a:extLst>
          </p:cNvPr>
          <p:cNvSpPr>
            <a:spLocks noGrp="1"/>
          </p:cNvSpPr>
          <p:nvPr>
            <p:ph type="dt" sz="half" idx="10"/>
          </p:nvPr>
        </p:nvSpPr>
        <p:spPr/>
        <p:txBody>
          <a:bodyPr/>
          <a:lstStyle/>
          <a:p>
            <a:fld id="{30764112-90BA-4CA5-A5D7-6693E4CB9E19}" type="datetimeFigureOut">
              <a:rPr lang="en-US" smtClean="0"/>
              <a:t>5/13/2024</a:t>
            </a:fld>
            <a:endParaRPr lang="en-US"/>
          </a:p>
        </p:txBody>
      </p:sp>
      <p:sp>
        <p:nvSpPr>
          <p:cNvPr id="6" name="Footer Placeholder 5">
            <a:extLst>
              <a:ext uri="{FF2B5EF4-FFF2-40B4-BE49-F238E27FC236}">
                <a16:creationId xmlns:a16="http://schemas.microsoft.com/office/drawing/2014/main" id="{CED86FD6-96CA-5D24-26F3-F0E6069C2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59F0A-570E-4D2F-AAD6-393C12C4A84E}"/>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125656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8B146-4CD0-B550-E10E-5944880D9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39F80A-3EEF-85ED-FBE5-ED01A1987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A3589-EDDC-62C5-8FB2-94259B800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64112-90BA-4CA5-A5D7-6693E4CB9E19}" type="datetimeFigureOut">
              <a:rPr lang="en-US" smtClean="0"/>
              <a:t>5/13/2024</a:t>
            </a:fld>
            <a:endParaRPr lang="en-US"/>
          </a:p>
        </p:txBody>
      </p:sp>
      <p:sp>
        <p:nvSpPr>
          <p:cNvPr id="5" name="Footer Placeholder 4">
            <a:extLst>
              <a:ext uri="{FF2B5EF4-FFF2-40B4-BE49-F238E27FC236}">
                <a16:creationId xmlns:a16="http://schemas.microsoft.com/office/drawing/2014/main" id="{4B9E20E8-0151-84D3-98BC-69FDA2471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058CF-C125-AC7A-ABD4-93818E116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EBB75-0976-4479-AC31-876EB045585A}" type="slidenum">
              <a:rPr lang="en-US" smtClean="0"/>
              <a:t>‹#›</a:t>
            </a:fld>
            <a:endParaRPr lang="en-US"/>
          </a:p>
        </p:txBody>
      </p:sp>
    </p:spTree>
    <p:extLst>
      <p:ext uri="{BB962C8B-B14F-4D97-AF65-F5344CB8AC3E}">
        <p14:creationId xmlns:p14="http://schemas.microsoft.com/office/powerpoint/2010/main" val="154096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89D-29D9-D578-E6B7-EDEF47FFEBBC}"/>
              </a:ext>
            </a:extLst>
          </p:cNvPr>
          <p:cNvSpPr>
            <a:spLocks noGrp="1"/>
          </p:cNvSpPr>
          <p:nvPr>
            <p:ph type="title"/>
          </p:nvPr>
        </p:nvSpPr>
        <p:spPr>
          <a:xfrm>
            <a:off x="381000" y="2301501"/>
            <a:ext cx="11465859" cy="1325563"/>
          </a:xfrm>
        </p:spPr>
        <p:txBody>
          <a:bodyPr>
            <a:noAutofit/>
          </a:bodyPr>
          <a:lstStyle/>
          <a:p>
            <a:r>
              <a:rPr lang="en-US" b="1" i="0" dirty="0">
                <a:solidFill>
                  <a:schemeClr val="accent2">
                    <a:lumMod val="75000"/>
                  </a:schemeClr>
                </a:solidFill>
                <a:effectLst/>
                <a:latin typeface="Times New Roman" panose="02020603050405020304" pitchFamily="18" charset="0"/>
              </a:rPr>
              <a:t>SOFTWARE DEVELOPMENT LIFE CYCLE</a:t>
            </a:r>
            <a:r>
              <a:rPr lang="en-US" dirty="0">
                <a:solidFill>
                  <a:schemeClr val="accent2">
                    <a:lumMod val="75000"/>
                  </a:schemeClr>
                </a:solidFill>
              </a:rPr>
              <a:t> </a:t>
            </a:r>
          </a:p>
        </p:txBody>
      </p:sp>
    </p:spTree>
    <p:extLst>
      <p:ext uri="{BB962C8B-B14F-4D97-AF65-F5344CB8AC3E}">
        <p14:creationId xmlns:p14="http://schemas.microsoft.com/office/powerpoint/2010/main" val="147781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BF49-1FFF-588F-3C49-450035137EF1}"/>
              </a:ext>
            </a:extLst>
          </p:cNvPr>
          <p:cNvSpPr>
            <a:spLocks noGrp="1"/>
          </p:cNvSpPr>
          <p:nvPr>
            <p:ph type="title"/>
          </p:nvPr>
        </p:nvSpPr>
        <p:spPr>
          <a:xfrm>
            <a:off x="573741" y="365124"/>
            <a:ext cx="11044517" cy="620993"/>
          </a:xfrm>
        </p:spPr>
        <p:txBody>
          <a:bodyPr>
            <a:noAutofit/>
          </a:bodyPr>
          <a:lstStyle/>
          <a:p>
            <a:r>
              <a:rPr lang="en-US" sz="3200" b="1" dirty="0">
                <a:solidFill>
                  <a:srgbClr val="C00000"/>
                </a:solidFill>
                <a:latin typeface="Arial Black" panose="020B0A04020102020204" pitchFamily="34" charset="0"/>
              </a:rPr>
              <a:t>Requirements Analysis and Specification</a:t>
            </a:r>
            <a:endParaRPr lang="en-US" sz="3200" dirty="0"/>
          </a:p>
        </p:txBody>
      </p:sp>
      <p:sp>
        <p:nvSpPr>
          <p:cNvPr id="3" name="Content Placeholder 2">
            <a:extLst>
              <a:ext uri="{FF2B5EF4-FFF2-40B4-BE49-F238E27FC236}">
                <a16:creationId xmlns:a16="http://schemas.microsoft.com/office/drawing/2014/main" id="{53508A78-23F2-E7D6-598D-896D144AAC06}"/>
              </a:ext>
            </a:extLst>
          </p:cNvPr>
          <p:cNvSpPr>
            <a:spLocks noGrp="1"/>
          </p:cNvSpPr>
          <p:nvPr>
            <p:ph idx="1"/>
          </p:nvPr>
        </p:nvSpPr>
        <p:spPr>
          <a:xfrm>
            <a:off x="712694" y="986117"/>
            <a:ext cx="10515600" cy="5396753"/>
          </a:xfrm>
        </p:spPr>
        <p:txBody>
          <a:bodyPr>
            <a:noAutofit/>
          </a:bodyPr>
          <a:lstStyle/>
          <a:p>
            <a:pPr marL="0" indent="0" algn="just">
              <a:lnSpc>
                <a:spcPct val="150000"/>
              </a:lnSpc>
              <a:buNone/>
            </a:pPr>
            <a:r>
              <a:rPr lang="en-US" sz="2400" b="0" i="0" dirty="0">
                <a:solidFill>
                  <a:srgbClr val="00467A"/>
                </a:solidFill>
                <a:effectLst/>
                <a:latin typeface="Berlin Sans FB Demi" panose="020E0802020502020306" pitchFamily="34" charset="0"/>
              </a:rPr>
              <a:t>The aim of the requirements analysis and specification phase is to understand the exact requirements of the customer and to document them properly. This phase consists of two distinct activities, namely</a:t>
            </a:r>
          </a:p>
          <a:p>
            <a:pPr lvl="1" algn="just">
              <a:lnSpc>
                <a:spcPct val="150000"/>
              </a:lnSpc>
              <a:buFont typeface="Wingdings" panose="05000000000000000000" pitchFamily="2" charset="2"/>
              <a:buChar char="Ø"/>
            </a:pPr>
            <a:r>
              <a:rPr lang="en-US" b="0" i="0" dirty="0">
                <a:solidFill>
                  <a:srgbClr val="C00000"/>
                </a:solidFill>
                <a:effectLst/>
                <a:latin typeface="Berlin Sans FB Demi" panose="020E0802020502020306" pitchFamily="34" charset="0"/>
              </a:rPr>
              <a:t>Requirements gathering and analysis</a:t>
            </a:r>
          </a:p>
          <a:p>
            <a:pPr lvl="1" algn="just">
              <a:lnSpc>
                <a:spcPct val="150000"/>
              </a:lnSpc>
              <a:buFont typeface="Wingdings" panose="05000000000000000000" pitchFamily="2" charset="2"/>
              <a:buChar char="Ø"/>
            </a:pPr>
            <a:r>
              <a:rPr lang="en-US" b="0" i="0" dirty="0">
                <a:solidFill>
                  <a:srgbClr val="C00000"/>
                </a:solidFill>
                <a:effectLst/>
                <a:latin typeface="Berlin Sans FB Demi" panose="020E0802020502020306" pitchFamily="34" charset="0"/>
              </a:rPr>
              <a:t>Requirements specification</a:t>
            </a:r>
            <a:endParaRPr lang="en-US" dirty="0">
              <a:solidFill>
                <a:srgbClr val="C00000"/>
              </a:solidFill>
              <a:latin typeface="Berlin Sans FB Demi" panose="020E0802020502020306" pitchFamily="34" charset="0"/>
            </a:endParaRPr>
          </a:p>
          <a:p>
            <a:pPr marL="0" indent="0" algn="just">
              <a:lnSpc>
                <a:spcPct val="150000"/>
              </a:lnSpc>
              <a:buNone/>
            </a:pPr>
            <a:r>
              <a:rPr lang="en-US" sz="2400" b="0" i="0" dirty="0">
                <a:solidFill>
                  <a:srgbClr val="00467A"/>
                </a:solidFill>
                <a:effectLst/>
                <a:latin typeface="Berlin Sans FB Demi" panose="020E0802020502020306" pitchFamily="34" charset="0"/>
              </a:rPr>
              <a:t>The requirements analysis activity begins by collecting all relevant data regarding the product to be developed from the users of the product and from the customer through interviews and discussions.</a:t>
            </a:r>
            <a:br>
              <a:rPr lang="en-US" sz="2400" dirty="0"/>
            </a:br>
            <a:endParaRPr lang="en-US" sz="2400" dirty="0"/>
          </a:p>
        </p:txBody>
      </p:sp>
    </p:spTree>
    <p:extLst>
      <p:ext uri="{BB962C8B-B14F-4D97-AF65-F5344CB8AC3E}">
        <p14:creationId xmlns:p14="http://schemas.microsoft.com/office/powerpoint/2010/main" val="208918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F58E0-9C9E-CD2C-7923-5E0FCC3C08D5}"/>
              </a:ext>
            </a:extLst>
          </p:cNvPr>
          <p:cNvSpPr>
            <a:spLocks noGrp="1"/>
          </p:cNvSpPr>
          <p:nvPr>
            <p:ph idx="1"/>
          </p:nvPr>
        </p:nvSpPr>
        <p:spPr>
          <a:xfrm>
            <a:off x="578223" y="1009836"/>
            <a:ext cx="10941423" cy="5483037"/>
          </a:xfrm>
        </p:spPr>
        <p:txBody>
          <a:bodyPr>
            <a:normAutofit/>
          </a:bodyPr>
          <a:lstStyle/>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The data collected from a group of users usually contain several contradictions and ambiguities.</a:t>
            </a:r>
          </a:p>
          <a:p>
            <a:pPr algn="just">
              <a:lnSpc>
                <a:spcPct val="150000"/>
              </a:lnSpc>
              <a:buFont typeface="Wingdings" panose="05000000000000000000" pitchFamily="2" charset="2"/>
              <a:buChar char="Ø"/>
            </a:pPr>
            <a:r>
              <a:rPr lang="en-US" sz="2400" dirty="0">
                <a:solidFill>
                  <a:srgbClr val="00467A"/>
                </a:solidFill>
                <a:latin typeface="Berlin Sans FB Demi" panose="020E0802020502020306" pitchFamily="34" charset="0"/>
              </a:rPr>
              <a:t>I</a:t>
            </a:r>
            <a:r>
              <a:rPr lang="en-US" sz="2400" b="0" i="0" dirty="0">
                <a:solidFill>
                  <a:srgbClr val="00467A"/>
                </a:solidFill>
                <a:effectLst/>
                <a:latin typeface="Berlin Sans FB Demi" panose="020E0802020502020306" pitchFamily="34" charset="0"/>
              </a:rPr>
              <a:t>dentify all ambiguities and contradictions in the requirements and resolve them through further discussions with the customer.</a:t>
            </a: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After all ambiguities, inconsistencies, and incompleteness have been resolved and all the requirements properly understood, the requirements specification activity can start.</a:t>
            </a:r>
          </a:p>
        </p:txBody>
      </p:sp>
      <p:sp>
        <p:nvSpPr>
          <p:cNvPr id="4" name="Title 1">
            <a:extLst>
              <a:ext uri="{FF2B5EF4-FFF2-40B4-BE49-F238E27FC236}">
                <a16:creationId xmlns:a16="http://schemas.microsoft.com/office/drawing/2014/main" id="{DBE34DFB-F5F8-369C-57C6-1B7D7E67BE2D}"/>
              </a:ext>
            </a:extLst>
          </p:cNvPr>
          <p:cNvSpPr>
            <a:spLocks noGrp="1"/>
          </p:cNvSpPr>
          <p:nvPr>
            <p:ph type="title"/>
          </p:nvPr>
        </p:nvSpPr>
        <p:spPr>
          <a:xfrm>
            <a:off x="466165" y="365126"/>
            <a:ext cx="11053482" cy="558240"/>
          </a:xfrm>
        </p:spPr>
        <p:txBody>
          <a:bodyPr>
            <a:noAutofit/>
          </a:bodyPr>
          <a:lstStyle/>
          <a:p>
            <a:r>
              <a:rPr lang="en-US" sz="3200" b="1" dirty="0">
                <a:solidFill>
                  <a:srgbClr val="C00000"/>
                </a:solidFill>
                <a:latin typeface="Arial Black" panose="020B0A04020102020204" pitchFamily="34" charset="0"/>
              </a:rPr>
              <a:t>Requirements Analysis and Specification</a:t>
            </a:r>
            <a:endParaRPr lang="en-US" sz="3200" dirty="0"/>
          </a:p>
        </p:txBody>
      </p:sp>
    </p:spTree>
    <p:extLst>
      <p:ext uri="{BB962C8B-B14F-4D97-AF65-F5344CB8AC3E}">
        <p14:creationId xmlns:p14="http://schemas.microsoft.com/office/powerpoint/2010/main" val="113698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F58E0-9C9E-CD2C-7923-5E0FCC3C08D5}"/>
              </a:ext>
            </a:extLst>
          </p:cNvPr>
          <p:cNvSpPr>
            <a:spLocks noGrp="1"/>
          </p:cNvSpPr>
          <p:nvPr>
            <p:ph idx="1"/>
          </p:nvPr>
        </p:nvSpPr>
        <p:spPr>
          <a:xfrm>
            <a:off x="578223" y="1009836"/>
            <a:ext cx="10941423" cy="5483037"/>
          </a:xfrm>
        </p:spPr>
        <p:txBody>
          <a:bodyPr>
            <a:normAutofit/>
          </a:bodyPr>
          <a:lstStyle/>
          <a:p>
            <a:pPr marL="0" indent="0" algn="just">
              <a:lnSpc>
                <a:spcPct val="150000"/>
              </a:lnSpc>
              <a:buNone/>
            </a:pPr>
            <a:r>
              <a:rPr lang="en-US" sz="2400" b="0" i="0" dirty="0">
                <a:solidFill>
                  <a:srgbClr val="00467A"/>
                </a:solidFill>
                <a:effectLst/>
                <a:latin typeface="Berlin Sans FB Demi" panose="020E0802020502020306" pitchFamily="34" charset="0"/>
              </a:rPr>
              <a:t>During this activity, the user requirements are systematically organized into a Software Requirements Specification (SRS) document. </a:t>
            </a:r>
          </a:p>
          <a:p>
            <a:pPr marL="0" indent="0" algn="just">
              <a:lnSpc>
                <a:spcPct val="150000"/>
              </a:lnSpc>
              <a:buNone/>
            </a:pPr>
            <a:r>
              <a:rPr lang="en-US" sz="2400" b="0" i="0" dirty="0">
                <a:solidFill>
                  <a:srgbClr val="00467A"/>
                </a:solidFill>
                <a:effectLst/>
                <a:latin typeface="Berlin Sans FB Demi" panose="020E0802020502020306" pitchFamily="34" charset="0"/>
              </a:rPr>
              <a:t>The customer requirements identified during the requirements gathering and analysis activity are organized into a SRS document. </a:t>
            </a:r>
          </a:p>
          <a:p>
            <a:pPr marL="0" indent="0" algn="just">
              <a:lnSpc>
                <a:spcPct val="150000"/>
              </a:lnSpc>
              <a:buNone/>
            </a:pPr>
            <a:r>
              <a:rPr lang="en-US" sz="2400" b="0" i="0" dirty="0">
                <a:solidFill>
                  <a:srgbClr val="00467A"/>
                </a:solidFill>
                <a:effectLst/>
                <a:latin typeface="Berlin Sans FB Demi" panose="020E0802020502020306" pitchFamily="34" charset="0"/>
              </a:rPr>
              <a:t>The important components of this document are functional requirements, the nonfunctional requirements, and the goals of implementation.</a:t>
            </a:r>
            <a:endParaRPr lang="en-US" sz="2400" dirty="0">
              <a:solidFill>
                <a:srgbClr val="00467A"/>
              </a:solidFill>
              <a:latin typeface="Berlin Sans FB Demi" panose="020E0802020502020306" pitchFamily="34" charset="0"/>
            </a:endParaRPr>
          </a:p>
        </p:txBody>
      </p:sp>
      <p:sp>
        <p:nvSpPr>
          <p:cNvPr id="4" name="Title 1">
            <a:extLst>
              <a:ext uri="{FF2B5EF4-FFF2-40B4-BE49-F238E27FC236}">
                <a16:creationId xmlns:a16="http://schemas.microsoft.com/office/drawing/2014/main" id="{DBE34DFB-F5F8-369C-57C6-1B7D7E67BE2D}"/>
              </a:ext>
            </a:extLst>
          </p:cNvPr>
          <p:cNvSpPr>
            <a:spLocks noGrp="1"/>
          </p:cNvSpPr>
          <p:nvPr>
            <p:ph type="title"/>
          </p:nvPr>
        </p:nvSpPr>
        <p:spPr>
          <a:xfrm>
            <a:off x="466165" y="365126"/>
            <a:ext cx="11053482" cy="558240"/>
          </a:xfrm>
        </p:spPr>
        <p:txBody>
          <a:bodyPr>
            <a:noAutofit/>
          </a:bodyPr>
          <a:lstStyle/>
          <a:p>
            <a:r>
              <a:rPr lang="en-US" sz="3200" b="1" dirty="0">
                <a:solidFill>
                  <a:srgbClr val="C00000"/>
                </a:solidFill>
                <a:latin typeface="Arial Black" panose="020B0A04020102020204" pitchFamily="34" charset="0"/>
              </a:rPr>
              <a:t>Requirements Analysis and Specification</a:t>
            </a:r>
            <a:endParaRPr lang="en-US" sz="3200" dirty="0"/>
          </a:p>
        </p:txBody>
      </p:sp>
    </p:spTree>
    <p:extLst>
      <p:ext uri="{BB962C8B-B14F-4D97-AF65-F5344CB8AC3E}">
        <p14:creationId xmlns:p14="http://schemas.microsoft.com/office/powerpoint/2010/main" val="300288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813C-6730-FD59-F6B9-15BCDE19FA97}"/>
              </a:ext>
            </a:extLst>
          </p:cNvPr>
          <p:cNvSpPr>
            <a:spLocks noGrp="1"/>
          </p:cNvSpPr>
          <p:nvPr>
            <p:ph type="title"/>
          </p:nvPr>
        </p:nvSpPr>
        <p:spPr>
          <a:xfrm>
            <a:off x="838200" y="365126"/>
            <a:ext cx="10515600" cy="567204"/>
          </a:xfrm>
        </p:spPr>
        <p:txBody>
          <a:bodyPr>
            <a:normAutofit fontScale="90000"/>
          </a:bodyPr>
          <a:lstStyle/>
          <a:p>
            <a:r>
              <a:rPr lang="en-US" sz="3600" dirty="0">
                <a:solidFill>
                  <a:srgbClr val="C00000"/>
                </a:solidFill>
                <a:latin typeface="Arial Black" panose="020B0A04020102020204" pitchFamily="34" charset="0"/>
              </a:rPr>
              <a:t>Design</a:t>
            </a:r>
          </a:p>
        </p:txBody>
      </p:sp>
      <p:sp>
        <p:nvSpPr>
          <p:cNvPr id="3" name="Content Placeholder 2">
            <a:extLst>
              <a:ext uri="{FF2B5EF4-FFF2-40B4-BE49-F238E27FC236}">
                <a16:creationId xmlns:a16="http://schemas.microsoft.com/office/drawing/2014/main" id="{0EFB7D3C-BED7-9E9F-E770-5A5DF9C3947E}"/>
              </a:ext>
            </a:extLst>
          </p:cNvPr>
          <p:cNvSpPr>
            <a:spLocks noGrp="1"/>
          </p:cNvSpPr>
          <p:nvPr>
            <p:ph idx="1"/>
          </p:nvPr>
        </p:nvSpPr>
        <p:spPr>
          <a:xfrm>
            <a:off x="838200" y="1054660"/>
            <a:ext cx="10771094" cy="5438214"/>
          </a:xfrm>
        </p:spPr>
        <p:txBody>
          <a:bodyPr/>
          <a:lstStyle/>
          <a:p>
            <a:pPr marL="0" indent="0" algn="just">
              <a:lnSpc>
                <a:spcPct val="150000"/>
              </a:lnSpc>
              <a:buNone/>
            </a:pPr>
            <a:r>
              <a:rPr lang="en-US" sz="2400" dirty="0">
                <a:solidFill>
                  <a:srgbClr val="00467A"/>
                </a:solidFill>
                <a:latin typeface="Berlin Sans FB Demi" panose="020E0802020502020306" pitchFamily="34" charset="0"/>
              </a:rPr>
              <a:t>T</a:t>
            </a:r>
            <a:r>
              <a:rPr lang="en-US" sz="2400" b="0" i="0" dirty="0">
                <a:solidFill>
                  <a:srgbClr val="00467A"/>
                </a:solidFill>
                <a:effectLst/>
                <a:latin typeface="Berlin Sans FB Demi" panose="020E0802020502020306" pitchFamily="34" charset="0"/>
              </a:rPr>
              <a:t>ransform the requirements specified in the SRS document into a structure that is suitable for implementation in some programming language.</a:t>
            </a:r>
          </a:p>
          <a:p>
            <a:pPr marL="0" indent="0" algn="just">
              <a:lnSpc>
                <a:spcPct val="150000"/>
              </a:lnSpc>
              <a:buNone/>
            </a:pPr>
            <a:r>
              <a:rPr lang="en-US" sz="2400" b="0" i="0" dirty="0">
                <a:solidFill>
                  <a:srgbClr val="00467A"/>
                </a:solidFill>
                <a:effectLst/>
                <a:latin typeface="Berlin Sans FB Demi" panose="020E0802020502020306" pitchFamily="34" charset="0"/>
              </a:rPr>
              <a:t>In technical terms, during the design phase the software architecture is derived from the SRS document. </a:t>
            </a:r>
          </a:p>
          <a:p>
            <a:pPr marL="0" indent="0" algn="just">
              <a:lnSpc>
                <a:spcPct val="150000"/>
              </a:lnSpc>
              <a:buNone/>
            </a:pPr>
            <a:r>
              <a:rPr lang="en-US" sz="2400" b="0" i="0" dirty="0">
                <a:solidFill>
                  <a:srgbClr val="00467A"/>
                </a:solidFill>
                <a:effectLst/>
                <a:latin typeface="Berlin Sans FB Demi" panose="020E0802020502020306" pitchFamily="34" charset="0"/>
              </a:rPr>
              <a:t>Two distinctly different approaches are available:</a:t>
            </a:r>
          </a:p>
          <a:p>
            <a:pPr lvl="1" algn="just">
              <a:lnSpc>
                <a:spcPct val="150000"/>
              </a:lnSpc>
              <a:buFont typeface="Wingdings" panose="05000000000000000000" pitchFamily="2" charset="2"/>
              <a:buChar char="Ø"/>
            </a:pPr>
            <a:r>
              <a:rPr lang="en-US" b="0" i="0" dirty="0">
                <a:solidFill>
                  <a:srgbClr val="00467A"/>
                </a:solidFill>
                <a:effectLst/>
                <a:latin typeface="Berlin Sans FB Demi" panose="020E0802020502020306" pitchFamily="34" charset="0"/>
              </a:rPr>
              <a:t>The traditional design approach</a:t>
            </a:r>
          </a:p>
          <a:p>
            <a:pPr lvl="1" algn="just">
              <a:lnSpc>
                <a:spcPct val="150000"/>
              </a:lnSpc>
              <a:buFont typeface="Wingdings" panose="05000000000000000000" pitchFamily="2" charset="2"/>
              <a:buChar char="Ø"/>
            </a:pPr>
            <a:r>
              <a:rPr lang="en-US" dirty="0">
                <a:solidFill>
                  <a:srgbClr val="00467A"/>
                </a:solidFill>
                <a:latin typeface="Berlin Sans FB Demi" panose="020E0802020502020306" pitchFamily="34" charset="0"/>
              </a:rPr>
              <a:t>T</a:t>
            </a:r>
            <a:r>
              <a:rPr lang="en-US" b="0" i="0" dirty="0">
                <a:solidFill>
                  <a:srgbClr val="00467A"/>
                </a:solidFill>
                <a:effectLst/>
                <a:latin typeface="Berlin Sans FB Demi" panose="020E0802020502020306" pitchFamily="34" charset="0"/>
              </a:rPr>
              <a:t>he object-oriented design approach.</a:t>
            </a:r>
            <a:endParaRPr lang="en-US" dirty="0">
              <a:solidFill>
                <a:srgbClr val="00467A"/>
              </a:solidFill>
              <a:latin typeface="Berlin Sans FB Demi" panose="020E0802020502020306" pitchFamily="34" charset="0"/>
            </a:endParaRPr>
          </a:p>
          <a:p>
            <a:pPr marL="457200" lvl="1" indent="0" algn="just">
              <a:lnSpc>
                <a:spcPct val="150000"/>
              </a:lnSpc>
              <a:buNone/>
            </a:pPr>
            <a:r>
              <a:rPr lang="en-US" dirty="0">
                <a:solidFill>
                  <a:srgbClr val="00467A"/>
                </a:solidFill>
                <a:latin typeface="Berlin Sans FB Demi" panose="020E0802020502020306" pitchFamily="34" charset="0"/>
              </a:rPr>
              <a:t> </a:t>
            </a:r>
            <a:br>
              <a:rPr lang="en-US" sz="800" dirty="0"/>
            </a:br>
            <a:endParaRPr lang="en-US" sz="1400" b="0" i="0" dirty="0">
              <a:solidFill>
                <a:srgbClr val="000000"/>
              </a:solidFill>
              <a:effectLst/>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3961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33A-6925-7E99-0038-238B2FA40087}"/>
              </a:ext>
            </a:extLst>
          </p:cNvPr>
          <p:cNvSpPr>
            <a:spLocks noGrp="1"/>
          </p:cNvSpPr>
          <p:nvPr>
            <p:ph type="title"/>
          </p:nvPr>
        </p:nvSpPr>
        <p:spPr>
          <a:xfrm>
            <a:off x="838200" y="365125"/>
            <a:ext cx="10515600" cy="603063"/>
          </a:xfrm>
        </p:spPr>
        <p:txBody>
          <a:bodyPr>
            <a:normAutofit/>
          </a:bodyPr>
          <a:lstStyle/>
          <a:p>
            <a:r>
              <a:rPr lang="en-US" sz="3200" b="1" i="0" dirty="0">
                <a:solidFill>
                  <a:srgbClr val="C00000"/>
                </a:solidFill>
                <a:effectLst/>
                <a:latin typeface="Arial Black" panose="020B0A04020102020204" pitchFamily="34" charset="0"/>
              </a:rPr>
              <a:t>Traditional Design Approach</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2D4F5AE-4904-021C-5994-E6F44B47C2B0}"/>
              </a:ext>
            </a:extLst>
          </p:cNvPr>
          <p:cNvSpPr>
            <a:spLocks noGrp="1"/>
          </p:cNvSpPr>
          <p:nvPr>
            <p:ph idx="1"/>
          </p:nvPr>
        </p:nvSpPr>
        <p:spPr>
          <a:xfrm>
            <a:off x="900953" y="968188"/>
            <a:ext cx="10515600" cy="4485527"/>
          </a:xfrm>
        </p:spPr>
        <p:txBody>
          <a:bodyPr>
            <a:normAutofit/>
          </a:bodyPr>
          <a:lstStyle/>
          <a:p>
            <a:pPr marL="0" indent="0" algn="just">
              <a:lnSpc>
                <a:spcPct val="150000"/>
              </a:lnSpc>
              <a:buNone/>
            </a:pPr>
            <a:r>
              <a:rPr lang="en-US" sz="2400" b="1" i="0" dirty="0">
                <a:solidFill>
                  <a:srgbClr val="00467A"/>
                </a:solidFill>
                <a:effectLst/>
                <a:latin typeface="Berlin Sans FB Demi" panose="020E0802020502020306" pitchFamily="34" charset="0"/>
              </a:rPr>
              <a:t>Traditional design consists of two different activities</a:t>
            </a:r>
            <a:r>
              <a:rPr lang="en-US" sz="2400" b="1" dirty="0">
                <a:solidFill>
                  <a:srgbClr val="00467A"/>
                </a:solidFill>
                <a:latin typeface="Berlin Sans FB Demi" panose="020E0802020502020306" pitchFamily="34" charset="0"/>
              </a:rPr>
              <a:t>:</a:t>
            </a:r>
            <a:endParaRPr lang="en-US" sz="2400" b="1" i="0" dirty="0">
              <a:solidFill>
                <a:srgbClr val="00467A"/>
              </a:solidFill>
              <a:effectLst/>
              <a:latin typeface="Berlin Sans FB Demi" panose="020E0802020502020306" pitchFamily="34" charset="0"/>
            </a:endParaRP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First a structured analysis of the requirements specification is carried out where the detailed structure of the problem is examined.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After structures analysis completed, structured design activities are started.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During structured design, the results of structured analysis are transformed into the software design.</a:t>
            </a:r>
            <a:endParaRPr lang="en-US" sz="2400" b="1"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119673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008B9E-4A56-B30C-7EFA-7A2C6730138F}"/>
              </a:ext>
            </a:extLst>
          </p:cNvPr>
          <p:cNvSpPr txBox="1">
            <a:spLocks/>
          </p:cNvSpPr>
          <p:nvPr/>
        </p:nvSpPr>
        <p:spPr>
          <a:xfrm>
            <a:off x="676835" y="525744"/>
            <a:ext cx="10515600" cy="4596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C00000"/>
                </a:solidFill>
                <a:latin typeface="Arial Black" panose="020B0A04020102020204" pitchFamily="34" charset="0"/>
              </a:rPr>
              <a:t>Object Oriented Design Approach</a:t>
            </a:r>
            <a:endParaRPr lang="en-US" sz="3200" dirty="0">
              <a:solidFill>
                <a:srgbClr val="C00000"/>
              </a:solidFill>
              <a:latin typeface="Arial Black" panose="020B0A04020102020204" pitchFamily="34" charset="0"/>
            </a:endParaRPr>
          </a:p>
        </p:txBody>
      </p:sp>
      <p:sp>
        <p:nvSpPr>
          <p:cNvPr id="6" name="Content Placeholder 2">
            <a:extLst>
              <a:ext uri="{FF2B5EF4-FFF2-40B4-BE49-F238E27FC236}">
                <a16:creationId xmlns:a16="http://schemas.microsoft.com/office/drawing/2014/main" id="{8F213E3A-7F80-AAC0-6613-93934CD6F2AC}"/>
              </a:ext>
            </a:extLst>
          </p:cNvPr>
          <p:cNvSpPr txBox="1">
            <a:spLocks/>
          </p:cNvSpPr>
          <p:nvPr/>
        </p:nvSpPr>
        <p:spPr>
          <a:xfrm>
            <a:off x="676835" y="1119843"/>
            <a:ext cx="10515600" cy="3595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b="1" dirty="0">
                <a:solidFill>
                  <a:srgbClr val="00467A"/>
                </a:solidFill>
                <a:latin typeface="Berlin Sans FB Demi" panose="020E0802020502020306" pitchFamily="34" charset="0"/>
              </a:rPr>
              <a:t>Various objects that occur in the problem domain and the solution domain are first identified, </a:t>
            </a:r>
          </a:p>
          <a:p>
            <a:pPr>
              <a:lnSpc>
                <a:spcPct val="150000"/>
              </a:lnSpc>
              <a:buFont typeface="Wingdings" panose="05000000000000000000" pitchFamily="2" charset="2"/>
              <a:buChar char="Ø"/>
            </a:pPr>
            <a:r>
              <a:rPr lang="en-US" sz="2400" b="1" dirty="0">
                <a:solidFill>
                  <a:srgbClr val="00467A"/>
                </a:solidFill>
                <a:latin typeface="Berlin Sans FB Demi" panose="020E0802020502020306" pitchFamily="34" charset="0"/>
              </a:rPr>
              <a:t>The different relationships that exist among these objects are identified. </a:t>
            </a:r>
          </a:p>
          <a:p>
            <a:pPr>
              <a:lnSpc>
                <a:spcPct val="150000"/>
              </a:lnSpc>
              <a:buFont typeface="Wingdings" panose="05000000000000000000" pitchFamily="2" charset="2"/>
              <a:buChar char="Ø"/>
            </a:pPr>
            <a:r>
              <a:rPr lang="en-US" sz="2400" b="1" dirty="0">
                <a:solidFill>
                  <a:srgbClr val="00467A"/>
                </a:solidFill>
                <a:latin typeface="Berlin Sans FB Demi" panose="020E0802020502020306" pitchFamily="34" charset="0"/>
              </a:rPr>
              <a:t>The object structure is further refined to obtain the detailed design.</a:t>
            </a:r>
          </a:p>
        </p:txBody>
      </p:sp>
    </p:spTree>
    <p:extLst>
      <p:ext uri="{BB962C8B-B14F-4D97-AF65-F5344CB8AC3E}">
        <p14:creationId xmlns:p14="http://schemas.microsoft.com/office/powerpoint/2010/main" val="314749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F46EE-ED3D-9395-FDC3-52E74329A633}"/>
              </a:ext>
            </a:extLst>
          </p:cNvPr>
          <p:cNvSpPr>
            <a:spLocks noGrp="1"/>
          </p:cNvSpPr>
          <p:nvPr>
            <p:ph idx="1"/>
          </p:nvPr>
        </p:nvSpPr>
        <p:spPr>
          <a:xfrm>
            <a:off x="838199" y="1045695"/>
            <a:ext cx="11084859" cy="5319245"/>
          </a:xfrm>
        </p:spPr>
        <p:txBody>
          <a:bodyPr>
            <a:normAutofit/>
          </a:bodyPr>
          <a:lstStyle/>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The purpose of the coding phase (sometimes called the implementation phase) of software development is to translate the software design into source code.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Each component of the design is implemented as a program module. The end-product of this phase is a set of program modules that have been individually tested.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During this phase, each module is unit tested to determine the correct working of all the individual modules. It involves testing each module in isolation as this is the most efficient way to debug the errors identified at this stage.</a:t>
            </a:r>
            <a:endParaRPr lang="en-US" sz="2400" b="1" dirty="0">
              <a:solidFill>
                <a:srgbClr val="00467A"/>
              </a:solidFill>
              <a:latin typeface="Berlin Sans FB Demi" panose="020E0802020502020306" pitchFamily="34" charset="0"/>
            </a:endParaRPr>
          </a:p>
        </p:txBody>
      </p:sp>
      <p:sp>
        <p:nvSpPr>
          <p:cNvPr id="5" name="Title 4">
            <a:extLst>
              <a:ext uri="{FF2B5EF4-FFF2-40B4-BE49-F238E27FC236}">
                <a16:creationId xmlns:a16="http://schemas.microsoft.com/office/drawing/2014/main" id="{37FA6D2B-85E5-0561-A2AC-DC9B0AF60670}"/>
              </a:ext>
            </a:extLst>
          </p:cNvPr>
          <p:cNvSpPr>
            <a:spLocks noGrp="1"/>
          </p:cNvSpPr>
          <p:nvPr>
            <p:ph type="title"/>
          </p:nvPr>
        </p:nvSpPr>
        <p:spPr>
          <a:xfrm>
            <a:off x="838200" y="365125"/>
            <a:ext cx="10515600" cy="603063"/>
          </a:xfrm>
        </p:spPr>
        <p:txBody>
          <a:bodyPr>
            <a:noAutofit/>
          </a:bodyPr>
          <a:lstStyle/>
          <a:p>
            <a:r>
              <a:rPr lang="en-US" sz="3200" b="1" i="0" dirty="0">
                <a:solidFill>
                  <a:srgbClr val="C00000"/>
                </a:solidFill>
                <a:effectLst/>
                <a:latin typeface="Arial Black" panose="020B0A04020102020204" pitchFamily="34" charset="0"/>
              </a:rPr>
              <a:t>Coding and Unit </a:t>
            </a:r>
            <a:r>
              <a:rPr lang="en-US" sz="3200" b="1" dirty="0">
                <a:solidFill>
                  <a:srgbClr val="C00000"/>
                </a:solidFill>
                <a:latin typeface="Arial Black" panose="020B0A04020102020204" pitchFamily="34" charset="0"/>
              </a:rPr>
              <a:t>T</a:t>
            </a:r>
            <a:r>
              <a:rPr lang="en-US" sz="3200" b="1" i="0" dirty="0">
                <a:solidFill>
                  <a:srgbClr val="C00000"/>
                </a:solidFill>
                <a:effectLst/>
                <a:latin typeface="Arial Black" panose="020B0A04020102020204" pitchFamily="34" charset="0"/>
              </a:rPr>
              <a:t>esting</a:t>
            </a:r>
            <a:r>
              <a:rPr lang="en-US" sz="3200" dirty="0">
                <a:solidFill>
                  <a:srgbClr val="C00000"/>
                </a:solidFill>
                <a:latin typeface="Arial Black" panose="020B0A04020102020204" pitchFamily="34" charset="0"/>
              </a:rPr>
              <a:t> </a:t>
            </a:r>
          </a:p>
        </p:txBody>
      </p:sp>
    </p:spTree>
    <p:extLst>
      <p:ext uri="{BB962C8B-B14F-4D97-AF65-F5344CB8AC3E}">
        <p14:creationId xmlns:p14="http://schemas.microsoft.com/office/powerpoint/2010/main" val="305990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FA3B-79BD-7505-E04A-224F26EE83EC}"/>
              </a:ext>
            </a:extLst>
          </p:cNvPr>
          <p:cNvSpPr>
            <a:spLocks noGrp="1"/>
          </p:cNvSpPr>
          <p:nvPr>
            <p:ph type="title"/>
          </p:nvPr>
        </p:nvSpPr>
        <p:spPr>
          <a:xfrm>
            <a:off x="632012" y="400983"/>
            <a:ext cx="10515600" cy="656851"/>
          </a:xfrm>
        </p:spPr>
        <p:txBody>
          <a:bodyPr>
            <a:normAutofit/>
          </a:bodyPr>
          <a:lstStyle/>
          <a:p>
            <a:r>
              <a:rPr lang="en-US" sz="3200" b="1" i="0" dirty="0">
                <a:solidFill>
                  <a:srgbClr val="C00000"/>
                </a:solidFill>
                <a:effectLst/>
                <a:latin typeface="Arial Black" panose="020B0A04020102020204" pitchFamily="34" charset="0"/>
              </a:rPr>
              <a:t>Integration and System </a:t>
            </a:r>
            <a:r>
              <a:rPr lang="en-US" sz="3200" b="1" dirty="0">
                <a:solidFill>
                  <a:srgbClr val="C00000"/>
                </a:solidFill>
                <a:latin typeface="Arial Black" panose="020B0A04020102020204" pitchFamily="34" charset="0"/>
              </a:rPr>
              <a:t>T</a:t>
            </a:r>
            <a:r>
              <a:rPr lang="en-US" sz="3200" b="1" i="0" dirty="0">
                <a:solidFill>
                  <a:srgbClr val="C00000"/>
                </a:solidFill>
                <a:effectLst/>
                <a:latin typeface="Arial Black" panose="020B0A04020102020204" pitchFamily="34" charset="0"/>
              </a:rPr>
              <a:t>esting</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5520433F-ACC1-ABA5-697B-1BD53BF8987F}"/>
              </a:ext>
            </a:extLst>
          </p:cNvPr>
          <p:cNvSpPr>
            <a:spLocks noGrp="1"/>
          </p:cNvSpPr>
          <p:nvPr>
            <p:ph idx="1"/>
          </p:nvPr>
        </p:nvSpPr>
        <p:spPr>
          <a:xfrm>
            <a:off x="757518" y="1057833"/>
            <a:ext cx="10515600" cy="5208495"/>
          </a:xfrm>
        </p:spPr>
        <p:txBody>
          <a:bodyPr>
            <a:normAutofit/>
          </a:bodyPr>
          <a:lstStyle/>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Integration of different modules is undertaken once they have been coded and unit tested.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All the modules are integrated in a planned manner.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Integration is normally carried out incrementally over a number of steps.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During each integration step, the partially integrated system is tested and a set of previously planned modules are added to it. </a:t>
            </a:r>
          </a:p>
          <a:p>
            <a:pPr algn="just">
              <a:lnSpc>
                <a:spcPct val="150000"/>
              </a:lnSpc>
              <a:buFont typeface="Wingdings" panose="05000000000000000000" pitchFamily="2" charset="2"/>
              <a:buChar char="Ø"/>
            </a:pPr>
            <a:r>
              <a:rPr lang="en-US" sz="2400" b="1" i="0" dirty="0">
                <a:solidFill>
                  <a:srgbClr val="00467A"/>
                </a:solidFill>
                <a:effectLst/>
                <a:latin typeface="Berlin Sans FB Demi" panose="020E0802020502020306" pitchFamily="34" charset="0"/>
              </a:rPr>
              <a:t>Finally, when all the modules have been successfully integrated and tested, system testing is carried out.</a:t>
            </a:r>
            <a:endParaRPr lang="en-US" sz="2400" b="1"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3052585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D288-73CD-9CDC-05D8-13EEA6F66682}"/>
              </a:ext>
            </a:extLst>
          </p:cNvPr>
          <p:cNvSpPr>
            <a:spLocks noGrp="1"/>
          </p:cNvSpPr>
          <p:nvPr>
            <p:ph type="title"/>
          </p:nvPr>
        </p:nvSpPr>
        <p:spPr>
          <a:xfrm>
            <a:off x="838200" y="365126"/>
            <a:ext cx="10515600" cy="665816"/>
          </a:xfrm>
        </p:spPr>
        <p:txBody>
          <a:bodyPr>
            <a:normAutofit/>
          </a:bodyPr>
          <a:lstStyle/>
          <a:p>
            <a:r>
              <a:rPr lang="en-US" sz="3200" b="1" i="0" dirty="0">
                <a:solidFill>
                  <a:srgbClr val="C00000"/>
                </a:solidFill>
                <a:effectLst/>
                <a:latin typeface="Arial Black" panose="020B0A04020102020204" pitchFamily="34" charset="0"/>
              </a:rPr>
              <a:t>Integration and System </a:t>
            </a:r>
            <a:r>
              <a:rPr lang="en-US" sz="3200" b="1" dirty="0">
                <a:solidFill>
                  <a:srgbClr val="C00000"/>
                </a:solidFill>
                <a:latin typeface="Arial Black" panose="020B0A04020102020204" pitchFamily="34" charset="0"/>
              </a:rPr>
              <a:t>T</a:t>
            </a:r>
            <a:r>
              <a:rPr lang="en-US" sz="3200" b="1" i="0" dirty="0">
                <a:solidFill>
                  <a:srgbClr val="C00000"/>
                </a:solidFill>
                <a:effectLst/>
                <a:latin typeface="Arial Black" panose="020B0A04020102020204" pitchFamily="34" charset="0"/>
              </a:rPr>
              <a:t>esting</a:t>
            </a:r>
            <a:r>
              <a:rPr lang="en-US" sz="3200" dirty="0">
                <a:solidFill>
                  <a:srgbClr val="C00000"/>
                </a:solidFill>
                <a:latin typeface="Arial Black" panose="020B0A04020102020204" pitchFamily="34" charset="0"/>
              </a:rPr>
              <a:t> </a:t>
            </a:r>
            <a:endParaRPr lang="en-US" sz="3200" dirty="0"/>
          </a:p>
        </p:txBody>
      </p:sp>
      <p:sp>
        <p:nvSpPr>
          <p:cNvPr id="3" name="Content Placeholder 2">
            <a:extLst>
              <a:ext uri="{FF2B5EF4-FFF2-40B4-BE49-F238E27FC236}">
                <a16:creationId xmlns:a16="http://schemas.microsoft.com/office/drawing/2014/main" id="{75845B34-D5D2-BE76-BE4E-C2B04D0DB562}"/>
              </a:ext>
            </a:extLst>
          </p:cNvPr>
          <p:cNvSpPr>
            <a:spLocks noGrp="1"/>
          </p:cNvSpPr>
          <p:nvPr>
            <p:ph idx="1"/>
          </p:nvPr>
        </p:nvSpPr>
        <p:spPr>
          <a:xfrm>
            <a:off x="838200" y="1030942"/>
            <a:ext cx="10842812" cy="5146021"/>
          </a:xfrm>
        </p:spPr>
        <p:txBody>
          <a:bodyPr/>
          <a:lstStyle/>
          <a:p>
            <a:pPr marL="0" indent="0" algn="just">
              <a:lnSpc>
                <a:spcPct val="150000"/>
              </a:lnSpc>
              <a:buNone/>
            </a:pPr>
            <a:r>
              <a:rPr lang="en-US" sz="2400" b="0" i="0" dirty="0">
                <a:solidFill>
                  <a:srgbClr val="00467A"/>
                </a:solidFill>
                <a:effectLst/>
                <a:latin typeface="Berlin Sans FB Demi" panose="020E0802020502020306" pitchFamily="34" charset="0"/>
              </a:rPr>
              <a:t>System testing usually consists of three different kinds of testing activities:</a:t>
            </a:r>
            <a:r>
              <a:rPr lang="en-US" sz="2400" dirty="0">
                <a:solidFill>
                  <a:srgbClr val="00467A"/>
                </a:solidFill>
                <a:latin typeface="Berlin Sans FB Demi" panose="020E0802020502020306" pitchFamily="34" charset="0"/>
              </a:rPr>
              <a:t> </a:t>
            </a:r>
          </a:p>
          <a:p>
            <a:pPr lvl="1" algn="just">
              <a:lnSpc>
                <a:spcPct val="150000"/>
              </a:lnSpc>
              <a:buFont typeface="Wingdings" panose="05000000000000000000" pitchFamily="2" charset="2"/>
              <a:buChar char="Ø"/>
            </a:pPr>
            <a:r>
              <a:rPr lang="en-US" b="0" i="0" dirty="0">
                <a:solidFill>
                  <a:srgbClr val="C00000"/>
                </a:solidFill>
                <a:effectLst/>
                <a:latin typeface="Berlin Sans FB Demi" panose="020E0802020502020306" pitchFamily="34" charset="0"/>
              </a:rPr>
              <a:t>α – testing:</a:t>
            </a:r>
            <a:r>
              <a:rPr lang="en-US" b="0" i="0" dirty="0">
                <a:solidFill>
                  <a:srgbClr val="00467A"/>
                </a:solidFill>
                <a:effectLst/>
                <a:latin typeface="Berlin Sans FB Demi" panose="020E0802020502020306" pitchFamily="34" charset="0"/>
              </a:rPr>
              <a:t> It is the system testing performed by the development team.</a:t>
            </a:r>
          </a:p>
          <a:p>
            <a:pPr lvl="1" algn="just">
              <a:lnSpc>
                <a:spcPct val="150000"/>
              </a:lnSpc>
              <a:buFont typeface="Wingdings" panose="05000000000000000000" pitchFamily="2" charset="2"/>
              <a:buChar char="Ø"/>
            </a:pPr>
            <a:r>
              <a:rPr lang="en-US" b="0" i="0" dirty="0">
                <a:solidFill>
                  <a:srgbClr val="C00000"/>
                </a:solidFill>
                <a:effectLst/>
                <a:latin typeface="Berlin Sans FB Demi" panose="020E0802020502020306" pitchFamily="34" charset="0"/>
              </a:rPr>
              <a:t>β –testing:</a:t>
            </a:r>
            <a:r>
              <a:rPr lang="en-US" b="0" i="0" dirty="0">
                <a:solidFill>
                  <a:srgbClr val="00467A"/>
                </a:solidFill>
                <a:effectLst/>
                <a:latin typeface="Berlin Sans FB Demi" panose="020E0802020502020306" pitchFamily="34" charset="0"/>
              </a:rPr>
              <a:t> It is the system testing performed by a friendly set of customers.</a:t>
            </a:r>
          </a:p>
          <a:p>
            <a:pPr lvl="1" algn="just">
              <a:lnSpc>
                <a:spcPct val="150000"/>
              </a:lnSpc>
              <a:buFont typeface="Wingdings" panose="05000000000000000000" pitchFamily="2" charset="2"/>
              <a:buChar char="Ø"/>
            </a:pPr>
            <a:r>
              <a:rPr lang="en-US" b="0" i="0" dirty="0">
                <a:solidFill>
                  <a:srgbClr val="C00000"/>
                </a:solidFill>
                <a:effectLst/>
                <a:latin typeface="Berlin Sans FB Demi" panose="020E0802020502020306" pitchFamily="34" charset="0"/>
              </a:rPr>
              <a:t>Acceptance testing:</a:t>
            </a:r>
            <a:r>
              <a:rPr lang="en-US" b="0" i="0" dirty="0">
                <a:solidFill>
                  <a:srgbClr val="00467A"/>
                </a:solidFill>
                <a:effectLst/>
                <a:latin typeface="Berlin Sans FB Demi" panose="020E0802020502020306" pitchFamily="34" charset="0"/>
              </a:rPr>
              <a:t> It is the system testing performed by the customer himself after the product delivery to determine whether to accept or reject the delivered product.</a:t>
            </a:r>
          </a:p>
        </p:txBody>
      </p:sp>
    </p:spTree>
    <p:extLst>
      <p:ext uri="{BB962C8B-B14F-4D97-AF65-F5344CB8AC3E}">
        <p14:creationId xmlns:p14="http://schemas.microsoft.com/office/powerpoint/2010/main" val="33615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10B1-B1BF-CB2E-D623-9A798A5A1AAE}"/>
              </a:ext>
            </a:extLst>
          </p:cNvPr>
          <p:cNvSpPr>
            <a:spLocks noGrp="1"/>
          </p:cNvSpPr>
          <p:nvPr>
            <p:ph type="title"/>
          </p:nvPr>
        </p:nvSpPr>
        <p:spPr>
          <a:xfrm>
            <a:off x="829235" y="311336"/>
            <a:ext cx="10515600" cy="513418"/>
          </a:xfrm>
        </p:spPr>
        <p:txBody>
          <a:bodyPr>
            <a:normAutofit fontScale="90000"/>
          </a:bodyPr>
          <a:lstStyle/>
          <a:p>
            <a:r>
              <a:rPr lang="en-US" sz="3600" b="1" i="0" dirty="0">
                <a:solidFill>
                  <a:srgbClr val="C00000"/>
                </a:solidFill>
                <a:effectLst/>
                <a:latin typeface="Arial Black" panose="020B0A04020102020204" pitchFamily="34" charset="0"/>
              </a:rPr>
              <a:t>Maintenance</a:t>
            </a:r>
            <a:endParaRPr lang="en-US" sz="36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9C1AD8E-EAE2-1E3B-AB44-B54B735E5676}"/>
              </a:ext>
            </a:extLst>
          </p:cNvPr>
          <p:cNvSpPr>
            <a:spLocks noGrp="1"/>
          </p:cNvSpPr>
          <p:nvPr>
            <p:ph idx="1"/>
          </p:nvPr>
        </p:nvSpPr>
        <p:spPr>
          <a:xfrm>
            <a:off x="838199" y="929152"/>
            <a:ext cx="10833847" cy="5617512"/>
          </a:xfrm>
        </p:spPr>
        <p:txBody>
          <a:bodyPr>
            <a:normAutofit fontScale="92500" lnSpcReduction="20000"/>
          </a:bodyPr>
          <a:lstStyle/>
          <a:p>
            <a:pPr marL="0" indent="0" algn="just">
              <a:lnSpc>
                <a:spcPct val="150000"/>
              </a:lnSpc>
              <a:buNone/>
            </a:pPr>
            <a:r>
              <a:rPr lang="en-US" sz="2400" b="1" i="0" dirty="0">
                <a:solidFill>
                  <a:srgbClr val="00467A"/>
                </a:solidFill>
                <a:effectLst/>
                <a:latin typeface="Berlin Sans FB Demi" panose="020E0802020502020306" pitchFamily="34" charset="0"/>
              </a:rPr>
              <a:t>Maintenance of a typical software product requires much more than the effort necessary to develop the product itself.</a:t>
            </a:r>
          </a:p>
          <a:p>
            <a:pPr marL="0" indent="0" algn="just">
              <a:lnSpc>
                <a:spcPct val="150000"/>
              </a:lnSpc>
              <a:buNone/>
            </a:pPr>
            <a:r>
              <a:rPr lang="en-US" sz="2400" b="1" i="0" dirty="0">
                <a:solidFill>
                  <a:srgbClr val="00467A"/>
                </a:solidFill>
                <a:effectLst/>
                <a:latin typeface="Berlin Sans FB Demi" panose="020E0802020502020306" pitchFamily="34" charset="0"/>
              </a:rPr>
              <a:t>Maintenance involves performing any one or more of the following three kinds of activities:</a:t>
            </a:r>
          </a:p>
          <a:p>
            <a:pPr lvl="1" algn="just">
              <a:lnSpc>
                <a:spcPct val="150000"/>
              </a:lnSpc>
              <a:buFont typeface="Wingdings" panose="05000000000000000000" pitchFamily="2" charset="2"/>
              <a:buChar char="Ø"/>
            </a:pPr>
            <a:r>
              <a:rPr lang="en-US" b="1" i="0" dirty="0">
                <a:solidFill>
                  <a:srgbClr val="00467A"/>
                </a:solidFill>
                <a:effectLst/>
                <a:latin typeface="Berlin Sans FB Demi" panose="020E0802020502020306" pitchFamily="34" charset="0"/>
              </a:rPr>
              <a:t>Correcting errors that were not discovered during the product development phase. This is called corrective maintenance.</a:t>
            </a:r>
          </a:p>
          <a:p>
            <a:pPr lvl="1" algn="just">
              <a:lnSpc>
                <a:spcPct val="150000"/>
              </a:lnSpc>
              <a:buFont typeface="Wingdings" panose="05000000000000000000" pitchFamily="2" charset="2"/>
              <a:buChar char="Ø"/>
            </a:pPr>
            <a:r>
              <a:rPr lang="en-US" b="1" i="0" dirty="0">
                <a:solidFill>
                  <a:srgbClr val="00467A"/>
                </a:solidFill>
                <a:effectLst/>
                <a:latin typeface="Berlin Sans FB Demi" panose="020E0802020502020306" pitchFamily="34" charset="0"/>
              </a:rPr>
              <a:t>Improving the implementation of the system, and enhancing the functionalities of the system according to the customer’s requirements. This is called perfective maintenance.</a:t>
            </a:r>
          </a:p>
          <a:p>
            <a:pPr lvl="1" algn="just">
              <a:lnSpc>
                <a:spcPct val="150000"/>
              </a:lnSpc>
              <a:buFont typeface="Wingdings" panose="05000000000000000000" pitchFamily="2" charset="2"/>
              <a:buChar char="Ø"/>
            </a:pPr>
            <a:r>
              <a:rPr lang="en-US" b="1" i="0" dirty="0">
                <a:solidFill>
                  <a:srgbClr val="00467A"/>
                </a:solidFill>
                <a:effectLst/>
                <a:latin typeface="Berlin Sans FB Demi" panose="020E0802020502020306" pitchFamily="34" charset="0"/>
              </a:rPr>
              <a:t>Porting the software to work in a new environment. For example, porting may be required to get the software to work on a new computer platform or with a new operating system. This is called adaptive maintenance.</a:t>
            </a:r>
            <a:endParaRPr lang="en-US" b="1"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23784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6464-07CE-8BB3-8219-57592337E0A2}"/>
              </a:ext>
            </a:extLst>
          </p:cNvPr>
          <p:cNvSpPr>
            <a:spLocks noGrp="1"/>
          </p:cNvSpPr>
          <p:nvPr>
            <p:ph type="title"/>
          </p:nvPr>
        </p:nvSpPr>
        <p:spPr>
          <a:xfrm>
            <a:off x="838200" y="365126"/>
            <a:ext cx="10515600" cy="683746"/>
          </a:xfrm>
        </p:spPr>
        <p:txBody>
          <a:bodyPr>
            <a:normAutofit/>
          </a:bodyPr>
          <a:lstStyle/>
          <a:p>
            <a:r>
              <a:rPr lang="en-US" sz="3200" b="1" i="0" dirty="0">
                <a:solidFill>
                  <a:srgbClr val="C00000"/>
                </a:solidFill>
                <a:effectLst/>
                <a:latin typeface="Arial Black" panose="020B0A04020102020204" pitchFamily="34" charset="0"/>
              </a:rPr>
              <a:t>Life Cycle Model</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CCE0CC6-3157-C678-FA20-3D930ABC6B1B}"/>
              </a:ext>
            </a:extLst>
          </p:cNvPr>
          <p:cNvSpPr>
            <a:spLocks noGrp="1"/>
          </p:cNvSpPr>
          <p:nvPr>
            <p:ph idx="1"/>
          </p:nvPr>
        </p:nvSpPr>
        <p:spPr>
          <a:xfrm>
            <a:off x="838199" y="1117412"/>
            <a:ext cx="10986247" cy="5256493"/>
          </a:xfrm>
        </p:spPr>
        <p:txBody>
          <a:bodyPr>
            <a:normAutofit/>
          </a:bodyPr>
          <a:lstStyle/>
          <a:p>
            <a:pPr algn="just">
              <a:lnSpc>
                <a:spcPct val="100000"/>
              </a:lnSpc>
              <a:buFont typeface="Wingdings" panose="05000000000000000000" pitchFamily="2" charset="2"/>
              <a:buChar char="v"/>
            </a:pPr>
            <a:r>
              <a:rPr lang="en-US" sz="2400" b="0" i="0" dirty="0">
                <a:solidFill>
                  <a:srgbClr val="002060"/>
                </a:solidFill>
                <a:effectLst/>
                <a:latin typeface="Berlin Sans FB Demi" panose="020E0802020502020306" pitchFamily="34" charset="0"/>
              </a:rPr>
              <a:t>A Software life cycle model (also called process model) is a descriptive and diagrammatic representation of the software life cycle. </a:t>
            </a:r>
          </a:p>
          <a:p>
            <a:pPr algn="just">
              <a:lnSpc>
                <a:spcPct val="100000"/>
              </a:lnSpc>
              <a:buFont typeface="Wingdings" panose="05000000000000000000" pitchFamily="2" charset="2"/>
              <a:buChar char="v"/>
            </a:pPr>
            <a:r>
              <a:rPr lang="en-US" sz="2400" dirty="0">
                <a:solidFill>
                  <a:srgbClr val="002060"/>
                </a:solidFill>
                <a:latin typeface="Berlin Sans FB Demi" panose="020E0802020502020306" pitchFamily="34" charset="0"/>
              </a:rPr>
              <a:t>It </a:t>
            </a:r>
            <a:r>
              <a:rPr lang="en-US" sz="2400" b="0" i="0" dirty="0">
                <a:solidFill>
                  <a:srgbClr val="002060"/>
                </a:solidFill>
                <a:effectLst/>
                <a:latin typeface="Berlin Sans FB Demi" panose="020E0802020502020306" pitchFamily="34" charset="0"/>
              </a:rPr>
              <a:t>represents all the activities required to make a software product transit through its life cycle phases. </a:t>
            </a:r>
          </a:p>
          <a:p>
            <a:pPr algn="just">
              <a:lnSpc>
                <a:spcPct val="100000"/>
              </a:lnSpc>
              <a:buFont typeface="Wingdings" panose="05000000000000000000" pitchFamily="2" charset="2"/>
              <a:buChar char="v"/>
            </a:pPr>
            <a:r>
              <a:rPr lang="en-US" sz="2400" b="0" i="0" dirty="0">
                <a:solidFill>
                  <a:srgbClr val="002060"/>
                </a:solidFill>
                <a:effectLst/>
                <a:latin typeface="Berlin Sans FB Demi" panose="020E0802020502020306" pitchFamily="34" charset="0"/>
              </a:rPr>
              <a:t>It captures the order in which these activities are to be undertaken. </a:t>
            </a:r>
          </a:p>
          <a:p>
            <a:pPr algn="just">
              <a:lnSpc>
                <a:spcPct val="100000"/>
              </a:lnSpc>
              <a:buFont typeface="Wingdings" panose="05000000000000000000" pitchFamily="2" charset="2"/>
              <a:buChar char="v"/>
            </a:pPr>
            <a:r>
              <a:rPr lang="en-US" sz="2400" dirty="0">
                <a:solidFill>
                  <a:srgbClr val="002060"/>
                </a:solidFill>
                <a:latin typeface="Berlin Sans FB Demi" panose="020E0802020502020306" pitchFamily="34" charset="0"/>
              </a:rPr>
              <a:t>It</a:t>
            </a:r>
            <a:r>
              <a:rPr lang="en-US" sz="2400" b="0" i="0" dirty="0">
                <a:solidFill>
                  <a:srgbClr val="002060"/>
                </a:solidFill>
                <a:effectLst/>
                <a:latin typeface="Berlin Sans FB Demi" panose="020E0802020502020306" pitchFamily="34" charset="0"/>
              </a:rPr>
              <a:t> maps the different activities performed on a software product from its inception to retirement. </a:t>
            </a:r>
          </a:p>
          <a:p>
            <a:pPr algn="just">
              <a:lnSpc>
                <a:spcPct val="100000"/>
              </a:lnSpc>
              <a:buFont typeface="Wingdings" panose="05000000000000000000" pitchFamily="2" charset="2"/>
              <a:buChar char="v"/>
            </a:pPr>
            <a:r>
              <a:rPr lang="en-US" sz="2400" b="0" i="0" dirty="0">
                <a:solidFill>
                  <a:srgbClr val="002060"/>
                </a:solidFill>
                <a:effectLst/>
                <a:latin typeface="Berlin Sans FB Demi" panose="020E0802020502020306" pitchFamily="34" charset="0"/>
              </a:rPr>
              <a:t>Different life cycle models may map the basic development activities to phases in different ways. </a:t>
            </a:r>
          </a:p>
          <a:p>
            <a:pPr algn="just">
              <a:lnSpc>
                <a:spcPct val="100000"/>
              </a:lnSpc>
              <a:buFont typeface="Wingdings" panose="05000000000000000000" pitchFamily="2" charset="2"/>
              <a:buChar char="v"/>
            </a:pPr>
            <a:r>
              <a:rPr lang="en-US" sz="2400" dirty="0">
                <a:solidFill>
                  <a:srgbClr val="002060"/>
                </a:solidFill>
                <a:latin typeface="Berlin Sans FB Demi" panose="020E0802020502020306" pitchFamily="34" charset="0"/>
              </a:rPr>
              <a:t>N</a:t>
            </a:r>
            <a:r>
              <a:rPr lang="en-US" sz="2400" b="0" i="0" dirty="0">
                <a:solidFill>
                  <a:srgbClr val="002060"/>
                </a:solidFill>
                <a:effectLst/>
                <a:latin typeface="Berlin Sans FB Demi" panose="020E0802020502020306" pitchFamily="34" charset="0"/>
              </a:rPr>
              <a:t>o matter which life cycle model is followed, the basic activities are included in all life cycle models though the activities may be carried out in different orders in different life cycle models.</a:t>
            </a:r>
          </a:p>
        </p:txBody>
      </p:sp>
    </p:spTree>
    <p:extLst>
      <p:ext uri="{BB962C8B-B14F-4D97-AF65-F5344CB8AC3E}">
        <p14:creationId xmlns:p14="http://schemas.microsoft.com/office/powerpoint/2010/main" val="600505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4870-46B5-3152-DF58-6E8264310B2E}"/>
              </a:ext>
            </a:extLst>
          </p:cNvPr>
          <p:cNvSpPr>
            <a:spLocks noGrp="1"/>
          </p:cNvSpPr>
          <p:nvPr>
            <p:ph type="title"/>
          </p:nvPr>
        </p:nvSpPr>
        <p:spPr>
          <a:xfrm>
            <a:off x="609599" y="365125"/>
            <a:ext cx="11008659" cy="656851"/>
          </a:xfrm>
        </p:spPr>
        <p:txBody>
          <a:bodyPr>
            <a:normAutofit/>
          </a:bodyPr>
          <a:lstStyle/>
          <a:p>
            <a:r>
              <a:rPr lang="en-US" sz="3200" b="1" dirty="0">
                <a:solidFill>
                  <a:srgbClr val="C00000"/>
                </a:solidFill>
                <a:effectLst/>
                <a:latin typeface="Arial Black" panose="020B0A04020102020204" pitchFamily="34" charset="0"/>
              </a:rPr>
              <a:t>Shortcomings of The </a:t>
            </a:r>
            <a:r>
              <a:rPr lang="en-US" sz="3200" b="1" dirty="0">
                <a:solidFill>
                  <a:srgbClr val="C00000"/>
                </a:solidFill>
                <a:latin typeface="Arial Black" panose="020B0A04020102020204" pitchFamily="34" charset="0"/>
              </a:rPr>
              <a:t>C</a:t>
            </a:r>
            <a:r>
              <a:rPr lang="en-US" sz="3200" b="1" dirty="0">
                <a:solidFill>
                  <a:srgbClr val="C00000"/>
                </a:solidFill>
                <a:effectLst/>
                <a:latin typeface="Arial Black" panose="020B0A04020102020204" pitchFamily="34" charset="0"/>
              </a:rPr>
              <a:t>lassical </a:t>
            </a:r>
            <a:r>
              <a:rPr lang="en-US" sz="3200" b="1" dirty="0">
                <a:solidFill>
                  <a:srgbClr val="C00000"/>
                </a:solidFill>
                <a:latin typeface="Arial Black" panose="020B0A04020102020204" pitchFamily="34" charset="0"/>
              </a:rPr>
              <a:t>W</a:t>
            </a:r>
            <a:r>
              <a:rPr lang="en-US" sz="3200" b="1" dirty="0">
                <a:solidFill>
                  <a:srgbClr val="C00000"/>
                </a:solidFill>
                <a:effectLst/>
                <a:latin typeface="Arial Black" panose="020B0A04020102020204" pitchFamily="34" charset="0"/>
              </a:rPr>
              <a:t>aterfall </a:t>
            </a:r>
            <a:r>
              <a:rPr lang="en-US" sz="3200" b="1" dirty="0">
                <a:solidFill>
                  <a:srgbClr val="C00000"/>
                </a:solidFill>
                <a:latin typeface="Arial Black" panose="020B0A04020102020204" pitchFamily="34" charset="0"/>
              </a:rPr>
              <a:t>M</a:t>
            </a:r>
            <a:r>
              <a:rPr lang="en-US" sz="3200" b="1" dirty="0">
                <a:solidFill>
                  <a:srgbClr val="C00000"/>
                </a:solidFill>
                <a:effectLst/>
                <a:latin typeface="Arial Black" panose="020B0A04020102020204" pitchFamily="34" charset="0"/>
              </a:rPr>
              <a:t>odel</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CA16451B-BCAF-F14A-0757-8548327B9B60}"/>
              </a:ext>
            </a:extLst>
          </p:cNvPr>
          <p:cNvSpPr>
            <a:spLocks noGrp="1"/>
          </p:cNvSpPr>
          <p:nvPr>
            <p:ph idx="1"/>
          </p:nvPr>
        </p:nvSpPr>
        <p:spPr>
          <a:xfrm>
            <a:off x="748552" y="1099483"/>
            <a:ext cx="11008659" cy="5393391"/>
          </a:xfrm>
        </p:spPr>
        <p:txBody>
          <a:bodyPr>
            <a:normAutofit/>
          </a:bodyPr>
          <a:lstStyle/>
          <a:p>
            <a:pPr marL="0" indent="0" algn="just">
              <a:lnSpc>
                <a:spcPct val="150000"/>
              </a:lnSpc>
              <a:buNone/>
            </a:pPr>
            <a:r>
              <a:rPr lang="en-US" sz="2400" b="1" i="0" dirty="0">
                <a:solidFill>
                  <a:srgbClr val="00467A"/>
                </a:solidFill>
                <a:effectLst/>
                <a:latin typeface="Berlin Sans FB Demi" panose="020E0802020502020306" pitchFamily="34" charset="0"/>
              </a:rPr>
              <a:t>The classical waterfall model is an idealistic one since it assumes that no development error is ever committed by the engineers during any of the life cycle phases. </a:t>
            </a:r>
          </a:p>
          <a:p>
            <a:pPr marL="0" indent="0" algn="just">
              <a:lnSpc>
                <a:spcPct val="150000"/>
              </a:lnSpc>
              <a:buNone/>
            </a:pPr>
            <a:r>
              <a:rPr lang="en-US" sz="2400" b="1" i="0" dirty="0">
                <a:solidFill>
                  <a:srgbClr val="00467A"/>
                </a:solidFill>
                <a:effectLst/>
                <a:latin typeface="Berlin Sans FB Demi" panose="020E0802020502020306" pitchFamily="34" charset="0"/>
              </a:rPr>
              <a:t>However, in practical development environments, the engineers do commit a large number of errors in almost every phase of the life cycle. </a:t>
            </a:r>
          </a:p>
          <a:p>
            <a:pPr marL="0" indent="0" algn="just">
              <a:lnSpc>
                <a:spcPct val="150000"/>
              </a:lnSpc>
              <a:buNone/>
            </a:pPr>
            <a:r>
              <a:rPr lang="en-US" sz="2400" b="1" i="0" dirty="0">
                <a:solidFill>
                  <a:srgbClr val="00467A"/>
                </a:solidFill>
                <a:effectLst/>
                <a:latin typeface="Berlin Sans FB Demi" panose="020E0802020502020306" pitchFamily="34" charset="0"/>
              </a:rPr>
              <a:t>The source of the defects can be many: oversight, wrong assumptions, use of inappropriate technology, communication gap among the project engineers, etc. These defects usually get detected much later in the life cycle.</a:t>
            </a:r>
            <a:endParaRPr lang="en-US" sz="2400" b="1"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280870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69DD-47CB-9F8C-C18B-03390D944E12}"/>
              </a:ext>
            </a:extLst>
          </p:cNvPr>
          <p:cNvSpPr>
            <a:spLocks noGrp="1"/>
          </p:cNvSpPr>
          <p:nvPr>
            <p:ph type="title"/>
          </p:nvPr>
        </p:nvSpPr>
        <p:spPr>
          <a:xfrm>
            <a:off x="838200" y="365126"/>
            <a:ext cx="10515600" cy="612028"/>
          </a:xfrm>
        </p:spPr>
        <p:txBody>
          <a:bodyPr>
            <a:normAutofit/>
          </a:bodyPr>
          <a:lstStyle/>
          <a:p>
            <a:r>
              <a:rPr lang="en-US" sz="3200" b="1" i="0" dirty="0">
                <a:solidFill>
                  <a:srgbClr val="C00000"/>
                </a:solidFill>
                <a:effectLst/>
                <a:latin typeface="Arial Black" panose="020B0A04020102020204" pitchFamily="34" charset="0"/>
              </a:rPr>
              <a:t>Need for A Life Cycle Model</a:t>
            </a:r>
            <a:r>
              <a:rPr lang="en-US" sz="3200" dirty="0">
                <a:solidFill>
                  <a:srgbClr val="C00000"/>
                </a:solidFill>
              </a:rPr>
              <a:t> </a:t>
            </a:r>
          </a:p>
        </p:txBody>
      </p:sp>
      <p:sp>
        <p:nvSpPr>
          <p:cNvPr id="3" name="Content Placeholder 2">
            <a:extLst>
              <a:ext uri="{FF2B5EF4-FFF2-40B4-BE49-F238E27FC236}">
                <a16:creationId xmlns:a16="http://schemas.microsoft.com/office/drawing/2014/main" id="{A646A98D-E2CB-56FF-2F48-5D780EDC1819}"/>
              </a:ext>
            </a:extLst>
          </p:cNvPr>
          <p:cNvSpPr>
            <a:spLocks noGrp="1"/>
          </p:cNvSpPr>
          <p:nvPr>
            <p:ph idx="1"/>
          </p:nvPr>
        </p:nvSpPr>
        <p:spPr>
          <a:xfrm>
            <a:off x="838199" y="1117413"/>
            <a:ext cx="11031071" cy="5444752"/>
          </a:xfrm>
        </p:spPr>
        <p:txBody>
          <a:bodyPr>
            <a:normAutofit lnSpcReduction="10000"/>
          </a:bodyPr>
          <a:lstStyle/>
          <a:p>
            <a:pPr algn="just">
              <a:lnSpc>
                <a:spcPct val="150000"/>
              </a:lnSpc>
              <a:buFont typeface="Wingdings" panose="05000000000000000000" pitchFamily="2" charset="2"/>
              <a:buChar char="v"/>
            </a:pPr>
            <a:r>
              <a:rPr lang="en-US" sz="2400" b="0" i="0" dirty="0">
                <a:solidFill>
                  <a:srgbClr val="00467A"/>
                </a:solidFill>
                <a:effectLst/>
                <a:latin typeface="Berlin Sans FB Demi" panose="020E0802020502020306" pitchFamily="34" charset="0"/>
              </a:rPr>
              <a:t>To develop of a software product in a systematic and disciplined manner.</a:t>
            </a:r>
          </a:p>
          <a:p>
            <a:pPr algn="just">
              <a:lnSpc>
                <a:spcPct val="150000"/>
              </a:lnSpc>
              <a:buFont typeface="Wingdings" panose="05000000000000000000" pitchFamily="2" charset="2"/>
              <a:buChar char="v"/>
            </a:pPr>
            <a:r>
              <a:rPr lang="en-US" sz="2400" dirty="0">
                <a:solidFill>
                  <a:srgbClr val="00467A"/>
                </a:solidFill>
                <a:latin typeface="Berlin Sans FB Demi" panose="020E0802020502020306" pitchFamily="34" charset="0"/>
              </a:rPr>
              <a:t>To make a </a:t>
            </a:r>
            <a:r>
              <a:rPr lang="en-US" sz="2400" b="0" i="0" dirty="0">
                <a:solidFill>
                  <a:srgbClr val="00467A"/>
                </a:solidFill>
                <a:effectLst/>
                <a:latin typeface="Berlin Sans FB Demi" panose="020E0802020502020306" pitchFamily="34" charset="0"/>
              </a:rPr>
              <a:t>clear understanding among team members about when and what to do. Otherwise it would lead to chaos and project failure.</a:t>
            </a:r>
          </a:p>
          <a:p>
            <a:pPr algn="just">
              <a:lnSpc>
                <a:spcPct val="150000"/>
              </a:lnSpc>
              <a:buFont typeface="Wingdings" panose="05000000000000000000" pitchFamily="2" charset="2"/>
              <a:buChar char="v"/>
            </a:pPr>
            <a:r>
              <a:rPr lang="en-US" sz="2400" b="0" i="0" dirty="0">
                <a:solidFill>
                  <a:srgbClr val="00467A"/>
                </a:solidFill>
                <a:effectLst/>
                <a:latin typeface="Berlin Sans FB Demi" panose="020E0802020502020306" pitchFamily="34" charset="0"/>
              </a:rPr>
              <a:t>A software life cycle model defines entry and exit criteria for every phase. A phase can start only if its phase-entry criteria have been satisfied.</a:t>
            </a:r>
          </a:p>
          <a:p>
            <a:pPr algn="just">
              <a:lnSpc>
                <a:spcPct val="150000"/>
              </a:lnSpc>
              <a:buFont typeface="Wingdings" panose="05000000000000000000" pitchFamily="2" charset="2"/>
              <a:buChar char="v"/>
            </a:pPr>
            <a:r>
              <a:rPr lang="en-US" sz="2400" dirty="0">
                <a:solidFill>
                  <a:srgbClr val="00467A"/>
                </a:solidFill>
                <a:latin typeface="Berlin Sans FB Demi" panose="020E0802020502020306" pitchFamily="34" charset="0"/>
              </a:rPr>
              <a:t>W</a:t>
            </a:r>
            <a:r>
              <a:rPr lang="en-US" sz="2400" b="0" i="0" dirty="0">
                <a:solidFill>
                  <a:srgbClr val="00467A"/>
                </a:solidFill>
                <a:effectLst/>
                <a:latin typeface="Berlin Sans FB Demi" panose="020E0802020502020306" pitchFamily="34" charset="0"/>
              </a:rPr>
              <a:t>ithout software life cycle model the entry and exit criteria for a phase cannot be recognized.</a:t>
            </a:r>
          </a:p>
          <a:p>
            <a:pPr algn="just">
              <a:lnSpc>
                <a:spcPct val="150000"/>
              </a:lnSpc>
              <a:buFont typeface="Wingdings" panose="05000000000000000000" pitchFamily="2" charset="2"/>
              <a:buChar char="v"/>
            </a:pPr>
            <a:r>
              <a:rPr lang="en-US" sz="2400" b="0" i="0" dirty="0">
                <a:solidFill>
                  <a:srgbClr val="00467A"/>
                </a:solidFill>
                <a:effectLst/>
                <a:latin typeface="Berlin Sans FB Demi" panose="020E0802020502020306" pitchFamily="34" charset="0"/>
              </a:rPr>
              <a:t>Without software life cycle models it becomes very difficult for software project managers to monitor the progress of the project.</a:t>
            </a:r>
            <a:r>
              <a:rPr lang="en-US" sz="2400" dirty="0">
                <a:solidFill>
                  <a:srgbClr val="00467A"/>
                </a:solidFill>
                <a:latin typeface="Berlin Sans FB Demi" panose="020E0802020502020306" pitchFamily="34" charset="0"/>
              </a:rPr>
              <a:t> </a:t>
            </a:r>
            <a:endParaRPr lang="en-US" sz="2400" b="0" i="0" dirty="0">
              <a:solidFill>
                <a:srgbClr val="00467A"/>
              </a:solidFill>
              <a:effectLst/>
              <a:latin typeface="Berlin Sans FB Demi" panose="020E0802020502020306" pitchFamily="34" charset="0"/>
            </a:endParaRPr>
          </a:p>
        </p:txBody>
      </p:sp>
    </p:spTree>
    <p:extLst>
      <p:ext uri="{BB962C8B-B14F-4D97-AF65-F5344CB8AC3E}">
        <p14:creationId xmlns:p14="http://schemas.microsoft.com/office/powerpoint/2010/main" val="303240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389A-36C8-9286-1393-8F59B247194A}"/>
              </a:ext>
            </a:extLst>
          </p:cNvPr>
          <p:cNvSpPr>
            <a:spLocks noGrp="1"/>
          </p:cNvSpPr>
          <p:nvPr>
            <p:ph type="title"/>
          </p:nvPr>
        </p:nvSpPr>
        <p:spPr>
          <a:xfrm>
            <a:off x="838200" y="365125"/>
            <a:ext cx="10515600" cy="674781"/>
          </a:xfrm>
        </p:spPr>
        <p:txBody>
          <a:bodyPr>
            <a:normAutofit/>
          </a:bodyPr>
          <a:lstStyle/>
          <a:p>
            <a:r>
              <a:rPr lang="en-US" sz="3200" dirty="0">
                <a:solidFill>
                  <a:srgbClr val="C00000"/>
                </a:solidFill>
                <a:latin typeface="Arial Black" panose="020B0A04020102020204" pitchFamily="34" charset="0"/>
              </a:rPr>
              <a:t>Different Life Cycle Models</a:t>
            </a:r>
          </a:p>
        </p:txBody>
      </p:sp>
      <p:sp>
        <p:nvSpPr>
          <p:cNvPr id="3" name="Content Placeholder 2">
            <a:extLst>
              <a:ext uri="{FF2B5EF4-FFF2-40B4-BE49-F238E27FC236}">
                <a16:creationId xmlns:a16="http://schemas.microsoft.com/office/drawing/2014/main" id="{E3A46BBD-7011-1AC6-4B21-FDFC4E0F0337}"/>
              </a:ext>
            </a:extLst>
          </p:cNvPr>
          <p:cNvSpPr>
            <a:spLocks noGrp="1"/>
          </p:cNvSpPr>
          <p:nvPr>
            <p:ph idx="1"/>
          </p:nvPr>
        </p:nvSpPr>
        <p:spPr>
          <a:xfrm>
            <a:off x="838200" y="1171200"/>
            <a:ext cx="10515600" cy="5321675"/>
          </a:xfrm>
        </p:spPr>
        <p:txBody>
          <a:bodyPr>
            <a:normAutofit fontScale="92500" lnSpcReduction="10000"/>
          </a:bodyPr>
          <a:lstStyle/>
          <a:p>
            <a:pPr>
              <a:lnSpc>
                <a:spcPct val="150000"/>
              </a:lnSpc>
              <a:buFont typeface="Wingdings" panose="05000000000000000000" pitchFamily="2" charset="2"/>
              <a:buChar char="q"/>
            </a:pPr>
            <a:r>
              <a:rPr lang="en-US" b="1" i="0" dirty="0">
                <a:solidFill>
                  <a:srgbClr val="00467A"/>
                </a:solidFill>
                <a:effectLst/>
                <a:latin typeface="Berlin Sans FB Demi" panose="020E0802020502020306" pitchFamily="34" charset="0"/>
              </a:rPr>
              <a:t>Classical Waterfall Model</a:t>
            </a:r>
            <a:endParaRPr lang="en-US" b="1" dirty="0">
              <a:solidFill>
                <a:srgbClr val="00467A"/>
              </a:solidFill>
              <a:latin typeface="Berlin Sans FB Demi" panose="020E0802020502020306" pitchFamily="34" charset="0"/>
            </a:endParaRPr>
          </a:p>
          <a:p>
            <a:pPr>
              <a:lnSpc>
                <a:spcPct val="150000"/>
              </a:lnSpc>
              <a:buFont typeface="Wingdings" panose="05000000000000000000" pitchFamily="2" charset="2"/>
              <a:buChar char="q"/>
            </a:pPr>
            <a:r>
              <a:rPr lang="en-US" b="1" i="0" dirty="0">
                <a:solidFill>
                  <a:srgbClr val="00467A"/>
                </a:solidFill>
                <a:effectLst/>
                <a:latin typeface="Berlin Sans FB Demi" panose="020E0802020502020306" pitchFamily="34" charset="0"/>
              </a:rPr>
              <a:t>Iterative Waterfall Model</a:t>
            </a:r>
          </a:p>
          <a:p>
            <a:pPr>
              <a:lnSpc>
                <a:spcPct val="150000"/>
              </a:lnSpc>
              <a:buFont typeface="Wingdings" panose="05000000000000000000" pitchFamily="2" charset="2"/>
              <a:buChar char="q"/>
            </a:pPr>
            <a:r>
              <a:rPr lang="en-US" b="1" i="0" dirty="0">
                <a:solidFill>
                  <a:srgbClr val="00467A"/>
                </a:solidFill>
                <a:effectLst/>
                <a:latin typeface="Berlin Sans FB Demi" panose="020E0802020502020306" pitchFamily="34" charset="0"/>
              </a:rPr>
              <a:t>Prototyping Model</a:t>
            </a:r>
          </a:p>
          <a:p>
            <a:pPr>
              <a:lnSpc>
                <a:spcPct val="150000"/>
              </a:lnSpc>
              <a:buFont typeface="Wingdings" panose="05000000000000000000" pitchFamily="2" charset="2"/>
              <a:buChar char="q"/>
            </a:pPr>
            <a:r>
              <a:rPr lang="en-US" b="1" i="0" dirty="0">
                <a:solidFill>
                  <a:srgbClr val="00467A"/>
                </a:solidFill>
                <a:effectLst/>
                <a:latin typeface="Berlin Sans FB Demi" panose="020E0802020502020306" pitchFamily="34" charset="0"/>
              </a:rPr>
              <a:t>Evolutionary Model</a:t>
            </a:r>
          </a:p>
          <a:p>
            <a:pPr>
              <a:lnSpc>
                <a:spcPct val="150000"/>
              </a:lnSpc>
              <a:buFont typeface="Wingdings" panose="05000000000000000000" pitchFamily="2" charset="2"/>
              <a:buChar char="q"/>
            </a:pPr>
            <a:r>
              <a:rPr lang="en-US" b="1" i="0" dirty="0">
                <a:solidFill>
                  <a:srgbClr val="00467A"/>
                </a:solidFill>
                <a:effectLst/>
                <a:latin typeface="Berlin Sans FB Demi" panose="020E0802020502020306" pitchFamily="34" charset="0"/>
              </a:rPr>
              <a:t>Spiral Model</a:t>
            </a:r>
            <a:r>
              <a:rPr lang="en-US" b="1" dirty="0">
                <a:solidFill>
                  <a:srgbClr val="00467A"/>
                </a:solidFill>
                <a:latin typeface="Berlin Sans FB Demi" panose="020E0802020502020306" pitchFamily="34" charset="0"/>
              </a:rPr>
              <a:t> </a:t>
            </a:r>
          </a:p>
          <a:p>
            <a:pPr>
              <a:lnSpc>
                <a:spcPct val="150000"/>
              </a:lnSpc>
              <a:buFont typeface="Wingdings" panose="05000000000000000000" pitchFamily="2" charset="2"/>
              <a:buChar char="q"/>
            </a:pPr>
            <a:r>
              <a:rPr lang="en-US" b="1" dirty="0">
                <a:solidFill>
                  <a:srgbClr val="00467A"/>
                </a:solidFill>
                <a:latin typeface="Berlin Sans FB Demi" panose="020E0802020502020306" pitchFamily="34" charset="0"/>
              </a:rPr>
              <a:t>RAD Model</a:t>
            </a:r>
          </a:p>
          <a:p>
            <a:pPr>
              <a:lnSpc>
                <a:spcPct val="150000"/>
              </a:lnSpc>
              <a:buFont typeface="Wingdings" panose="05000000000000000000" pitchFamily="2" charset="2"/>
              <a:buChar char="q"/>
            </a:pPr>
            <a:r>
              <a:rPr lang="en-US" b="1" dirty="0">
                <a:solidFill>
                  <a:srgbClr val="00467A"/>
                </a:solidFill>
                <a:latin typeface="Berlin Sans FB Demi" panose="020E0802020502020306" pitchFamily="34" charset="0"/>
              </a:rPr>
              <a:t>Agile Model</a:t>
            </a:r>
            <a:br>
              <a:rPr lang="en-US" sz="3200" b="1" dirty="0">
                <a:solidFill>
                  <a:srgbClr val="00467A"/>
                </a:solidFill>
              </a:rPr>
            </a:br>
            <a:endParaRPr lang="en-US" sz="3200" b="1" dirty="0">
              <a:solidFill>
                <a:srgbClr val="00467A"/>
              </a:solidFill>
            </a:endParaRPr>
          </a:p>
        </p:txBody>
      </p:sp>
    </p:spTree>
    <p:extLst>
      <p:ext uri="{BB962C8B-B14F-4D97-AF65-F5344CB8AC3E}">
        <p14:creationId xmlns:p14="http://schemas.microsoft.com/office/powerpoint/2010/main" val="21094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570B-094A-33F4-2CFD-5E92B4ABA83C}"/>
              </a:ext>
            </a:extLst>
          </p:cNvPr>
          <p:cNvSpPr>
            <a:spLocks noGrp="1"/>
          </p:cNvSpPr>
          <p:nvPr>
            <p:ph type="title"/>
          </p:nvPr>
        </p:nvSpPr>
        <p:spPr>
          <a:xfrm>
            <a:off x="838200" y="365126"/>
            <a:ext cx="10515600" cy="638922"/>
          </a:xfrm>
        </p:spPr>
        <p:txBody>
          <a:bodyPr>
            <a:normAutofit/>
          </a:bodyPr>
          <a:lstStyle/>
          <a:p>
            <a:r>
              <a:rPr lang="en-US" sz="3200" b="1" i="0" dirty="0">
                <a:solidFill>
                  <a:srgbClr val="C00000"/>
                </a:solidFill>
                <a:effectLst/>
                <a:latin typeface="Arial Black" panose="020B0A04020102020204" pitchFamily="34" charset="0"/>
              </a:rPr>
              <a:t>Classical Waterfall Model</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77506733-B0DA-EE37-A43E-8C2C8CB12776}"/>
              </a:ext>
            </a:extLst>
          </p:cNvPr>
          <p:cNvSpPr>
            <a:spLocks noGrp="1"/>
          </p:cNvSpPr>
          <p:nvPr>
            <p:ph idx="1"/>
          </p:nvPr>
        </p:nvSpPr>
        <p:spPr>
          <a:xfrm>
            <a:off x="838200" y="1099483"/>
            <a:ext cx="10896600" cy="5668869"/>
          </a:xfrm>
        </p:spPr>
        <p:txBody>
          <a:bodyPr>
            <a:normAutofit lnSpcReduction="10000"/>
          </a:bodyPr>
          <a:lstStyle/>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The classical waterfall model is intuitively the most obvious way to develop software. </a:t>
            </a: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Though the classical waterfall model is elegant and intuitively obvious, it is not a practical model in the sense that it cannot be used in actual software development projects. </a:t>
            </a:r>
          </a:p>
          <a:p>
            <a:pPr algn="just">
              <a:lnSpc>
                <a:spcPct val="150000"/>
              </a:lnSpc>
              <a:buFont typeface="Wingdings" panose="05000000000000000000" pitchFamily="2" charset="2"/>
              <a:buChar char="Ø"/>
            </a:pPr>
            <a:r>
              <a:rPr lang="en-US" sz="2400" dirty="0">
                <a:solidFill>
                  <a:srgbClr val="00467A"/>
                </a:solidFill>
                <a:latin typeface="Berlin Sans FB Demi" panose="020E0802020502020306" pitchFamily="34" charset="0"/>
              </a:rPr>
              <a:t>T</a:t>
            </a:r>
            <a:r>
              <a:rPr lang="en-US" sz="2400" b="0" i="0" dirty="0">
                <a:solidFill>
                  <a:srgbClr val="00467A"/>
                </a:solidFill>
                <a:effectLst/>
                <a:latin typeface="Berlin Sans FB Demi" panose="020E0802020502020306" pitchFamily="34" charset="0"/>
              </a:rPr>
              <a:t>his model can be considered to be a </a:t>
            </a:r>
            <a:r>
              <a:rPr lang="en-US" sz="2400" b="0" i="1" dirty="0">
                <a:solidFill>
                  <a:srgbClr val="00467A"/>
                </a:solidFill>
                <a:effectLst/>
                <a:latin typeface="Berlin Sans FB Demi" panose="020E0802020502020306" pitchFamily="34" charset="0"/>
              </a:rPr>
              <a:t>theoretical way of developing software</a:t>
            </a:r>
            <a:r>
              <a:rPr lang="en-US" sz="2400" b="0" i="0" dirty="0">
                <a:solidFill>
                  <a:srgbClr val="00467A"/>
                </a:solidFill>
                <a:effectLst/>
                <a:latin typeface="Berlin Sans FB Demi" panose="020E0802020502020306" pitchFamily="34" charset="0"/>
              </a:rPr>
              <a:t>. But all other life cycle models are essentially derived from the classical waterfall model. </a:t>
            </a: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So, in order to be able to appreciate other life cycle models, it is necessary to learn the classical waterfall model.</a:t>
            </a:r>
            <a:endParaRPr lang="en-US" sz="2400"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53636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A68C-76B4-9512-9465-CFFF56274018}"/>
              </a:ext>
            </a:extLst>
          </p:cNvPr>
          <p:cNvSpPr>
            <a:spLocks noGrp="1"/>
          </p:cNvSpPr>
          <p:nvPr>
            <p:ph type="title"/>
          </p:nvPr>
        </p:nvSpPr>
        <p:spPr>
          <a:xfrm>
            <a:off x="838200" y="365126"/>
            <a:ext cx="10515600" cy="638922"/>
          </a:xfrm>
        </p:spPr>
        <p:txBody>
          <a:bodyPr>
            <a:normAutofit/>
          </a:bodyPr>
          <a:lstStyle/>
          <a:p>
            <a:r>
              <a:rPr lang="en-US" sz="3200" b="1" i="0" dirty="0">
                <a:solidFill>
                  <a:srgbClr val="C00000"/>
                </a:solidFill>
                <a:effectLst/>
                <a:latin typeface="Arial Black" panose="020B0A04020102020204" pitchFamily="34" charset="0"/>
              </a:rPr>
              <a:t>Classical Waterfall Model</a:t>
            </a:r>
            <a:endParaRPr lang="en-US" sz="3200" dirty="0"/>
          </a:p>
        </p:txBody>
      </p:sp>
      <p:pic>
        <p:nvPicPr>
          <p:cNvPr id="13" name="Content Placeholder 12">
            <a:extLst>
              <a:ext uri="{FF2B5EF4-FFF2-40B4-BE49-F238E27FC236}">
                <a16:creationId xmlns:a16="http://schemas.microsoft.com/office/drawing/2014/main" id="{01B3BF0D-1EB8-D8BA-9FC9-3E54CC0339FE}"/>
              </a:ext>
            </a:extLst>
          </p:cNvPr>
          <p:cNvPicPr>
            <a:picLocks noGrp="1" noChangeAspect="1"/>
          </p:cNvPicPr>
          <p:nvPr>
            <p:ph idx="1"/>
          </p:nvPr>
        </p:nvPicPr>
        <p:blipFill>
          <a:blip r:embed="rId2"/>
          <a:stretch>
            <a:fillRect/>
          </a:stretch>
        </p:blipFill>
        <p:spPr>
          <a:xfrm>
            <a:off x="1416143" y="1327866"/>
            <a:ext cx="8005762" cy="5165008"/>
          </a:xfrm>
        </p:spPr>
      </p:pic>
    </p:spTree>
    <p:extLst>
      <p:ext uri="{BB962C8B-B14F-4D97-AF65-F5344CB8AC3E}">
        <p14:creationId xmlns:p14="http://schemas.microsoft.com/office/powerpoint/2010/main" val="263509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E6C5-BA9A-B143-0ADA-FA9BB9186F91}"/>
              </a:ext>
            </a:extLst>
          </p:cNvPr>
          <p:cNvSpPr>
            <a:spLocks noGrp="1"/>
          </p:cNvSpPr>
          <p:nvPr>
            <p:ph type="title"/>
          </p:nvPr>
        </p:nvSpPr>
        <p:spPr>
          <a:xfrm>
            <a:off x="838200" y="365125"/>
            <a:ext cx="10515600" cy="925793"/>
          </a:xfrm>
        </p:spPr>
        <p:txBody>
          <a:bodyPr>
            <a:normAutofit/>
          </a:bodyPr>
          <a:lstStyle/>
          <a:p>
            <a:r>
              <a:rPr lang="en-US" sz="3200" b="1" i="0" dirty="0">
                <a:solidFill>
                  <a:srgbClr val="C00000"/>
                </a:solidFill>
                <a:effectLst/>
                <a:latin typeface="Arial Black" panose="020B0A04020102020204" pitchFamily="34" charset="0"/>
              </a:rPr>
              <a:t>Classical Waterfall Model</a:t>
            </a:r>
            <a:endParaRPr lang="en-US" sz="3200" dirty="0"/>
          </a:p>
        </p:txBody>
      </p:sp>
      <p:sp>
        <p:nvSpPr>
          <p:cNvPr id="3" name="Content Placeholder 2">
            <a:extLst>
              <a:ext uri="{FF2B5EF4-FFF2-40B4-BE49-F238E27FC236}">
                <a16:creationId xmlns:a16="http://schemas.microsoft.com/office/drawing/2014/main" id="{92055989-8633-7164-A518-0F9B6C20544A}"/>
              </a:ext>
            </a:extLst>
          </p:cNvPr>
          <p:cNvSpPr>
            <a:spLocks noGrp="1"/>
          </p:cNvSpPr>
          <p:nvPr>
            <p:ph idx="1"/>
          </p:nvPr>
        </p:nvSpPr>
        <p:spPr>
          <a:xfrm>
            <a:off x="838200" y="1493930"/>
            <a:ext cx="10515600" cy="5104094"/>
          </a:xfrm>
        </p:spPr>
        <p:txBody>
          <a:bodyPr>
            <a:normAutofit/>
          </a:bodyPr>
          <a:lstStyle/>
          <a:p>
            <a:pPr>
              <a:lnSpc>
                <a:spcPct val="150000"/>
              </a:lnSpc>
              <a:buFont typeface="Wingdings" panose="05000000000000000000" pitchFamily="2" charset="2"/>
              <a:buChar char="v"/>
            </a:pPr>
            <a:r>
              <a:rPr lang="en-US" sz="2400" b="1" i="0" dirty="0">
                <a:solidFill>
                  <a:srgbClr val="00467A"/>
                </a:solidFill>
                <a:effectLst/>
                <a:latin typeface="Berlin Sans FB Demi" panose="020E0802020502020306" pitchFamily="34" charset="0"/>
              </a:rPr>
              <a:t>Feasibility Study</a:t>
            </a:r>
          </a:p>
          <a:p>
            <a:pPr>
              <a:lnSpc>
                <a:spcPct val="150000"/>
              </a:lnSpc>
              <a:buFont typeface="Wingdings" panose="05000000000000000000" pitchFamily="2" charset="2"/>
              <a:buChar char="v"/>
            </a:pPr>
            <a:r>
              <a:rPr lang="en-US" sz="2400" b="1" i="0" dirty="0">
                <a:solidFill>
                  <a:srgbClr val="00467A"/>
                </a:solidFill>
                <a:effectLst/>
                <a:latin typeface="Berlin Sans FB Demi" panose="020E0802020502020306" pitchFamily="34" charset="0"/>
              </a:rPr>
              <a:t>Requirements Analysis and Specification</a:t>
            </a:r>
          </a:p>
          <a:p>
            <a:pPr>
              <a:lnSpc>
                <a:spcPct val="150000"/>
              </a:lnSpc>
              <a:buFont typeface="Wingdings" panose="05000000000000000000" pitchFamily="2" charset="2"/>
              <a:buChar char="v"/>
            </a:pPr>
            <a:r>
              <a:rPr lang="en-US" sz="2400" b="1" i="0" dirty="0">
                <a:solidFill>
                  <a:srgbClr val="00467A"/>
                </a:solidFill>
                <a:effectLst/>
                <a:latin typeface="Berlin Sans FB Demi" panose="020E0802020502020306" pitchFamily="34" charset="0"/>
              </a:rPr>
              <a:t>Design</a:t>
            </a:r>
          </a:p>
          <a:p>
            <a:pPr>
              <a:lnSpc>
                <a:spcPct val="150000"/>
              </a:lnSpc>
              <a:buFont typeface="Wingdings" panose="05000000000000000000" pitchFamily="2" charset="2"/>
              <a:buChar char="v"/>
            </a:pPr>
            <a:r>
              <a:rPr lang="en-US" sz="2400" b="1" i="0" dirty="0">
                <a:solidFill>
                  <a:srgbClr val="00467A"/>
                </a:solidFill>
                <a:effectLst/>
                <a:latin typeface="Berlin Sans FB Demi" panose="020E0802020502020306" pitchFamily="34" charset="0"/>
              </a:rPr>
              <a:t>Coding and Unit </a:t>
            </a:r>
            <a:r>
              <a:rPr lang="en-US" sz="2400" b="1" dirty="0">
                <a:solidFill>
                  <a:srgbClr val="00467A"/>
                </a:solidFill>
                <a:latin typeface="Berlin Sans FB Demi" panose="020E0802020502020306" pitchFamily="34" charset="0"/>
              </a:rPr>
              <a:t>T</a:t>
            </a:r>
            <a:r>
              <a:rPr lang="en-US" sz="2400" b="1" i="0" dirty="0">
                <a:solidFill>
                  <a:srgbClr val="00467A"/>
                </a:solidFill>
                <a:effectLst/>
                <a:latin typeface="Berlin Sans FB Demi" panose="020E0802020502020306" pitchFamily="34" charset="0"/>
              </a:rPr>
              <a:t>esting</a:t>
            </a:r>
          </a:p>
          <a:p>
            <a:pPr>
              <a:lnSpc>
                <a:spcPct val="150000"/>
              </a:lnSpc>
              <a:buFont typeface="Wingdings" panose="05000000000000000000" pitchFamily="2" charset="2"/>
              <a:buChar char="v"/>
            </a:pPr>
            <a:r>
              <a:rPr lang="en-US" sz="2400" b="1" i="0" dirty="0">
                <a:solidFill>
                  <a:srgbClr val="00467A"/>
                </a:solidFill>
                <a:effectLst/>
                <a:latin typeface="Berlin Sans FB Demi" panose="020E0802020502020306" pitchFamily="34" charset="0"/>
              </a:rPr>
              <a:t>Integration and System </a:t>
            </a:r>
            <a:r>
              <a:rPr lang="en-US" sz="2400" b="1" dirty="0">
                <a:solidFill>
                  <a:srgbClr val="00467A"/>
                </a:solidFill>
                <a:latin typeface="Berlin Sans FB Demi" panose="020E0802020502020306" pitchFamily="34" charset="0"/>
              </a:rPr>
              <a:t>T</a:t>
            </a:r>
            <a:r>
              <a:rPr lang="en-US" sz="2400" b="1" i="0" dirty="0">
                <a:solidFill>
                  <a:srgbClr val="00467A"/>
                </a:solidFill>
                <a:effectLst/>
                <a:latin typeface="Berlin Sans FB Demi" panose="020E0802020502020306" pitchFamily="34" charset="0"/>
              </a:rPr>
              <a:t>esting</a:t>
            </a:r>
          </a:p>
          <a:p>
            <a:pPr>
              <a:lnSpc>
                <a:spcPct val="150000"/>
              </a:lnSpc>
              <a:buFont typeface="Wingdings" panose="05000000000000000000" pitchFamily="2" charset="2"/>
              <a:buChar char="v"/>
            </a:pPr>
            <a:r>
              <a:rPr lang="en-US" sz="2400" b="1" i="0" dirty="0">
                <a:solidFill>
                  <a:srgbClr val="00467A"/>
                </a:solidFill>
                <a:effectLst/>
                <a:latin typeface="Berlin Sans FB Demi" panose="020E0802020502020306" pitchFamily="34" charset="0"/>
              </a:rPr>
              <a:t>Maintenance</a:t>
            </a:r>
          </a:p>
          <a:p>
            <a:pPr marL="0" indent="0">
              <a:buNone/>
            </a:pPr>
            <a:endParaRPr lang="en-US" dirty="0"/>
          </a:p>
        </p:txBody>
      </p:sp>
    </p:spTree>
    <p:extLst>
      <p:ext uri="{BB962C8B-B14F-4D97-AF65-F5344CB8AC3E}">
        <p14:creationId xmlns:p14="http://schemas.microsoft.com/office/powerpoint/2010/main" val="353671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FC6D-CB92-3B2A-1028-C7DD1858AD06}"/>
              </a:ext>
            </a:extLst>
          </p:cNvPr>
          <p:cNvSpPr>
            <a:spLocks noGrp="1"/>
          </p:cNvSpPr>
          <p:nvPr>
            <p:ph type="title"/>
          </p:nvPr>
        </p:nvSpPr>
        <p:spPr>
          <a:xfrm>
            <a:off x="838200" y="365126"/>
            <a:ext cx="10515600" cy="558240"/>
          </a:xfrm>
        </p:spPr>
        <p:txBody>
          <a:bodyPr>
            <a:normAutofit fontScale="90000"/>
          </a:bodyPr>
          <a:lstStyle/>
          <a:p>
            <a:r>
              <a:rPr lang="en-US" sz="3600" b="1" dirty="0">
                <a:solidFill>
                  <a:srgbClr val="C00000"/>
                </a:solidFill>
                <a:latin typeface="Arial Black" panose="020B0A04020102020204" pitchFamily="34" charset="0"/>
              </a:rPr>
              <a:t>Feasibility Study</a:t>
            </a:r>
            <a:endParaRPr lang="en-US" sz="3600" dirty="0"/>
          </a:p>
        </p:txBody>
      </p:sp>
      <p:sp>
        <p:nvSpPr>
          <p:cNvPr id="3" name="Content Placeholder 2">
            <a:extLst>
              <a:ext uri="{FF2B5EF4-FFF2-40B4-BE49-F238E27FC236}">
                <a16:creationId xmlns:a16="http://schemas.microsoft.com/office/drawing/2014/main" id="{66B82518-16F8-B0BC-6C1F-C709029E8586}"/>
              </a:ext>
            </a:extLst>
          </p:cNvPr>
          <p:cNvSpPr>
            <a:spLocks noGrp="1"/>
          </p:cNvSpPr>
          <p:nvPr>
            <p:ph idx="1"/>
          </p:nvPr>
        </p:nvSpPr>
        <p:spPr>
          <a:xfrm>
            <a:off x="838200" y="1117413"/>
            <a:ext cx="11102788" cy="5301316"/>
          </a:xfrm>
        </p:spPr>
        <p:txBody>
          <a:bodyPr>
            <a:noAutofit/>
          </a:bodyPr>
          <a:lstStyle/>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The main aim of feasibility study is to determine whether it would be financially and technically feasible to develop the product.</a:t>
            </a:r>
            <a:endParaRPr lang="en-US" sz="2400" dirty="0">
              <a:solidFill>
                <a:srgbClr val="00467A"/>
              </a:solidFill>
              <a:latin typeface="Berlin Sans FB Demi" panose="020E0802020502020306" pitchFamily="34" charset="0"/>
            </a:endParaRP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At first project managers or team leaders try to have a rough understanding of what is required to be done by visiting the client side. </a:t>
            </a: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They study different input data to the system and output data to be produced by the system. </a:t>
            </a: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They study what kind of processing is needed to be done on these data and they look at the various constraints on the behavior of the system.</a:t>
            </a:r>
          </a:p>
        </p:txBody>
      </p:sp>
    </p:spTree>
    <p:extLst>
      <p:ext uri="{BB962C8B-B14F-4D97-AF65-F5344CB8AC3E}">
        <p14:creationId xmlns:p14="http://schemas.microsoft.com/office/powerpoint/2010/main" val="343907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FC6D-CB92-3B2A-1028-C7DD1858AD06}"/>
              </a:ext>
            </a:extLst>
          </p:cNvPr>
          <p:cNvSpPr>
            <a:spLocks noGrp="1"/>
          </p:cNvSpPr>
          <p:nvPr>
            <p:ph type="title"/>
          </p:nvPr>
        </p:nvSpPr>
        <p:spPr>
          <a:xfrm>
            <a:off x="838200" y="365126"/>
            <a:ext cx="10515600" cy="558240"/>
          </a:xfrm>
        </p:spPr>
        <p:txBody>
          <a:bodyPr>
            <a:normAutofit fontScale="90000"/>
          </a:bodyPr>
          <a:lstStyle/>
          <a:p>
            <a:r>
              <a:rPr lang="en-US" sz="3600" b="1" dirty="0">
                <a:solidFill>
                  <a:srgbClr val="C00000"/>
                </a:solidFill>
                <a:latin typeface="Arial Black" panose="020B0A04020102020204" pitchFamily="34" charset="0"/>
              </a:rPr>
              <a:t>Feasibility Study</a:t>
            </a:r>
            <a:endParaRPr lang="en-US" sz="3600" dirty="0"/>
          </a:p>
        </p:txBody>
      </p:sp>
      <p:sp>
        <p:nvSpPr>
          <p:cNvPr id="3" name="Content Placeholder 2">
            <a:extLst>
              <a:ext uri="{FF2B5EF4-FFF2-40B4-BE49-F238E27FC236}">
                <a16:creationId xmlns:a16="http://schemas.microsoft.com/office/drawing/2014/main" id="{66B82518-16F8-B0BC-6C1F-C709029E8586}"/>
              </a:ext>
            </a:extLst>
          </p:cNvPr>
          <p:cNvSpPr>
            <a:spLocks noGrp="1"/>
          </p:cNvSpPr>
          <p:nvPr>
            <p:ph idx="1"/>
          </p:nvPr>
        </p:nvSpPr>
        <p:spPr>
          <a:xfrm>
            <a:off x="838200" y="1117413"/>
            <a:ext cx="11102788" cy="5301316"/>
          </a:xfrm>
        </p:spPr>
        <p:txBody>
          <a:bodyPr>
            <a:noAutofit/>
          </a:bodyPr>
          <a:lstStyle/>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After they have an overall understanding of the problem they investigate the different solutions that are possible. Then they examine each of the solutions in terms of what kind of resources required, what would be the cost of development and what would be the development time for each solution.</a:t>
            </a: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Based on this analysis they pick the best solution and determine whether the solution is feasible financially and technically. </a:t>
            </a:r>
          </a:p>
          <a:p>
            <a:pPr algn="just">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They check whether the customer budget would meet the cost of the product and whether they have sufficient technical expertise in the area of development.</a:t>
            </a:r>
            <a:endParaRPr lang="en-US" sz="2400"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2178852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1417</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Berlin Sans FB Demi</vt:lpstr>
      <vt:lpstr>Calibri</vt:lpstr>
      <vt:lpstr>Calibri Light</vt:lpstr>
      <vt:lpstr>Times New Roman</vt:lpstr>
      <vt:lpstr>Wingdings</vt:lpstr>
      <vt:lpstr>Office Theme</vt:lpstr>
      <vt:lpstr>SOFTWARE DEVELOPMENT LIFE CYCLE </vt:lpstr>
      <vt:lpstr>Life Cycle Model</vt:lpstr>
      <vt:lpstr>Need for A Life Cycle Model </vt:lpstr>
      <vt:lpstr>Different Life Cycle Models</vt:lpstr>
      <vt:lpstr>Classical Waterfall Model </vt:lpstr>
      <vt:lpstr>Classical Waterfall Model</vt:lpstr>
      <vt:lpstr>Classical Waterfall Model</vt:lpstr>
      <vt:lpstr>Feasibility Study</vt:lpstr>
      <vt:lpstr>Feasibility Study</vt:lpstr>
      <vt:lpstr>Requirements Analysis and Specification</vt:lpstr>
      <vt:lpstr>Requirements Analysis and Specification</vt:lpstr>
      <vt:lpstr>Requirements Analysis and Specification</vt:lpstr>
      <vt:lpstr>Design</vt:lpstr>
      <vt:lpstr>Traditional Design Approach</vt:lpstr>
      <vt:lpstr>PowerPoint Presentation</vt:lpstr>
      <vt:lpstr>Coding and Unit Testing </vt:lpstr>
      <vt:lpstr>Integration and System Testing </vt:lpstr>
      <vt:lpstr>Integration and System Testing </vt:lpstr>
      <vt:lpstr>Maintenance</vt:lpstr>
      <vt:lpstr>Shortcomings of The Classical Waterfall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dc:title>
  <dc:creator>Nusrat Jahan</dc:creator>
  <cp:lastModifiedBy>Nusrat Jahan</cp:lastModifiedBy>
  <cp:revision>11</cp:revision>
  <dcterms:created xsi:type="dcterms:W3CDTF">2023-08-02T02:09:54Z</dcterms:created>
  <dcterms:modified xsi:type="dcterms:W3CDTF">2024-05-13T05:14:35Z</dcterms:modified>
</cp:coreProperties>
</file>