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394D-8A9C-73BD-F17A-6A738F77A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9D6ABD-E012-A373-7724-F575E5EDD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6E8CE1-415A-94CD-64F1-C462ACC5248B}"/>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18AD0F02-77C6-7660-973A-DB5FF4A59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BF5B6-0D3E-6A7F-D607-B665E3C28838}"/>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794072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6C38-8B7D-0D09-6129-63EB3B502D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CD1474-DDAE-1F88-C2F6-295701A9A0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14F5F-9DE0-089B-B400-7738886F7613}"/>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24C63E99-15EE-6598-CA9B-885C32ED8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01EE2-D7A9-47AC-3C8C-17DB13261F6D}"/>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26511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F629D5-5299-5B0F-B1FB-CC34ADDC6D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83FEB-1133-23D7-E86C-CA949910D2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E1A1EC-0F34-68BD-B27F-24FC52E01E68}"/>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B4E9D794-7416-8942-6D24-F34DFEEC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DF43B-2023-4A76-02B1-5C67EDAC4077}"/>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36745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1BEE-FCCC-8DC7-D216-72496DB91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51F8B-A83C-0E49-DE76-7173EC198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F28F9-01FB-1248-B8F0-4768242CAA4C}"/>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3D096F36-88DF-941D-C9AD-154924ABB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08E37-5BC1-0A18-D697-47A9859D12C3}"/>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402171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22C0-EC05-C959-BB7D-1F01CD2068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A55713-A5A2-819B-F0D1-FC6E19D2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9CE4C9-7B41-EAF7-0351-945C0FC748C2}"/>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4F0C6DB3-29B7-3B38-D105-56CB9D325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E9A9B-0767-7C7C-A260-D90AB1540CAE}"/>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98322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EF3E-6079-85E3-EAB3-2C3FE3624E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6A938E-00C7-3110-C709-2A14B832F5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3F8F52-B6F0-81C7-2E19-B21644BEAD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BDAC51-5CF3-1BCB-290F-C52B98D7961E}"/>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6" name="Footer Placeholder 5">
            <a:extLst>
              <a:ext uri="{FF2B5EF4-FFF2-40B4-BE49-F238E27FC236}">
                <a16:creationId xmlns:a16="http://schemas.microsoft.com/office/drawing/2014/main" id="{39930AFB-66CD-545E-1D9B-B2102FA95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C47EE9-7C20-171A-5427-AD4881DEC152}"/>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5466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C786-6669-7D96-8BD9-996A49770E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971A76-A819-C6CB-D556-A3933146DC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FCB34-0443-C0F9-637F-EA107CB7E0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FF17D-C512-7AC1-5D03-2B70727CA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D53969-34F5-9FEF-E636-56D4FED71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3523C-D112-3E31-66EE-4DEC63B854EF}"/>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8" name="Footer Placeholder 7">
            <a:extLst>
              <a:ext uri="{FF2B5EF4-FFF2-40B4-BE49-F238E27FC236}">
                <a16:creationId xmlns:a16="http://schemas.microsoft.com/office/drawing/2014/main" id="{6F07E4EB-F868-09FC-AE91-AA2F14D3C7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5D0C06-FEE3-133E-1C48-D6A369C2E670}"/>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323887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C523-CF17-8B40-6FC6-E868E7321F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B1C39-6146-FBBC-2C13-92AF52B3E78C}"/>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4" name="Footer Placeholder 3">
            <a:extLst>
              <a:ext uri="{FF2B5EF4-FFF2-40B4-BE49-F238E27FC236}">
                <a16:creationId xmlns:a16="http://schemas.microsoft.com/office/drawing/2014/main" id="{DBDD468F-2997-14D5-149A-9E4114DCB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38149A-106E-61A0-7D20-E5C647B6976A}"/>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0081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079E4-3EEA-FF21-7BC7-90A47EE7CBB3}"/>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3" name="Footer Placeholder 2">
            <a:extLst>
              <a:ext uri="{FF2B5EF4-FFF2-40B4-BE49-F238E27FC236}">
                <a16:creationId xmlns:a16="http://schemas.microsoft.com/office/drawing/2014/main" id="{549A8D73-7C87-2CF6-3E4A-CA7027733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4EDCA-290C-6DD2-C5BF-567F8ACF5BF0}"/>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425234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DB1D-2C30-225F-5D95-4B67B4497E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A2150-52FF-A5C5-1DDE-C113F30DD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696E32-5192-372D-8B5F-EF325695F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188B7-8A88-E097-D555-CAE7EA9E4C8B}"/>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6" name="Footer Placeholder 5">
            <a:extLst>
              <a:ext uri="{FF2B5EF4-FFF2-40B4-BE49-F238E27FC236}">
                <a16:creationId xmlns:a16="http://schemas.microsoft.com/office/drawing/2014/main" id="{4BCF2EB3-34E2-D918-D491-1BEC01364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11791-8016-FF8A-4884-6F506560A056}"/>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232086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EA0E-8BCA-CA4C-9346-B601A4E8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A117A-A487-2DB7-C73A-D2EB1CA4A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28CC1-A309-E326-5F0D-78E6620DA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F01DB-DC95-E904-0A44-2123D9D3733B}"/>
              </a:ext>
            </a:extLst>
          </p:cNvPr>
          <p:cNvSpPr>
            <a:spLocks noGrp="1"/>
          </p:cNvSpPr>
          <p:nvPr>
            <p:ph type="dt" sz="half" idx="10"/>
          </p:nvPr>
        </p:nvSpPr>
        <p:spPr/>
        <p:txBody>
          <a:bodyPr/>
          <a:lstStyle/>
          <a:p>
            <a:fld id="{30764112-90BA-4CA5-A5D7-6693E4CB9E19}" type="datetimeFigureOut">
              <a:rPr lang="en-US" smtClean="0"/>
              <a:t>5/23/2024</a:t>
            </a:fld>
            <a:endParaRPr lang="en-US"/>
          </a:p>
        </p:txBody>
      </p:sp>
      <p:sp>
        <p:nvSpPr>
          <p:cNvPr id="6" name="Footer Placeholder 5">
            <a:extLst>
              <a:ext uri="{FF2B5EF4-FFF2-40B4-BE49-F238E27FC236}">
                <a16:creationId xmlns:a16="http://schemas.microsoft.com/office/drawing/2014/main" id="{CED86FD6-96CA-5D24-26F3-F0E6069C2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59F0A-570E-4D2F-AAD6-393C12C4A84E}"/>
              </a:ext>
            </a:extLst>
          </p:cNvPr>
          <p:cNvSpPr>
            <a:spLocks noGrp="1"/>
          </p:cNvSpPr>
          <p:nvPr>
            <p:ph type="sldNum" sz="quarter" idx="12"/>
          </p:nvPr>
        </p:nvSpPr>
        <p:spPr/>
        <p:txBody>
          <a:bodyPr/>
          <a:lstStyle/>
          <a:p>
            <a:fld id="{734EBB75-0976-4479-AC31-876EB045585A}" type="slidenum">
              <a:rPr lang="en-US" smtClean="0"/>
              <a:t>‹#›</a:t>
            </a:fld>
            <a:endParaRPr lang="en-US"/>
          </a:p>
        </p:txBody>
      </p:sp>
    </p:spTree>
    <p:extLst>
      <p:ext uri="{BB962C8B-B14F-4D97-AF65-F5344CB8AC3E}">
        <p14:creationId xmlns:p14="http://schemas.microsoft.com/office/powerpoint/2010/main" val="125656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B8B146-4CD0-B550-E10E-5944880D9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39F80A-3EEF-85ED-FBE5-ED01A1987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A3589-EDDC-62C5-8FB2-94259B800D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764112-90BA-4CA5-A5D7-6693E4CB9E19}" type="datetimeFigureOut">
              <a:rPr lang="en-US" smtClean="0"/>
              <a:t>5/23/2024</a:t>
            </a:fld>
            <a:endParaRPr lang="en-US"/>
          </a:p>
        </p:txBody>
      </p:sp>
      <p:sp>
        <p:nvSpPr>
          <p:cNvPr id="5" name="Footer Placeholder 4">
            <a:extLst>
              <a:ext uri="{FF2B5EF4-FFF2-40B4-BE49-F238E27FC236}">
                <a16:creationId xmlns:a16="http://schemas.microsoft.com/office/drawing/2014/main" id="{4B9E20E8-0151-84D3-98BC-69FDA2471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058CF-C125-AC7A-ABD4-93818E116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EBB75-0976-4479-AC31-876EB045585A}" type="slidenum">
              <a:rPr lang="en-US" smtClean="0"/>
              <a:t>‹#›</a:t>
            </a:fld>
            <a:endParaRPr lang="en-US"/>
          </a:p>
        </p:txBody>
      </p:sp>
    </p:spTree>
    <p:extLst>
      <p:ext uri="{BB962C8B-B14F-4D97-AF65-F5344CB8AC3E}">
        <p14:creationId xmlns:p14="http://schemas.microsoft.com/office/powerpoint/2010/main" val="154096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789D-29D9-D578-E6B7-EDEF47FFEBBC}"/>
              </a:ext>
            </a:extLst>
          </p:cNvPr>
          <p:cNvSpPr>
            <a:spLocks noGrp="1"/>
          </p:cNvSpPr>
          <p:nvPr>
            <p:ph type="title"/>
          </p:nvPr>
        </p:nvSpPr>
        <p:spPr>
          <a:xfrm>
            <a:off x="1015252" y="2418042"/>
            <a:ext cx="10161495" cy="1325563"/>
          </a:xfrm>
        </p:spPr>
        <p:txBody>
          <a:bodyPr>
            <a:noAutofit/>
          </a:bodyPr>
          <a:lstStyle/>
          <a:p>
            <a:r>
              <a:rPr lang="en-US" b="1" i="0" dirty="0">
                <a:solidFill>
                  <a:schemeClr val="accent2">
                    <a:lumMod val="75000"/>
                  </a:schemeClr>
                </a:solidFill>
                <a:effectLst/>
                <a:latin typeface="Berlin Sans FB Demi" panose="020E0802020502020306" pitchFamily="34" charset="0"/>
              </a:rPr>
              <a:t>Software Development Life Cycle</a:t>
            </a:r>
            <a:r>
              <a:rPr lang="en-US" dirty="0">
                <a:solidFill>
                  <a:schemeClr val="accent2">
                    <a:lumMod val="75000"/>
                  </a:schemeClr>
                </a:solidFill>
                <a:latin typeface="Berlin Sans FB Demi" panose="020E0802020502020306" pitchFamily="34" charset="0"/>
              </a:rPr>
              <a:t> Model</a:t>
            </a:r>
          </a:p>
        </p:txBody>
      </p:sp>
    </p:spTree>
    <p:extLst>
      <p:ext uri="{BB962C8B-B14F-4D97-AF65-F5344CB8AC3E}">
        <p14:creationId xmlns:p14="http://schemas.microsoft.com/office/powerpoint/2010/main" val="147781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FF58E0-9C9E-CD2C-7923-5E0FCC3C08D5}"/>
              </a:ext>
            </a:extLst>
          </p:cNvPr>
          <p:cNvSpPr>
            <a:spLocks noGrp="1"/>
          </p:cNvSpPr>
          <p:nvPr>
            <p:ph idx="1"/>
          </p:nvPr>
        </p:nvSpPr>
        <p:spPr>
          <a:xfrm>
            <a:off x="578223" y="1009837"/>
            <a:ext cx="11300012" cy="4279340"/>
          </a:xfrm>
        </p:spPr>
        <p:txBody>
          <a:bodyPr>
            <a:noAutofit/>
          </a:bodyPr>
          <a:lstStyle/>
          <a:p>
            <a:pPr marL="0" indent="0">
              <a:lnSpc>
                <a:spcPct val="150000"/>
              </a:lnSpc>
              <a:buNone/>
            </a:pPr>
            <a:r>
              <a:rPr lang="en-US" sz="2400" b="0" i="0" dirty="0">
                <a:solidFill>
                  <a:srgbClr val="C00000"/>
                </a:solidFill>
                <a:effectLst/>
                <a:latin typeface="Berlin Sans FB Demi" panose="020E0802020502020306" pitchFamily="34" charset="0"/>
              </a:rPr>
              <a:t>Advantages:</a:t>
            </a:r>
          </a:p>
          <a:p>
            <a:pPr>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User gets a chance to experiment partially developed system.</a:t>
            </a:r>
          </a:p>
          <a:p>
            <a:pPr>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Reduce the error because the core modules get tested thoroughly.</a:t>
            </a:r>
          </a:p>
          <a:p>
            <a:pPr marL="0" indent="0">
              <a:lnSpc>
                <a:spcPct val="150000"/>
              </a:lnSpc>
              <a:buNone/>
            </a:pPr>
            <a:r>
              <a:rPr lang="en-US" sz="2400" b="0" i="0" dirty="0">
                <a:solidFill>
                  <a:srgbClr val="C00000"/>
                </a:solidFill>
                <a:effectLst/>
                <a:latin typeface="Berlin Sans FB Demi" panose="020E0802020502020306" pitchFamily="34" charset="0"/>
              </a:rPr>
              <a:t>Disadvantages:</a:t>
            </a:r>
          </a:p>
          <a:p>
            <a:pPr>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It is difficult to divide the problem into several versions that would be acceptable to the customer which can be incrementally implemented &amp; delivered.</a:t>
            </a:r>
            <a:r>
              <a:rPr lang="en-US" sz="2400" dirty="0">
                <a:latin typeface="Berlin Sans FB Demi" panose="020E0802020502020306" pitchFamily="34" charset="0"/>
              </a:rPr>
              <a:t> </a:t>
            </a:r>
            <a:endParaRPr lang="en-US" sz="2400" dirty="0">
              <a:solidFill>
                <a:srgbClr val="00467A"/>
              </a:solidFill>
              <a:latin typeface="Berlin Sans FB Demi" panose="020E0802020502020306" pitchFamily="34" charset="0"/>
            </a:endParaRPr>
          </a:p>
        </p:txBody>
      </p:sp>
      <p:sp>
        <p:nvSpPr>
          <p:cNvPr id="4" name="Title 1">
            <a:extLst>
              <a:ext uri="{FF2B5EF4-FFF2-40B4-BE49-F238E27FC236}">
                <a16:creationId xmlns:a16="http://schemas.microsoft.com/office/drawing/2014/main" id="{DBE34DFB-F5F8-369C-57C6-1B7D7E67BE2D}"/>
              </a:ext>
            </a:extLst>
          </p:cNvPr>
          <p:cNvSpPr>
            <a:spLocks noGrp="1"/>
          </p:cNvSpPr>
          <p:nvPr>
            <p:ph type="title"/>
          </p:nvPr>
        </p:nvSpPr>
        <p:spPr>
          <a:xfrm>
            <a:off x="448236" y="365126"/>
            <a:ext cx="11053482" cy="558240"/>
          </a:xfrm>
        </p:spPr>
        <p:txBody>
          <a:bodyPr>
            <a:noAutofit/>
          </a:bodyPr>
          <a:lstStyle/>
          <a:p>
            <a:r>
              <a:rPr lang="en-US" sz="3200" b="1" i="0" dirty="0">
                <a:solidFill>
                  <a:srgbClr val="C00000"/>
                </a:solidFill>
                <a:effectLst/>
                <a:latin typeface="Arial Black" panose="020B0A04020102020204" pitchFamily="34" charset="0"/>
              </a:rPr>
              <a:t>Evolutionary Model</a:t>
            </a:r>
            <a:endParaRPr lang="en-US" sz="3200" dirty="0"/>
          </a:p>
        </p:txBody>
      </p:sp>
    </p:spTree>
    <p:extLst>
      <p:ext uri="{BB962C8B-B14F-4D97-AF65-F5344CB8AC3E}">
        <p14:creationId xmlns:p14="http://schemas.microsoft.com/office/powerpoint/2010/main" val="113698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0B2F-FC42-8310-AD44-635AAEEAC573}"/>
              </a:ext>
            </a:extLst>
          </p:cNvPr>
          <p:cNvSpPr>
            <a:spLocks noGrp="1"/>
          </p:cNvSpPr>
          <p:nvPr>
            <p:ph type="title"/>
          </p:nvPr>
        </p:nvSpPr>
        <p:spPr>
          <a:xfrm>
            <a:off x="614083" y="383055"/>
            <a:ext cx="10515600" cy="576169"/>
          </a:xfrm>
        </p:spPr>
        <p:txBody>
          <a:bodyPr>
            <a:noAutofit/>
          </a:bodyPr>
          <a:lstStyle/>
          <a:p>
            <a:r>
              <a:rPr lang="en-US" sz="3200" b="1" dirty="0">
                <a:solidFill>
                  <a:srgbClr val="C00000"/>
                </a:solidFill>
                <a:latin typeface="Arial Black" panose="020B0A04020102020204" pitchFamily="34" charset="0"/>
              </a:rPr>
              <a:t>Spiral</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325C7F8D-F9C3-3EF6-5BE0-586B37C17D64}"/>
              </a:ext>
            </a:extLst>
          </p:cNvPr>
          <p:cNvSpPr>
            <a:spLocks noGrp="1"/>
          </p:cNvSpPr>
          <p:nvPr>
            <p:ph idx="1"/>
          </p:nvPr>
        </p:nvSpPr>
        <p:spPr>
          <a:xfrm>
            <a:off x="838200" y="1063625"/>
            <a:ext cx="10515600" cy="4718610"/>
          </a:xfrm>
        </p:spPr>
        <p:txBody>
          <a:bodyPr>
            <a:normAutofit lnSpcReduction="10000"/>
          </a:bodyPr>
          <a:lstStyle/>
          <a:p>
            <a:pPr algn="just">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The diagrammatic representation of the Spiral model appears like a spiral with many loops. </a:t>
            </a:r>
          </a:p>
          <a:p>
            <a:pPr algn="just">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The exact number of loops in the spiral is not fixed. </a:t>
            </a:r>
          </a:p>
          <a:p>
            <a:pPr algn="just">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Each loop of the spiral represents a phase of the software process. For example, the innermost loop might be concerned with feasibility study, the next loop with requirements specification, the next one with design, and so on. </a:t>
            </a:r>
          </a:p>
          <a:p>
            <a:pPr algn="just">
              <a:lnSpc>
                <a:spcPct val="150000"/>
              </a:lnSpc>
              <a:buClr>
                <a:srgbClr val="C0000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Each phase in this model is split into four sectors (or quadrants).</a:t>
            </a:r>
            <a:endParaRPr lang="en-US" sz="2400"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367831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B86B-9659-6460-9127-368726F53445}"/>
              </a:ext>
            </a:extLst>
          </p:cNvPr>
          <p:cNvSpPr>
            <a:spLocks noGrp="1"/>
          </p:cNvSpPr>
          <p:nvPr>
            <p:ph type="title"/>
          </p:nvPr>
        </p:nvSpPr>
        <p:spPr>
          <a:xfrm>
            <a:off x="838200" y="365126"/>
            <a:ext cx="10515600" cy="612028"/>
          </a:xfrm>
        </p:spPr>
        <p:txBody>
          <a:bodyPr>
            <a:normAutofit/>
          </a:bodyPr>
          <a:lstStyle/>
          <a:p>
            <a:r>
              <a:rPr lang="en-US" sz="3600" b="1" dirty="0">
                <a:solidFill>
                  <a:srgbClr val="C00000"/>
                </a:solidFill>
                <a:latin typeface="Arial Black" panose="020B0A04020102020204" pitchFamily="34" charset="0"/>
              </a:rPr>
              <a:t>Spiral</a:t>
            </a:r>
            <a:r>
              <a:rPr lang="en-US" sz="3600" b="1" i="0" dirty="0">
                <a:solidFill>
                  <a:srgbClr val="C00000"/>
                </a:solidFill>
                <a:effectLst/>
                <a:latin typeface="Arial Black" panose="020B0A04020102020204" pitchFamily="34" charset="0"/>
              </a:rPr>
              <a:t> Model</a:t>
            </a:r>
            <a:endParaRPr lang="en-US" sz="3600" dirty="0"/>
          </a:p>
        </p:txBody>
      </p:sp>
      <p:pic>
        <p:nvPicPr>
          <p:cNvPr id="5" name="Content Placeholder 4">
            <a:extLst>
              <a:ext uri="{FF2B5EF4-FFF2-40B4-BE49-F238E27FC236}">
                <a16:creationId xmlns:a16="http://schemas.microsoft.com/office/drawing/2014/main" id="{333480E0-A3D0-100B-531C-E7E688075437}"/>
              </a:ext>
            </a:extLst>
          </p:cNvPr>
          <p:cNvPicPr>
            <a:picLocks noGrp="1" noChangeAspect="1"/>
          </p:cNvPicPr>
          <p:nvPr>
            <p:ph idx="1"/>
          </p:nvPr>
        </p:nvPicPr>
        <p:blipFill>
          <a:blip r:embed="rId2"/>
          <a:stretch>
            <a:fillRect/>
          </a:stretch>
        </p:blipFill>
        <p:spPr>
          <a:xfrm>
            <a:off x="2716306" y="977154"/>
            <a:ext cx="6199011" cy="5746981"/>
          </a:xfrm>
        </p:spPr>
      </p:pic>
    </p:spTree>
    <p:extLst>
      <p:ext uri="{BB962C8B-B14F-4D97-AF65-F5344CB8AC3E}">
        <p14:creationId xmlns:p14="http://schemas.microsoft.com/office/powerpoint/2010/main" val="195746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512D-B11F-0FA5-C3A5-377A26F81AE6}"/>
              </a:ext>
            </a:extLst>
          </p:cNvPr>
          <p:cNvSpPr>
            <a:spLocks noGrp="1"/>
          </p:cNvSpPr>
          <p:nvPr>
            <p:ph type="title"/>
          </p:nvPr>
        </p:nvSpPr>
        <p:spPr>
          <a:xfrm>
            <a:off x="838200" y="365126"/>
            <a:ext cx="10515600" cy="638922"/>
          </a:xfrm>
        </p:spPr>
        <p:txBody>
          <a:bodyPr>
            <a:normAutofit/>
          </a:bodyPr>
          <a:lstStyle/>
          <a:p>
            <a:r>
              <a:rPr lang="en-US" sz="3200" b="1" dirty="0">
                <a:solidFill>
                  <a:srgbClr val="C00000"/>
                </a:solidFill>
                <a:latin typeface="Arial Black" panose="020B0A04020102020204" pitchFamily="34" charset="0"/>
              </a:rPr>
              <a:t>Spiral</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19B294C8-3727-BEAC-C9FC-71B180069230}"/>
              </a:ext>
            </a:extLst>
          </p:cNvPr>
          <p:cNvSpPr>
            <a:spLocks noGrp="1"/>
          </p:cNvSpPr>
          <p:nvPr>
            <p:ph idx="1"/>
          </p:nvPr>
        </p:nvSpPr>
        <p:spPr>
          <a:xfrm>
            <a:off x="838199" y="1004049"/>
            <a:ext cx="10914529" cy="4760258"/>
          </a:xfrm>
        </p:spPr>
        <p:txBody>
          <a:bodyPr>
            <a:normAutofit/>
          </a:bodyPr>
          <a:lstStyle/>
          <a:p>
            <a:pPr marL="0" indent="0">
              <a:lnSpc>
                <a:spcPct val="150000"/>
              </a:lnSpc>
              <a:buNone/>
            </a:pPr>
            <a:r>
              <a:rPr lang="en-US" sz="2400" b="1" i="0" dirty="0">
                <a:solidFill>
                  <a:srgbClr val="0070C0"/>
                </a:solidFill>
                <a:effectLst/>
                <a:latin typeface="Berlin Sans FB Demi" panose="020E0802020502020306" pitchFamily="34" charset="0"/>
              </a:rPr>
              <a:t>First quadrant (Objective Setting)</a:t>
            </a:r>
          </a:p>
          <a:p>
            <a:pPr>
              <a:lnSpc>
                <a:spcPct val="150000"/>
              </a:lnSpc>
              <a:buClr>
                <a:srgbClr val="C00000"/>
              </a:buClr>
              <a:buFont typeface="Wingdings" panose="05000000000000000000" pitchFamily="2" charset="2"/>
              <a:buChar char="Ø"/>
            </a:pPr>
            <a:r>
              <a:rPr lang="en-US" sz="2400" b="0" i="0" dirty="0">
                <a:solidFill>
                  <a:srgbClr val="00467A"/>
                </a:solidFill>
                <a:effectLst/>
                <a:latin typeface="Berlin Sans FB Demi" panose="020E0802020502020306" pitchFamily="34" charset="0"/>
              </a:rPr>
              <a:t>During the first quadrant, it is needed to identify the objectives of the phase.</a:t>
            </a:r>
          </a:p>
          <a:p>
            <a:pPr>
              <a:lnSpc>
                <a:spcPct val="150000"/>
              </a:lnSpc>
              <a:buClr>
                <a:srgbClr val="C00000"/>
              </a:buClr>
              <a:buFont typeface="Wingdings" panose="05000000000000000000" pitchFamily="2" charset="2"/>
              <a:buChar char="Ø"/>
            </a:pPr>
            <a:r>
              <a:rPr lang="en-US" sz="2400" b="0" i="0" dirty="0">
                <a:solidFill>
                  <a:srgbClr val="00467A"/>
                </a:solidFill>
                <a:effectLst/>
                <a:latin typeface="Berlin Sans FB Demi" panose="020E0802020502020306" pitchFamily="34" charset="0"/>
              </a:rPr>
              <a:t>Examine the risks associated with these objectives.</a:t>
            </a:r>
          </a:p>
          <a:p>
            <a:pPr marL="0" indent="0">
              <a:lnSpc>
                <a:spcPct val="150000"/>
              </a:lnSpc>
              <a:buNone/>
            </a:pPr>
            <a:r>
              <a:rPr lang="en-US" sz="2400" b="1" i="0" dirty="0">
                <a:solidFill>
                  <a:srgbClr val="0070C0"/>
                </a:solidFill>
                <a:effectLst/>
                <a:latin typeface="Berlin Sans FB Demi" panose="020E0802020502020306" pitchFamily="34" charset="0"/>
              </a:rPr>
              <a:t>Second Quadrant (Risk Assessment and Reduction)</a:t>
            </a:r>
          </a:p>
          <a:p>
            <a:pPr>
              <a:lnSpc>
                <a:spcPct val="150000"/>
              </a:lnSpc>
              <a:buClr>
                <a:srgbClr val="C00000"/>
              </a:buClr>
              <a:buFont typeface="Wingdings" panose="05000000000000000000" pitchFamily="2" charset="2"/>
              <a:buChar char="Ø"/>
            </a:pPr>
            <a:r>
              <a:rPr lang="en-US" sz="2400" b="0" i="0" dirty="0">
                <a:solidFill>
                  <a:srgbClr val="00467A"/>
                </a:solidFill>
                <a:effectLst/>
                <a:latin typeface="Berlin Sans FB Demi" panose="020E0802020502020306" pitchFamily="34" charset="0"/>
              </a:rPr>
              <a:t>A detailed analysis is carried out for each identified project risk.</a:t>
            </a:r>
          </a:p>
          <a:p>
            <a:pPr>
              <a:lnSpc>
                <a:spcPct val="150000"/>
              </a:lnSpc>
              <a:buClr>
                <a:srgbClr val="C00000"/>
              </a:buClr>
              <a:buFont typeface="Wingdings" panose="05000000000000000000" pitchFamily="2" charset="2"/>
              <a:buChar char="Ø"/>
            </a:pPr>
            <a:r>
              <a:rPr lang="en-US" sz="2400" b="0" i="0" dirty="0">
                <a:solidFill>
                  <a:srgbClr val="00467A"/>
                </a:solidFill>
                <a:effectLst/>
                <a:latin typeface="Berlin Sans FB Demi" panose="020E0802020502020306" pitchFamily="34" charset="0"/>
              </a:rPr>
              <a:t>Steps are taken to reduce the risks. For example, if there is a risk that the requirements are inappropriate, a prototype system may be developed.</a:t>
            </a:r>
          </a:p>
        </p:txBody>
      </p:sp>
    </p:spTree>
    <p:extLst>
      <p:ext uri="{BB962C8B-B14F-4D97-AF65-F5344CB8AC3E}">
        <p14:creationId xmlns:p14="http://schemas.microsoft.com/office/powerpoint/2010/main" val="3687253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1E88-F4EE-4B97-7712-F0054924D91C}"/>
              </a:ext>
            </a:extLst>
          </p:cNvPr>
          <p:cNvSpPr>
            <a:spLocks noGrp="1"/>
          </p:cNvSpPr>
          <p:nvPr>
            <p:ph type="title"/>
          </p:nvPr>
        </p:nvSpPr>
        <p:spPr>
          <a:xfrm>
            <a:off x="838200" y="365125"/>
            <a:ext cx="10515600" cy="746499"/>
          </a:xfrm>
        </p:spPr>
        <p:txBody>
          <a:bodyPr>
            <a:normAutofit/>
          </a:bodyPr>
          <a:lstStyle/>
          <a:p>
            <a:r>
              <a:rPr lang="en-US" sz="3200" b="1" dirty="0">
                <a:solidFill>
                  <a:srgbClr val="C00000"/>
                </a:solidFill>
                <a:latin typeface="Arial Black" panose="020B0A04020102020204" pitchFamily="34" charset="0"/>
              </a:rPr>
              <a:t>Spiral</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61ABB685-391A-F8BD-1127-FAA6A412D413}"/>
              </a:ext>
            </a:extLst>
          </p:cNvPr>
          <p:cNvSpPr>
            <a:spLocks noGrp="1"/>
          </p:cNvSpPr>
          <p:nvPr>
            <p:ph idx="1"/>
          </p:nvPr>
        </p:nvSpPr>
        <p:spPr>
          <a:xfrm>
            <a:off x="838199" y="1255059"/>
            <a:ext cx="10914529" cy="4921904"/>
          </a:xfrm>
        </p:spPr>
        <p:txBody>
          <a:bodyPr>
            <a:noAutofit/>
          </a:bodyPr>
          <a:lstStyle/>
          <a:p>
            <a:pPr marL="0" indent="0">
              <a:lnSpc>
                <a:spcPct val="150000"/>
              </a:lnSpc>
              <a:buNone/>
            </a:pPr>
            <a:r>
              <a:rPr lang="en-US" sz="2400" b="1" i="0" dirty="0">
                <a:solidFill>
                  <a:srgbClr val="0070C0"/>
                </a:solidFill>
                <a:effectLst/>
                <a:latin typeface="Berlin Sans FB Demi" panose="020E0802020502020306" pitchFamily="34" charset="0"/>
              </a:rPr>
              <a:t>Third Quadrant (Development and Validation)</a:t>
            </a:r>
          </a:p>
          <a:p>
            <a:pPr>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Develop and validate the next level of the product after resolving the identified risks.</a:t>
            </a:r>
          </a:p>
          <a:p>
            <a:pPr marL="0" indent="0">
              <a:lnSpc>
                <a:spcPct val="150000"/>
              </a:lnSpc>
              <a:buNone/>
            </a:pPr>
            <a:r>
              <a:rPr lang="en-US" sz="2400" b="1" i="0" dirty="0">
                <a:solidFill>
                  <a:srgbClr val="0070C0"/>
                </a:solidFill>
                <a:effectLst/>
                <a:latin typeface="Berlin Sans FB Demi" panose="020E0802020502020306" pitchFamily="34" charset="0"/>
              </a:rPr>
              <a:t>Fourth Quadrant (Review and Planning)</a:t>
            </a:r>
          </a:p>
          <a:p>
            <a:pPr>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Review the results achieved so far with the customer and plan the next iteration around the spiral.</a:t>
            </a:r>
          </a:p>
          <a:p>
            <a:pPr>
              <a:lnSpc>
                <a:spcPct val="150000"/>
              </a:lnSpc>
              <a:buFont typeface="Wingdings" panose="05000000000000000000" pitchFamily="2" charset="2"/>
              <a:buChar char="Ø"/>
            </a:pPr>
            <a:r>
              <a:rPr lang="en-US" sz="2400" b="0" i="0" dirty="0">
                <a:solidFill>
                  <a:srgbClr val="00467A"/>
                </a:solidFill>
                <a:effectLst/>
                <a:latin typeface="Berlin Sans FB Demi" panose="020E0802020502020306" pitchFamily="34" charset="0"/>
              </a:rPr>
              <a:t>Progressively more complete version of the software gets built with each iteration around the spiral.</a:t>
            </a:r>
            <a:r>
              <a:rPr lang="en-US" sz="2400" dirty="0">
                <a:solidFill>
                  <a:srgbClr val="00467A"/>
                </a:solidFill>
                <a:latin typeface="Berlin Sans FB Demi" panose="020E0802020502020306" pitchFamily="34" charset="0"/>
              </a:rPr>
              <a:t> </a:t>
            </a:r>
            <a:endParaRPr lang="en-US" sz="2400" dirty="0">
              <a:latin typeface="Berlin Sans FB Demi" panose="020E0802020502020306" pitchFamily="34" charset="0"/>
            </a:endParaRPr>
          </a:p>
        </p:txBody>
      </p:sp>
    </p:spTree>
    <p:extLst>
      <p:ext uri="{BB962C8B-B14F-4D97-AF65-F5344CB8AC3E}">
        <p14:creationId xmlns:p14="http://schemas.microsoft.com/office/powerpoint/2010/main" val="74459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7581-2950-3B1E-858D-F38C7D918E52}"/>
              </a:ext>
            </a:extLst>
          </p:cNvPr>
          <p:cNvSpPr>
            <a:spLocks noGrp="1"/>
          </p:cNvSpPr>
          <p:nvPr>
            <p:ph type="title"/>
          </p:nvPr>
        </p:nvSpPr>
        <p:spPr>
          <a:xfrm>
            <a:off x="838200" y="365125"/>
            <a:ext cx="10515600" cy="647887"/>
          </a:xfrm>
        </p:spPr>
        <p:txBody>
          <a:bodyPr>
            <a:normAutofit/>
          </a:bodyPr>
          <a:lstStyle/>
          <a:p>
            <a:r>
              <a:rPr lang="en-US" sz="3200" b="1" dirty="0">
                <a:solidFill>
                  <a:srgbClr val="C00000"/>
                </a:solidFill>
                <a:latin typeface="Arial Black" panose="020B0A04020102020204" pitchFamily="34" charset="0"/>
              </a:rPr>
              <a:t>Spiral</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EEA99DDB-7C08-3740-84EF-9C2634A88870}"/>
              </a:ext>
            </a:extLst>
          </p:cNvPr>
          <p:cNvSpPr>
            <a:spLocks noGrp="1"/>
          </p:cNvSpPr>
          <p:nvPr>
            <p:ph idx="1"/>
          </p:nvPr>
        </p:nvSpPr>
        <p:spPr>
          <a:xfrm>
            <a:off x="838200" y="1138517"/>
            <a:ext cx="10878671" cy="4930869"/>
          </a:xfrm>
        </p:spPr>
        <p:txBody>
          <a:bodyPr>
            <a:normAutofit/>
          </a:bodyPr>
          <a:lstStyle/>
          <a:p>
            <a:pPr marL="0" indent="0">
              <a:buNone/>
            </a:pPr>
            <a:r>
              <a:rPr lang="en-US" sz="2400" b="1" dirty="0">
                <a:solidFill>
                  <a:srgbClr val="0070C0"/>
                </a:solidFill>
                <a:effectLst/>
                <a:latin typeface="Berlin Sans FB Demi" panose="020E0802020502020306" pitchFamily="34" charset="0"/>
              </a:rPr>
              <a:t>Circumstances to use spiral model</a:t>
            </a:r>
          </a:p>
          <a:p>
            <a:pPr marL="0" indent="0" algn="just">
              <a:lnSpc>
                <a:spcPct val="150000"/>
              </a:lnSpc>
              <a:buNone/>
            </a:pPr>
            <a:r>
              <a:rPr lang="en-US" sz="2400" b="0" i="0" dirty="0">
                <a:solidFill>
                  <a:srgbClr val="00467A"/>
                </a:solidFill>
                <a:effectLst/>
                <a:latin typeface="Berlin Sans FB Demi" panose="020E0802020502020306" pitchFamily="34" charset="0"/>
              </a:rPr>
              <a:t>The spiral model is called a meta model since it encompasses all other life cycle models. Risk handling is inherently built into this model. The spiral model is suitable for development of technically challenging software products that are prone to several kinds of risks. However, this model is much more complex than the other models – this is probably a factor deterring its use in ordinary projects.</a:t>
            </a:r>
            <a:endParaRPr lang="en-US" sz="2400"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379283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A21B-9BD4-178C-A26D-09F0E2786CDE}"/>
              </a:ext>
            </a:extLst>
          </p:cNvPr>
          <p:cNvSpPr>
            <a:spLocks noGrp="1"/>
          </p:cNvSpPr>
          <p:nvPr>
            <p:ph type="title"/>
          </p:nvPr>
        </p:nvSpPr>
        <p:spPr>
          <a:xfrm>
            <a:off x="838200" y="2462867"/>
            <a:ext cx="10515600" cy="1325563"/>
          </a:xfrm>
        </p:spPr>
        <p:txBody>
          <a:bodyPr>
            <a:normAutofit/>
          </a:bodyPr>
          <a:lstStyle/>
          <a:p>
            <a:pPr algn="ctr"/>
            <a:r>
              <a:rPr lang="en-US" b="1">
                <a:solidFill>
                  <a:schemeClr val="accent2">
                    <a:lumMod val="75000"/>
                  </a:schemeClr>
                </a:solidFill>
                <a:latin typeface="Arial Black" panose="020B0A04020102020204" pitchFamily="34" charset="0"/>
              </a:rPr>
              <a:t>RAD Model   </a:t>
            </a:r>
            <a:endParaRPr lang="en-US" b="1"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3808072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1E88-F4EE-4B97-7712-F0054924D91C}"/>
              </a:ext>
            </a:extLst>
          </p:cNvPr>
          <p:cNvSpPr>
            <a:spLocks noGrp="1"/>
          </p:cNvSpPr>
          <p:nvPr>
            <p:ph type="title"/>
          </p:nvPr>
        </p:nvSpPr>
        <p:spPr>
          <a:xfrm>
            <a:off x="537883" y="257548"/>
            <a:ext cx="10515600" cy="746499"/>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61ABB685-391A-F8BD-1127-FAA6A412D413}"/>
              </a:ext>
            </a:extLst>
          </p:cNvPr>
          <p:cNvSpPr>
            <a:spLocks noGrp="1"/>
          </p:cNvSpPr>
          <p:nvPr>
            <p:ph idx="1"/>
          </p:nvPr>
        </p:nvSpPr>
        <p:spPr>
          <a:xfrm>
            <a:off x="537883" y="950259"/>
            <a:ext cx="11214846" cy="5593975"/>
          </a:xfrm>
        </p:spPr>
        <p:txBody>
          <a:bodyPr>
            <a:noAutofit/>
          </a:bodyPr>
          <a:lstStyle/>
          <a:p>
            <a:pPr marL="0" indent="0" algn="just">
              <a:lnSpc>
                <a:spcPct val="150000"/>
              </a:lnSpc>
              <a:buNone/>
            </a:pPr>
            <a:r>
              <a:rPr lang="en-US" sz="2200" b="0" i="0" dirty="0">
                <a:solidFill>
                  <a:srgbClr val="0070C0"/>
                </a:solidFill>
                <a:effectLst/>
                <a:highlight>
                  <a:srgbClr val="FFFFFF"/>
                </a:highlight>
                <a:latin typeface="Berlin Sans FB Demi" panose="020E0802020502020306" pitchFamily="34" charset="0"/>
              </a:rPr>
              <a:t>The Rapid Application Development Model was first proposed by IBM in the 1980s. The RAD model is a type of incremental process model in which there is an extremely short development cycle. When the requirements are fully understood and the component-based construction approach is adopted then the RAD model is used.</a:t>
            </a:r>
          </a:p>
          <a:p>
            <a:pPr marL="0" indent="0" algn="just">
              <a:lnSpc>
                <a:spcPct val="150000"/>
              </a:lnSpc>
              <a:buNone/>
            </a:pPr>
            <a:r>
              <a:rPr lang="en-US" sz="2200" b="0" i="0" dirty="0">
                <a:solidFill>
                  <a:srgbClr val="0070C0"/>
                </a:solidFill>
                <a:effectLst/>
                <a:highlight>
                  <a:srgbClr val="FFFFFF"/>
                </a:highlight>
                <a:latin typeface="Berlin Sans FB Demi" panose="020E0802020502020306" pitchFamily="34" charset="0"/>
              </a:rPr>
              <a:t>he critical feature of this model is the use of powerful development tools and techniques. A software project can be implemented using this model if the project can be broken down into small modules wherein each module can be assigned independently to separate teams. Multiple teams work on developing the software system using the RAD model parallelly.</a:t>
            </a:r>
          </a:p>
          <a:p>
            <a:pPr marL="0" indent="0" algn="just" rtl="0" fontAlgn="base">
              <a:buNone/>
            </a:pPr>
            <a:r>
              <a:rPr lang="en-US" sz="2200" b="0" i="0" dirty="0">
                <a:solidFill>
                  <a:srgbClr val="0070C0"/>
                </a:solidFill>
                <a:effectLst/>
                <a:highlight>
                  <a:srgbClr val="FFFFFF"/>
                </a:highlight>
                <a:latin typeface="Berlin Sans FB Demi" panose="020E0802020502020306" pitchFamily="34" charset="0"/>
              </a:rPr>
              <a:t>Another striking feature of this model is a short period i.e. the time frame for delivery(time-box) is generally 60-90 days.</a:t>
            </a:r>
          </a:p>
          <a:p>
            <a:pPr marL="0" indent="0" algn="just">
              <a:lnSpc>
                <a:spcPct val="150000"/>
              </a:lnSpc>
              <a:buNone/>
            </a:pPr>
            <a:endParaRPr lang="en-US" sz="22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73950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1E88-F4EE-4B97-7712-F0054924D91C}"/>
              </a:ext>
            </a:extLst>
          </p:cNvPr>
          <p:cNvSpPr>
            <a:spLocks noGrp="1"/>
          </p:cNvSpPr>
          <p:nvPr>
            <p:ph type="title"/>
          </p:nvPr>
        </p:nvSpPr>
        <p:spPr>
          <a:xfrm>
            <a:off x="838200" y="365125"/>
            <a:ext cx="10515600" cy="746499"/>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pic>
        <p:nvPicPr>
          <p:cNvPr id="1026" name="Picture 2" descr="Lightbox">
            <a:extLst>
              <a:ext uri="{FF2B5EF4-FFF2-40B4-BE49-F238E27FC236}">
                <a16:creationId xmlns:a16="http://schemas.microsoft.com/office/drawing/2014/main" id="{A3217433-8918-3D94-9EE4-051CACEA92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3971"/>
            <a:ext cx="6189613" cy="492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1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506506" y="343647"/>
            <a:ext cx="10515600" cy="674780"/>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1018426"/>
            <a:ext cx="11371730" cy="5705103"/>
          </a:xfrm>
        </p:spPr>
        <p:txBody>
          <a:bodyPr>
            <a:normAutofit fontScale="55000" lnSpcReduction="20000"/>
          </a:bodyPr>
          <a:lstStyle/>
          <a:p>
            <a:pPr marL="0" indent="0" algn="l" fontAlgn="base">
              <a:buNone/>
            </a:pPr>
            <a:r>
              <a:rPr lang="en-US" sz="4000" b="1" i="0" dirty="0">
                <a:solidFill>
                  <a:srgbClr val="FF0000"/>
                </a:solidFill>
                <a:effectLst/>
                <a:highlight>
                  <a:srgbClr val="FFFFFF"/>
                </a:highlight>
                <a:latin typeface="Berlin Sans FB Demi" panose="020E0802020502020306" pitchFamily="34" charset="0"/>
              </a:rPr>
              <a:t>When to use the RAD Model?</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Well-understood Requirements:</a:t>
            </a:r>
            <a:r>
              <a:rPr lang="en-US" sz="3800" b="0" i="0" dirty="0">
                <a:solidFill>
                  <a:srgbClr val="0070C0"/>
                </a:solidFill>
                <a:effectLst/>
                <a:highlight>
                  <a:srgbClr val="FFFFFF"/>
                </a:highlight>
                <a:latin typeface="Berlin Sans FB Demi" panose="020E0802020502020306" pitchFamily="34" charset="0"/>
              </a:rPr>
              <a:t> When project requirements are stable and transparent, RAD is appropriate.</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Time-sensitive Projects:</a:t>
            </a:r>
            <a:r>
              <a:rPr lang="en-US" sz="3800" b="0" i="0" dirty="0">
                <a:solidFill>
                  <a:srgbClr val="0070C0"/>
                </a:solidFill>
                <a:effectLst/>
                <a:highlight>
                  <a:srgbClr val="FFFFFF"/>
                </a:highlight>
                <a:latin typeface="Berlin Sans FB Demi" panose="020E0802020502020306" pitchFamily="34" charset="0"/>
              </a:rPr>
              <a:t> Suitable for projects that need to be developed and delivered quickly due to tight deadlines.</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Small to Medium-Sized Projects: </a:t>
            </a:r>
            <a:r>
              <a:rPr lang="en-US" sz="3800" b="0" i="0" dirty="0">
                <a:solidFill>
                  <a:srgbClr val="0070C0"/>
                </a:solidFill>
                <a:effectLst/>
                <a:highlight>
                  <a:srgbClr val="FFFFFF"/>
                </a:highlight>
                <a:latin typeface="Berlin Sans FB Demi" panose="020E0802020502020306" pitchFamily="34" charset="0"/>
              </a:rPr>
              <a:t>Better suited for smaller initiatives requiring a controllable number of team members.</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High User Involvement: </a:t>
            </a:r>
            <a:r>
              <a:rPr lang="en-US" sz="3800" b="0" i="0" dirty="0">
                <a:solidFill>
                  <a:srgbClr val="0070C0"/>
                </a:solidFill>
                <a:effectLst/>
                <a:highlight>
                  <a:srgbClr val="FFFFFF"/>
                </a:highlight>
                <a:latin typeface="Berlin Sans FB Demi" panose="020E0802020502020306" pitchFamily="34" charset="0"/>
              </a:rPr>
              <a:t>Fits where ongoing input and interaction from users are essential.</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Innovation and Creativity</a:t>
            </a:r>
            <a:r>
              <a:rPr lang="en-US" sz="3800" b="0" i="0" dirty="0">
                <a:solidFill>
                  <a:srgbClr val="00B050"/>
                </a:solidFill>
                <a:effectLst/>
                <a:highlight>
                  <a:srgbClr val="FFFFFF"/>
                </a:highlight>
                <a:latin typeface="Berlin Sans FB Demi" panose="020E0802020502020306" pitchFamily="34" charset="0"/>
              </a:rPr>
              <a:t>: </a:t>
            </a:r>
            <a:r>
              <a:rPr lang="en-US" sz="3800" b="0" i="0" dirty="0">
                <a:solidFill>
                  <a:srgbClr val="0070C0"/>
                </a:solidFill>
                <a:effectLst/>
                <a:highlight>
                  <a:srgbClr val="FFFFFF"/>
                </a:highlight>
                <a:latin typeface="Berlin Sans FB Demi" panose="020E0802020502020306" pitchFamily="34" charset="0"/>
              </a:rPr>
              <a:t>Helpful for tasks requiring creative inquiry and innovation.</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Prototyping:</a:t>
            </a:r>
            <a:r>
              <a:rPr lang="en-US" sz="3800" b="0" i="0" dirty="0">
                <a:solidFill>
                  <a:srgbClr val="00B050"/>
                </a:solidFill>
                <a:effectLst/>
                <a:highlight>
                  <a:srgbClr val="FFFFFF"/>
                </a:highlight>
                <a:latin typeface="Berlin Sans FB Demi" panose="020E0802020502020306" pitchFamily="34" charset="0"/>
              </a:rPr>
              <a:t> </a:t>
            </a:r>
            <a:r>
              <a:rPr lang="en-US" sz="3800" b="0" i="0" dirty="0">
                <a:solidFill>
                  <a:srgbClr val="0070C0"/>
                </a:solidFill>
                <a:effectLst/>
                <a:highlight>
                  <a:srgbClr val="FFFFFF"/>
                </a:highlight>
                <a:latin typeface="Berlin Sans FB Demi" panose="020E0802020502020306" pitchFamily="34" charset="0"/>
              </a:rPr>
              <a:t>It is necessary when developing and improving prototypes is a key component of the development process.</a:t>
            </a:r>
          </a:p>
          <a:p>
            <a:pPr algn="just" fontAlgn="base">
              <a:lnSpc>
                <a:spcPct val="140000"/>
              </a:lnSpc>
              <a:spcBef>
                <a:spcPts val="600"/>
              </a:spcBef>
              <a:buClr>
                <a:srgbClr val="C00000"/>
              </a:buClr>
              <a:buFont typeface="Wingdings" panose="05000000000000000000" pitchFamily="2" charset="2"/>
              <a:buChar char="q"/>
            </a:pPr>
            <a:r>
              <a:rPr lang="en-US" sz="3800" b="1" i="0" dirty="0">
                <a:solidFill>
                  <a:srgbClr val="00B050"/>
                </a:solidFill>
                <a:effectLst/>
                <a:highlight>
                  <a:srgbClr val="FFFFFF"/>
                </a:highlight>
                <a:latin typeface="Berlin Sans FB Demi" panose="020E0802020502020306" pitchFamily="34" charset="0"/>
              </a:rPr>
              <a:t> Low technological Complexity:</a:t>
            </a:r>
            <a:r>
              <a:rPr lang="en-US" sz="3800" b="0" i="0" dirty="0">
                <a:solidFill>
                  <a:srgbClr val="00B050"/>
                </a:solidFill>
                <a:effectLst/>
                <a:highlight>
                  <a:srgbClr val="FFFFFF"/>
                </a:highlight>
                <a:latin typeface="Berlin Sans FB Demi" panose="020E0802020502020306" pitchFamily="34" charset="0"/>
              </a:rPr>
              <a:t> </a:t>
            </a:r>
            <a:r>
              <a:rPr lang="en-US" sz="3800" b="0" i="0" dirty="0">
                <a:solidFill>
                  <a:srgbClr val="0070C0"/>
                </a:solidFill>
                <a:effectLst/>
                <a:highlight>
                  <a:srgbClr val="FFFFFF"/>
                </a:highlight>
                <a:latin typeface="Berlin Sans FB Demi" panose="020E0802020502020306" pitchFamily="34" charset="0"/>
              </a:rPr>
              <a:t>Suitable for tasks using comparatively straightforward technological specifications.</a:t>
            </a:r>
          </a:p>
        </p:txBody>
      </p:sp>
    </p:spTree>
    <p:extLst>
      <p:ext uri="{BB962C8B-B14F-4D97-AF65-F5344CB8AC3E}">
        <p14:creationId xmlns:p14="http://schemas.microsoft.com/office/powerpoint/2010/main" val="409008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6464-07CE-8BB3-8219-57592337E0A2}"/>
              </a:ext>
            </a:extLst>
          </p:cNvPr>
          <p:cNvSpPr>
            <a:spLocks noGrp="1"/>
          </p:cNvSpPr>
          <p:nvPr>
            <p:ph type="title"/>
          </p:nvPr>
        </p:nvSpPr>
        <p:spPr>
          <a:xfrm>
            <a:off x="838200" y="365126"/>
            <a:ext cx="10515600" cy="683746"/>
          </a:xfrm>
        </p:spPr>
        <p:txBody>
          <a:bodyPr>
            <a:normAutofit/>
          </a:bodyPr>
          <a:lstStyle/>
          <a:p>
            <a:r>
              <a:rPr lang="en-US" sz="3200" b="1" i="0" dirty="0">
                <a:solidFill>
                  <a:srgbClr val="C00000"/>
                </a:solidFill>
                <a:effectLst/>
                <a:latin typeface="Arial Black" panose="020B0A04020102020204" pitchFamily="34" charset="0"/>
              </a:rPr>
              <a:t>Iterative Waterfall Model</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ACCE0CC6-3157-C678-FA20-3D930ABC6B1B}"/>
              </a:ext>
            </a:extLst>
          </p:cNvPr>
          <p:cNvSpPr>
            <a:spLocks noGrp="1"/>
          </p:cNvSpPr>
          <p:nvPr>
            <p:ph idx="1"/>
          </p:nvPr>
        </p:nvSpPr>
        <p:spPr>
          <a:xfrm>
            <a:off x="838200" y="1054657"/>
            <a:ext cx="10744200" cy="1222377"/>
          </a:xfrm>
        </p:spPr>
        <p:txBody>
          <a:bodyPr>
            <a:noAutofit/>
          </a:bodyPr>
          <a:lstStyle/>
          <a:p>
            <a:pPr marL="0" indent="0" algn="just">
              <a:lnSpc>
                <a:spcPct val="150000"/>
              </a:lnSpc>
              <a:buNone/>
            </a:pPr>
            <a:r>
              <a:rPr lang="en-US" sz="2400" b="0" i="0" dirty="0">
                <a:solidFill>
                  <a:srgbClr val="00467A"/>
                </a:solidFill>
                <a:effectLst/>
                <a:latin typeface="Berlin Sans FB Demi" panose="020E0802020502020306" pitchFamily="34" charset="0"/>
              </a:rPr>
              <a:t>To overcome the major shortcomings of the classical waterfall model, we come up with the iterative waterfall model.</a:t>
            </a:r>
          </a:p>
        </p:txBody>
      </p:sp>
      <p:pic>
        <p:nvPicPr>
          <p:cNvPr id="9" name="Picture 8">
            <a:extLst>
              <a:ext uri="{FF2B5EF4-FFF2-40B4-BE49-F238E27FC236}">
                <a16:creationId xmlns:a16="http://schemas.microsoft.com/office/drawing/2014/main" id="{A809BA85-93D1-BA2E-DEF0-2EDDCFCCDC8C}"/>
              </a:ext>
            </a:extLst>
          </p:cNvPr>
          <p:cNvPicPr>
            <a:picLocks noChangeAspect="1"/>
          </p:cNvPicPr>
          <p:nvPr/>
        </p:nvPicPr>
        <p:blipFill rotWithShape="1">
          <a:blip r:embed="rId2"/>
          <a:srcRect t="19105"/>
          <a:stretch/>
        </p:blipFill>
        <p:spPr>
          <a:xfrm>
            <a:off x="1188231" y="2166282"/>
            <a:ext cx="9246687" cy="4600274"/>
          </a:xfrm>
          <a:prstGeom prst="rect">
            <a:avLst/>
          </a:prstGeom>
        </p:spPr>
      </p:pic>
    </p:spTree>
    <p:extLst>
      <p:ext uri="{BB962C8B-B14F-4D97-AF65-F5344CB8AC3E}">
        <p14:creationId xmlns:p14="http://schemas.microsoft.com/office/powerpoint/2010/main" val="600505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883956"/>
            <a:ext cx="11371730" cy="5839573"/>
          </a:xfrm>
        </p:spPr>
        <p:txBody>
          <a:bodyPr>
            <a:normAutofit/>
          </a:bodyPr>
          <a:lstStyle/>
          <a:p>
            <a:pPr marL="0" indent="0" algn="l" fontAlgn="base">
              <a:buNone/>
            </a:pPr>
            <a:r>
              <a:rPr lang="en-US" sz="2600" b="1" i="0" dirty="0">
                <a:solidFill>
                  <a:srgbClr val="FF0000"/>
                </a:solidFill>
                <a:effectLst/>
                <a:highlight>
                  <a:srgbClr val="FFFFFF"/>
                </a:highlight>
                <a:latin typeface="Berlin Sans FB Demi" panose="020E0802020502020306" pitchFamily="34" charset="0"/>
              </a:rPr>
              <a:t>Objectives of Rapid Application Development Model (RAD)</a:t>
            </a:r>
          </a:p>
          <a:p>
            <a:pPr marL="0" indent="0" algn="just"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Speedy Development</a:t>
            </a:r>
          </a:p>
          <a:p>
            <a:pPr marL="0" indent="0" algn="just"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Accelerating the software development process is RAD’s main goal. RAD prioritizes rapid prototyping and iterations to produce a working system as soon as possible.</a:t>
            </a:r>
          </a:p>
          <a:p>
            <a:pPr marL="0" indent="0" algn="just"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Adaptability and Flexibility</a:t>
            </a:r>
          </a:p>
          <a:p>
            <a:pPr marL="0" indent="0" algn="just"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RAD places a strong emphasis on adapting quickly to changing needs. Due to the model’s flexibility, stakeholders can modify and improve the system in response to changing requirements and user input.</a:t>
            </a:r>
          </a:p>
          <a:p>
            <a:pPr marL="0" indent="0" algn="just"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Stakeholder Participation</a:t>
            </a:r>
          </a:p>
          <a:p>
            <a:pPr marL="0" indent="0" algn="just"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Throughout the development cycle, RAD promotes end users and stakeholders’ active participation. </a:t>
            </a:r>
          </a:p>
        </p:txBody>
      </p:sp>
    </p:spTree>
    <p:extLst>
      <p:ext uri="{BB962C8B-B14F-4D97-AF65-F5344CB8AC3E}">
        <p14:creationId xmlns:p14="http://schemas.microsoft.com/office/powerpoint/2010/main" val="366235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371730" cy="5705103"/>
          </a:xfrm>
        </p:spPr>
        <p:txBody>
          <a:bodyPr>
            <a:normAutofit fontScale="92500"/>
          </a:bodyPr>
          <a:lstStyle/>
          <a:p>
            <a:pPr marL="0" indent="0" algn="l" fontAlgn="base">
              <a:lnSpc>
                <a:spcPct val="120000"/>
              </a:lnSpc>
              <a:buNone/>
            </a:pPr>
            <a:r>
              <a:rPr lang="en-US" sz="2400" b="1" i="0" dirty="0">
                <a:solidFill>
                  <a:srgbClr val="FF0000"/>
                </a:solidFill>
                <a:effectLst/>
                <a:highlight>
                  <a:srgbClr val="FFFFFF"/>
                </a:highlight>
                <a:latin typeface="Berlin Sans FB Demi" panose="020E0802020502020306" pitchFamily="34" charset="0"/>
              </a:rPr>
              <a:t>Objectives of Rapid Application Development Model (RAD)</a:t>
            </a:r>
          </a:p>
          <a:p>
            <a:pPr marL="0" indent="0" algn="l"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Improved Interaction</a:t>
            </a:r>
          </a:p>
          <a:p>
            <a:pPr marL="0" indent="0" algn="l"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Development teams and stakeholders may collaborate and communicate more effectively. Frequent communication and feedback loops guarantee that all project participants are in agreement, which lowers the possibility of misunderstandings.</a:t>
            </a:r>
          </a:p>
          <a:p>
            <a:pPr marL="0" indent="0" algn="l"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Improved Quality via Prototyping</a:t>
            </a:r>
          </a:p>
          <a:p>
            <a:pPr marL="0" indent="0" algn="l"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Prototypes enable early system component testing and visualization in Rapid Application Development (RAD). </a:t>
            </a:r>
          </a:p>
          <a:p>
            <a:pPr marL="0" indent="0" algn="l" fontAlgn="base">
              <a:lnSpc>
                <a:spcPct val="120000"/>
              </a:lnSpc>
              <a:buNone/>
            </a:pPr>
            <a:r>
              <a:rPr lang="en-US" sz="2400" b="1" i="0" dirty="0">
                <a:solidFill>
                  <a:srgbClr val="00B050"/>
                </a:solidFill>
                <a:effectLst/>
                <a:highlight>
                  <a:srgbClr val="FFFFFF"/>
                </a:highlight>
                <a:latin typeface="Berlin Sans FB Demi" panose="020E0802020502020306" pitchFamily="34" charset="0"/>
              </a:rPr>
              <a:t>Customer Satisfaction</a:t>
            </a:r>
          </a:p>
          <a:p>
            <a:pPr marL="0" indent="0" algn="l" fontAlgn="base">
              <a:lnSpc>
                <a:spcPct val="120000"/>
              </a:lnSpc>
              <a:buNone/>
            </a:pPr>
            <a:r>
              <a:rPr lang="en-US" sz="2400" b="0" i="0" dirty="0">
                <a:solidFill>
                  <a:srgbClr val="0070C0"/>
                </a:solidFill>
                <a:effectLst/>
                <a:highlight>
                  <a:srgbClr val="FFFFFF"/>
                </a:highlight>
                <a:latin typeface="Berlin Sans FB Demi" panose="020E0802020502020306" pitchFamily="34" charset="0"/>
              </a:rPr>
              <a:t>Through rapid delivery of functioning prototypes and user involvement throughout the development process, Rapid Application Development (RAD) enhances the probability of customer satisfaction with the final product.</a:t>
            </a:r>
          </a:p>
        </p:txBody>
      </p:sp>
    </p:spTree>
    <p:extLst>
      <p:ext uri="{BB962C8B-B14F-4D97-AF65-F5344CB8AC3E}">
        <p14:creationId xmlns:p14="http://schemas.microsoft.com/office/powerpoint/2010/main" val="625697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371730" cy="5705103"/>
          </a:xfrm>
        </p:spPr>
        <p:txBody>
          <a:bodyPr>
            <a:normAutofit/>
          </a:bodyPr>
          <a:lstStyle/>
          <a:p>
            <a:pPr marL="0" indent="0" algn="l" fontAlgn="base">
              <a:buNone/>
            </a:pPr>
            <a:r>
              <a:rPr lang="en-US" sz="2400" b="1" i="0" dirty="0">
                <a:solidFill>
                  <a:srgbClr val="00B050"/>
                </a:solidFill>
                <a:effectLst/>
                <a:highlight>
                  <a:srgbClr val="FFFFFF"/>
                </a:highlight>
                <a:latin typeface="Berlin Sans FB Demi" panose="020E0802020502020306" pitchFamily="34" charset="0"/>
              </a:rPr>
              <a:t>Advantages of Rapid Application Development Model (RAD)</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use of reusable components helps to reduce the cycle time of the project.</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Feedback from the customer is available at the initial stages.</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Reduced costs as fewer developers are required.</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use of powerful development tools results in better quality products in comparatively shorter periods.</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progress and development of the project can be measured through the various stages.</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It is easier to accommodate changing requirements due to the short iteration time spans.</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Productivity may be quickly boosted with a lower number of employees.</a:t>
            </a:r>
          </a:p>
        </p:txBody>
      </p:sp>
    </p:spTree>
    <p:extLst>
      <p:ext uri="{BB962C8B-B14F-4D97-AF65-F5344CB8AC3E}">
        <p14:creationId xmlns:p14="http://schemas.microsoft.com/office/powerpoint/2010/main" val="290418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i="0" dirty="0">
                <a:solidFill>
                  <a:srgbClr val="C00000"/>
                </a:solidFill>
                <a:effectLst/>
                <a:latin typeface="Arial Black" panose="020B0A04020102020204" pitchFamily="34" charset="0"/>
              </a:rPr>
              <a:t>RAD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371730" cy="5705103"/>
          </a:xfrm>
        </p:spPr>
        <p:txBody>
          <a:bodyPr>
            <a:normAutofit/>
          </a:bodyPr>
          <a:lstStyle/>
          <a:p>
            <a:pPr marL="0" indent="0" algn="l" fontAlgn="base">
              <a:lnSpc>
                <a:spcPct val="120000"/>
              </a:lnSpc>
              <a:buNone/>
            </a:pPr>
            <a:r>
              <a:rPr lang="en-US" sz="2400" b="1" i="0" dirty="0">
                <a:solidFill>
                  <a:srgbClr val="FF0000"/>
                </a:solidFill>
                <a:effectLst/>
                <a:highlight>
                  <a:srgbClr val="FFFFFF"/>
                </a:highlight>
                <a:latin typeface="Berlin Sans FB Demi" panose="020E0802020502020306" pitchFamily="34" charset="0"/>
              </a:rPr>
              <a:t>Disadvantages of Rapid application development model (RAD)</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use of powerful and efficient tools requires highly skilled professionals.</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absence of reusable components can lead to the failure of the project.</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team leader must work closely with the developers and customers to close the project on time.</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The systems which cannot be modularized suitably cannot use this model.</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Customer involvement is required throughout the life cycle.</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It is not meant for small-scale projects as in such cases, the cost of using automated tools and techniques may exceed the entire budget of the project.</a:t>
            </a:r>
          </a:p>
          <a:p>
            <a:pPr algn="l" fontAlgn="base">
              <a:lnSpc>
                <a:spcPct val="120000"/>
              </a:lnSpc>
              <a:buClr>
                <a:srgbClr val="FF0000"/>
              </a:buClr>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Not every application can be used with RAD.</a:t>
            </a:r>
          </a:p>
        </p:txBody>
      </p:sp>
    </p:spTree>
    <p:extLst>
      <p:ext uri="{BB962C8B-B14F-4D97-AF65-F5344CB8AC3E}">
        <p14:creationId xmlns:p14="http://schemas.microsoft.com/office/powerpoint/2010/main" val="2891910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111753" cy="5705103"/>
          </a:xfrm>
        </p:spPr>
        <p:txBody>
          <a:bodyPr>
            <a:normAutofit/>
          </a:bodyPr>
          <a:lstStyle/>
          <a:p>
            <a:pPr algn="just" rtl="0" fontAlgn="base">
              <a:lnSpc>
                <a:spcPct val="125000"/>
              </a:lnSpc>
              <a:buClr>
                <a:srgbClr val="C00000"/>
              </a:buClr>
              <a:buFont typeface="Wingdings" panose="05000000000000000000" pitchFamily="2" charset="2"/>
              <a:buChar char="q"/>
            </a:pPr>
            <a:r>
              <a:rPr lang="en-US" sz="2400" b="0" i="0" dirty="0">
                <a:solidFill>
                  <a:srgbClr val="0070C0"/>
                </a:solidFill>
                <a:effectLst/>
                <a:highlight>
                  <a:srgbClr val="FFFFFF"/>
                </a:highlight>
                <a:latin typeface="Berlin Sans FB Demi" panose="020E0802020502020306" pitchFamily="34" charset="0"/>
              </a:rPr>
              <a:t> Agile Software Development is a software development methodology that values flexibility, collaboration, and customer satisfaction. </a:t>
            </a:r>
          </a:p>
          <a:p>
            <a:pPr algn="just" rtl="0" fontAlgn="base">
              <a:lnSpc>
                <a:spcPct val="125000"/>
              </a:lnSpc>
              <a:buClr>
                <a:srgbClr val="C00000"/>
              </a:buClr>
              <a:buFont typeface="Wingdings" panose="05000000000000000000" pitchFamily="2" charset="2"/>
              <a:buChar char="q"/>
            </a:pPr>
            <a:r>
              <a:rPr lang="en-US" sz="2400" b="0" i="0" dirty="0">
                <a:solidFill>
                  <a:srgbClr val="0070C0"/>
                </a:solidFill>
                <a:effectLst/>
                <a:highlight>
                  <a:srgbClr val="FFFFFF"/>
                </a:highlight>
                <a:latin typeface="Berlin Sans FB Demi" panose="020E0802020502020306" pitchFamily="34" charset="0"/>
              </a:rPr>
              <a:t> It is based on the Agile Manifesto, a set of principles for software development that prioritize individuals and interactions, working software, customer collaboration, and responding to change.</a:t>
            </a:r>
          </a:p>
          <a:p>
            <a:pPr algn="just" rtl="0" fontAlgn="base">
              <a:lnSpc>
                <a:spcPct val="125000"/>
              </a:lnSpc>
              <a:buClr>
                <a:srgbClr val="C00000"/>
              </a:buClr>
              <a:buFont typeface="Wingdings" panose="05000000000000000000" pitchFamily="2" charset="2"/>
              <a:buChar char="q"/>
            </a:pPr>
            <a:r>
              <a:rPr lang="en-US" sz="2400" b="0" i="0" dirty="0">
                <a:solidFill>
                  <a:srgbClr val="0070C0"/>
                </a:solidFill>
                <a:effectLst/>
                <a:highlight>
                  <a:srgbClr val="FFFFFF"/>
                </a:highlight>
                <a:latin typeface="Berlin Sans FB Demi" panose="020E0802020502020306" pitchFamily="34" charset="0"/>
              </a:rPr>
              <a:t> Agile Software Development is an iterative and incremental approach to software development that emphasizes the importance of delivering a working product quickly and frequently. </a:t>
            </a:r>
          </a:p>
          <a:p>
            <a:pPr algn="just" rtl="0" fontAlgn="base">
              <a:lnSpc>
                <a:spcPct val="125000"/>
              </a:lnSpc>
              <a:buClr>
                <a:srgbClr val="C00000"/>
              </a:buClr>
              <a:buFont typeface="Wingdings" panose="05000000000000000000" pitchFamily="2" charset="2"/>
              <a:buChar char="q"/>
            </a:pPr>
            <a:r>
              <a:rPr lang="en-US" sz="2400" b="0" i="0" dirty="0">
                <a:solidFill>
                  <a:srgbClr val="0070C0"/>
                </a:solidFill>
                <a:effectLst/>
                <a:highlight>
                  <a:srgbClr val="FFFFFF"/>
                </a:highlight>
                <a:latin typeface="Berlin Sans FB Demi" panose="020E0802020502020306" pitchFamily="34" charset="0"/>
              </a:rPr>
              <a:t> It involves close collaboration between the development team and the customer to ensure that the product meets their needs and expectations.</a:t>
            </a:r>
          </a:p>
          <a:p>
            <a:pPr marL="0" indent="0" algn="l" fontAlgn="base">
              <a:lnSpc>
                <a:spcPct val="120000"/>
              </a:lnSpc>
              <a:buNone/>
            </a:pPr>
            <a:endParaRPr lang="en-US" sz="2400" b="0" i="0" dirty="0">
              <a:solidFill>
                <a:srgbClr val="0070C0"/>
              </a:solidFill>
              <a:effectLst/>
              <a:highlight>
                <a:srgbClr val="FFFFFF"/>
              </a:highlight>
              <a:latin typeface="Berlin Sans FB Demi" panose="020E0802020502020306" pitchFamily="34" charset="0"/>
            </a:endParaRPr>
          </a:p>
        </p:txBody>
      </p:sp>
    </p:spTree>
    <p:extLst>
      <p:ext uri="{BB962C8B-B14F-4D97-AF65-F5344CB8AC3E}">
        <p14:creationId xmlns:p14="http://schemas.microsoft.com/office/powerpoint/2010/main" val="138301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3" y="943721"/>
            <a:ext cx="6243918" cy="5705103"/>
          </a:xfrm>
        </p:spPr>
        <p:txBody>
          <a:bodyPr>
            <a:normAutofit/>
          </a:bodyPr>
          <a:lstStyle/>
          <a:p>
            <a:pPr marL="0" indent="0" fontAlgn="base">
              <a:lnSpc>
                <a:spcPct val="120000"/>
              </a:lnSpc>
              <a:buNone/>
            </a:pPr>
            <a:r>
              <a:rPr lang="en-US" sz="2400" b="1" i="0" dirty="0">
                <a:solidFill>
                  <a:srgbClr val="FF0000"/>
                </a:solidFill>
                <a:effectLst/>
                <a:highlight>
                  <a:srgbClr val="FFFFFF"/>
                </a:highlight>
                <a:latin typeface="Berlin Sans FB Demi" panose="020E0802020502020306" pitchFamily="34" charset="0"/>
              </a:rPr>
              <a:t>Four Core Values of Agile Software Development</a:t>
            </a:r>
          </a:p>
          <a:p>
            <a:pPr algn="l" fontAlgn="base">
              <a:lnSpc>
                <a:spcPct val="130000"/>
              </a:lnSpc>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Individuals and Interactions over Processes and Tools</a:t>
            </a:r>
          </a:p>
          <a:p>
            <a:pPr algn="l" fontAlgn="base">
              <a:lnSpc>
                <a:spcPct val="130000"/>
              </a:lnSpc>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Working Software over Comprehensive Documentation</a:t>
            </a:r>
          </a:p>
          <a:p>
            <a:pPr algn="l" fontAlgn="base">
              <a:lnSpc>
                <a:spcPct val="130000"/>
              </a:lnSpc>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Customer Collaboration over Contract Negotiation</a:t>
            </a:r>
          </a:p>
          <a:p>
            <a:pPr algn="l" fontAlgn="base">
              <a:lnSpc>
                <a:spcPct val="130000"/>
              </a:lnSpc>
              <a:buFont typeface="Wingdings" panose="05000000000000000000" pitchFamily="2" charset="2"/>
              <a:buChar char="Ø"/>
            </a:pPr>
            <a:r>
              <a:rPr lang="en-US" sz="2400" b="0" i="0" dirty="0">
                <a:solidFill>
                  <a:srgbClr val="0070C0"/>
                </a:solidFill>
                <a:effectLst/>
                <a:highlight>
                  <a:srgbClr val="FFFFFF"/>
                </a:highlight>
                <a:latin typeface="Berlin Sans FB Demi" panose="020E0802020502020306" pitchFamily="34" charset="0"/>
              </a:rPr>
              <a:t>Responding to Change over Following a Plan</a:t>
            </a:r>
          </a:p>
        </p:txBody>
      </p:sp>
      <p:sp>
        <p:nvSpPr>
          <p:cNvPr id="4" name="Content Placeholder 2">
            <a:extLst>
              <a:ext uri="{FF2B5EF4-FFF2-40B4-BE49-F238E27FC236}">
                <a16:creationId xmlns:a16="http://schemas.microsoft.com/office/drawing/2014/main" id="{623D4ECD-4829-C4F9-394A-D051FD0A4EA9}"/>
              </a:ext>
            </a:extLst>
          </p:cNvPr>
          <p:cNvSpPr txBox="1">
            <a:spLocks/>
          </p:cNvSpPr>
          <p:nvPr/>
        </p:nvSpPr>
        <p:spPr>
          <a:xfrm>
            <a:off x="7010401" y="886383"/>
            <a:ext cx="4567516" cy="57051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20000"/>
              </a:lnSpc>
              <a:buFont typeface="Arial" panose="020B0604020202020204" pitchFamily="34" charset="0"/>
              <a:buNone/>
            </a:pPr>
            <a:endParaRPr lang="en-US" sz="2400" dirty="0">
              <a:solidFill>
                <a:srgbClr val="0070C0"/>
              </a:solidFill>
              <a:highlight>
                <a:srgbClr val="FFFFFF"/>
              </a:highlight>
              <a:latin typeface="Berlin Sans FB Demi" panose="020E0802020502020306" pitchFamily="34" charset="0"/>
            </a:endParaRPr>
          </a:p>
        </p:txBody>
      </p:sp>
      <p:pic>
        <p:nvPicPr>
          <p:cNvPr id="6" name="Picture 5">
            <a:extLst>
              <a:ext uri="{FF2B5EF4-FFF2-40B4-BE49-F238E27FC236}">
                <a16:creationId xmlns:a16="http://schemas.microsoft.com/office/drawing/2014/main" id="{7E089F34-B493-C24C-5FCE-578B19F19CF3}"/>
              </a:ext>
            </a:extLst>
          </p:cNvPr>
          <p:cNvPicPr>
            <a:picLocks noChangeAspect="1"/>
          </p:cNvPicPr>
          <p:nvPr/>
        </p:nvPicPr>
        <p:blipFill>
          <a:blip r:embed="rId2"/>
          <a:stretch>
            <a:fillRect/>
          </a:stretch>
        </p:blipFill>
        <p:spPr>
          <a:xfrm>
            <a:off x="6858001" y="1187353"/>
            <a:ext cx="4939552" cy="5217837"/>
          </a:xfrm>
          <a:prstGeom prst="rect">
            <a:avLst/>
          </a:prstGeom>
        </p:spPr>
      </p:pic>
    </p:spTree>
    <p:extLst>
      <p:ext uri="{BB962C8B-B14F-4D97-AF65-F5344CB8AC3E}">
        <p14:creationId xmlns:p14="http://schemas.microsoft.com/office/powerpoint/2010/main" val="4262038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540123" y="943722"/>
            <a:ext cx="10455089" cy="5143314"/>
          </a:xfrm>
        </p:spPr>
        <p:txBody>
          <a:bodyPr>
            <a:normAutofit/>
          </a:bodyPr>
          <a:lstStyle/>
          <a:p>
            <a:pPr marL="0" indent="0" algn="l" fontAlgn="base">
              <a:buNone/>
            </a:pPr>
            <a:r>
              <a:rPr lang="en-US" sz="2400" b="1" dirty="0">
                <a:solidFill>
                  <a:srgbClr val="FF0000"/>
                </a:solidFill>
                <a:highlight>
                  <a:srgbClr val="FFFFFF"/>
                </a:highlight>
                <a:latin typeface="Berlin Sans FB Demi" panose="020E0802020502020306" pitchFamily="34" charset="0"/>
              </a:rPr>
              <a:t>Twelve</a:t>
            </a:r>
            <a:r>
              <a:rPr lang="en-US" sz="2400" b="1" i="0" dirty="0">
                <a:solidFill>
                  <a:srgbClr val="FF0000"/>
                </a:solidFill>
                <a:effectLst/>
                <a:highlight>
                  <a:srgbClr val="FFFFFF"/>
                </a:highlight>
                <a:latin typeface="Berlin Sans FB Demi" panose="020E0802020502020306" pitchFamily="34" charset="0"/>
              </a:rPr>
              <a:t> Principles of Agile Software Development</a:t>
            </a:r>
          </a:p>
          <a:p>
            <a:pPr algn="l" rtl="0" fontAlgn="base">
              <a:buClr>
                <a:srgbClr val="FF0000"/>
              </a:buClr>
              <a:buFont typeface="Wingdings" panose="05000000000000000000" pitchFamily="2" charset="2"/>
              <a:buChar char="q"/>
            </a:pPr>
            <a:r>
              <a:rPr lang="en-US" sz="2400" b="0" i="0" dirty="0">
                <a:solidFill>
                  <a:srgbClr val="0070C0"/>
                </a:solidFill>
                <a:effectLst/>
                <a:highlight>
                  <a:srgbClr val="FFFFFF"/>
                </a:highlight>
                <a:latin typeface="Berlin Sans FB Demi" panose="020E0802020502020306" pitchFamily="34" charset="0"/>
              </a:rPr>
              <a:t>The Agile Manifesto is based on four values and twelve principles that form the basis, for methodologies.</a:t>
            </a:r>
          </a:p>
        </p:txBody>
      </p:sp>
      <p:pic>
        <p:nvPicPr>
          <p:cNvPr id="1026" name="Picture 2" descr="Lightbox">
            <a:extLst>
              <a:ext uri="{FF2B5EF4-FFF2-40B4-BE49-F238E27FC236}">
                <a16:creationId xmlns:a16="http://schemas.microsoft.com/office/drawing/2014/main" id="{29585623-4E13-6C2F-45A8-54616EC5F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829" y="2133600"/>
            <a:ext cx="10096499" cy="471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28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300012" cy="5705103"/>
          </a:xfrm>
        </p:spPr>
        <p:txBody>
          <a:bodyPr>
            <a:noAutofit/>
          </a:bodyPr>
          <a:lstStyle/>
          <a:p>
            <a:pPr marL="0" indent="0" algn="l" rtl="0" fontAlgn="base">
              <a:buNone/>
            </a:pPr>
            <a:r>
              <a:rPr lang="en-US" sz="2400" b="0" i="0" dirty="0">
                <a:solidFill>
                  <a:srgbClr val="FF0000"/>
                </a:solidFill>
                <a:effectLst/>
                <a:highlight>
                  <a:srgbClr val="FFFFFF"/>
                </a:highlight>
                <a:latin typeface="Berlin Sans FB Demi" panose="020E0802020502020306" pitchFamily="34" charset="0"/>
              </a:rPr>
              <a:t>These principles include:</a:t>
            </a:r>
          </a:p>
          <a:p>
            <a:pPr algn="just" fontAlgn="base">
              <a:buFont typeface="+mj-lt"/>
              <a:buAutoNum type="arabicPeriod"/>
            </a:pPr>
            <a:r>
              <a:rPr lang="en-US" sz="2000" b="0" i="0" dirty="0">
                <a:solidFill>
                  <a:srgbClr val="0070C0"/>
                </a:solidFill>
                <a:effectLst/>
                <a:highlight>
                  <a:srgbClr val="FFFFFF"/>
                </a:highlight>
                <a:latin typeface="Berlin Sans FB Demi" panose="020E0802020502020306" pitchFamily="34" charset="0"/>
              </a:rPr>
              <a:t>Ensuring customer satisfaction through the early delivery of software.</a:t>
            </a:r>
          </a:p>
          <a:p>
            <a:pPr algn="just" fontAlgn="base">
              <a:buFont typeface="+mj-lt"/>
              <a:buAutoNum type="arabicPeriod" startAt="2"/>
            </a:pPr>
            <a:r>
              <a:rPr lang="en-US" sz="2000" b="0" i="0" dirty="0">
                <a:solidFill>
                  <a:srgbClr val="0070C0"/>
                </a:solidFill>
                <a:effectLst/>
                <a:highlight>
                  <a:srgbClr val="FFFFFF"/>
                </a:highlight>
                <a:latin typeface="Berlin Sans FB Demi" panose="020E0802020502020306" pitchFamily="34" charset="0"/>
              </a:rPr>
              <a:t>Being open to changing requirements in the stages of the development.</a:t>
            </a:r>
          </a:p>
          <a:p>
            <a:pPr algn="just" fontAlgn="base">
              <a:buFont typeface="+mj-lt"/>
              <a:buAutoNum type="arabicPeriod" startAt="3"/>
            </a:pPr>
            <a:r>
              <a:rPr lang="en-US" sz="2000" b="0" i="0" dirty="0">
                <a:solidFill>
                  <a:srgbClr val="0070C0"/>
                </a:solidFill>
                <a:effectLst/>
                <a:highlight>
                  <a:srgbClr val="FFFFFF"/>
                </a:highlight>
                <a:latin typeface="Berlin Sans FB Demi" panose="020E0802020502020306" pitchFamily="34" charset="0"/>
              </a:rPr>
              <a:t>Frequently delivering working software with a main focus on preference for timeframes.</a:t>
            </a:r>
          </a:p>
          <a:p>
            <a:pPr algn="just" fontAlgn="base">
              <a:buFont typeface="+mj-lt"/>
              <a:buAutoNum type="arabicPeriod" startAt="4"/>
            </a:pPr>
            <a:r>
              <a:rPr lang="en-US" sz="2000" b="0" i="0" dirty="0">
                <a:solidFill>
                  <a:srgbClr val="0070C0"/>
                </a:solidFill>
                <a:effectLst/>
                <a:highlight>
                  <a:srgbClr val="FFFFFF"/>
                </a:highlight>
                <a:latin typeface="Berlin Sans FB Demi" panose="020E0802020502020306" pitchFamily="34" charset="0"/>
              </a:rPr>
              <a:t>Promoting collaboration between business stakeholders and developers as an element.</a:t>
            </a:r>
          </a:p>
          <a:p>
            <a:pPr algn="just" fontAlgn="base">
              <a:buFont typeface="+mj-lt"/>
              <a:buAutoNum type="arabicPeriod" startAt="5"/>
            </a:pPr>
            <a:r>
              <a:rPr lang="en-US" sz="2000" b="0" i="0" dirty="0">
                <a:solidFill>
                  <a:srgbClr val="0070C0"/>
                </a:solidFill>
                <a:effectLst/>
                <a:highlight>
                  <a:srgbClr val="FFFFFF"/>
                </a:highlight>
                <a:latin typeface="Berlin Sans FB Demi" panose="020E0802020502020306" pitchFamily="34" charset="0"/>
              </a:rPr>
              <a:t>Structuring the projects around individuals. Providing them with the necessary environment and support.</a:t>
            </a:r>
          </a:p>
          <a:p>
            <a:pPr algn="just" fontAlgn="base">
              <a:buFont typeface="+mj-lt"/>
              <a:buAutoNum type="arabicPeriod" startAt="6"/>
            </a:pPr>
            <a:r>
              <a:rPr lang="en-US" sz="2000" b="0" i="0" dirty="0">
                <a:solidFill>
                  <a:srgbClr val="0070C0"/>
                </a:solidFill>
                <a:effectLst/>
                <a:highlight>
                  <a:srgbClr val="FFFFFF"/>
                </a:highlight>
                <a:latin typeface="Berlin Sans FB Demi" panose="020E0802020502020306" pitchFamily="34" charset="0"/>
              </a:rPr>
              <a:t>Prioritizing face to face communication whenever needed.</a:t>
            </a:r>
          </a:p>
          <a:p>
            <a:pPr algn="just" fontAlgn="base">
              <a:buFont typeface="+mj-lt"/>
              <a:buAutoNum type="arabicPeriod" startAt="7"/>
            </a:pPr>
            <a:r>
              <a:rPr lang="en-US" sz="2000" b="0" i="0" dirty="0">
                <a:solidFill>
                  <a:srgbClr val="0070C0"/>
                </a:solidFill>
                <a:effectLst/>
                <a:highlight>
                  <a:srgbClr val="FFFFFF"/>
                </a:highlight>
                <a:latin typeface="Berlin Sans FB Demi" panose="020E0802020502020306" pitchFamily="34" charset="0"/>
              </a:rPr>
              <a:t>Considering working software as the measure of the progress.</a:t>
            </a:r>
          </a:p>
          <a:p>
            <a:pPr algn="just" fontAlgn="base">
              <a:buFont typeface="+mj-lt"/>
              <a:buAutoNum type="arabicPeriod" startAt="8"/>
            </a:pPr>
            <a:r>
              <a:rPr lang="en-US" sz="2000" b="0" i="0" dirty="0">
                <a:solidFill>
                  <a:srgbClr val="0070C0"/>
                </a:solidFill>
                <a:effectLst/>
                <a:highlight>
                  <a:srgbClr val="FFFFFF"/>
                </a:highlight>
                <a:latin typeface="Berlin Sans FB Demi" panose="020E0802020502020306" pitchFamily="34" charset="0"/>
              </a:rPr>
              <a:t>Fostering development by allowing teams to maintain a pace indefinitely.</a:t>
            </a:r>
          </a:p>
          <a:p>
            <a:pPr algn="just" fontAlgn="base">
              <a:buFont typeface="+mj-lt"/>
              <a:buAutoNum type="arabicPeriod" startAt="9"/>
            </a:pPr>
            <a:r>
              <a:rPr lang="en-US" sz="2000" b="0" i="0" dirty="0">
                <a:solidFill>
                  <a:srgbClr val="0070C0"/>
                </a:solidFill>
                <a:effectLst/>
                <a:highlight>
                  <a:srgbClr val="FFFFFF"/>
                </a:highlight>
                <a:latin typeface="Berlin Sans FB Demi" panose="020E0802020502020306" pitchFamily="34" charset="0"/>
              </a:rPr>
              <a:t>Placing attention on excellence and good design practices.</a:t>
            </a:r>
          </a:p>
          <a:p>
            <a:pPr algn="just" fontAlgn="base">
              <a:buFont typeface="+mj-lt"/>
              <a:buAutoNum type="arabicPeriod" startAt="10"/>
            </a:pPr>
            <a:r>
              <a:rPr lang="en-US" sz="2000" b="0" i="0" dirty="0">
                <a:solidFill>
                  <a:srgbClr val="0070C0"/>
                </a:solidFill>
                <a:effectLst/>
                <a:highlight>
                  <a:srgbClr val="FFFFFF"/>
                </a:highlight>
                <a:latin typeface="Berlin Sans FB Demi" panose="020E0802020502020306" pitchFamily="34" charset="0"/>
              </a:rPr>
              <a:t>Recognizing the simplicity as crucial factor aiming to maximize productivity by minimizing the work.</a:t>
            </a:r>
          </a:p>
          <a:p>
            <a:pPr algn="just" fontAlgn="base">
              <a:buFont typeface="+mj-lt"/>
              <a:buAutoNum type="arabicPeriod" startAt="11"/>
            </a:pPr>
            <a:r>
              <a:rPr lang="en-US" sz="2000" b="0" i="0" dirty="0">
                <a:solidFill>
                  <a:srgbClr val="0070C0"/>
                </a:solidFill>
                <a:effectLst/>
                <a:highlight>
                  <a:srgbClr val="FFFFFF"/>
                </a:highlight>
                <a:latin typeface="Berlin Sans FB Demi" panose="020E0802020502020306" pitchFamily="34" charset="0"/>
              </a:rPr>
              <a:t>Encouraging self organizing teams as the approach to design and build systems.</a:t>
            </a:r>
          </a:p>
          <a:p>
            <a:pPr algn="just" fontAlgn="base">
              <a:buFont typeface="+mj-lt"/>
              <a:buAutoNum type="arabicPeriod" startAt="12"/>
            </a:pPr>
            <a:r>
              <a:rPr lang="en-US" sz="2000" b="0" i="0" dirty="0">
                <a:solidFill>
                  <a:srgbClr val="0070C0"/>
                </a:solidFill>
                <a:effectLst/>
                <a:highlight>
                  <a:srgbClr val="FFFFFF"/>
                </a:highlight>
                <a:latin typeface="Berlin Sans FB Demi" panose="020E0802020502020306" pitchFamily="34" charset="0"/>
              </a:rPr>
              <a:t>Regularly reflecting on how to enhance effectiveness and to make adjustments accordingly.</a:t>
            </a:r>
          </a:p>
        </p:txBody>
      </p:sp>
    </p:spTree>
    <p:extLst>
      <p:ext uri="{BB962C8B-B14F-4D97-AF65-F5344CB8AC3E}">
        <p14:creationId xmlns:p14="http://schemas.microsoft.com/office/powerpoint/2010/main" val="2460999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5535706" cy="5705103"/>
          </a:xfrm>
        </p:spPr>
        <p:txBody>
          <a:bodyPr>
            <a:noAutofit/>
          </a:bodyPr>
          <a:lstStyle/>
          <a:p>
            <a:pPr marL="0" indent="0" fontAlgn="base">
              <a:buNone/>
            </a:pPr>
            <a:r>
              <a:rPr lang="en-US" sz="2400" b="1" i="0" dirty="0">
                <a:solidFill>
                  <a:srgbClr val="FF0000"/>
                </a:solidFill>
                <a:effectLst/>
                <a:highlight>
                  <a:srgbClr val="FFFFFF"/>
                </a:highlight>
                <a:latin typeface="Berlin Sans FB Demi" panose="020E0802020502020306" pitchFamily="34" charset="0"/>
              </a:rPr>
              <a:t>The Agile Software Development Process</a:t>
            </a:r>
          </a:p>
          <a:p>
            <a:pPr marL="0" indent="0" algn="just" fontAlgn="base">
              <a:lnSpc>
                <a:spcPct val="120000"/>
              </a:lnSpc>
              <a:buNone/>
            </a:pPr>
            <a:r>
              <a:rPr lang="en-US" sz="2200" b="1" i="0" dirty="0">
                <a:solidFill>
                  <a:srgbClr val="00B050"/>
                </a:solidFill>
                <a:effectLst/>
                <a:highlight>
                  <a:srgbClr val="FFFFFF"/>
                </a:highlight>
                <a:latin typeface="Berlin Sans FB Demi" panose="020E0802020502020306" pitchFamily="34" charset="0"/>
              </a:rPr>
              <a:t>Requirements Gathering:</a:t>
            </a:r>
            <a:r>
              <a:rPr lang="en-US" sz="2200" b="0" i="0" dirty="0">
                <a:solidFill>
                  <a:srgbClr val="00B050"/>
                </a:solidFill>
                <a:effectLst/>
                <a:highlight>
                  <a:srgbClr val="FFFFFF"/>
                </a:highlight>
                <a:latin typeface="Berlin Sans FB Demi" panose="020E0802020502020306" pitchFamily="34" charset="0"/>
              </a:rPr>
              <a:t> </a:t>
            </a:r>
            <a:r>
              <a:rPr lang="en-US" sz="2200" b="0" i="0" dirty="0">
                <a:solidFill>
                  <a:srgbClr val="0070C0"/>
                </a:solidFill>
                <a:effectLst/>
                <a:highlight>
                  <a:srgbClr val="FFFFFF"/>
                </a:highlight>
                <a:latin typeface="Berlin Sans FB Demi" panose="020E0802020502020306" pitchFamily="34" charset="0"/>
              </a:rPr>
              <a:t>The customer’s requirements for the software are gathered and prioritized.</a:t>
            </a:r>
          </a:p>
          <a:p>
            <a:pPr marL="0" indent="0" algn="just" fontAlgn="base">
              <a:lnSpc>
                <a:spcPct val="120000"/>
              </a:lnSpc>
              <a:buNone/>
            </a:pPr>
            <a:r>
              <a:rPr lang="en-US" sz="2200" b="1" i="0" dirty="0">
                <a:solidFill>
                  <a:srgbClr val="00B050"/>
                </a:solidFill>
                <a:effectLst/>
                <a:highlight>
                  <a:srgbClr val="FFFFFF"/>
                </a:highlight>
                <a:latin typeface="Berlin Sans FB Demi" panose="020E0802020502020306" pitchFamily="34" charset="0"/>
              </a:rPr>
              <a:t>Planning:</a:t>
            </a:r>
            <a:r>
              <a:rPr lang="en-US" sz="2200" b="0" i="0" dirty="0">
                <a:solidFill>
                  <a:srgbClr val="0070C0"/>
                </a:solidFill>
                <a:effectLst/>
                <a:highlight>
                  <a:srgbClr val="FFFFFF"/>
                </a:highlight>
                <a:latin typeface="Berlin Sans FB Demi" panose="020E0802020502020306" pitchFamily="34" charset="0"/>
              </a:rPr>
              <a:t> The development team creates a plan for delivering the software, including the features that will be delivered in each iteration.</a:t>
            </a:r>
          </a:p>
          <a:p>
            <a:pPr marL="0" indent="0" algn="just" fontAlgn="base">
              <a:lnSpc>
                <a:spcPct val="120000"/>
              </a:lnSpc>
              <a:buNone/>
            </a:pPr>
            <a:r>
              <a:rPr lang="en-US" sz="2200" b="1" i="0" dirty="0">
                <a:solidFill>
                  <a:srgbClr val="00B050"/>
                </a:solidFill>
                <a:effectLst/>
                <a:highlight>
                  <a:srgbClr val="FFFFFF"/>
                </a:highlight>
                <a:latin typeface="Berlin Sans FB Demi" panose="020E0802020502020306" pitchFamily="34" charset="0"/>
              </a:rPr>
              <a:t>Development:</a:t>
            </a:r>
            <a:r>
              <a:rPr lang="en-US" sz="2200" b="1" i="0" dirty="0">
                <a:solidFill>
                  <a:srgbClr val="0070C0"/>
                </a:solidFill>
                <a:effectLst/>
                <a:highlight>
                  <a:srgbClr val="FFFFFF"/>
                </a:highlight>
                <a:latin typeface="Berlin Sans FB Demi" panose="020E0802020502020306" pitchFamily="34" charset="0"/>
              </a:rPr>
              <a:t> </a:t>
            </a:r>
            <a:r>
              <a:rPr lang="en-US" sz="2200" b="0" i="0" dirty="0">
                <a:solidFill>
                  <a:srgbClr val="0070C0"/>
                </a:solidFill>
                <a:effectLst/>
                <a:highlight>
                  <a:srgbClr val="FFFFFF"/>
                </a:highlight>
                <a:latin typeface="Berlin Sans FB Demi" panose="020E0802020502020306" pitchFamily="34" charset="0"/>
              </a:rPr>
              <a:t>The development team works to build the software, using frequent and rapid iterations.</a:t>
            </a:r>
            <a:endParaRPr lang="en-US" sz="2200" b="1" i="0" dirty="0">
              <a:solidFill>
                <a:srgbClr val="0070C0"/>
              </a:solidFill>
              <a:effectLst/>
              <a:highlight>
                <a:srgbClr val="FFFFFF"/>
              </a:highlight>
              <a:latin typeface="Berlin Sans FB Demi" panose="020E0802020502020306" pitchFamily="34" charset="0"/>
            </a:endParaRPr>
          </a:p>
        </p:txBody>
      </p:sp>
      <p:pic>
        <p:nvPicPr>
          <p:cNvPr id="2050" name="Picture 2" descr="Lightbox">
            <a:extLst>
              <a:ext uri="{FF2B5EF4-FFF2-40B4-BE49-F238E27FC236}">
                <a16:creationId xmlns:a16="http://schemas.microsoft.com/office/drawing/2014/main" id="{00BC8B8A-F66F-6D1A-E533-EC5EDD0E7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258" y="728568"/>
            <a:ext cx="5907741"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4382421-D5E0-0067-F266-DB64F288FAFB}"/>
              </a:ext>
            </a:extLst>
          </p:cNvPr>
          <p:cNvSpPr txBox="1">
            <a:spLocks/>
          </p:cNvSpPr>
          <p:nvPr/>
        </p:nvSpPr>
        <p:spPr>
          <a:xfrm>
            <a:off x="6429935" y="3871818"/>
            <a:ext cx="5481918" cy="2986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base">
              <a:buNone/>
            </a:pPr>
            <a:r>
              <a:rPr lang="en-US" sz="2100" b="1" dirty="0">
                <a:solidFill>
                  <a:srgbClr val="00B050"/>
                </a:solidFill>
                <a:highlight>
                  <a:srgbClr val="FFFFFF"/>
                </a:highlight>
                <a:latin typeface="Berlin Sans FB Demi" panose="020E0802020502020306" pitchFamily="34" charset="0"/>
              </a:rPr>
              <a:t>Testing:</a:t>
            </a:r>
            <a:r>
              <a:rPr lang="en-US" sz="2100" dirty="0">
                <a:solidFill>
                  <a:srgbClr val="00B050"/>
                </a:solidFill>
                <a:highlight>
                  <a:srgbClr val="FFFFFF"/>
                </a:highlight>
                <a:latin typeface="Berlin Sans FB Demi" panose="020E0802020502020306" pitchFamily="34" charset="0"/>
              </a:rPr>
              <a:t> </a:t>
            </a:r>
            <a:r>
              <a:rPr lang="en-US" sz="2100" dirty="0">
                <a:solidFill>
                  <a:srgbClr val="0070C0"/>
                </a:solidFill>
                <a:highlight>
                  <a:srgbClr val="FFFFFF"/>
                </a:highlight>
                <a:latin typeface="Berlin Sans FB Demi" panose="020E0802020502020306" pitchFamily="34" charset="0"/>
              </a:rPr>
              <a:t>The software is thoroughly tested to ensure that it meets the customer’s requirements and is of high quality.</a:t>
            </a:r>
          </a:p>
          <a:p>
            <a:pPr marL="0" indent="0" algn="just" fontAlgn="base">
              <a:buNone/>
            </a:pPr>
            <a:r>
              <a:rPr lang="en-US" sz="2100" b="1" dirty="0">
                <a:solidFill>
                  <a:srgbClr val="00B050"/>
                </a:solidFill>
                <a:highlight>
                  <a:srgbClr val="FFFFFF"/>
                </a:highlight>
                <a:latin typeface="Berlin Sans FB Demi" panose="020E0802020502020306" pitchFamily="34" charset="0"/>
              </a:rPr>
              <a:t>Deployment:</a:t>
            </a:r>
            <a:r>
              <a:rPr lang="en-US" sz="2100" dirty="0">
                <a:solidFill>
                  <a:srgbClr val="00B050"/>
                </a:solidFill>
                <a:highlight>
                  <a:srgbClr val="FFFFFF"/>
                </a:highlight>
                <a:latin typeface="Berlin Sans FB Demi" panose="020E0802020502020306" pitchFamily="34" charset="0"/>
              </a:rPr>
              <a:t> </a:t>
            </a:r>
            <a:r>
              <a:rPr lang="en-US" sz="2100" dirty="0">
                <a:solidFill>
                  <a:srgbClr val="0070C0"/>
                </a:solidFill>
                <a:highlight>
                  <a:srgbClr val="FFFFFF"/>
                </a:highlight>
                <a:latin typeface="Berlin Sans FB Demi" panose="020E0802020502020306" pitchFamily="34" charset="0"/>
              </a:rPr>
              <a:t>The software is deployed and put into use.</a:t>
            </a:r>
          </a:p>
          <a:p>
            <a:pPr marL="0" indent="0" algn="just" fontAlgn="base">
              <a:buNone/>
            </a:pPr>
            <a:r>
              <a:rPr lang="en-US" sz="2100" b="1" dirty="0">
                <a:solidFill>
                  <a:srgbClr val="00B050"/>
                </a:solidFill>
                <a:highlight>
                  <a:srgbClr val="FFFFFF"/>
                </a:highlight>
                <a:latin typeface="Berlin Sans FB Demi" panose="020E0802020502020306" pitchFamily="34" charset="0"/>
              </a:rPr>
              <a:t>Maintenance: </a:t>
            </a:r>
            <a:r>
              <a:rPr lang="en-US" sz="2100" dirty="0">
                <a:solidFill>
                  <a:srgbClr val="0070C0"/>
                </a:solidFill>
                <a:highlight>
                  <a:srgbClr val="FFFFFF"/>
                </a:highlight>
                <a:latin typeface="Berlin Sans FB Demi" panose="020E0802020502020306" pitchFamily="34" charset="0"/>
              </a:rPr>
              <a:t>The software is maintained to ensure that it continues to meet the customer’s needs and expectations.</a:t>
            </a:r>
          </a:p>
          <a:p>
            <a:pPr marL="0" indent="0" fontAlgn="base">
              <a:buFont typeface="Arial" panose="020B0604020202020204" pitchFamily="34" charset="0"/>
              <a:buNone/>
            </a:pPr>
            <a:endParaRPr lang="en-US" sz="2400" b="1" dirty="0">
              <a:solidFill>
                <a:srgbClr val="FF0000"/>
              </a:solidFill>
              <a:highlight>
                <a:srgbClr val="FFFFFF"/>
              </a:highlight>
              <a:latin typeface="Berlin Sans FB Demi" panose="020E0802020502020306" pitchFamily="34" charset="0"/>
            </a:endParaRPr>
          </a:p>
        </p:txBody>
      </p:sp>
    </p:spTree>
    <p:extLst>
      <p:ext uri="{BB962C8B-B14F-4D97-AF65-F5344CB8AC3E}">
        <p14:creationId xmlns:p14="http://schemas.microsoft.com/office/powerpoint/2010/main" val="131015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569258" y="734545"/>
            <a:ext cx="11300012" cy="5914279"/>
          </a:xfrm>
        </p:spPr>
        <p:txBody>
          <a:bodyPr>
            <a:noAutofit/>
          </a:bodyPr>
          <a:lstStyle/>
          <a:p>
            <a:pPr marL="0" indent="0" algn="l" fontAlgn="base">
              <a:buNone/>
            </a:pPr>
            <a:r>
              <a:rPr lang="en-US" sz="2400" b="1" i="0" dirty="0">
                <a:solidFill>
                  <a:srgbClr val="00B050"/>
                </a:solidFill>
                <a:effectLst/>
                <a:highlight>
                  <a:srgbClr val="FFFFFF"/>
                </a:highlight>
                <a:latin typeface="Berlin Sans FB Demi" panose="020E0802020502020306" pitchFamily="34" charset="0"/>
              </a:rPr>
              <a:t>Advantages Agile Software Development</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Deployment of software is quicker and thus helps in increasing the trust of the customer.</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Can better adapt to rapidly changing requirements and respond faster.</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Helps in getting immediate feedback which can be used to improve the software in the next increment.</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People – Not Process. People and interactions are given a higher priority than processes and tools.</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Continuous attention to technical excellence and good design.</a:t>
            </a:r>
          </a:p>
          <a:p>
            <a:pPr algn="just" fontAlgn="base">
              <a:lnSpc>
                <a:spcPct val="120000"/>
              </a:lnSpc>
              <a:buClr>
                <a:srgbClr val="FF0000"/>
              </a:buClr>
              <a:buFont typeface="Wingdings" panose="05000000000000000000" pitchFamily="2" charset="2"/>
              <a:buChar char="Ø"/>
            </a:pPr>
            <a:r>
              <a:rPr lang="en-US" sz="2200" b="0" i="0" dirty="0">
                <a:solidFill>
                  <a:srgbClr val="0070C0"/>
                </a:solidFill>
                <a:effectLst/>
                <a:highlight>
                  <a:srgbClr val="FFFFFF"/>
                </a:highlight>
                <a:latin typeface="Berlin Sans FB Demi" panose="020E0802020502020306" pitchFamily="34" charset="0"/>
              </a:rPr>
              <a:t>Agile Software Development Methodology emphasize collaboration and communication among team members, stakeholders, and customers. This leads to improved understanding, better alignment, and increased buy-in from everyone involved.</a:t>
            </a:r>
          </a:p>
        </p:txBody>
      </p:sp>
    </p:spTree>
    <p:extLst>
      <p:ext uri="{BB962C8B-B14F-4D97-AF65-F5344CB8AC3E}">
        <p14:creationId xmlns:p14="http://schemas.microsoft.com/office/powerpoint/2010/main" val="146730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69DD-47CB-9F8C-C18B-03390D944E12}"/>
              </a:ext>
            </a:extLst>
          </p:cNvPr>
          <p:cNvSpPr>
            <a:spLocks noGrp="1"/>
          </p:cNvSpPr>
          <p:nvPr>
            <p:ph type="title"/>
          </p:nvPr>
        </p:nvSpPr>
        <p:spPr>
          <a:xfrm>
            <a:off x="412376" y="164723"/>
            <a:ext cx="10515600" cy="612028"/>
          </a:xfrm>
        </p:spPr>
        <p:txBody>
          <a:bodyPr>
            <a:normAutofit/>
          </a:bodyPr>
          <a:lstStyle/>
          <a:p>
            <a:r>
              <a:rPr lang="en-US" sz="3200" b="1" i="0" dirty="0">
                <a:solidFill>
                  <a:srgbClr val="C00000"/>
                </a:solidFill>
                <a:effectLst/>
                <a:latin typeface="Arial Black" panose="020B0A04020102020204" pitchFamily="34" charset="0"/>
              </a:rPr>
              <a:t>Iterative Waterfall Model</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A646A98D-E2CB-56FF-2F48-5D780EDC1819}"/>
              </a:ext>
            </a:extLst>
          </p:cNvPr>
          <p:cNvSpPr>
            <a:spLocks noGrp="1"/>
          </p:cNvSpPr>
          <p:nvPr>
            <p:ph idx="1"/>
          </p:nvPr>
        </p:nvSpPr>
        <p:spPr>
          <a:xfrm>
            <a:off x="412376" y="776751"/>
            <a:ext cx="11600330" cy="5812307"/>
          </a:xfrm>
        </p:spPr>
        <p:txBody>
          <a:bodyPr>
            <a:noAutofit/>
          </a:bodyPr>
          <a:lstStyle/>
          <a:p>
            <a:pPr algn="just">
              <a:lnSpc>
                <a:spcPct val="15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Feedback paths are provided for error correction as &amp; when detected later in a phase. Though errors are inevitable, but it is desirable to detect them in the same phase in which they occur. If so, this can reduce the effort to correct the bug.</a:t>
            </a:r>
          </a:p>
          <a:p>
            <a:pPr algn="just">
              <a:lnSpc>
                <a:spcPct val="15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pPr algn="just">
              <a:lnSpc>
                <a:spcPct val="15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The disadvantage with this SDLC model is that it is applicable only to large and bulky software development projects. This is because it is hard to break a small software system into further small serviceable increments/modules</a:t>
            </a:r>
            <a:r>
              <a:rPr lang="en-US" sz="2400" b="0" i="0" dirty="0">
                <a:solidFill>
                  <a:srgbClr val="000000"/>
                </a:solidFill>
                <a:effectLst/>
                <a:latin typeface="Berlin Sans FB Demi" panose="020E0802020502020306" pitchFamily="34" charset="0"/>
              </a:rPr>
              <a:t>.</a:t>
            </a:r>
            <a:r>
              <a:rPr lang="en-US" sz="2400" dirty="0">
                <a:latin typeface="Berlin Sans FB Demi" panose="020E0802020502020306" pitchFamily="34" charset="0"/>
              </a:rPr>
              <a:t> </a:t>
            </a:r>
            <a:br>
              <a:rPr lang="en-US" sz="2400" dirty="0">
                <a:latin typeface="Berlin Sans FB Demi" panose="020E0802020502020306" pitchFamily="34" charset="0"/>
              </a:rPr>
            </a:br>
            <a:endParaRPr lang="en-US" sz="2400" b="0" i="0" dirty="0">
              <a:solidFill>
                <a:srgbClr val="00467A"/>
              </a:solidFill>
              <a:effectLst/>
              <a:latin typeface="Berlin Sans FB Demi" panose="020E0802020502020306" pitchFamily="34" charset="0"/>
            </a:endParaRPr>
          </a:p>
        </p:txBody>
      </p:sp>
    </p:spTree>
    <p:extLst>
      <p:ext uri="{BB962C8B-B14F-4D97-AF65-F5344CB8AC3E}">
        <p14:creationId xmlns:p14="http://schemas.microsoft.com/office/powerpoint/2010/main" val="3032401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8BA9-AA24-C207-6F32-146857682896}"/>
              </a:ext>
            </a:extLst>
          </p:cNvPr>
          <p:cNvSpPr>
            <a:spLocks noGrp="1"/>
          </p:cNvSpPr>
          <p:nvPr>
            <p:ph type="title"/>
          </p:nvPr>
        </p:nvSpPr>
        <p:spPr>
          <a:xfrm>
            <a:off x="479612" y="209176"/>
            <a:ext cx="10515600" cy="674780"/>
          </a:xfrm>
        </p:spPr>
        <p:txBody>
          <a:bodyPr>
            <a:normAutofit/>
          </a:bodyPr>
          <a:lstStyle/>
          <a:p>
            <a:r>
              <a:rPr lang="en-US" sz="3200" b="1" dirty="0">
                <a:solidFill>
                  <a:srgbClr val="C00000"/>
                </a:solidFill>
                <a:latin typeface="Arial Black" panose="020B0A04020102020204" pitchFamily="34" charset="0"/>
              </a:rPr>
              <a:t>Agile</a:t>
            </a:r>
            <a:r>
              <a:rPr lang="en-US" sz="3200" b="1" i="0" dirty="0">
                <a:solidFill>
                  <a:srgbClr val="C00000"/>
                </a:solidFill>
                <a:effectLst/>
                <a:latin typeface="Arial Black" panose="020B0A04020102020204" pitchFamily="34" charset="0"/>
              </a:rPr>
              <a:t> Model</a:t>
            </a:r>
            <a:endParaRPr lang="en-US" sz="3200" dirty="0"/>
          </a:p>
        </p:txBody>
      </p:sp>
      <p:sp>
        <p:nvSpPr>
          <p:cNvPr id="3" name="Content Placeholder 2">
            <a:extLst>
              <a:ext uri="{FF2B5EF4-FFF2-40B4-BE49-F238E27FC236}">
                <a16:creationId xmlns:a16="http://schemas.microsoft.com/office/drawing/2014/main" id="{20B4FA3F-5C27-66DE-5EE0-CC1D548FD344}"/>
              </a:ext>
            </a:extLst>
          </p:cNvPr>
          <p:cNvSpPr>
            <a:spLocks noGrp="1"/>
          </p:cNvSpPr>
          <p:nvPr>
            <p:ph idx="1"/>
          </p:nvPr>
        </p:nvSpPr>
        <p:spPr>
          <a:xfrm>
            <a:off x="614082" y="943721"/>
            <a:ext cx="11300012" cy="5705103"/>
          </a:xfrm>
        </p:spPr>
        <p:txBody>
          <a:bodyPr>
            <a:noAutofit/>
          </a:bodyPr>
          <a:lstStyle/>
          <a:p>
            <a:pPr marL="0" indent="0" algn="l" fontAlgn="base">
              <a:buNone/>
            </a:pPr>
            <a:r>
              <a:rPr lang="en-US" sz="2400" b="1" i="0" dirty="0">
                <a:solidFill>
                  <a:srgbClr val="00B050"/>
                </a:solidFill>
                <a:effectLst/>
                <a:highlight>
                  <a:srgbClr val="FFFFFF"/>
                </a:highlight>
                <a:latin typeface="Berlin Sans FB Demi" panose="020E0802020502020306" pitchFamily="34" charset="0"/>
              </a:rPr>
              <a:t>Advantages Agile Software Development</a:t>
            </a:r>
          </a:p>
          <a:p>
            <a:pPr algn="just" fontAlgn="base">
              <a:lnSpc>
                <a:spcPct val="120000"/>
              </a:lnSpc>
              <a:buClr>
                <a:srgbClr val="FF0000"/>
              </a:buClr>
              <a:buFont typeface="Wingdings" panose="05000000000000000000" pitchFamily="2" charset="2"/>
              <a:buChar char="Ø"/>
            </a:pPr>
            <a:r>
              <a:rPr lang="en-US" sz="2100" b="0" i="0" dirty="0">
                <a:solidFill>
                  <a:srgbClr val="0070C0"/>
                </a:solidFill>
                <a:effectLst/>
                <a:highlight>
                  <a:srgbClr val="FFFFFF"/>
                </a:highlight>
                <a:latin typeface="Berlin Sans FB Demi" panose="020E0802020502020306" pitchFamily="34" charset="0"/>
              </a:rPr>
              <a:t>Agile methodologies are designed to be flexible and adaptable, making it easier to respond to changes in requirements, priorities, or market conditions. This allows teams to quickly adjust their approach and stay focused on delivering value.</a:t>
            </a:r>
          </a:p>
          <a:p>
            <a:pPr algn="just" fontAlgn="base">
              <a:lnSpc>
                <a:spcPct val="120000"/>
              </a:lnSpc>
              <a:buClr>
                <a:srgbClr val="FF0000"/>
              </a:buClr>
              <a:buFont typeface="Wingdings" panose="05000000000000000000" pitchFamily="2" charset="2"/>
              <a:buChar char="Ø"/>
            </a:pPr>
            <a:r>
              <a:rPr lang="en-US" sz="2100" b="0" i="0" dirty="0">
                <a:solidFill>
                  <a:srgbClr val="0070C0"/>
                </a:solidFill>
                <a:effectLst/>
                <a:highlight>
                  <a:srgbClr val="FFFFFF"/>
                </a:highlight>
                <a:latin typeface="Berlin Sans FB Demi" panose="020E0802020502020306" pitchFamily="34" charset="0"/>
              </a:rPr>
              <a:t>Agile methodologies place a strong emphasis on testing, quality assurance, and continuous improvement. This helps to ensure that software is delivered with high quality and reliability, reducing the risk of defects or issues that can impact the user experience.</a:t>
            </a:r>
          </a:p>
          <a:p>
            <a:pPr algn="just" fontAlgn="base">
              <a:lnSpc>
                <a:spcPct val="120000"/>
              </a:lnSpc>
              <a:buClr>
                <a:srgbClr val="FF0000"/>
              </a:buClr>
              <a:buFont typeface="Wingdings" panose="05000000000000000000" pitchFamily="2" charset="2"/>
              <a:buChar char="Ø"/>
            </a:pPr>
            <a:r>
              <a:rPr lang="en-US" sz="2100" b="0" i="0" dirty="0">
                <a:solidFill>
                  <a:srgbClr val="0070C0"/>
                </a:solidFill>
                <a:effectLst/>
                <a:highlight>
                  <a:srgbClr val="FFFFFF"/>
                </a:highlight>
                <a:latin typeface="Berlin Sans FB Demi" panose="020E0802020502020306" pitchFamily="34" charset="0"/>
              </a:rPr>
              <a:t>Agile methodologies prioritize customer satisfaction and focus on delivering value to the customer. By involving customers throughout the development process, teams can ensure that the software meets their needs and expectations.</a:t>
            </a:r>
          </a:p>
          <a:p>
            <a:pPr algn="just" fontAlgn="base">
              <a:lnSpc>
                <a:spcPct val="120000"/>
              </a:lnSpc>
              <a:buClr>
                <a:srgbClr val="FF0000"/>
              </a:buClr>
              <a:buFont typeface="Wingdings" panose="05000000000000000000" pitchFamily="2" charset="2"/>
              <a:buChar char="Ø"/>
            </a:pPr>
            <a:r>
              <a:rPr lang="en-US" sz="2100" b="0" i="0" dirty="0">
                <a:solidFill>
                  <a:srgbClr val="0070C0"/>
                </a:solidFill>
                <a:effectLst/>
                <a:highlight>
                  <a:srgbClr val="FFFFFF"/>
                </a:highlight>
                <a:latin typeface="Berlin Sans FB Demi" panose="020E0802020502020306" pitchFamily="34" charset="0"/>
              </a:rPr>
              <a:t>Agile methodologies promote a collaborative, supportive, and positive work environment. This can lead to increased team morale, motivation, and engagement, which can in turn lead to better productivity, higher quality work, and improved outcomes.</a:t>
            </a:r>
          </a:p>
          <a:p>
            <a:pPr marL="0" indent="0" algn="l" rtl="0" fontAlgn="base">
              <a:buNone/>
            </a:pPr>
            <a:endParaRPr lang="en-US" sz="2000" b="0" i="0" dirty="0">
              <a:solidFill>
                <a:srgbClr val="0070C0"/>
              </a:solidFill>
              <a:effectLst/>
              <a:highlight>
                <a:srgbClr val="FFFFFF"/>
              </a:highlight>
              <a:latin typeface="Berlin Sans FB Demi" panose="020E0802020502020306" pitchFamily="34" charset="0"/>
            </a:endParaRPr>
          </a:p>
        </p:txBody>
      </p:sp>
    </p:spTree>
    <p:extLst>
      <p:ext uri="{BB962C8B-B14F-4D97-AF65-F5344CB8AC3E}">
        <p14:creationId xmlns:p14="http://schemas.microsoft.com/office/powerpoint/2010/main" val="293345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389A-36C8-9286-1393-8F59B247194A}"/>
              </a:ext>
            </a:extLst>
          </p:cNvPr>
          <p:cNvSpPr>
            <a:spLocks noGrp="1"/>
          </p:cNvSpPr>
          <p:nvPr>
            <p:ph type="title"/>
          </p:nvPr>
        </p:nvSpPr>
        <p:spPr>
          <a:xfrm>
            <a:off x="519953" y="302370"/>
            <a:ext cx="10515600" cy="674781"/>
          </a:xfrm>
        </p:spPr>
        <p:txBody>
          <a:bodyPr>
            <a:normAutofit/>
          </a:bodyPr>
          <a:lstStyle/>
          <a:p>
            <a:r>
              <a:rPr lang="en-US" sz="3200" b="1" i="0" dirty="0">
                <a:solidFill>
                  <a:srgbClr val="C00000"/>
                </a:solidFill>
                <a:effectLst/>
                <a:latin typeface="Arial Black" panose="020B0A04020102020204" pitchFamily="34" charset="0"/>
              </a:rPr>
              <a:t>Prototyping Model</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E3A46BBD-7011-1AC6-4B21-FDFC4E0F0337}"/>
              </a:ext>
            </a:extLst>
          </p:cNvPr>
          <p:cNvSpPr>
            <a:spLocks noGrp="1"/>
          </p:cNvSpPr>
          <p:nvPr>
            <p:ph idx="1"/>
          </p:nvPr>
        </p:nvSpPr>
        <p:spPr>
          <a:xfrm>
            <a:off x="838200" y="977151"/>
            <a:ext cx="10833847" cy="5710520"/>
          </a:xfrm>
        </p:spPr>
        <p:txBody>
          <a:bodyPr>
            <a:normAutofit fontScale="92500"/>
          </a:bodyPr>
          <a:lstStyle/>
          <a:p>
            <a:pPr algn="just">
              <a:lnSpc>
                <a:spcPct val="13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A prototype is a toy implementation of the system. </a:t>
            </a:r>
          </a:p>
          <a:p>
            <a:pPr algn="just">
              <a:lnSpc>
                <a:spcPct val="13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A prototype usually exhibits limited functional capabilities, low reliability, and inefficient performance compared to the actual software. </a:t>
            </a:r>
          </a:p>
          <a:p>
            <a:pPr algn="just">
              <a:lnSpc>
                <a:spcPct val="13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A prototype is usually built using several shortcuts. The shortcuts might involve using inefficient, inaccurate, or dummy functions. The shortcut implementation of a function. I</a:t>
            </a:r>
            <a:r>
              <a:rPr lang="en-US" sz="2400" dirty="0">
                <a:solidFill>
                  <a:srgbClr val="00467A"/>
                </a:solidFill>
                <a:latin typeface="Berlin Sans FB Demi" panose="020E0802020502020306" pitchFamily="34" charset="0"/>
              </a:rPr>
              <a:t>t </a:t>
            </a:r>
            <a:r>
              <a:rPr lang="en-US" sz="2400" b="0" i="0" dirty="0">
                <a:solidFill>
                  <a:srgbClr val="00467A"/>
                </a:solidFill>
                <a:effectLst/>
                <a:latin typeface="Berlin Sans FB Demi" panose="020E0802020502020306" pitchFamily="34" charset="0"/>
              </a:rPr>
              <a:t>may produce the desired results by using a table look-up instead of performing the actual computations. </a:t>
            </a:r>
          </a:p>
          <a:p>
            <a:pPr algn="just">
              <a:lnSpc>
                <a:spcPct val="130000"/>
              </a:lnSpc>
              <a:buClr>
                <a:srgbClr val="00B050"/>
              </a:buClr>
              <a:buFont typeface="Wingdings" panose="05000000000000000000" pitchFamily="2" charset="2"/>
              <a:buChar char="q"/>
            </a:pPr>
            <a:r>
              <a:rPr lang="en-US" sz="2400" b="0" i="0" dirty="0">
                <a:solidFill>
                  <a:srgbClr val="00467A"/>
                </a:solidFill>
                <a:effectLst/>
                <a:latin typeface="Berlin Sans FB Demi" panose="020E0802020502020306" pitchFamily="34" charset="0"/>
              </a:rPr>
              <a:t> A prototype usually turns out to be a very crude version of the actual system.</a:t>
            </a:r>
          </a:p>
          <a:p>
            <a:pPr>
              <a:buClr>
                <a:srgbClr val="00B050"/>
              </a:buClr>
              <a:buFont typeface="Wingdings" panose="05000000000000000000" pitchFamily="2" charset="2"/>
              <a:buChar char="q"/>
            </a:pPr>
            <a:r>
              <a:rPr lang="en-US" sz="2600" b="0" i="0" dirty="0">
                <a:solidFill>
                  <a:srgbClr val="00467A"/>
                </a:solidFill>
                <a:effectLst/>
                <a:latin typeface="Berlin Sans FB Demi" panose="020E0802020502020306" pitchFamily="34" charset="0"/>
              </a:rPr>
              <a:t> </a:t>
            </a:r>
            <a:r>
              <a:rPr lang="en-US" sz="2400" b="0" i="0" dirty="0">
                <a:solidFill>
                  <a:srgbClr val="00467A"/>
                </a:solidFill>
                <a:effectLst/>
                <a:latin typeface="Berlin Sans FB Demi" panose="020E0802020502020306" pitchFamily="34" charset="0"/>
              </a:rPr>
              <a:t>A prototype of the actual product is preferred in situations such as:</a:t>
            </a:r>
          </a:p>
          <a:p>
            <a:pPr lvl="1">
              <a:buFont typeface="Wingdings" panose="05000000000000000000" pitchFamily="2" charset="2"/>
              <a:buChar char="Ø"/>
            </a:pPr>
            <a:r>
              <a:rPr lang="en-US" b="1" i="0" dirty="0">
                <a:solidFill>
                  <a:schemeClr val="accent2">
                    <a:lumMod val="75000"/>
                  </a:schemeClr>
                </a:solidFill>
                <a:effectLst/>
                <a:latin typeface="Berlin Sans FB" panose="020E0602020502020306" pitchFamily="34" charset="0"/>
                <a:cs typeface="Times New Roman" panose="02020603050405020304" pitchFamily="18" charset="0"/>
              </a:rPr>
              <a:t>User requirements are not complete</a:t>
            </a:r>
          </a:p>
          <a:p>
            <a:pPr lvl="1">
              <a:buFont typeface="Wingdings" panose="05000000000000000000" pitchFamily="2" charset="2"/>
              <a:buChar char="Ø"/>
            </a:pPr>
            <a:r>
              <a:rPr lang="en-US" b="1" i="0" dirty="0">
                <a:solidFill>
                  <a:schemeClr val="accent2">
                    <a:lumMod val="75000"/>
                  </a:schemeClr>
                </a:solidFill>
                <a:effectLst/>
                <a:latin typeface="Berlin Sans FB" panose="020E0602020502020306" pitchFamily="34" charset="0"/>
                <a:cs typeface="Times New Roman" panose="02020603050405020304" pitchFamily="18" charset="0"/>
              </a:rPr>
              <a:t>Technical issues are not clear</a:t>
            </a:r>
            <a:r>
              <a:rPr lang="en-US" b="1" dirty="0">
                <a:solidFill>
                  <a:schemeClr val="accent2">
                    <a:lumMod val="75000"/>
                  </a:schemeClr>
                </a:solidFill>
              </a:rPr>
              <a:t> </a:t>
            </a:r>
            <a:br>
              <a:rPr lang="en-US" sz="1200" dirty="0"/>
            </a:br>
            <a:endParaRPr lang="en-US" sz="2000" b="1"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210942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C570B-094A-33F4-2CFD-5E92B4ABA83C}"/>
              </a:ext>
            </a:extLst>
          </p:cNvPr>
          <p:cNvSpPr>
            <a:spLocks noGrp="1"/>
          </p:cNvSpPr>
          <p:nvPr>
            <p:ph type="title"/>
          </p:nvPr>
        </p:nvSpPr>
        <p:spPr>
          <a:xfrm>
            <a:off x="506506" y="365125"/>
            <a:ext cx="10515600" cy="638922"/>
          </a:xfrm>
        </p:spPr>
        <p:txBody>
          <a:bodyPr>
            <a:normAutofit/>
          </a:bodyPr>
          <a:lstStyle/>
          <a:p>
            <a:r>
              <a:rPr lang="en-US" sz="3200" b="1" i="0" dirty="0">
                <a:solidFill>
                  <a:srgbClr val="C00000"/>
                </a:solidFill>
                <a:effectLst/>
                <a:latin typeface="Arial Black" panose="020B0A04020102020204" pitchFamily="34" charset="0"/>
              </a:rPr>
              <a:t>Prototyping Model</a:t>
            </a:r>
            <a:endParaRPr lang="en-US" sz="32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77506733-B0DA-EE37-A43E-8C2C8CB12776}"/>
              </a:ext>
            </a:extLst>
          </p:cNvPr>
          <p:cNvSpPr>
            <a:spLocks noGrp="1"/>
          </p:cNvSpPr>
          <p:nvPr>
            <p:ph idx="1"/>
          </p:nvPr>
        </p:nvSpPr>
        <p:spPr>
          <a:xfrm>
            <a:off x="838199" y="1004047"/>
            <a:ext cx="10708341" cy="5585011"/>
          </a:xfrm>
        </p:spPr>
        <p:txBody>
          <a:bodyPr>
            <a:normAutofit/>
          </a:bodyPr>
          <a:lstStyle/>
          <a:p>
            <a:pPr algn="just">
              <a:lnSpc>
                <a:spcPct val="150000"/>
              </a:lnSpc>
              <a:buFont typeface="Wingdings" panose="05000000000000000000" pitchFamily="2" charset="2"/>
              <a:buChar char="q"/>
            </a:pPr>
            <a:r>
              <a:rPr lang="en-US" b="1" dirty="0">
                <a:solidFill>
                  <a:srgbClr val="C00000"/>
                </a:solidFill>
                <a:effectLst/>
                <a:latin typeface="Berlin Sans FB Demi" panose="020E0802020502020306" pitchFamily="34" charset="0"/>
              </a:rPr>
              <a:t> Need for a prototype in software development</a:t>
            </a:r>
            <a:endParaRPr lang="en-US" sz="1600" b="1" dirty="0">
              <a:solidFill>
                <a:srgbClr val="C00000"/>
              </a:solidFill>
              <a:effectLst/>
              <a:latin typeface="Berlin Sans FB Demi" panose="020E0802020502020306" pitchFamily="34" charset="0"/>
            </a:endParaRPr>
          </a:p>
          <a:p>
            <a:pPr marL="457200" lvl="1" indent="0" algn="just">
              <a:lnSpc>
                <a:spcPct val="150000"/>
              </a:lnSpc>
              <a:buNone/>
            </a:pPr>
            <a:r>
              <a:rPr lang="en-US" b="1" i="0" dirty="0">
                <a:solidFill>
                  <a:srgbClr val="00467A"/>
                </a:solidFill>
                <a:effectLst/>
                <a:latin typeface="Berlin Sans FB Demi" panose="020E0802020502020306" pitchFamily="34" charset="0"/>
              </a:rPr>
              <a:t>There are several uses of a prototype. An important purpose is to illustrate the input data formats, messages, reports, and the interactive dialogues to the customer. This is a valuable mechanism for gaining better understanding of the customer’s needs:</a:t>
            </a:r>
          </a:p>
          <a:p>
            <a:pPr lvl="2">
              <a:lnSpc>
                <a:spcPct val="150000"/>
              </a:lnSpc>
              <a:buFont typeface="Wingdings" panose="05000000000000000000" pitchFamily="2" charset="2"/>
              <a:buChar char="Ø"/>
            </a:pPr>
            <a:r>
              <a:rPr lang="en-US" sz="2400" dirty="0">
                <a:solidFill>
                  <a:schemeClr val="accent2">
                    <a:lumMod val="75000"/>
                  </a:schemeClr>
                </a:solidFill>
                <a:latin typeface="Berlin Sans FB Demi" panose="020E0802020502020306" pitchFamily="34" charset="0"/>
              </a:rPr>
              <a:t>H</a:t>
            </a:r>
            <a:r>
              <a:rPr lang="en-US" sz="2400" b="0" i="0" dirty="0">
                <a:solidFill>
                  <a:schemeClr val="accent2">
                    <a:lumMod val="75000"/>
                  </a:schemeClr>
                </a:solidFill>
                <a:effectLst/>
                <a:latin typeface="Berlin Sans FB Demi" panose="020E0802020502020306" pitchFamily="34" charset="0"/>
              </a:rPr>
              <a:t>ow the screens might look like</a:t>
            </a:r>
          </a:p>
          <a:p>
            <a:pPr lvl="2">
              <a:lnSpc>
                <a:spcPct val="150000"/>
              </a:lnSpc>
              <a:buFont typeface="Wingdings" panose="05000000000000000000" pitchFamily="2" charset="2"/>
              <a:buChar char="Ø"/>
            </a:pPr>
            <a:r>
              <a:rPr lang="en-US" sz="2400" dirty="0">
                <a:solidFill>
                  <a:schemeClr val="accent2">
                    <a:lumMod val="75000"/>
                  </a:schemeClr>
                </a:solidFill>
                <a:latin typeface="Berlin Sans FB Demi" panose="020E0802020502020306" pitchFamily="34" charset="0"/>
              </a:rPr>
              <a:t>H</a:t>
            </a:r>
            <a:r>
              <a:rPr lang="en-US" sz="2400" b="0" i="0" dirty="0">
                <a:solidFill>
                  <a:schemeClr val="accent2">
                    <a:lumMod val="75000"/>
                  </a:schemeClr>
                </a:solidFill>
                <a:effectLst/>
                <a:latin typeface="Berlin Sans FB Demi" panose="020E0802020502020306" pitchFamily="34" charset="0"/>
              </a:rPr>
              <a:t>ow the user interface would behave</a:t>
            </a:r>
          </a:p>
          <a:p>
            <a:pPr lvl="2">
              <a:lnSpc>
                <a:spcPct val="150000"/>
              </a:lnSpc>
              <a:buFont typeface="Wingdings" panose="05000000000000000000" pitchFamily="2" charset="2"/>
              <a:buChar char="Ø"/>
            </a:pPr>
            <a:r>
              <a:rPr lang="en-US" sz="2400" dirty="0">
                <a:solidFill>
                  <a:schemeClr val="accent2">
                    <a:lumMod val="75000"/>
                  </a:schemeClr>
                </a:solidFill>
                <a:latin typeface="Berlin Sans FB Demi" panose="020E0802020502020306" pitchFamily="34" charset="0"/>
              </a:rPr>
              <a:t>H</a:t>
            </a:r>
            <a:r>
              <a:rPr lang="en-US" sz="2400" b="0" i="0" dirty="0">
                <a:solidFill>
                  <a:schemeClr val="accent2">
                    <a:lumMod val="75000"/>
                  </a:schemeClr>
                </a:solidFill>
                <a:effectLst/>
                <a:latin typeface="Berlin Sans FB Demi" panose="020E0802020502020306" pitchFamily="34" charset="0"/>
              </a:rPr>
              <a:t>ow the system would produce outputs</a:t>
            </a:r>
            <a:r>
              <a:rPr lang="en-US" sz="2400" dirty="0">
                <a:solidFill>
                  <a:srgbClr val="00467A"/>
                </a:solidFill>
              </a:rPr>
              <a:t> </a:t>
            </a:r>
            <a:br>
              <a:rPr lang="en-US" dirty="0"/>
            </a:br>
            <a:endParaRPr lang="en-US" dirty="0">
              <a:solidFill>
                <a:srgbClr val="00467A"/>
              </a:solidFill>
            </a:endParaRPr>
          </a:p>
        </p:txBody>
      </p:sp>
    </p:spTree>
    <p:extLst>
      <p:ext uri="{BB962C8B-B14F-4D97-AF65-F5344CB8AC3E}">
        <p14:creationId xmlns:p14="http://schemas.microsoft.com/office/powerpoint/2010/main" val="53636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A68C-76B4-9512-9465-CFFF56274018}"/>
              </a:ext>
            </a:extLst>
          </p:cNvPr>
          <p:cNvSpPr>
            <a:spLocks noGrp="1"/>
          </p:cNvSpPr>
          <p:nvPr>
            <p:ph type="title"/>
          </p:nvPr>
        </p:nvSpPr>
        <p:spPr>
          <a:xfrm>
            <a:off x="542365" y="356161"/>
            <a:ext cx="10515600" cy="638922"/>
          </a:xfrm>
        </p:spPr>
        <p:txBody>
          <a:bodyPr>
            <a:normAutofit/>
          </a:bodyPr>
          <a:lstStyle/>
          <a:p>
            <a:r>
              <a:rPr lang="en-US" sz="3200" b="1" dirty="0">
                <a:solidFill>
                  <a:srgbClr val="C00000"/>
                </a:solidFill>
                <a:latin typeface="Arial Black" panose="020B0A04020102020204" pitchFamily="34" charset="0"/>
              </a:rPr>
              <a:t>Prototyping</a:t>
            </a:r>
            <a:r>
              <a:rPr lang="en-US" sz="3200" b="1" i="0" dirty="0">
                <a:solidFill>
                  <a:srgbClr val="C00000"/>
                </a:solidFill>
                <a:effectLst/>
                <a:latin typeface="Arial Black" panose="020B0A04020102020204" pitchFamily="34" charset="0"/>
              </a:rPr>
              <a:t> Model</a:t>
            </a:r>
            <a:endParaRPr lang="en-US" sz="3200" dirty="0"/>
          </a:p>
        </p:txBody>
      </p:sp>
      <p:pic>
        <p:nvPicPr>
          <p:cNvPr id="6" name="Picture 5">
            <a:extLst>
              <a:ext uri="{FF2B5EF4-FFF2-40B4-BE49-F238E27FC236}">
                <a16:creationId xmlns:a16="http://schemas.microsoft.com/office/drawing/2014/main" id="{7A705060-0BDB-2D57-59D7-C50238C6DAD3}"/>
              </a:ext>
            </a:extLst>
          </p:cNvPr>
          <p:cNvPicPr>
            <a:picLocks noChangeAspect="1"/>
          </p:cNvPicPr>
          <p:nvPr/>
        </p:nvPicPr>
        <p:blipFill>
          <a:blip r:embed="rId2"/>
          <a:stretch>
            <a:fillRect/>
          </a:stretch>
        </p:blipFill>
        <p:spPr>
          <a:xfrm>
            <a:off x="542365" y="1016651"/>
            <a:ext cx="10815863" cy="5485188"/>
          </a:xfrm>
          <a:prstGeom prst="rect">
            <a:avLst/>
          </a:prstGeom>
        </p:spPr>
      </p:pic>
    </p:spTree>
    <p:extLst>
      <p:ext uri="{BB962C8B-B14F-4D97-AF65-F5344CB8AC3E}">
        <p14:creationId xmlns:p14="http://schemas.microsoft.com/office/powerpoint/2010/main" val="26350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E6C5-BA9A-B143-0ADA-FA9BB9186F91}"/>
              </a:ext>
            </a:extLst>
          </p:cNvPr>
          <p:cNvSpPr>
            <a:spLocks noGrp="1"/>
          </p:cNvSpPr>
          <p:nvPr>
            <p:ph type="title"/>
          </p:nvPr>
        </p:nvSpPr>
        <p:spPr>
          <a:xfrm>
            <a:off x="596153" y="284442"/>
            <a:ext cx="10515600" cy="925793"/>
          </a:xfrm>
        </p:spPr>
        <p:txBody>
          <a:bodyPr>
            <a:normAutofit/>
          </a:bodyPr>
          <a:lstStyle/>
          <a:p>
            <a:r>
              <a:rPr lang="en-US" sz="3200" b="1" i="0" dirty="0">
                <a:solidFill>
                  <a:srgbClr val="C00000"/>
                </a:solidFill>
                <a:effectLst/>
                <a:latin typeface="Arial Black" panose="020B0A04020102020204" pitchFamily="34" charset="0"/>
              </a:rPr>
              <a:t>Prototyping Model</a:t>
            </a:r>
            <a:endParaRPr lang="en-US" sz="3200" dirty="0"/>
          </a:p>
        </p:txBody>
      </p:sp>
      <p:sp>
        <p:nvSpPr>
          <p:cNvPr id="3" name="Content Placeholder 2">
            <a:extLst>
              <a:ext uri="{FF2B5EF4-FFF2-40B4-BE49-F238E27FC236}">
                <a16:creationId xmlns:a16="http://schemas.microsoft.com/office/drawing/2014/main" id="{92055989-8633-7164-A518-0F9B6C20544A}"/>
              </a:ext>
            </a:extLst>
          </p:cNvPr>
          <p:cNvSpPr>
            <a:spLocks noGrp="1"/>
          </p:cNvSpPr>
          <p:nvPr>
            <p:ph idx="1"/>
          </p:nvPr>
        </p:nvSpPr>
        <p:spPr>
          <a:xfrm>
            <a:off x="730623" y="1093695"/>
            <a:ext cx="11120717" cy="5104094"/>
          </a:xfrm>
        </p:spPr>
        <p:txBody>
          <a:bodyPr>
            <a:normAutofit lnSpcReduction="10000"/>
          </a:bodyPr>
          <a:lstStyle/>
          <a:p>
            <a:pPr marL="0" indent="0" algn="just">
              <a:lnSpc>
                <a:spcPct val="130000"/>
              </a:lnSpc>
              <a:buNone/>
            </a:pPr>
            <a:r>
              <a:rPr lang="en-US" sz="2400" b="0" i="0" dirty="0">
                <a:solidFill>
                  <a:srgbClr val="00467A"/>
                </a:solidFill>
                <a:effectLst/>
                <a:latin typeface="Berlin Sans FB Demi" panose="020E0802020502020306" pitchFamily="34" charset="0"/>
              </a:rPr>
              <a:t>A reason for developing a prototype is that it is impossible to get the perfect product in the first attempt. Many researchers and engineers advocate that if anyone want to develop a good product he/she must plan to throw away the first version. The experience gained in developing the prototype can be used to develop the final product.</a:t>
            </a:r>
          </a:p>
          <a:p>
            <a:pPr marL="0" indent="0" algn="just">
              <a:lnSpc>
                <a:spcPct val="130000"/>
              </a:lnSpc>
              <a:buNone/>
            </a:pPr>
            <a:r>
              <a:rPr lang="en-US" sz="2400" b="0" i="0" dirty="0">
                <a:solidFill>
                  <a:srgbClr val="00467A"/>
                </a:solidFill>
                <a:effectLst/>
                <a:latin typeface="Berlin Sans FB Demi" panose="020E0802020502020306" pitchFamily="34" charset="0"/>
              </a:rPr>
              <a:t>A prototyping model can be used when technical solutions are unclear to the development team. A developed prototype can help engineers to critically examine the technical issues associated with the product development. Often, major design decisions depend on issues like the response time of a hardware controller, or the efficiency of a sorting algorithm, etc. In such circumstances, a prototype may be the best or the only way to resolve the technical issues.</a:t>
            </a:r>
            <a:endParaRPr lang="en-US" dirty="0">
              <a:latin typeface="Berlin Sans FB Demi" panose="020E0802020502020306" pitchFamily="34" charset="0"/>
            </a:endParaRPr>
          </a:p>
        </p:txBody>
      </p:sp>
    </p:spTree>
    <p:extLst>
      <p:ext uri="{BB962C8B-B14F-4D97-AF65-F5344CB8AC3E}">
        <p14:creationId xmlns:p14="http://schemas.microsoft.com/office/powerpoint/2010/main" val="353671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FC6D-CB92-3B2A-1028-C7DD1858AD06}"/>
              </a:ext>
            </a:extLst>
          </p:cNvPr>
          <p:cNvSpPr>
            <a:spLocks noGrp="1"/>
          </p:cNvSpPr>
          <p:nvPr>
            <p:ph type="title"/>
          </p:nvPr>
        </p:nvSpPr>
        <p:spPr>
          <a:xfrm>
            <a:off x="497541" y="338231"/>
            <a:ext cx="10515600" cy="558240"/>
          </a:xfrm>
        </p:spPr>
        <p:txBody>
          <a:bodyPr>
            <a:normAutofit/>
          </a:bodyPr>
          <a:lstStyle/>
          <a:p>
            <a:r>
              <a:rPr lang="en-US" sz="3200" b="1" i="0" dirty="0">
                <a:solidFill>
                  <a:srgbClr val="C00000"/>
                </a:solidFill>
                <a:effectLst/>
                <a:latin typeface="Arial Black" panose="020B0A04020102020204" pitchFamily="34" charset="0"/>
              </a:rPr>
              <a:t>Evolutionary Model</a:t>
            </a:r>
            <a:r>
              <a:rPr lang="en-US" sz="32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66B82518-16F8-B0BC-6C1F-C709029E8586}"/>
              </a:ext>
            </a:extLst>
          </p:cNvPr>
          <p:cNvSpPr>
            <a:spLocks noGrp="1"/>
          </p:cNvSpPr>
          <p:nvPr>
            <p:ph idx="1"/>
          </p:nvPr>
        </p:nvSpPr>
        <p:spPr>
          <a:xfrm>
            <a:off x="544606" y="1036730"/>
            <a:ext cx="11102788" cy="5301316"/>
          </a:xfrm>
        </p:spPr>
        <p:txBody>
          <a:bodyPr>
            <a:noAutofit/>
          </a:bodyPr>
          <a:lstStyle/>
          <a:p>
            <a:pPr marL="0" indent="0" algn="just">
              <a:lnSpc>
                <a:spcPct val="130000"/>
              </a:lnSpc>
              <a:buNone/>
            </a:pPr>
            <a:r>
              <a:rPr lang="en-US" sz="2400" b="0" i="0" dirty="0">
                <a:solidFill>
                  <a:srgbClr val="00467A"/>
                </a:solidFill>
                <a:effectLst/>
                <a:latin typeface="Berlin Sans FB Demi" panose="020E0802020502020306" pitchFamily="34" charset="0"/>
              </a:rPr>
              <a:t>It is also called </a:t>
            </a:r>
            <a:r>
              <a:rPr lang="en-US" sz="2400" b="0" i="1" dirty="0">
                <a:solidFill>
                  <a:srgbClr val="C00000"/>
                </a:solidFill>
                <a:effectLst/>
                <a:latin typeface="Berlin Sans FB Demi" panose="020E0802020502020306" pitchFamily="34" charset="0"/>
              </a:rPr>
              <a:t>successive versions model</a:t>
            </a:r>
            <a:r>
              <a:rPr lang="en-US" sz="2400" b="0" i="1" dirty="0">
                <a:solidFill>
                  <a:srgbClr val="00467A"/>
                </a:solidFill>
                <a:effectLst/>
                <a:latin typeface="Berlin Sans FB Demi" panose="020E0802020502020306" pitchFamily="34" charset="0"/>
              </a:rPr>
              <a:t> </a:t>
            </a:r>
            <a:r>
              <a:rPr lang="en-US" sz="2400" b="0" i="0" dirty="0">
                <a:solidFill>
                  <a:srgbClr val="00467A"/>
                </a:solidFill>
                <a:effectLst/>
                <a:latin typeface="Berlin Sans FB Demi" panose="020E0802020502020306" pitchFamily="34" charset="0"/>
              </a:rPr>
              <a:t>or </a:t>
            </a:r>
            <a:r>
              <a:rPr lang="en-US" sz="2400" b="0" i="1" dirty="0">
                <a:solidFill>
                  <a:srgbClr val="C00000"/>
                </a:solidFill>
                <a:effectLst/>
                <a:latin typeface="Berlin Sans FB Demi" panose="020E0802020502020306" pitchFamily="34" charset="0"/>
              </a:rPr>
              <a:t>incremental model</a:t>
            </a:r>
            <a:r>
              <a:rPr lang="en-US" sz="2400" b="0" i="0" dirty="0">
                <a:solidFill>
                  <a:srgbClr val="00467A"/>
                </a:solidFill>
                <a:effectLst/>
                <a:latin typeface="Berlin Sans FB Demi" panose="020E0802020502020306" pitchFamily="34" charset="0"/>
              </a:rPr>
              <a:t>. At first, a simple working model is built. Subsequently it undergoes functional improvements &amp; we keep on adding new functions till the desired system is built.</a:t>
            </a:r>
          </a:p>
          <a:p>
            <a:pPr marL="0" indent="0" algn="just">
              <a:lnSpc>
                <a:spcPct val="130000"/>
              </a:lnSpc>
              <a:buNone/>
            </a:pPr>
            <a:r>
              <a:rPr lang="en-US" sz="2400" b="0" i="0" dirty="0">
                <a:solidFill>
                  <a:schemeClr val="accent2">
                    <a:lumMod val="75000"/>
                  </a:schemeClr>
                </a:solidFill>
                <a:effectLst/>
                <a:latin typeface="Berlin Sans FB Demi" panose="020E0802020502020306" pitchFamily="34" charset="0"/>
              </a:rPr>
              <a:t>Applications:</a:t>
            </a:r>
          </a:p>
          <a:p>
            <a:pPr marL="0" indent="0" algn="just">
              <a:lnSpc>
                <a:spcPct val="130000"/>
              </a:lnSpc>
              <a:buNone/>
            </a:pPr>
            <a:r>
              <a:rPr lang="en-US" sz="2400" b="0" i="0" dirty="0">
                <a:solidFill>
                  <a:srgbClr val="00467A"/>
                </a:solidFill>
                <a:effectLst/>
                <a:latin typeface="Berlin Sans FB Demi" panose="020E0802020502020306" pitchFamily="34" charset="0"/>
              </a:rPr>
              <a:t>Large projects where you can easily find modules for incremental implementation. Often used when the customer wants to start using the core features rather than waiting for the full software.</a:t>
            </a:r>
          </a:p>
          <a:p>
            <a:pPr marL="0" indent="0" algn="just">
              <a:lnSpc>
                <a:spcPct val="130000"/>
              </a:lnSpc>
              <a:buNone/>
            </a:pPr>
            <a:r>
              <a:rPr lang="en-US" sz="2400" b="0" i="0" dirty="0">
                <a:solidFill>
                  <a:srgbClr val="00467A"/>
                </a:solidFill>
                <a:effectLst/>
                <a:latin typeface="Berlin Sans FB Demi" panose="020E0802020502020306" pitchFamily="34" charset="0"/>
              </a:rPr>
              <a:t>Also used in object oriented software development because the system can be easily portioned into units in terms of objects.</a:t>
            </a:r>
            <a:endParaRPr lang="en-US" sz="2400" dirty="0">
              <a:solidFill>
                <a:srgbClr val="00467A"/>
              </a:solidFill>
              <a:latin typeface="Berlin Sans FB Demi" panose="020E0802020502020306" pitchFamily="34" charset="0"/>
            </a:endParaRPr>
          </a:p>
        </p:txBody>
      </p:sp>
    </p:spTree>
    <p:extLst>
      <p:ext uri="{BB962C8B-B14F-4D97-AF65-F5344CB8AC3E}">
        <p14:creationId xmlns:p14="http://schemas.microsoft.com/office/powerpoint/2010/main" val="217885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BF49-1FFF-588F-3C49-450035137EF1}"/>
              </a:ext>
            </a:extLst>
          </p:cNvPr>
          <p:cNvSpPr>
            <a:spLocks noGrp="1"/>
          </p:cNvSpPr>
          <p:nvPr>
            <p:ph type="title"/>
          </p:nvPr>
        </p:nvSpPr>
        <p:spPr>
          <a:xfrm>
            <a:off x="573741" y="365124"/>
            <a:ext cx="11044517" cy="620993"/>
          </a:xfrm>
        </p:spPr>
        <p:txBody>
          <a:bodyPr>
            <a:noAutofit/>
          </a:bodyPr>
          <a:lstStyle/>
          <a:p>
            <a:r>
              <a:rPr lang="en-US" sz="3200" b="1" i="0" dirty="0">
                <a:solidFill>
                  <a:srgbClr val="C00000"/>
                </a:solidFill>
                <a:effectLst/>
                <a:latin typeface="Arial Black" panose="020B0A04020102020204" pitchFamily="34" charset="0"/>
              </a:rPr>
              <a:t>Evolutionary Model</a:t>
            </a:r>
            <a:endParaRPr lang="en-US" sz="3200" dirty="0"/>
          </a:p>
        </p:txBody>
      </p:sp>
      <p:pic>
        <p:nvPicPr>
          <p:cNvPr id="5" name="Picture 4">
            <a:extLst>
              <a:ext uri="{FF2B5EF4-FFF2-40B4-BE49-F238E27FC236}">
                <a16:creationId xmlns:a16="http://schemas.microsoft.com/office/drawing/2014/main" id="{338ADD73-50D6-0CCF-B1FB-88EFBCE13433}"/>
              </a:ext>
            </a:extLst>
          </p:cNvPr>
          <p:cNvPicPr>
            <a:picLocks noChangeAspect="1"/>
          </p:cNvPicPr>
          <p:nvPr/>
        </p:nvPicPr>
        <p:blipFill rotWithShape="1">
          <a:blip r:embed="rId2"/>
          <a:srcRect b="9579"/>
          <a:stretch/>
        </p:blipFill>
        <p:spPr>
          <a:xfrm>
            <a:off x="1389530" y="1198958"/>
            <a:ext cx="7548282" cy="5659042"/>
          </a:xfrm>
          <a:prstGeom prst="rect">
            <a:avLst/>
          </a:prstGeom>
        </p:spPr>
      </p:pic>
    </p:spTree>
    <p:extLst>
      <p:ext uri="{BB962C8B-B14F-4D97-AF65-F5344CB8AC3E}">
        <p14:creationId xmlns:p14="http://schemas.microsoft.com/office/powerpoint/2010/main" val="208918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2369</Words>
  <Application>Microsoft Office PowerPoint</Application>
  <PresentationFormat>Widescreen</PresentationFormat>
  <Paragraphs>158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Berlin Sans FB</vt:lpstr>
      <vt:lpstr>Berlin Sans FB Demi</vt:lpstr>
      <vt:lpstr>Calibri</vt:lpstr>
      <vt:lpstr>Calibri Light</vt:lpstr>
      <vt:lpstr>Wingdings</vt:lpstr>
      <vt:lpstr>Office Theme</vt:lpstr>
      <vt:lpstr>Software Development Life Cycle Model</vt:lpstr>
      <vt:lpstr>Iterative Waterfall Model </vt:lpstr>
      <vt:lpstr>Iterative Waterfall Model</vt:lpstr>
      <vt:lpstr>Prototyping Model </vt:lpstr>
      <vt:lpstr>Prototyping Model</vt:lpstr>
      <vt:lpstr>Prototyping Model</vt:lpstr>
      <vt:lpstr>Prototyping Model</vt:lpstr>
      <vt:lpstr>Evolutionary Model </vt:lpstr>
      <vt:lpstr>Evolutionary Model</vt:lpstr>
      <vt:lpstr>Evolutionary Model</vt:lpstr>
      <vt:lpstr>Spiral Model</vt:lpstr>
      <vt:lpstr>Spiral Model</vt:lpstr>
      <vt:lpstr>Spiral Model</vt:lpstr>
      <vt:lpstr>Spiral Model</vt:lpstr>
      <vt:lpstr>Spiral Model</vt:lpstr>
      <vt:lpstr>RAD Model   </vt:lpstr>
      <vt:lpstr>RAD Model</vt:lpstr>
      <vt:lpstr>RAD Model</vt:lpstr>
      <vt:lpstr>RAD Model</vt:lpstr>
      <vt:lpstr>RAD Model</vt:lpstr>
      <vt:lpstr>RAD Model</vt:lpstr>
      <vt:lpstr>RAD Model</vt:lpstr>
      <vt:lpstr>RAD Model</vt:lpstr>
      <vt:lpstr>Agile Model</vt:lpstr>
      <vt:lpstr>Agile Model</vt:lpstr>
      <vt:lpstr>Agile Model</vt:lpstr>
      <vt:lpstr>Agile Model</vt:lpstr>
      <vt:lpstr>Agile Model</vt:lpstr>
      <vt:lpstr>Agile Model</vt:lpstr>
      <vt:lpstr>Agile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dc:title>
  <dc:creator>Nusrat Jahan</dc:creator>
  <cp:lastModifiedBy>Nusrat Jahan</cp:lastModifiedBy>
  <cp:revision>18</cp:revision>
  <dcterms:created xsi:type="dcterms:W3CDTF">2023-08-02T02:09:54Z</dcterms:created>
  <dcterms:modified xsi:type="dcterms:W3CDTF">2024-05-23T06:57:09Z</dcterms:modified>
</cp:coreProperties>
</file>