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5F5A-0545-EEF7-CAA6-396149DA73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FC5097-BFC1-49C2-56AB-7686FAB3C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A38CF9-D1C2-0034-4178-D1A81109C2EC}"/>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5" name="Footer Placeholder 4">
            <a:extLst>
              <a:ext uri="{FF2B5EF4-FFF2-40B4-BE49-F238E27FC236}">
                <a16:creationId xmlns:a16="http://schemas.microsoft.com/office/drawing/2014/main" id="{E039088D-ABA2-C5CF-3AC4-46492A70C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A8AD1-7A01-B592-AC2B-E4129E32E3F3}"/>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424493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2532-E6D8-32C4-5B8A-EFA3B587F8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E48137-E1E6-8257-8DB2-9865EF002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A91AD-320E-87D5-EDBE-C9E0FFC653CC}"/>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5" name="Footer Placeholder 4">
            <a:extLst>
              <a:ext uri="{FF2B5EF4-FFF2-40B4-BE49-F238E27FC236}">
                <a16:creationId xmlns:a16="http://schemas.microsoft.com/office/drawing/2014/main" id="{4E881C98-081E-95D4-A863-947B099F8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AA2AF-D5FB-EF62-7304-D062753BE11E}"/>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407184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F3178-B5A6-C431-449D-837778AAC7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A8E76B-D589-CE2D-491D-04E2FFEAB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F8A97-3ADE-A5AD-E274-B4E08EE12CCD}"/>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5" name="Footer Placeholder 4">
            <a:extLst>
              <a:ext uri="{FF2B5EF4-FFF2-40B4-BE49-F238E27FC236}">
                <a16:creationId xmlns:a16="http://schemas.microsoft.com/office/drawing/2014/main" id="{7D665FFC-6026-10C8-0B5E-8D75E26F4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95363-CE93-0AE5-0E25-A990B27DC34B}"/>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273388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4D82-C387-FD16-20B4-F8B114D14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10E3-DD74-D3C6-DCB4-4405EF9D10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F78CE-8191-C65E-6947-88C094CE42FB}"/>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5" name="Footer Placeholder 4">
            <a:extLst>
              <a:ext uri="{FF2B5EF4-FFF2-40B4-BE49-F238E27FC236}">
                <a16:creationId xmlns:a16="http://schemas.microsoft.com/office/drawing/2014/main" id="{FAB1B195-A63A-21FB-5928-D998E58E5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83335-021A-9E5E-8F31-8F24F0EE1C29}"/>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109360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85D1-8629-73AF-6016-77ED9E2E42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4F436-987B-FA2D-9F1B-B457AC8B9A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C52D73-C425-6CD7-71AF-E05B54FFBCCB}"/>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5" name="Footer Placeholder 4">
            <a:extLst>
              <a:ext uri="{FF2B5EF4-FFF2-40B4-BE49-F238E27FC236}">
                <a16:creationId xmlns:a16="http://schemas.microsoft.com/office/drawing/2014/main" id="{49E13A85-0D3E-41CB-1B05-74BE98169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05CE2-5F32-5545-98ED-3B6BE5AF969B}"/>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229745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FA1E-5EC4-7A4C-9629-A49D68F7F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4FB5A-9386-277F-FF51-8EB9C77162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42EE5D-AE07-0D5D-A2F6-4DC16D0E9B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53269-638E-0A5C-A61C-2B3A92E228C0}"/>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6" name="Footer Placeholder 5">
            <a:extLst>
              <a:ext uri="{FF2B5EF4-FFF2-40B4-BE49-F238E27FC236}">
                <a16:creationId xmlns:a16="http://schemas.microsoft.com/office/drawing/2014/main" id="{FDEDC66F-84C6-BD72-389D-5C62D5690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4DF20-2CCA-4581-A6FB-B51F2195C1CF}"/>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355415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0E05-3247-6A4C-EED8-F2AB84C835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3AADA-D602-A7BD-E464-ACB666164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C3896E-DC95-7559-C4FF-A3C8CF110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43C3F3-C215-64F9-C397-7144C2D5B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AA5E7C-05B6-CDAB-D2B6-10308E182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7DE99F-695D-C533-00CC-9D849E3E6419}"/>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8" name="Footer Placeholder 7">
            <a:extLst>
              <a:ext uri="{FF2B5EF4-FFF2-40B4-BE49-F238E27FC236}">
                <a16:creationId xmlns:a16="http://schemas.microsoft.com/office/drawing/2014/main" id="{3F22755E-CAA2-47D1-328C-C86B28B6B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C8741B-B83D-9955-56A7-B8D2A9DF00A1}"/>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116415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2395-04A7-9ABF-939A-540D322D33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DFC453-4340-CB79-0642-B99CC21A2DC6}"/>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4" name="Footer Placeholder 3">
            <a:extLst>
              <a:ext uri="{FF2B5EF4-FFF2-40B4-BE49-F238E27FC236}">
                <a16:creationId xmlns:a16="http://schemas.microsoft.com/office/drawing/2014/main" id="{BE99EEAA-CB6B-EADB-5516-0A9C04B6AB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BC932E-D6D6-5B12-292E-71AA440766E4}"/>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377058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E67059-6FE7-4EBB-DCE2-C71B7AEF4743}"/>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3" name="Footer Placeholder 2">
            <a:extLst>
              <a:ext uri="{FF2B5EF4-FFF2-40B4-BE49-F238E27FC236}">
                <a16:creationId xmlns:a16="http://schemas.microsoft.com/office/drawing/2014/main" id="{7F921F0C-1E46-8E11-6A45-FCCE3E2EC0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A5EC0-777B-0272-0969-0D39FB17BF4F}"/>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225621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FD1B-6DC1-017C-E80F-77C1CC485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940652-833B-2B5F-345A-25CE225F0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71AAEC-9175-0133-7F73-3C72A3744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AFB5D-563E-27A5-45F0-FF07693188E9}"/>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6" name="Footer Placeholder 5">
            <a:extLst>
              <a:ext uri="{FF2B5EF4-FFF2-40B4-BE49-F238E27FC236}">
                <a16:creationId xmlns:a16="http://schemas.microsoft.com/office/drawing/2014/main" id="{82A285F5-A2A2-AB00-A26F-9323712EE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EC76A-A077-FE1B-8922-08050FD96283}"/>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67239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CD95-F85C-E679-CAE2-9ED9F7F42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91B71-6A9C-D840-76B2-7E2DAC23B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4AC91-DF7C-9D18-6AB5-BB45B411E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6B35C-AC4F-197E-C585-4E5BBA89021C}"/>
              </a:ext>
            </a:extLst>
          </p:cNvPr>
          <p:cNvSpPr>
            <a:spLocks noGrp="1"/>
          </p:cNvSpPr>
          <p:nvPr>
            <p:ph type="dt" sz="half" idx="10"/>
          </p:nvPr>
        </p:nvSpPr>
        <p:spPr/>
        <p:txBody>
          <a:bodyPr/>
          <a:lstStyle/>
          <a:p>
            <a:fld id="{3631A427-D8B2-4EAA-9B2D-640E879FDDAF}" type="datetimeFigureOut">
              <a:rPr lang="en-US" smtClean="0"/>
              <a:t>5/26/2024</a:t>
            </a:fld>
            <a:endParaRPr lang="en-US"/>
          </a:p>
        </p:txBody>
      </p:sp>
      <p:sp>
        <p:nvSpPr>
          <p:cNvPr id="6" name="Footer Placeholder 5">
            <a:extLst>
              <a:ext uri="{FF2B5EF4-FFF2-40B4-BE49-F238E27FC236}">
                <a16:creationId xmlns:a16="http://schemas.microsoft.com/office/drawing/2014/main" id="{E7421768-922C-98B3-F347-51F5EB839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8DC6D-EA2A-D5D5-7A0C-B02A85ED320B}"/>
              </a:ext>
            </a:extLst>
          </p:cNvPr>
          <p:cNvSpPr>
            <a:spLocks noGrp="1"/>
          </p:cNvSpPr>
          <p:nvPr>
            <p:ph type="sldNum" sz="quarter" idx="12"/>
          </p:nvPr>
        </p:nvSpPr>
        <p:spPr/>
        <p:txBody>
          <a:bodyPr/>
          <a:lstStyle/>
          <a:p>
            <a:fld id="{93406802-FCA0-4C60-BC89-FE1D74FBA11A}" type="slidenum">
              <a:rPr lang="en-US" smtClean="0"/>
              <a:t>‹#›</a:t>
            </a:fld>
            <a:endParaRPr lang="en-US"/>
          </a:p>
        </p:txBody>
      </p:sp>
    </p:spTree>
    <p:extLst>
      <p:ext uri="{BB962C8B-B14F-4D97-AF65-F5344CB8AC3E}">
        <p14:creationId xmlns:p14="http://schemas.microsoft.com/office/powerpoint/2010/main" val="34544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C5B38-6516-E4CC-8CCF-BACBEEFFB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265E81-E207-ACD1-1F39-F224ED96C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B4487-E2EE-D35C-3350-7785BB1EE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1A427-D8B2-4EAA-9B2D-640E879FDDAF}" type="datetimeFigureOut">
              <a:rPr lang="en-US" smtClean="0"/>
              <a:t>5/26/2024</a:t>
            </a:fld>
            <a:endParaRPr lang="en-US"/>
          </a:p>
        </p:txBody>
      </p:sp>
      <p:sp>
        <p:nvSpPr>
          <p:cNvPr id="5" name="Footer Placeholder 4">
            <a:extLst>
              <a:ext uri="{FF2B5EF4-FFF2-40B4-BE49-F238E27FC236}">
                <a16:creationId xmlns:a16="http://schemas.microsoft.com/office/drawing/2014/main" id="{AB6190E1-E446-F9D0-5338-C2FD6C340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F70C34-98FC-B24C-CC21-C7C9F231B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06802-FCA0-4C60-BC89-FE1D74FBA11A}" type="slidenum">
              <a:rPr lang="en-US" smtClean="0"/>
              <a:t>‹#›</a:t>
            </a:fld>
            <a:endParaRPr lang="en-US"/>
          </a:p>
        </p:txBody>
      </p:sp>
    </p:spTree>
    <p:extLst>
      <p:ext uri="{BB962C8B-B14F-4D97-AF65-F5344CB8AC3E}">
        <p14:creationId xmlns:p14="http://schemas.microsoft.com/office/powerpoint/2010/main" val="305902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921C-466D-36B0-7E2E-6793822BC2BF}"/>
              </a:ext>
            </a:extLst>
          </p:cNvPr>
          <p:cNvSpPr>
            <a:spLocks noGrp="1"/>
          </p:cNvSpPr>
          <p:nvPr>
            <p:ph type="title"/>
          </p:nvPr>
        </p:nvSpPr>
        <p:spPr>
          <a:xfrm>
            <a:off x="838200" y="365125"/>
            <a:ext cx="10515600" cy="728569"/>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C9DEF2A-181F-C6BA-91FF-C50B49F20443}"/>
              </a:ext>
            </a:extLst>
          </p:cNvPr>
          <p:cNvSpPr>
            <a:spLocks noGrp="1"/>
          </p:cNvSpPr>
          <p:nvPr>
            <p:ph idx="1"/>
          </p:nvPr>
        </p:nvSpPr>
        <p:spPr>
          <a:xfrm>
            <a:off x="838200" y="1021976"/>
            <a:ext cx="10896600" cy="5470899"/>
          </a:xfrm>
        </p:spPr>
        <p:txBody>
          <a:bodyPr>
            <a:normAutofit/>
          </a:bodyPr>
          <a:lstStyle/>
          <a:p>
            <a:pPr marL="0" indent="0" algn="just">
              <a:lnSpc>
                <a:spcPct val="120000"/>
              </a:lnSpc>
              <a:buNone/>
            </a:pPr>
            <a:r>
              <a:rPr lang="en-US" sz="2400" b="0" i="0" dirty="0">
                <a:solidFill>
                  <a:srgbClr val="002060"/>
                </a:solidFill>
                <a:effectLst/>
                <a:latin typeface="Berlin Sans FB Demi" panose="020E0802020502020306" pitchFamily="34" charset="0"/>
              </a:rPr>
              <a:t>Before we start to develop our software, it becomes quite essential for us to understand and document the exact requirement of the customer. Experienced members of the development team carry out this job. They are called as </a:t>
            </a:r>
            <a:r>
              <a:rPr lang="en-US" sz="2400" b="1" dirty="0">
                <a:solidFill>
                  <a:srgbClr val="0070C0"/>
                </a:solidFill>
                <a:effectLst/>
                <a:latin typeface="Berlin Sans FB Demi" panose="020E0802020502020306" pitchFamily="34" charset="0"/>
              </a:rPr>
              <a:t>system analysts</a:t>
            </a:r>
            <a:r>
              <a:rPr lang="en-US" sz="2400" b="0" dirty="0">
                <a:solidFill>
                  <a:srgbClr val="0070C0"/>
                </a:solidFill>
                <a:effectLst/>
                <a:latin typeface="Berlin Sans FB Demi" panose="020E0802020502020306" pitchFamily="34" charset="0"/>
              </a:rPr>
              <a:t>.</a:t>
            </a:r>
          </a:p>
          <a:p>
            <a:pPr marL="0" indent="0" algn="just">
              <a:lnSpc>
                <a:spcPct val="120000"/>
              </a:lnSpc>
              <a:buNone/>
            </a:pPr>
            <a:r>
              <a:rPr lang="en-US" sz="2400" b="0" i="0" dirty="0">
                <a:solidFill>
                  <a:srgbClr val="002060"/>
                </a:solidFill>
                <a:effectLst/>
                <a:latin typeface="Berlin Sans FB Demi" panose="020E0802020502020306" pitchFamily="34" charset="0"/>
              </a:rPr>
              <a:t>The analyst starts </a:t>
            </a:r>
            <a:r>
              <a:rPr lang="en-US" sz="2400" b="0" i="1" dirty="0">
                <a:solidFill>
                  <a:srgbClr val="0070C0"/>
                </a:solidFill>
                <a:effectLst/>
                <a:latin typeface="Berlin Sans FB Demi" panose="020E0802020502020306" pitchFamily="34" charset="0"/>
              </a:rPr>
              <a:t>requirements gathering and analysis </a:t>
            </a:r>
            <a:r>
              <a:rPr lang="en-US" sz="2400" b="0" i="0" dirty="0">
                <a:solidFill>
                  <a:srgbClr val="002060"/>
                </a:solidFill>
                <a:effectLst/>
                <a:latin typeface="Berlin Sans FB Demi" panose="020E0802020502020306" pitchFamily="34" charset="0"/>
              </a:rPr>
              <a:t>activity by collecting all information from the customer which could be used to develop the requirements of the system. He then analyzes the collected information to obtain a clear and thorough understanding of the product to be developed, with a view to remove all ambiguities and inconsistencies from the initial customer perception of the problem.</a:t>
            </a:r>
            <a:endParaRPr lang="en-US" sz="2400"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354933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3407-1A7C-09D3-4D47-1C5D67DAAFDF}"/>
              </a:ext>
            </a:extLst>
          </p:cNvPr>
          <p:cNvSpPr>
            <a:spLocks noGrp="1"/>
          </p:cNvSpPr>
          <p:nvPr>
            <p:ph type="title"/>
          </p:nvPr>
        </p:nvSpPr>
        <p:spPr>
          <a:xfrm>
            <a:off x="838200" y="365125"/>
            <a:ext cx="10515600" cy="504451"/>
          </a:xfrm>
        </p:spPr>
        <p:txBody>
          <a:bodyPr>
            <a:normAutofit fontScale="90000"/>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B7AD5C2B-2998-7331-3307-85352BE31D13}"/>
              </a:ext>
            </a:extLst>
          </p:cNvPr>
          <p:cNvSpPr>
            <a:spLocks noGrp="1"/>
          </p:cNvSpPr>
          <p:nvPr>
            <p:ph idx="1"/>
          </p:nvPr>
        </p:nvSpPr>
        <p:spPr>
          <a:xfrm>
            <a:off x="838200" y="1018802"/>
            <a:ext cx="11102788" cy="5283386"/>
          </a:xfrm>
        </p:spPr>
        <p:txBody>
          <a:bodyPr>
            <a:normAutofit/>
          </a:bodyPr>
          <a:lstStyle/>
          <a:p>
            <a:pPr marL="0" indent="0">
              <a:lnSpc>
                <a:spcPct val="100000"/>
              </a:lnSpc>
              <a:buNone/>
            </a:pPr>
            <a:r>
              <a:rPr lang="en-US" sz="2400" b="1" i="0" dirty="0">
                <a:solidFill>
                  <a:srgbClr val="C00000"/>
                </a:solidFill>
                <a:effectLst/>
                <a:latin typeface="Berlin Sans FB Demi" panose="020E0802020502020306" pitchFamily="34" charset="0"/>
              </a:rPr>
              <a:t>Example: - </a:t>
            </a:r>
            <a:r>
              <a:rPr lang="en-US" sz="2400" b="0" i="0" dirty="0">
                <a:solidFill>
                  <a:srgbClr val="0070C0"/>
                </a:solidFill>
                <a:effectLst/>
                <a:latin typeface="Berlin Sans FB Demi" panose="020E0802020502020306" pitchFamily="34" charset="0"/>
              </a:rPr>
              <a:t>Withdraw Cash from ATM</a:t>
            </a:r>
          </a:p>
          <a:p>
            <a:pPr marL="0" indent="0">
              <a:lnSpc>
                <a:spcPct val="100000"/>
              </a:lnSpc>
              <a:buNone/>
            </a:pPr>
            <a:r>
              <a:rPr lang="en-US" sz="2400" b="1" i="0" dirty="0">
                <a:solidFill>
                  <a:srgbClr val="C00000"/>
                </a:solidFill>
                <a:effectLst/>
                <a:latin typeface="Berlin Sans FB Demi" panose="020E0802020502020306" pitchFamily="34" charset="0"/>
              </a:rPr>
              <a:t>R1: withdraw cash</a:t>
            </a:r>
          </a:p>
          <a:p>
            <a:pPr marL="0" indent="0" algn="just">
              <a:lnSpc>
                <a:spcPct val="100000"/>
              </a:lnSpc>
              <a:buNone/>
            </a:pPr>
            <a:r>
              <a:rPr lang="en-US" sz="2400" b="0" i="0" dirty="0">
                <a:solidFill>
                  <a:srgbClr val="00B050"/>
                </a:solidFill>
                <a:effectLst/>
                <a:latin typeface="Berlin Sans FB Demi" panose="020E0802020502020306" pitchFamily="34" charset="0"/>
              </a:rPr>
              <a:t>Description: </a:t>
            </a:r>
            <a:r>
              <a:rPr lang="en-US" sz="2400" b="0" i="0" dirty="0">
                <a:solidFill>
                  <a:srgbClr val="0070C0"/>
                </a:solidFill>
                <a:effectLst/>
                <a:latin typeface="Berlin Sans FB Demi" panose="020E0802020502020306" pitchFamily="34" charset="0"/>
              </a:rPr>
              <a:t>The withdraw cash function first determines the type of account that the user has and the account number from which the user wishes to withdraw cash. It checks the balance to determine whether the requested amount is available in the account. If enough balance is available, it outputs the required cash; otherwise it generates an error message.</a:t>
            </a:r>
          </a:p>
          <a:p>
            <a:pPr marL="0" indent="0">
              <a:lnSpc>
                <a:spcPct val="100000"/>
              </a:lnSpc>
              <a:buNone/>
            </a:pPr>
            <a:endParaRPr lang="en-US" sz="2400" dirty="0">
              <a:solidFill>
                <a:srgbClr val="0070C0"/>
              </a:solidFill>
              <a:latin typeface="Berlin Sans FB Demi" panose="020E0802020502020306" pitchFamily="34" charset="0"/>
            </a:endParaRPr>
          </a:p>
          <a:p>
            <a:pPr marL="0" indent="0">
              <a:buNone/>
            </a:pPr>
            <a:r>
              <a:rPr lang="en-US" sz="2400" b="0" i="0" dirty="0">
                <a:solidFill>
                  <a:srgbClr val="C00000"/>
                </a:solidFill>
                <a:effectLst/>
                <a:latin typeface="Berlin Sans FB Demi" panose="020E0802020502020306" pitchFamily="34" charset="0"/>
              </a:rPr>
              <a:t>R1.1 select withdraw amount option</a:t>
            </a:r>
          </a:p>
          <a:p>
            <a:pPr marL="0" indent="0">
              <a:buNone/>
            </a:pPr>
            <a:r>
              <a:rPr lang="en-US" sz="2400" b="0" i="0" dirty="0">
                <a:solidFill>
                  <a:srgbClr val="00B050"/>
                </a:solidFill>
                <a:effectLst/>
                <a:latin typeface="Berlin Sans FB Demi" panose="020E0802020502020306" pitchFamily="34" charset="0"/>
              </a:rPr>
              <a:t>Input:</a:t>
            </a:r>
            <a:r>
              <a:rPr lang="en-US" sz="2400" b="0" i="0" dirty="0">
                <a:solidFill>
                  <a:srgbClr val="0070C0"/>
                </a:solidFill>
                <a:effectLst/>
                <a:latin typeface="Berlin Sans FB Demi" panose="020E0802020502020306" pitchFamily="34" charset="0"/>
              </a:rPr>
              <a:t> “withdraw amount” option</a:t>
            </a:r>
          </a:p>
          <a:p>
            <a:pPr marL="0" indent="0">
              <a:buNone/>
            </a:pPr>
            <a:r>
              <a:rPr lang="en-US" sz="2400" b="0" i="0" dirty="0">
                <a:solidFill>
                  <a:srgbClr val="00B050"/>
                </a:solidFill>
                <a:effectLst/>
                <a:latin typeface="Berlin Sans FB Demi" panose="020E0802020502020306" pitchFamily="34" charset="0"/>
              </a:rPr>
              <a:t>Output:</a:t>
            </a:r>
            <a:r>
              <a:rPr lang="en-US" sz="2400" b="0" i="0" dirty="0">
                <a:solidFill>
                  <a:srgbClr val="0070C0"/>
                </a:solidFill>
                <a:effectLst/>
                <a:latin typeface="Berlin Sans FB Demi" panose="020E0802020502020306" pitchFamily="34" charset="0"/>
              </a:rPr>
              <a:t> user prompted to enter the account type</a:t>
            </a:r>
          </a:p>
        </p:txBody>
      </p:sp>
    </p:spTree>
    <p:extLst>
      <p:ext uri="{BB962C8B-B14F-4D97-AF65-F5344CB8AC3E}">
        <p14:creationId xmlns:p14="http://schemas.microsoft.com/office/powerpoint/2010/main" val="215199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FCFE-8A3D-DD92-DB2E-D6531C71B2AA}"/>
              </a:ext>
            </a:extLst>
          </p:cNvPr>
          <p:cNvSpPr>
            <a:spLocks noGrp="1"/>
          </p:cNvSpPr>
          <p:nvPr>
            <p:ph type="title"/>
          </p:nvPr>
        </p:nvSpPr>
        <p:spPr>
          <a:xfrm>
            <a:off x="838200" y="365126"/>
            <a:ext cx="10515600" cy="585134"/>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9D033C40-0F0A-0BD5-8148-4171A634EE9E}"/>
              </a:ext>
            </a:extLst>
          </p:cNvPr>
          <p:cNvSpPr>
            <a:spLocks noGrp="1"/>
          </p:cNvSpPr>
          <p:nvPr>
            <p:ph idx="1"/>
          </p:nvPr>
        </p:nvSpPr>
        <p:spPr>
          <a:xfrm>
            <a:off x="838200" y="1174376"/>
            <a:ext cx="10941424" cy="5002587"/>
          </a:xfrm>
        </p:spPr>
        <p:txBody>
          <a:bodyPr>
            <a:normAutofit/>
          </a:bodyPr>
          <a:lstStyle/>
          <a:p>
            <a:pPr marL="0" indent="0">
              <a:buNone/>
            </a:pPr>
            <a:r>
              <a:rPr lang="en-US" sz="2800" b="0" i="0" dirty="0">
                <a:solidFill>
                  <a:srgbClr val="C00000"/>
                </a:solidFill>
                <a:effectLst/>
                <a:latin typeface="Berlin Sans FB Demi" panose="020E0802020502020306" pitchFamily="34" charset="0"/>
              </a:rPr>
              <a:t>R1.2: select account type</a:t>
            </a:r>
          </a:p>
          <a:p>
            <a:pPr marL="0" indent="0">
              <a:buNone/>
            </a:pPr>
            <a:r>
              <a:rPr lang="en-US" sz="2800" b="0" i="0" dirty="0">
                <a:solidFill>
                  <a:srgbClr val="00B050"/>
                </a:solidFill>
                <a:effectLst/>
                <a:latin typeface="Berlin Sans FB Demi" panose="020E0802020502020306" pitchFamily="34" charset="0"/>
              </a:rPr>
              <a:t>Input:</a:t>
            </a:r>
            <a:r>
              <a:rPr lang="en-US" sz="2800" b="0" i="0" dirty="0">
                <a:solidFill>
                  <a:srgbClr val="0070C0"/>
                </a:solidFill>
                <a:effectLst/>
                <a:latin typeface="Berlin Sans FB Demi" panose="020E0802020502020306" pitchFamily="34" charset="0"/>
              </a:rPr>
              <a:t> user option</a:t>
            </a:r>
          </a:p>
          <a:p>
            <a:pPr marL="0" indent="0">
              <a:buNone/>
            </a:pPr>
            <a:r>
              <a:rPr lang="en-US" sz="2800" b="0" i="0" dirty="0">
                <a:solidFill>
                  <a:srgbClr val="00B050"/>
                </a:solidFill>
                <a:effectLst/>
                <a:latin typeface="Berlin Sans FB Demi" panose="020E0802020502020306" pitchFamily="34" charset="0"/>
              </a:rPr>
              <a:t>Output: </a:t>
            </a:r>
            <a:r>
              <a:rPr lang="en-US" sz="2800" b="0" i="0" dirty="0">
                <a:solidFill>
                  <a:srgbClr val="0070C0"/>
                </a:solidFill>
                <a:effectLst/>
                <a:latin typeface="Berlin Sans FB Demi" panose="020E0802020502020306" pitchFamily="34" charset="0"/>
              </a:rPr>
              <a:t>prompt to enter amount</a:t>
            </a:r>
          </a:p>
          <a:p>
            <a:pPr marL="0" indent="0">
              <a:buNone/>
            </a:pPr>
            <a:r>
              <a:rPr lang="en-US" sz="2800" b="0" i="0" dirty="0">
                <a:solidFill>
                  <a:srgbClr val="C00000"/>
                </a:solidFill>
                <a:effectLst/>
                <a:latin typeface="Berlin Sans FB Demi" panose="020E0802020502020306" pitchFamily="34" charset="0"/>
              </a:rPr>
              <a:t>R1.3: get required amount</a:t>
            </a:r>
          </a:p>
          <a:p>
            <a:pPr marL="0" indent="0">
              <a:buNone/>
            </a:pPr>
            <a:r>
              <a:rPr lang="en-US" sz="2800" b="0" i="0" dirty="0">
                <a:solidFill>
                  <a:srgbClr val="00B050"/>
                </a:solidFill>
                <a:effectLst/>
                <a:latin typeface="Berlin Sans FB Demi" panose="020E0802020502020306" pitchFamily="34" charset="0"/>
              </a:rPr>
              <a:t>Input:</a:t>
            </a:r>
            <a:r>
              <a:rPr lang="en-US" sz="2800" b="0" i="0" dirty="0">
                <a:solidFill>
                  <a:srgbClr val="0070C0"/>
                </a:solidFill>
                <a:effectLst/>
                <a:latin typeface="Berlin Sans FB Demi" panose="020E0802020502020306" pitchFamily="34" charset="0"/>
              </a:rPr>
              <a:t> amount to be withdrawn in integer values greater than 100 and less than 10,000 in multiples of 100.</a:t>
            </a:r>
          </a:p>
          <a:p>
            <a:pPr marL="0" indent="0">
              <a:buNone/>
            </a:pPr>
            <a:r>
              <a:rPr lang="en-US" sz="2800" b="0" i="0" dirty="0">
                <a:solidFill>
                  <a:srgbClr val="00B050"/>
                </a:solidFill>
                <a:effectLst/>
                <a:latin typeface="Berlin Sans FB Demi" panose="020E0802020502020306" pitchFamily="34" charset="0"/>
              </a:rPr>
              <a:t>Output: </a:t>
            </a:r>
            <a:r>
              <a:rPr lang="en-US" sz="2800" b="0" i="0" dirty="0">
                <a:solidFill>
                  <a:srgbClr val="0070C0"/>
                </a:solidFill>
                <a:effectLst/>
                <a:latin typeface="Berlin Sans FB Demi" panose="020E0802020502020306" pitchFamily="34" charset="0"/>
              </a:rPr>
              <a:t>The requested cash and printed transaction statement.</a:t>
            </a:r>
          </a:p>
          <a:p>
            <a:pPr marL="0" indent="0">
              <a:buNone/>
            </a:pPr>
            <a:r>
              <a:rPr lang="en-US" sz="2800" b="0" i="0" dirty="0">
                <a:solidFill>
                  <a:srgbClr val="0070C0"/>
                </a:solidFill>
                <a:effectLst/>
                <a:latin typeface="Berlin Sans FB Demi" panose="020E0802020502020306" pitchFamily="34" charset="0"/>
              </a:rPr>
              <a:t>Processing: the amount is debited from the user’s account if sufficient balance is available, otherwise an error message displayed</a:t>
            </a:r>
            <a:endParaRPr lang="en-US" dirty="0">
              <a:solidFill>
                <a:srgbClr val="0070C0"/>
              </a:solidFill>
            </a:endParaRPr>
          </a:p>
        </p:txBody>
      </p:sp>
    </p:spTree>
    <p:extLst>
      <p:ext uri="{BB962C8B-B14F-4D97-AF65-F5344CB8AC3E}">
        <p14:creationId xmlns:p14="http://schemas.microsoft.com/office/powerpoint/2010/main" val="312124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FCFE-8A3D-DD92-DB2E-D6531C71B2AA}"/>
              </a:ext>
            </a:extLst>
          </p:cNvPr>
          <p:cNvSpPr>
            <a:spLocks noGrp="1"/>
          </p:cNvSpPr>
          <p:nvPr>
            <p:ph type="title"/>
          </p:nvPr>
        </p:nvSpPr>
        <p:spPr>
          <a:xfrm>
            <a:off x="838200" y="365126"/>
            <a:ext cx="10515600" cy="585134"/>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9D033C40-0F0A-0BD5-8148-4171A634EE9E}"/>
              </a:ext>
            </a:extLst>
          </p:cNvPr>
          <p:cNvSpPr>
            <a:spLocks noGrp="1"/>
          </p:cNvSpPr>
          <p:nvPr>
            <p:ph idx="1"/>
          </p:nvPr>
        </p:nvSpPr>
        <p:spPr>
          <a:xfrm>
            <a:off x="838200" y="1102658"/>
            <a:ext cx="10995212" cy="5602941"/>
          </a:xfrm>
        </p:spPr>
        <p:txBody>
          <a:bodyPr>
            <a:normAutofit fontScale="92500"/>
          </a:bodyPr>
          <a:lstStyle/>
          <a:p>
            <a:pPr marL="0" indent="0">
              <a:buNone/>
            </a:pPr>
            <a:r>
              <a:rPr lang="en-US" b="1" dirty="0">
                <a:solidFill>
                  <a:srgbClr val="C00000"/>
                </a:solidFill>
                <a:effectLst/>
                <a:latin typeface="Berlin Sans FB Demi" panose="020E0802020502020306" pitchFamily="34" charset="0"/>
              </a:rPr>
              <a:t>Properties of a good SRS document</a:t>
            </a:r>
          </a:p>
          <a:p>
            <a:pPr marL="0" indent="0" algn="just">
              <a:lnSpc>
                <a:spcPct val="150000"/>
              </a:lnSpc>
              <a:buNone/>
            </a:pPr>
            <a:r>
              <a:rPr lang="en-US" sz="2400" b="0" i="0" dirty="0">
                <a:solidFill>
                  <a:srgbClr val="0070C0"/>
                </a:solidFill>
                <a:effectLst/>
                <a:latin typeface="Berlin Sans FB Demi" panose="020E0802020502020306" pitchFamily="34" charset="0"/>
              </a:rPr>
              <a:t>The important properties of a good SRS document are the following:</a:t>
            </a:r>
          </a:p>
          <a:p>
            <a:pPr marL="0" indent="0" algn="just">
              <a:lnSpc>
                <a:spcPct val="150000"/>
              </a:lnSpc>
              <a:buNone/>
            </a:pPr>
            <a:r>
              <a:rPr lang="en-US" sz="2400" b="1" i="0" dirty="0">
                <a:solidFill>
                  <a:srgbClr val="C00000"/>
                </a:solidFill>
                <a:effectLst/>
                <a:latin typeface="Berlin Sans FB Demi" panose="020E0802020502020306" pitchFamily="34" charset="0"/>
              </a:rPr>
              <a:t>Concise: </a:t>
            </a:r>
            <a:r>
              <a:rPr lang="en-US" sz="2400" b="0" i="0" dirty="0">
                <a:solidFill>
                  <a:srgbClr val="0070C0"/>
                </a:solidFill>
                <a:effectLst/>
                <a:latin typeface="Berlin Sans FB Demi" panose="020E0802020502020306" pitchFamily="34" charset="0"/>
              </a:rPr>
              <a:t>The SRS document should be concise and at the same time unambiguous, consistent, and complete. Verbose and irrelevant descriptions reduce readability and also increase error possibilities.</a:t>
            </a:r>
          </a:p>
          <a:p>
            <a:pPr marL="0" indent="0" algn="just">
              <a:lnSpc>
                <a:spcPct val="150000"/>
              </a:lnSpc>
              <a:buNone/>
            </a:pPr>
            <a:r>
              <a:rPr lang="en-US" sz="2400" b="1" i="0" dirty="0">
                <a:solidFill>
                  <a:srgbClr val="C00000"/>
                </a:solidFill>
                <a:effectLst/>
                <a:latin typeface="Berlin Sans FB Demi" panose="020E0802020502020306" pitchFamily="34" charset="0"/>
              </a:rPr>
              <a:t>Structured: </a:t>
            </a:r>
            <a:r>
              <a:rPr lang="en-US" sz="2400" b="0" i="0" dirty="0">
                <a:solidFill>
                  <a:srgbClr val="0070C0"/>
                </a:solidFill>
                <a:effectLst/>
                <a:latin typeface="Berlin Sans FB Demi" panose="020E0802020502020306" pitchFamily="34" charset="0"/>
              </a:rPr>
              <a:t>It should be well-structured. A well-structured document is easy to understand and modify. In practice, the SRS document undergoes several revisions to cope up with the customer requirements. Often, the customer requirements evolve over a period of time. Therefore, in order to make the modifications to the SRS document easy, it is important to make the document well-structured.</a:t>
            </a:r>
            <a:endParaRPr lang="en-US"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86406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FCFE-8A3D-DD92-DB2E-D6531C71B2AA}"/>
              </a:ext>
            </a:extLst>
          </p:cNvPr>
          <p:cNvSpPr>
            <a:spLocks noGrp="1"/>
          </p:cNvSpPr>
          <p:nvPr>
            <p:ph type="title"/>
          </p:nvPr>
        </p:nvSpPr>
        <p:spPr>
          <a:xfrm>
            <a:off x="838200" y="365126"/>
            <a:ext cx="10515600" cy="585134"/>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9D033C40-0F0A-0BD5-8148-4171A634EE9E}"/>
              </a:ext>
            </a:extLst>
          </p:cNvPr>
          <p:cNvSpPr>
            <a:spLocks noGrp="1"/>
          </p:cNvSpPr>
          <p:nvPr>
            <p:ph idx="1"/>
          </p:nvPr>
        </p:nvSpPr>
        <p:spPr>
          <a:xfrm>
            <a:off x="838200" y="1102659"/>
            <a:ext cx="10995212" cy="5486400"/>
          </a:xfrm>
        </p:spPr>
        <p:txBody>
          <a:bodyPr>
            <a:normAutofit/>
          </a:bodyPr>
          <a:lstStyle/>
          <a:p>
            <a:pPr marL="0" indent="0">
              <a:buNone/>
            </a:pPr>
            <a:r>
              <a:rPr lang="en-US" b="1" dirty="0">
                <a:solidFill>
                  <a:srgbClr val="C00000"/>
                </a:solidFill>
                <a:effectLst/>
                <a:latin typeface="Berlin Sans FB Demi" panose="020E0802020502020306" pitchFamily="34" charset="0"/>
              </a:rPr>
              <a:t>Properties of a good SRS document</a:t>
            </a:r>
          </a:p>
          <a:p>
            <a:pPr marL="0" indent="0" algn="just">
              <a:lnSpc>
                <a:spcPct val="150000"/>
              </a:lnSpc>
              <a:buNone/>
            </a:pPr>
            <a:r>
              <a:rPr lang="en-US" sz="2400" b="1" i="0" dirty="0">
                <a:solidFill>
                  <a:srgbClr val="C00000"/>
                </a:solidFill>
                <a:effectLst/>
                <a:latin typeface="Berlin Sans FB Demi" panose="020E0802020502020306" pitchFamily="34" charset="0"/>
              </a:rPr>
              <a:t>Black-box view: </a:t>
            </a:r>
            <a:r>
              <a:rPr lang="en-US" sz="2400" b="0" i="0" dirty="0">
                <a:solidFill>
                  <a:srgbClr val="0070C0"/>
                </a:solidFill>
                <a:effectLst/>
                <a:latin typeface="Berlin Sans FB Demi" panose="020E0802020502020306" pitchFamily="34" charset="0"/>
              </a:rPr>
              <a:t>It should only specify what the system should do and refrain from stating how to do these. This means that the SRS document should specify the external behavior of the system and not discuss the implementation issues. The SRS document should view the system to be developed as black box, and should specify the externally visible behavior of the system. For this reason, the SRS document is also called the black-box specification of a system.</a:t>
            </a:r>
            <a:r>
              <a:rPr lang="en-US" sz="2400" dirty="0">
                <a:solidFill>
                  <a:srgbClr val="0070C0"/>
                </a:solidFill>
                <a:latin typeface="Berlin Sans FB Demi" panose="020E0802020502020306" pitchFamily="34" charset="0"/>
              </a:rPr>
              <a:t> </a:t>
            </a:r>
            <a:br>
              <a:rPr lang="en-US" sz="2400" dirty="0">
                <a:latin typeface="Berlin Sans FB Demi" panose="020E0802020502020306" pitchFamily="34" charset="0"/>
              </a:rPr>
            </a:br>
            <a:r>
              <a:rPr lang="en-US" sz="2400" b="1" i="0" dirty="0">
                <a:solidFill>
                  <a:srgbClr val="C00000"/>
                </a:solidFill>
                <a:effectLst/>
                <a:latin typeface="Berlin Sans FB Demi" panose="020E0802020502020306" pitchFamily="34" charset="0"/>
              </a:rPr>
              <a:t>Conceptual integrity: </a:t>
            </a:r>
            <a:r>
              <a:rPr lang="en-US" sz="2400" b="0" i="0" dirty="0">
                <a:solidFill>
                  <a:srgbClr val="0070C0"/>
                </a:solidFill>
                <a:effectLst/>
                <a:latin typeface="Berlin Sans FB Demi" panose="020E0802020502020306" pitchFamily="34" charset="0"/>
              </a:rPr>
              <a:t>It should show conceptual integrity so that the reader can easily understand it.</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25426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FCFE-8A3D-DD92-DB2E-D6531C71B2AA}"/>
              </a:ext>
            </a:extLst>
          </p:cNvPr>
          <p:cNvSpPr>
            <a:spLocks noGrp="1"/>
          </p:cNvSpPr>
          <p:nvPr>
            <p:ph type="title"/>
          </p:nvPr>
        </p:nvSpPr>
        <p:spPr>
          <a:xfrm>
            <a:off x="838200" y="365126"/>
            <a:ext cx="10515600" cy="585134"/>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9D033C40-0F0A-0BD5-8148-4171A634EE9E}"/>
              </a:ext>
            </a:extLst>
          </p:cNvPr>
          <p:cNvSpPr>
            <a:spLocks noGrp="1"/>
          </p:cNvSpPr>
          <p:nvPr>
            <p:ph idx="1"/>
          </p:nvPr>
        </p:nvSpPr>
        <p:spPr>
          <a:xfrm>
            <a:off x="838200" y="1102659"/>
            <a:ext cx="10995212" cy="5486400"/>
          </a:xfrm>
        </p:spPr>
        <p:txBody>
          <a:bodyPr>
            <a:normAutofit/>
          </a:bodyPr>
          <a:lstStyle/>
          <a:p>
            <a:pPr marL="0" indent="0">
              <a:buNone/>
            </a:pPr>
            <a:r>
              <a:rPr lang="en-US" b="1" dirty="0">
                <a:solidFill>
                  <a:srgbClr val="C00000"/>
                </a:solidFill>
                <a:effectLst/>
                <a:latin typeface="Berlin Sans FB Demi" panose="020E0802020502020306" pitchFamily="34" charset="0"/>
              </a:rPr>
              <a:t>Properties of a good SRS document</a:t>
            </a:r>
          </a:p>
          <a:p>
            <a:pPr marL="0" indent="0" algn="just">
              <a:lnSpc>
                <a:spcPct val="150000"/>
              </a:lnSpc>
              <a:buNone/>
            </a:pPr>
            <a:r>
              <a:rPr lang="en-US" sz="2400" b="1" i="0" dirty="0">
                <a:solidFill>
                  <a:srgbClr val="C00000"/>
                </a:solidFill>
                <a:effectLst/>
                <a:latin typeface="Berlin Sans FB Demi" panose="020E0802020502020306" pitchFamily="34" charset="0"/>
              </a:rPr>
              <a:t>Response to undesired events: </a:t>
            </a:r>
            <a:r>
              <a:rPr lang="en-US" sz="2400" b="0" i="0" dirty="0">
                <a:solidFill>
                  <a:srgbClr val="0070C0"/>
                </a:solidFill>
                <a:effectLst/>
                <a:latin typeface="Berlin Sans FB Demi" panose="020E0802020502020306" pitchFamily="34" charset="0"/>
              </a:rPr>
              <a:t>It should characterize acceptable responses to undesired events. These are called system response to exceptional conditions.</a:t>
            </a:r>
          </a:p>
          <a:p>
            <a:pPr marL="0" indent="0" algn="just">
              <a:lnSpc>
                <a:spcPct val="150000"/>
              </a:lnSpc>
              <a:buNone/>
            </a:pPr>
            <a:r>
              <a:rPr lang="en-US" sz="2400" b="1" i="0" dirty="0">
                <a:solidFill>
                  <a:srgbClr val="C00000"/>
                </a:solidFill>
                <a:effectLst/>
                <a:latin typeface="Berlin Sans FB Demi" panose="020E0802020502020306" pitchFamily="34" charset="0"/>
              </a:rPr>
              <a:t>Verifiable: </a:t>
            </a:r>
            <a:r>
              <a:rPr lang="en-US" sz="2400" b="0" i="0" dirty="0">
                <a:solidFill>
                  <a:srgbClr val="0070C0"/>
                </a:solidFill>
                <a:effectLst/>
                <a:latin typeface="Berlin Sans FB Demi" panose="020E0802020502020306" pitchFamily="34" charset="0"/>
              </a:rPr>
              <a:t>All requirements of the system as documented in the SRS document should be verifiable. This means that it should be possible to determine whether or not requirements have been met in an implementation.</a:t>
            </a:r>
            <a:endParaRPr lang="en-US" b="1" dirty="0">
              <a:solidFill>
                <a:srgbClr val="C00000"/>
              </a:solidFill>
              <a:effectLst/>
              <a:latin typeface="Berlin Sans FB" panose="020E0602020502020306" pitchFamily="34" charset="0"/>
            </a:endParaRPr>
          </a:p>
        </p:txBody>
      </p:sp>
    </p:spTree>
    <p:extLst>
      <p:ext uri="{BB962C8B-B14F-4D97-AF65-F5344CB8AC3E}">
        <p14:creationId xmlns:p14="http://schemas.microsoft.com/office/powerpoint/2010/main" val="375009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FCFE-8A3D-DD92-DB2E-D6531C71B2AA}"/>
              </a:ext>
            </a:extLst>
          </p:cNvPr>
          <p:cNvSpPr>
            <a:spLocks noGrp="1"/>
          </p:cNvSpPr>
          <p:nvPr>
            <p:ph type="title"/>
          </p:nvPr>
        </p:nvSpPr>
        <p:spPr>
          <a:xfrm>
            <a:off x="488576" y="259976"/>
            <a:ext cx="10515600" cy="585134"/>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9D033C40-0F0A-0BD5-8148-4171A634EE9E}"/>
              </a:ext>
            </a:extLst>
          </p:cNvPr>
          <p:cNvSpPr>
            <a:spLocks noGrp="1"/>
          </p:cNvSpPr>
          <p:nvPr>
            <p:ph idx="1"/>
          </p:nvPr>
        </p:nvSpPr>
        <p:spPr>
          <a:xfrm>
            <a:off x="551329" y="845110"/>
            <a:ext cx="11273118" cy="5576048"/>
          </a:xfrm>
        </p:spPr>
        <p:txBody>
          <a:bodyPr>
            <a:normAutofit fontScale="77500" lnSpcReduction="20000"/>
          </a:bodyPr>
          <a:lstStyle/>
          <a:p>
            <a:pPr marL="0" indent="0" algn="just">
              <a:lnSpc>
                <a:spcPct val="150000"/>
              </a:lnSpc>
              <a:buNone/>
            </a:pPr>
            <a:r>
              <a:rPr lang="en-US" b="1" dirty="0">
                <a:solidFill>
                  <a:srgbClr val="C00000"/>
                </a:solidFill>
                <a:effectLst/>
                <a:latin typeface="Berlin Sans FB Demi" panose="020E0802020502020306" pitchFamily="34" charset="0"/>
              </a:rPr>
              <a:t>Problems without a SRS document</a:t>
            </a:r>
            <a:r>
              <a:rPr lang="en-US" dirty="0">
                <a:solidFill>
                  <a:srgbClr val="C00000"/>
                </a:solidFill>
                <a:latin typeface="Berlin Sans FB Demi" panose="020E0802020502020306" pitchFamily="34" charset="0"/>
              </a:rPr>
              <a:t> </a:t>
            </a:r>
            <a:br>
              <a:rPr lang="en-US" dirty="0">
                <a:latin typeface="Berlin Sans FB Demi" panose="020E0802020502020306" pitchFamily="34" charset="0"/>
              </a:rPr>
            </a:br>
            <a:r>
              <a:rPr lang="en-US" b="0" i="0" dirty="0">
                <a:solidFill>
                  <a:srgbClr val="0070C0"/>
                </a:solidFill>
                <a:effectLst/>
                <a:latin typeface="Berlin Sans FB Demi" panose="020E0802020502020306" pitchFamily="34" charset="0"/>
              </a:rPr>
              <a:t>The important problems that an organization would face if it does not develop a SRS document are as follows:</a:t>
            </a:r>
          </a:p>
          <a:p>
            <a:pPr algn="just">
              <a:lnSpc>
                <a:spcPct val="150000"/>
              </a:lnSpc>
              <a:buClr>
                <a:srgbClr val="00B050"/>
              </a:buClr>
              <a:buFont typeface="Wingdings" panose="05000000000000000000" pitchFamily="2" charset="2"/>
              <a:buChar char="q"/>
            </a:pPr>
            <a:r>
              <a:rPr lang="en-US" b="0" i="0" dirty="0">
                <a:solidFill>
                  <a:srgbClr val="0070C0"/>
                </a:solidFill>
                <a:effectLst/>
                <a:latin typeface="Berlin Sans FB Demi" panose="020E0802020502020306" pitchFamily="34" charset="0"/>
              </a:rPr>
              <a:t> Without developing the SRS document, the system would not be implemented according to customer needs.</a:t>
            </a:r>
          </a:p>
          <a:p>
            <a:pPr algn="just">
              <a:lnSpc>
                <a:spcPct val="150000"/>
              </a:lnSpc>
              <a:buClr>
                <a:srgbClr val="00B050"/>
              </a:buClr>
              <a:buFont typeface="Wingdings" panose="05000000000000000000" pitchFamily="2" charset="2"/>
              <a:buChar char="q"/>
            </a:pPr>
            <a:r>
              <a:rPr lang="en-US" b="0" i="0" dirty="0">
                <a:solidFill>
                  <a:srgbClr val="0070C0"/>
                </a:solidFill>
                <a:effectLst/>
                <a:latin typeface="Berlin Sans FB Demi" panose="020E0802020502020306" pitchFamily="34" charset="0"/>
              </a:rPr>
              <a:t> Software developers would not know whether what they are developing is what exactly required by the customer.</a:t>
            </a:r>
          </a:p>
          <a:p>
            <a:pPr algn="just">
              <a:lnSpc>
                <a:spcPct val="150000"/>
              </a:lnSpc>
              <a:buClr>
                <a:srgbClr val="00B050"/>
              </a:buClr>
              <a:buFont typeface="Wingdings" panose="05000000000000000000" pitchFamily="2" charset="2"/>
              <a:buChar char="q"/>
            </a:pPr>
            <a:r>
              <a:rPr lang="en-US" b="0" i="0" dirty="0">
                <a:solidFill>
                  <a:srgbClr val="0070C0"/>
                </a:solidFill>
                <a:effectLst/>
                <a:latin typeface="Berlin Sans FB Demi" panose="020E0802020502020306" pitchFamily="34" charset="0"/>
              </a:rPr>
              <a:t> Without SRS document, it will be very much difficult for the maintenance engineers to understand the functionality of the system. </a:t>
            </a:r>
          </a:p>
          <a:p>
            <a:pPr algn="just">
              <a:lnSpc>
                <a:spcPct val="150000"/>
              </a:lnSpc>
              <a:buClr>
                <a:srgbClr val="00B050"/>
              </a:buClr>
              <a:buFont typeface="Wingdings" panose="05000000000000000000" pitchFamily="2" charset="2"/>
              <a:buChar char="q"/>
            </a:pPr>
            <a:r>
              <a:rPr lang="en-US" b="0" i="0" dirty="0">
                <a:solidFill>
                  <a:srgbClr val="0070C0"/>
                </a:solidFill>
                <a:effectLst/>
                <a:latin typeface="Berlin Sans FB Demi" panose="020E0802020502020306" pitchFamily="34" charset="0"/>
              </a:rPr>
              <a:t> It will be very much difficult for user document writers to write the users’ manuals properly without understanding the SRS document.</a:t>
            </a:r>
            <a:r>
              <a:rPr lang="en-US" sz="2400" dirty="0">
                <a:solidFill>
                  <a:srgbClr val="0070C0"/>
                </a:solidFill>
                <a:latin typeface="Berlin Sans FB" panose="020E0602020502020306" pitchFamily="34" charset="0"/>
              </a:rPr>
              <a:t> </a:t>
            </a:r>
            <a:endParaRPr lang="en-US" sz="2400" b="1" dirty="0">
              <a:solidFill>
                <a:srgbClr val="0070C0"/>
              </a:solidFill>
              <a:effectLst/>
              <a:latin typeface="Berlin Sans FB" panose="020E0602020502020306" pitchFamily="34" charset="0"/>
            </a:endParaRPr>
          </a:p>
        </p:txBody>
      </p:sp>
    </p:spTree>
    <p:extLst>
      <p:ext uri="{BB962C8B-B14F-4D97-AF65-F5344CB8AC3E}">
        <p14:creationId xmlns:p14="http://schemas.microsoft.com/office/powerpoint/2010/main" val="295151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FCFE-8A3D-DD92-DB2E-D6531C71B2AA}"/>
              </a:ext>
            </a:extLst>
          </p:cNvPr>
          <p:cNvSpPr>
            <a:spLocks noGrp="1"/>
          </p:cNvSpPr>
          <p:nvPr>
            <p:ph type="title"/>
          </p:nvPr>
        </p:nvSpPr>
        <p:spPr>
          <a:xfrm>
            <a:off x="838200" y="365126"/>
            <a:ext cx="10515600" cy="585134"/>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9D033C40-0F0A-0BD5-8148-4171A634EE9E}"/>
              </a:ext>
            </a:extLst>
          </p:cNvPr>
          <p:cNvSpPr>
            <a:spLocks noGrp="1"/>
          </p:cNvSpPr>
          <p:nvPr>
            <p:ph idx="1"/>
          </p:nvPr>
        </p:nvSpPr>
        <p:spPr>
          <a:xfrm>
            <a:off x="925606" y="1120589"/>
            <a:ext cx="10340788" cy="3541058"/>
          </a:xfrm>
        </p:spPr>
        <p:txBody>
          <a:bodyPr>
            <a:normAutofit/>
          </a:bodyPr>
          <a:lstStyle/>
          <a:p>
            <a:pPr marL="0" indent="0">
              <a:buNone/>
            </a:pPr>
            <a:r>
              <a:rPr lang="en-US" sz="2400" dirty="0">
                <a:solidFill>
                  <a:srgbClr val="C00000"/>
                </a:solidFill>
                <a:effectLst/>
                <a:latin typeface="Berlin Sans FB Demi" panose="020E0802020502020306" pitchFamily="34" charset="0"/>
              </a:rPr>
              <a:t>Problems with an unstructured specification</a:t>
            </a:r>
          </a:p>
          <a:p>
            <a:pPr>
              <a:lnSpc>
                <a:spcPct val="150000"/>
              </a:lnSpc>
              <a:buClr>
                <a:srgbClr val="00B050"/>
              </a:buClr>
              <a:buFont typeface="Wingdings" panose="05000000000000000000" pitchFamily="2" charset="2"/>
              <a:buChar char="q"/>
            </a:pPr>
            <a:r>
              <a:rPr lang="en-US" sz="2400" b="0" i="0" dirty="0">
                <a:solidFill>
                  <a:srgbClr val="0070C0"/>
                </a:solidFill>
                <a:effectLst/>
                <a:latin typeface="Berlin Sans FB Demi" panose="020E0802020502020306" pitchFamily="34" charset="0"/>
              </a:rPr>
              <a:t> It would be very much difficult to understand that document.</a:t>
            </a:r>
          </a:p>
          <a:p>
            <a:pPr>
              <a:lnSpc>
                <a:spcPct val="150000"/>
              </a:lnSpc>
              <a:buClr>
                <a:srgbClr val="00B050"/>
              </a:buClr>
              <a:buFont typeface="Wingdings" panose="05000000000000000000" pitchFamily="2" charset="2"/>
              <a:buChar char="q"/>
            </a:pPr>
            <a:r>
              <a:rPr lang="en-US" sz="2400" b="0" i="0" dirty="0">
                <a:solidFill>
                  <a:srgbClr val="0070C0"/>
                </a:solidFill>
                <a:effectLst/>
                <a:latin typeface="Berlin Sans FB Demi" panose="020E0802020502020306" pitchFamily="34" charset="0"/>
              </a:rPr>
              <a:t> It would be very much difficult to modify that document.</a:t>
            </a:r>
          </a:p>
          <a:p>
            <a:pPr>
              <a:lnSpc>
                <a:spcPct val="150000"/>
              </a:lnSpc>
              <a:buClr>
                <a:srgbClr val="00B050"/>
              </a:buClr>
              <a:buFont typeface="Wingdings" panose="05000000000000000000" pitchFamily="2" charset="2"/>
              <a:buChar char="q"/>
            </a:pPr>
            <a:r>
              <a:rPr lang="en-US" sz="2400" b="0" i="0" dirty="0">
                <a:solidFill>
                  <a:srgbClr val="0070C0"/>
                </a:solidFill>
                <a:effectLst/>
                <a:latin typeface="Berlin Sans FB Demi" panose="020E0802020502020306" pitchFamily="34" charset="0"/>
              </a:rPr>
              <a:t> Conceptual integrity in that document would not be shown.</a:t>
            </a:r>
          </a:p>
          <a:p>
            <a:pPr>
              <a:lnSpc>
                <a:spcPct val="150000"/>
              </a:lnSpc>
              <a:buClr>
                <a:srgbClr val="00B050"/>
              </a:buClr>
              <a:buFont typeface="Wingdings" panose="05000000000000000000" pitchFamily="2" charset="2"/>
              <a:buChar char="q"/>
            </a:pPr>
            <a:r>
              <a:rPr lang="en-US" sz="2400" b="0" i="0" dirty="0">
                <a:solidFill>
                  <a:srgbClr val="0070C0"/>
                </a:solidFill>
                <a:effectLst/>
                <a:latin typeface="Berlin Sans FB Demi" panose="020E0802020502020306" pitchFamily="34" charset="0"/>
              </a:rPr>
              <a:t> The SRS document might be unambiguous and inconsistent.</a:t>
            </a:r>
            <a:r>
              <a:rPr lang="en-US" sz="2400" dirty="0">
                <a:solidFill>
                  <a:srgbClr val="0070C0"/>
                </a:solidFill>
                <a:latin typeface="Berlin Sans FB Demi" panose="020E0802020502020306" pitchFamily="34" charset="0"/>
              </a:rPr>
              <a:t> </a:t>
            </a:r>
            <a:endParaRPr lang="en-US" sz="2400" b="1" dirty="0">
              <a:solidFill>
                <a:srgbClr val="0070C0"/>
              </a:solidFill>
              <a:effectLst/>
              <a:latin typeface="Berlin Sans FB Demi" panose="020E0802020502020306" pitchFamily="34" charset="0"/>
            </a:endParaRPr>
          </a:p>
        </p:txBody>
      </p:sp>
    </p:spTree>
    <p:extLst>
      <p:ext uri="{BB962C8B-B14F-4D97-AF65-F5344CB8AC3E}">
        <p14:creationId xmlns:p14="http://schemas.microsoft.com/office/powerpoint/2010/main" val="89873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542D-50A8-4253-093C-C2AE85329832}"/>
              </a:ext>
            </a:extLst>
          </p:cNvPr>
          <p:cNvSpPr>
            <a:spLocks noGrp="1"/>
          </p:cNvSpPr>
          <p:nvPr>
            <p:ph type="title"/>
          </p:nvPr>
        </p:nvSpPr>
        <p:spPr>
          <a:xfrm>
            <a:off x="838200" y="365126"/>
            <a:ext cx="10515600" cy="540310"/>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1D6FA504-6E54-47E6-2D04-4C9D1A3D8926}"/>
              </a:ext>
            </a:extLst>
          </p:cNvPr>
          <p:cNvSpPr>
            <a:spLocks noGrp="1"/>
          </p:cNvSpPr>
          <p:nvPr>
            <p:ph idx="1"/>
          </p:nvPr>
        </p:nvSpPr>
        <p:spPr>
          <a:xfrm>
            <a:off x="838199" y="1063624"/>
            <a:ext cx="10887635" cy="5429250"/>
          </a:xfrm>
        </p:spPr>
        <p:txBody>
          <a:bodyPr>
            <a:normAutofit fontScale="77500" lnSpcReduction="20000"/>
          </a:bodyPr>
          <a:lstStyle/>
          <a:p>
            <a:pPr marL="0" indent="0">
              <a:buNone/>
            </a:pPr>
            <a:r>
              <a:rPr lang="en-US" dirty="0">
                <a:solidFill>
                  <a:srgbClr val="C00000"/>
                </a:solidFill>
                <a:latin typeface="Berlin Sans FB Demi" panose="020E0802020502020306" pitchFamily="34" charset="0"/>
              </a:rPr>
              <a:t>The W/H Questions:</a:t>
            </a:r>
          </a:p>
          <a:p>
            <a:pPr marL="0" indent="0">
              <a:lnSpc>
                <a:spcPct val="130000"/>
              </a:lnSpc>
              <a:buNone/>
            </a:pPr>
            <a:r>
              <a:rPr lang="en-US" b="0" i="0" dirty="0">
                <a:solidFill>
                  <a:srgbClr val="0070C0"/>
                </a:solidFill>
                <a:effectLst/>
                <a:latin typeface="Berlin Sans FB Demi" panose="020E0802020502020306" pitchFamily="34" charset="0"/>
              </a:rPr>
              <a:t>The following basic questions pertaining to the project should be clearly understood by the analyst in order to obtain a good grasp of the problem:</a:t>
            </a:r>
          </a:p>
          <a:p>
            <a:pPr>
              <a:lnSpc>
                <a:spcPct val="130000"/>
              </a:lnSpc>
              <a:buFont typeface="Wingdings" panose="05000000000000000000" pitchFamily="2" charset="2"/>
              <a:buChar char="Ø"/>
            </a:pPr>
            <a:r>
              <a:rPr lang="en-US" b="0" i="0" dirty="0">
                <a:solidFill>
                  <a:schemeClr val="accent2">
                    <a:lumMod val="75000"/>
                  </a:schemeClr>
                </a:solidFill>
                <a:effectLst/>
                <a:latin typeface="Berlin Sans FB Demi" panose="020E0802020502020306" pitchFamily="34" charset="0"/>
              </a:rPr>
              <a:t>What is the problem?</a:t>
            </a:r>
          </a:p>
          <a:p>
            <a:pPr>
              <a:lnSpc>
                <a:spcPct val="130000"/>
              </a:lnSpc>
              <a:buFont typeface="Wingdings" panose="05000000000000000000" pitchFamily="2" charset="2"/>
              <a:buChar char="Ø"/>
            </a:pPr>
            <a:r>
              <a:rPr lang="en-US" b="0" i="0" dirty="0">
                <a:solidFill>
                  <a:schemeClr val="accent2">
                    <a:lumMod val="75000"/>
                  </a:schemeClr>
                </a:solidFill>
                <a:effectLst/>
                <a:latin typeface="Berlin Sans FB Demi" panose="020E0802020502020306" pitchFamily="34" charset="0"/>
              </a:rPr>
              <a:t>Why is it important to solve the problem?</a:t>
            </a:r>
          </a:p>
          <a:p>
            <a:pPr>
              <a:lnSpc>
                <a:spcPct val="130000"/>
              </a:lnSpc>
              <a:buFont typeface="Wingdings" panose="05000000000000000000" pitchFamily="2" charset="2"/>
              <a:buChar char="Ø"/>
            </a:pPr>
            <a:r>
              <a:rPr lang="en-US" b="0" i="0" dirty="0">
                <a:solidFill>
                  <a:schemeClr val="accent2">
                    <a:lumMod val="75000"/>
                  </a:schemeClr>
                </a:solidFill>
                <a:effectLst/>
                <a:latin typeface="Berlin Sans FB Demi" panose="020E0802020502020306" pitchFamily="34" charset="0"/>
              </a:rPr>
              <a:t>What are the possible solutions to the problem?</a:t>
            </a:r>
          </a:p>
          <a:p>
            <a:pPr>
              <a:lnSpc>
                <a:spcPct val="130000"/>
              </a:lnSpc>
              <a:buFont typeface="Wingdings" panose="05000000000000000000" pitchFamily="2" charset="2"/>
              <a:buChar char="Ø"/>
            </a:pPr>
            <a:r>
              <a:rPr lang="en-US" b="0" i="0" dirty="0">
                <a:solidFill>
                  <a:schemeClr val="accent2">
                    <a:lumMod val="75000"/>
                  </a:schemeClr>
                </a:solidFill>
                <a:effectLst/>
                <a:latin typeface="Berlin Sans FB Demi" panose="020E0802020502020306" pitchFamily="34" charset="0"/>
              </a:rPr>
              <a:t>What exactly are the data input to the system and what exactly are the data output by the system?</a:t>
            </a:r>
          </a:p>
          <a:p>
            <a:pPr>
              <a:lnSpc>
                <a:spcPct val="130000"/>
              </a:lnSpc>
              <a:buFont typeface="Wingdings" panose="05000000000000000000" pitchFamily="2" charset="2"/>
              <a:buChar char="Ø"/>
            </a:pPr>
            <a:r>
              <a:rPr lang="en-US" b="0" i="0" dirty="0">
                <a:solidFill>
                  <a:schemeClr val="accent2">
                    <a:lumMod val="75000"/>
                  </a:schemeClr>
                </a:solidFill>
                <a:effectLst/>
                <a:latin typeface="Berlin Sans FB Demi" panose="020E0802020502020306" pitchFamily="34" charset="0"/>
              </a:rPr>
              <a:t>What are the likely complexities that might arise while solving the problem?</a:t>
            </a:r>
          </a:p>
          <a:p>
            <a:pPr>
              <a:lnSpc>
                <a:spcPct val="130000"/>
              </a:lnSpc>
              <a:buFont typeface="Wingdings" panose="05000000000000000000" pitchFamily="2" charset="2"/>
              <a:buChar char="Ø"/>
            </a:pPr>
            <a:r>
              <a:rPr lang="en-US" b="0" i="0" dirty="0">
                <a:solidFill>
                  <a:srgbClr val="0070C0"/>
                </a:solidFill>
                <a:effectLst/>
                <a:latin typeface="Berlin Sans FB Demi" panose="020E0802020502020306" pitchFamily="34" charset="0"/>
              </a:rPr>
              <a:t>If there are external software or hardware with which the developed software has to interface, then what exactly would the data interchange formats with the external system be?</a:t>
            </a:r>
            <a:r>
              <a:rPr lang="en-US" dirty="0">
                <a:solidFill>
                  <a:srgbClr val="0070C0"/>
                </a:solidFill>
                <a:latin typeface="Berlin Sans FB Demi" panose="020E0802020502020306" pitchFamily="34" charset="0"/>
              </a:rPr>
              <a:t> </a:t>
            </a:r>
          </a:p>
        </p:txBody>
      </p:sp>
    </p:spTree>
    <p:extLst>
      <p:ext uri="{BB962C8B-B14F-4D97-AF65-F5344CB8AC3E}">
        <p14:creationId xmlns:p14="http://schemas.microsoft.com/office/powerpoint/2010/main" val="141721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7A8E-B1C7-32D3-2AD5-6CFD3A1D7032}"/>
              </a:ext>
            </a:extLst>
          </p:cNvPr>
          <p:cNvSpPr>
            <a:spLocks noGrp="1"/>
          </p:cNvSpPr>
          <p:nvPr>
            <p:ph type="title"/>
          </p:nvPr>
        </p:nvSpPr>
        <p:spPr>
          <a:xfrm>
            <a:off x="838200" y="365126"/>
            <a:ext cx="10515600" cy="567204"/>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9CAC3803-E2F1-943F-46CB-2827F39BC573}"/>
              </a:ext>
            </a:extLst>
          </p:cNvPr>
          <p:cNvSpPr>
            <a:spLocks noGrp="1"/>
          </p:cNvSpPr>
          <p:nvPr>
            <p:ph idx="1"/>
          </p:nvPr>
        </p:nvSpPr>
        <p:spPr>
          <a:xfrm>
            <a:off x="838200" y="1102659"/>
            <a:ext cx="10515600" cy="5244633"/>
          </a:xfrm>
        </p:spPr>
        <p:txBody>
          <a:bodyPr/>
          <a:lstStyle/>
          <a:p>
            <a:pPr marL="0" indent="0">
              <a:buNone/>
            </a:pPr>
            <a:r>
              <a:rPr lang="en-US" b="0" i="0" dirty="0">
                <a:solidFill>
                  <a:srgbClr val="C00000"/>
                </a:solidFill>
                <a:effectLst/>
                <a:latin typeface="Berlin Sans FB Demi" panose="020E0802020502020306" pitchFamily="34" charset="0"/>
              </a:rPr>
              <a:t>Parts of a SRS document</a:t>
            </a:r>
          </a:p>
          <a:p>
            <a:pPr marL="0" indent="0">
              <a:lnSpc>
                <a:spcPct val="150000"/>
              </a:lnSpc>
              <a:buNone/>
            </a:pPr>
            <a:r>
              <a:rPr lang="en-US" b="0" i="0" dirty="0">
                <a:solidFill>
                  <a:srgbClr val="0070C0"/>
                </a:solidFill>
                <a:effectLst/>
                <a:latin typeface="Berlin Sans FB Demi" panose="020E0802020502020306" pitchFamily="34" charset="0"/>
              </a:rPr>
              <a:t>The important parts of SRS document are:</a:t>
            </a:r>
          </a:p>
          <a:p>
            <a:pPr>
              <a:lnSpc>
                <a:spcPct val="150000"/>
              </a:lnSpc>
              <a:buClr>
                <a:srgbClr val="C00000"/>
              </a:buClr>
              <a:buFont typeface="Wingdings" panose="05000000000000000000" pitchFamily="2" charset="2"/>
              <a:buChar char="q"/>
            </a:pPr>
            <a:r>
              <a:rPr lang="en-US" b="0" i="0" dirty="0">
                <a:solidFill>
                  <a:srgbClr val="0070C0"/>
                </a:solidFill>
                <a:effectLst/>
                <a:latin typeface="Berlin Sans FB Demi" panose="020E0802020502020306" pitchFamily="34" charset="0"/>
              </a:rPr>
              <a:t>Functional requirements of the system</a:t>
            </a:r>
          </a:p>
          <a:p>
            <a:pPr>
              <a:lnSpc>
                <a:spcPct val="150000"/>
              </a:lnSpc>
              <a:buClr>
                <a:srgbClr val="C00000"/>
              </a:buClr>
              <a:buFont typeface="Wingdings" panose="05000000000000000000" pitchFamily="2" charset="2"/>
              <a:buChar char="q"/>
            </a:pPr>
            <a:r>
              <a:rPr lang="en-US" b="0" i="0" dirty="0">
                <a:solidFill>
                  <a:srgbClr val="0070C0"/>
                </a:solidFill>
                <a:effectLst/>
                <a:latin typeface="Berlin Sans FB Demi" panose="020E0802020502020306" pitchFamily="34" charset="0"/>
              </a:rPr>
              <a:t>Non-functional requirements of the system, and </a:t>
            </a:r>
          </a:p>
          <a:p>
            <a:pPr>
              <a:lnSpc>
                <a:spcPct val="150000"/>
              </a:lnSpc>
              <a:buClr>
                <a:srgbClr val="C00000"/>
              </a:buClr>
              <a:buFont typeface="Wingdings" panose="05000000000000000000" pitchFamily="2" charset="2"/>
              <a:buChar char="q"/>
            </a:pPr>
            <a:r>
              <a:rPr lang="en-US" b="0" i="0" dirty="0">
                <a:solidFill>
                  <a:srgbClr val="0070C0"/>
                </a:solidFill>
                <a:effectLst/>
                <a:latin typeface="Berlin Sans FB Demi" panose="020E0802020502020306" pitchFamily="34" charset="0"/>
              </a:rPr>
              <a:t>Goals of implementation</a:t>
            </a:r>
            <a:br>
              <a:rPr lang="en-US" dirty="0"/>
            </a:br>
            <a:endParaRPr lang="en-US" dirty="0"/>
          </a:p>
        </p:txBody>
      </p:sp>
    </p:spTree>
    <p:extLst>
      <p:ext uri="{BB962C8B-B14F-4D97-AF65-F5344CB8AC3E}">
        <p14:creationId xmlns:p14="http://schemas.microsoft.com/office/powerpoint/2010/main" val="99631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0C90-7034-A81C-6E11-1A0DBFD0DFF1}"/>
              </a:ext>
            </a:extLst>
          </p:cNvPr>
          <p:cNvSpPr>
            <a:spLocks noGrp="1"/>
          </p:cNvSpPr>
          <p:nvPr>
            <p:ph type="title"/>
          </p:nvPr>
        </p:nvSpPr>
        <p:spPr>
          <a:xfrm>
            <a:off x="838200" y="365126"/>
            <a:ext cx="10515600" cy="540310"/>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40E451B2-0FB4-EC85-4E86-11C29EBE6684}"/>
              </a:ext>
            </a:extLst>
          </p:cNvPr>
          <p:cNvSpPr>
            <a:spLocks noGrp="1"/>
          </p:cNvSpPr>
          <p:nvPr>
            <p:ph idx="1"/>
          </p:nvPr>
        </p:nvSpPr>
        <p:spPr>
          <a:xfrm>
            <a:off x="838199" y="1004046"/>
            <a:ext cx="10887635" cy="5488827"/>
          </a:xfrm>
        </p:spPr>
        <p:txBody>
          <a:bodyPr>
            <a:normAutofit/>
          </a:bodyPr>
          <a:lstStyle/>
          <a:p>
            <a:pPr marL="0" indent="0" algn="just">
              <a:buNone/>
            </a:pPr>
            <a:r>
              <a:rPr lang="en-US" b="1" i="0" dirty="0">
                <a:solidFill>
                  <a:srgbClr val="C00000"/>
                </a:solidFill>
                <a:effectLst/>
                <a:latin typeface="Berlin Sans FB Demi" panose="020E0802020502020306" pitchFamily="34" charset="0"/>
              </a:rPr>
              <a:t>Functional requirements</a:t>
            </a:r>
          </a:p>
          <a:p>
            <a:pPr algn="just">
              <a:lnSpc>
                <a:spcPct val="150000"/>
              </a:lnSpc>
              <a:buClr>
                <a:srgbClr val="FF0000"/>
              </a:buClr>
              <a:buFont typeface="Wingdings" panose="05000000000000000000" pitchFamily="2" charset="2"/>
              <a:buChar char="v"/>
            </a:pPr>
            <a:r>
              <a:rPr lang="en-US" sz="2400" b="0" i="0" dirty="0">
                <a:solidFill>
                  <a:srgbClr val="002060"/>
                </a:solidFill>
                <a:effectLst/>
                <a:latin typeface="Berlin Sans FB Demi" panose="020E0802020502020306" pitchFamily="34" charset="0"/>
              </a:rPr>
              <a:t>The functional requirements part discusses the functionalities required from the system. </a:t>
            </a:r>
          </a:p>
          <a:p>
            <a:pPr algn="just">
              <a:lnSpc>
                <a:spcPct val="150000"/>
              </a:lnSpc>
              <a:buClr>
                <a:srgbClr val="FF0000"/>
              </a:buClr>
              <a:buFont typeface="Wingdings" panose="05000000000000000000" pitchFamily="2" charset="2"/>
              <a:buChar char="v"/>
            </a:pPr>
            <a:r>
              <a:rPr lang="en-US" sz="2400" b="0" i="0" dirty="0">
                <a:solidFill>
                  <a:srgbClr val="002060"/>
                </a:solidFill>
                <a:effectLst/>
                <a:latin typeface="Berlin Sans FB Demi" panose="020E0802020502020306" pitchFamily="34" charset="0"/>
              </a:rPr>
              <a:t>The system is considered to perform a set of high-level functions {</a:t>
            </a:r>
            <a:r>
              <a:rPr lang="en-US" sz="2400" b="0" i="1" dirty="0">
                <a:solidFill>
                  <a:srgbClr val="002060"/>
                </a:solidFill>
                <a:effectLst/>
                <a:latin typeface="Berlin Sans FB Demi" panose="020E0802020502020306" pitchFamily="34" charset="0"/>
              </a:rPr>
              <a:t>f </a:t>
            </a:r>
            <a:r>
              <a:rPr lang="en-US" sz="2400" b="0" i="1" dirty="0" err="1">
                <a:solidFill>
                  <a:srgbClr val="002060"/>
                </a:solidFill>
                <a:effectLst/>
                <a:latin typeface="Berlin Sans FB Demi" panose="020E0802020502020306" pitchFamily="34" charset="0"/>
              </a:rPr>
              <a:t>i</a:t>
            </a:r>
            <a:r>
              <a:rPr lang="en-US" sz="2400" b="0" i="1" dirty="0">
                <a:solidFill>
                  <a:srgbClr val="002060"/>
                </a:solidFill>
                <a:effectLst/>
                <a:latin typeface="Berlin Sans FB Demi" panose="020E0802020502020306" pitchFamily="34" charset="0"/>
              </a:rPr>
              <a:t> </a:t>
            </a:r>
            <a:r>
              <a:rPr lang="en-US" sz="2400" b="0" i="0" dirty="0">
                <a:solidFill>
                  <a:srgbClr val="002060"/>
                </a:solidFill>
                <a:effectLst/>
                <a:latin typeface="Berlin Sans FB Demi" panose="020E0802020502020306" pitchFamily="34" charset="0"/>
              </a:rPr>
              <a:t>}. The functional view of the system is shown in fig</a:t>
            </a:r>
            <a:r>
              <a:rPr lang="en-US" sz="2400" dirty="0">
                <a:solidFill>
                  <a:srgbClr val="002060"/>
                </a:solidFill>
                <a:latin typeface="Berlin Sans FB Demi" panose="020E0802020502020306" pitchFamily="34" charset="0"/>
              </a:rPr>
              <a:t>ure given next slide</a:t>
            </a:r>
            <a:r>
              <a:rPr lang="en-US" sz="2400" b="0" i="0" dirty="0">
                <a:solidFill>
                  <a:srgbClr val="002060"/>
                </a:solidFill>
                <a:effectLst/>
                <a:latin typeface="Berlin Sans FB Demi" panose="020E0802020502020306" pitchFamily="34" charset="0"/>
              </a:rPr>
              <a:t>. </a:t>
            </a:r>
          </a:p>
          <a:p>
            <a:pPr algn="just">
              <a:lnSpc>
                <a:spcPct val="150000"/>
              </a:lnSpc>
              <a:buClr>
                <a:srgbClr val="FF0000"/>
              </a:buClr>
              <a:buFont typeface="Wingdings" panose="05000000000000000000" pitchFamily="2" charset="2"/>
              <a:buChar char="v"/>
            </a:pPr>
            <a:r>
              <a:rPr lang="en-US" sz="2400" b="0" i="0" dirty="0">
                <a:solidFill>
                  <a:srgbClr val="002060"/>
                </a:solidFill>
                <a:effectLst/>
                <a:latin typeface="Berlin Sans FB Demi" panose="020E0802020502020306" pitchFamily="34" charset="0"/>
              </a:rPr>
              <a:t>Each function f </a:t>
            </a:r>
            <a:r>
              <a:rPr lang="en-US" sz="2400" b="0" i="0" dirty="0" err="1">
                <a:solidFill>
                  <a:srgbClr val="002060"/>
                </a:solidFill>
                <a:effectLst/>
                <a:latin typeface="Berlin Sans FB Demi" panose="020E0802020502020306" pitchFamily="34" charset="0"/>
              </a:rPr>
              <a:t>i</a:t>
            </a:r>
            <a:r>
              <a:rPr lang="en-US" sz="2400" b="0" i="0" dirty="0">
                <a:solidFill>
                  <a:srgbClr val="002060"/>
                </a:solidFill>
                <a:effectLst/>
                <a:latin typeface="Berlin Sans FB Demi" panose="020E0802020502020306" pitchFamily="34" charset="0"/>
              </a:rPr>
              <a:t> of the system can be considered as a transformation of a set of input data (ii) to the corresponding set of output data (</a:t>
            </a:r>
            <a:r>
              <a:rPr lang="en-US" sz="2400" b="0" i="1" dirty="0">
                <a:solidFill>
                  <a:srgbClr val="002060"/>
                </a:solidFill>
                <a:effectLst/>
                <a:latin typeface="Berlin Sans FB Demi" panose="020E0802020502020306" pitchFamily="34" charset="0"/>
              </a:rPr>
              <a:t>o </a:t>
            </a:r>
            <a:r>
              <a:rPr lang="en-US" sz="2400" b="0" i="1" dirty="0" err="1">
                <a:solidFill>
                  <a:srgbClr val="002060"/>
                </a:solidFill>
                <a:effectLst/>
                <a:latin typeface="Berlin Sans FB Demi" panose="020E0802020502020306" pitchFamily="34" charset="0"/>
              </a:rPr>
              <a:t>i</a:t>
            </a:r>
            <a:r>
              <a:rPr lang="en-US" sz="2400" b="0" i="1" dirty="0">
                <a:solidFill>
                  <a:srgbClr val="002060"/>
                </a:solidFill>
                <a:effectLst/>
                <a:latin typeface="Berlin Sans FB Demi" panose="020E0802020502020306" pitchFamily="34" charset="0"/>
              </a:rPr>
              <a:t> </a:t>
            </a:r>
            <a:r>
              <a:rPr lang="en-US" sz="2400" b="0" i="0" dirty="0">
                <a:solidFill>
                  <a:srgbClr val="002060"/>
                </a:solidFill>
                <a:effectLst/>
                <a:latin typeface="Berlin Sans FB Demi" panose="020E0802020502020306" pitchFamily="34" charset="0"/>
              </a:rPr>
              <a:t>). </a:t>
            </a:r>
          </a:p>
          <a:p>
            <a:pPr algn="just">
              <a:lnSpc>
                <a:spcPct val="150000"/>
              </a:lnSpc>
              <a:buClr>
                <a:srgbClr val="FF0000"/>
              </a:buClr>
              <a:buFont typeface="Wingdings" panose="05000000000000000000" pitchFamily="2" charset="2"/>
              <a:buChar char="v"/>
            </a:pPr>
            <a:r>
              <a:rPr lang="en-US" sz="2400" b="0" i="0" dirty="0">
                <a:solidFill>
                  <a:srgbClr val="002060"/>
                </a:solidFill>
                <a:effectLst/>
                <a:latin typeface="Berlin Sans FB Demi" panose="020E0802020502020306" pitchFamily="34" charset="0"/>
              </a:rPr>
              <a:t>The user can get some meaningful piece of work done using a high-level function.</a:t>
            </a:r>
            <a:endParaRPr lang="en-US" dirty="0">
              <a:latin typeface="Berlin Sans FB Demi" panose="020E0802020502020306" pitchFamily="34" charset="0"/>
            </a:endParaRPr>
          </a:p>
        </p:txBody>
      </p:sp>
    </p:spTree>
    <p:extLst>
      <p:ext uri="{BB962C8B-B14F-4D97-AF65-F5344CB8AC3E}">
        <p14:creationId xmlns:p14="http://schemas.microsoft.com/office/powerpoint/2010/main" val="332719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D4F1-08ED-5AE4-7BD0-2AE47A9A17B7}"/>
              </a:ext>
            </a:extLst>
          </p:cNvPr>
          <p:cNvSpPr>
            <a:spLocks noGrp="1"/>
          </p:cNvSpPr>
          <p:nvPr>
            <p:ph type="title"/>
          </p:nvPr>
        </p:nvSpPr>
        <p:spPr>
          <a:xfrm>
            <a:off x="838200" y="365126"/>
            <a:ext cx="10515600" cy="612028"/>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69B237E0-67A1-1400-4D0C-90F1FEC0B925}"/>
              </a:ext>
            </a:extLst>
          </p:cNvPr>
          <p:cNvSpPr>
            <a:spLocks noGrp="1"/>
          </p:cNvSpPr>
          <p:nvPr>
            <p:ph idx="1"/>
          </p:nvPr>
        </p:nvSpPr>
        <p:spPr>
          <a:xfrm>
            <a:off x="838200" y="1138518"/>
            <a:ext cx="10515600" cy="5056375"/>
          </a:xfrm>
        </p:spPr>
        <p:txBody>
          <a:bodyPr/>
          <a:lstStyle/>
          <a:p>
            <a:pPr marL="0" indent="0">
              <a:buNone/>
            </a:pPr>
            <a:r>
              <a:rPr lang="en-US" dirty="0">
                <a:solidFill>
                  <a:srgbClr val="0070C0"/>
                </a:solidFill>
                <a:latin typeface="Berlin Sans FB Demi" panose="020E0802020502020306" pitchFamily="34" charset="0"/>
              </a:rPr>
              <a:t>A</a:t>
            </a:r>
            <a:r>
              <a:rPr lang="en-US" b="0" i="0" dirty="0">
                <a:solidFill>
                  <a:srgbClr val="0070C0"/>
                </a:solidFill>
                <a:effectLst/>
                <a:latin typeface="Berlin Sans FB Demi" panose="020E0802020502020306" pitchFamily="34" charset="0"/>
              </a:rPr>
              <a:t> system performing a set of functions</a:t>
            </a:r>
          </a:p>
          <a:p>
            <a:pPr marL="0" indent="0">
              <a:buNone/>
            </a:pPr>
            <a:endParaRPr lang="en-US" dirty="0"/>
          </a:p>
        </p:txBody>
      </p:sp>
      <p:pic>
        <p:nvPicPr>
          <p:cNvPr id="5" name="Picture 4">
            <a:extLst>
              <a:ext uri="{FF2B5EF4-FFF2-40B4-BE49-F238E27FC236}">
                <a16:creationId xmlns:a16="http://schemas.microsoft.com/office/drawing/2014/main" id="{14B2B685-27B2-2FBE-6A78-469CC4EFA644}"/>
              </a:ext>
            </a:extLst>
          </p:cNvPr>
          <p:cNvPicPr>
            <a:picLocks noChangeAspect="1"/>
          </p:cNvPicPr>
          <p:nvPr/>
        </p:nvPicPr>
        <p:blipFill>
          <a:blip r:embed="rId2"/>
          <a:stretch>
            <a:fillRect/>
          </a:stretch>
        </p:blipFill>
        <p:spPr>
          <a:xfrm>
            <a:off x="1120588" y="2271712"/>
            <a:ext cx="9520518" cy="3367519"/>
          </a:xfrm>
          <a:prstGeom prst="rect">
            <a:avLst/>
          </a:prstGeom>
        </p:spPr>
      </p:pic>
    </p:spTree>
    <p:extLst>
      <p:ext uri="{BB962C8B-B14F-4D97-AF65-F5344CB8AC3E}">
        <p14:creationId xmlns:p14="http://schemas.microsoft.com/office/powerpoint/2010/main" val="319300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13AE-F6DC-F775-253F-72EDF160101B}"/>
              </a:ext>
            </a:extLst>
          </p:cNvPr>
          <p:cNvSpPr>
            <a:spLocks noGrp="1"/>
          </p:cNvSpPr>
          <p:nvPr>
            <p:ph type="title"/>
          </p:nvPr>
        </p:nvSpPr>
        <p:spPr>
          <a:xfrm>
            <a:off x="838200" y="365126"/>
            <a:ext cx="10515600" cy="459628"/>
          </a:xfrm>
        </p:spPr>
        <p:txBody>
          <a:bodyPr>
            <a:normAutofit fontScale="90000"/>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9EACE1B2-44EC-F764-DB75-6DEE9AD8BE37}"/>
              </a:ext>
            </a:extLst>
          </p:cNvPr>
          <p:cNvSpPr>
            <a:spLocks noGrp="1"/>
          </p:cNvSpPr>
          <p:nvPr>
            <p:ph idx="1"/>
          </p:nvPr>
        </p:nvSpPr>
        <p:spPr>
          <a:xfrm>
            <a:off x="838199" y="824754"/>
            <a:ext cx="11013141" cy="5764306"/>
          </a:xfrm>
        </p:spPr>
        <p:txBody>
          <a:bodyPr>
            <a:normAutofit fontScale="47500" lnSpcReduction="20000"/>
          </a:bodyPr>
          <a:lstStyle/>
          <a:p>
            <a:pPr marL="0" indent="0" algn="just">
              <a:lnSpc>
                <a:spcPct val="140000"/>
              </a:lnSpc>
              <a:buNone/>
            </a:pPr>
            <a:r>
              <a:rPr lang="en-US" sz="5100" b="1" i="0" dirty="0">
                <a:solidFill>
                  <a:srgbClr val="C00000"/>
                </a:solidFill>
                <a:effectLst/>
                <a:latin typeface="Berlin Sans FB Demi" panose="020E0802020502020306" pitchFamily="34" charset="0"/>
              </a:rPr>
              <a:t>Nonfunctional requirements</a:t>
            </a:r>
          </a:p>
          <a:p>
            <a:pPr marL="0" indent="0" algn="just">
              <a:lnSpc>
                <a:spcPct val="140000"/>
              </a:lnSpc>
              <a:buNone/>
            </a:pPr>
            <a:r>
              <a:rPr lang="en-US" sz="5100" b="0" i="0" dirty="0">
                <a:solidFill>
                  <a:srgbClr val="002060"/>
                </a:solidFill>
                <a:effectLst/>
                <a:latin typeface="Berlin Sans FB Demi" panose="020E0802020502020306" pitchFamily="34" charset="0"/>
              </a:rPr>
              <a:t>Nonfunctional requirements deal with the characteristics of the system which cannot be expressed as functions - such as the maintainability of the system, portability of the system, usability of the system, etc.</a:t>
            </a:r>
          </a:p>
          <a:p>
            <a:pPr marL="0" indent="0" algn="just">
              <a:lnSpc>
                <a:spcPct val="140000"/>
              </a:lnSpc>
              <a:buNone/>
            </a:pPr>
            <a:r>
              <a:rPr lang="en-US" sz="5500" b="1" i="0" dirty="0">
                <a:solidFill>
                  <a:srgbClr val="C00000"/>
                </a:solidFill>
                <a:effectLst/>
                <a:latin typeface="Berlin Sans FB Demi" panose="020E0802020502020306" pitchFamily="34" charset="0"/>
              </a:rPr>
              <a:t>Goals of implementation</a:t>
            </a:r>
          </a:p>
          <a:p>
            <a:pPr marL="0" indent="0" algn="just">
              <a:lnSpc>
                <a:spcPct val="140000"/>
              </a:lnSpc>
              <a:buNone/>
            </a:pPr>
            <a:r>
              <a:rPr lang="en-US" sz="4600" b="0" i="0" dirty="0">
                <a:solidFill>
                  <a:srgbClr val="002060"/>
                </a:solidFill>
                <a:effectLst/>
                <a:latin typeface="Berlin Sans FB Demi" panose="020E0802020502020306" pitchFamily="34" charset="0"/>
              </a:rPr>
              <a:t>The goals of implementation part documents some general suggestions regarding development. These suggestions guide trade-off among design goals. The goals of implementation section might document issues such as revisions to the system functionalities that may be required in the future, new devices to be supported in the future, reusability issues, etc. These are the items which the developers might keep in their mind during development so that the developed system may meet some aspects that are not required immediately.</a:t>
            </a:r>
          </a:p>
        </p:txBody>
      </p:sp>
    </p:spTree>
    <p:extLst>
      <p:ext uri="{BB962C8B-B14F-4D97-AF65-F5344CB8AC3E}">
        <p14:creationId xmlns:p14="http://schemas.microsoft.com/office/powerpoint/2010/main" val="77558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5385-A821-3EC9-3538-0970E1AB83B5}"/>
              </a:ext>
            </a:extLst>
          </p:cNvPr>
          <p:cNvSpPr>
            <a:spLocks noGrp="1"/>
          </p:cNvSpPr>
          <p:nvPr>
            <p:ph type="title"/>
          </p:nvPr>
        </p:nvSpPr>
        <p:spPr>
          <a:xfrm>
            <a:off x="457201" y="365125"/>
            <a:ext cx="10515600" cy="504451"/>
          </a:xfrm>
        </p:spPr>
        <p:txBody>
          <a:bodyPr>
            <a:normAutofit fontScale="90000"/>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89423DD4-92CD-BA08-4231-DA02F8DE8FBE}"/>
              </a:ext>
            </a:extLst>
          </p:cNvPr>
          <p:cNvSpPr>
            <a:spLocks noGrp="1"/>
          </p:cNvSpPr>
          <p:nvPr>
            <p:ph idx="1"/>
          </p:nvPr>
        </p:nvSpPr>
        <p:spPr>
          <a:xfrm>
            <a:off x="457201" y="959225"/>
            <a:ext cx="11528612" cy="5432610"/>
          </a:xfrm>
        </p:spPr>
        <p:txBody>
          <a:bodyPr>
            <a:normAutofit fontScale="92500" lnSpcReduction="20000"/>
          </a:bodyPr>
          <a:lstStyle/>
          <a:p>
            <a:pPr marL="0" indent="0">
              <a:lnSpc>
                <a:spcPct val="150000"/>
              </a:lnSpc>
              <a:buNone/>
            </a:pPr>
            <a:r>
              <a:rPr lang="en-US" b="1" dirty="0">
                <a:solidFill>
                  <a:schemeClr val="accent2">
                    <a:lumMod val="75000"/>
                  </a:schemeClr>
                </a:solidFill>
                <a:effectLst/>
                <a:latin typeface="Berlin Sans FB Demi" panose="020E0802020502020306" pitchFamily="34" charset="0"/>
              </a:rPr>
              <a:t>Identifying functional requirements from a problem description</a:t>
            </a:r>
          </a:p>
          <a:p>
            <a:pPr marL="0" indent="0" algn="just">
              <a:lnSpc>
                <a:spcPct val="150000"/>
              </a:lnSpc>
              <a:buNone/>
            </a:pPr>
            <a:r>
              <a:rPr lang="en-US" sz="2600" b="0" i="0" dirty="0">
                <a:solidFill>
                  <a:srgbClr val="002060"/>
                </a:solidFill>
                <a:effectLst/>
                <a:latin typeface="Berlin Sans FB Demi" panose="020E0802020502020306" pitchFamily="34" charset="0"/>
              </a:rPr>
              <a:t>The high-level functional requirements often need to be identified either from an informal problem description document or from a conceptual understanding of the problem. </a:t>
            </a:r>
          </a:p>
          <a:p>
            <a:pPr marL="0" indent="0" algn="just">
              <a:lnSpc>
                <a:spcPct val="150000"/>
              </a:lnSpc>
              <a:buNone/>
            </a:pPr>
            <a:r>
              <a:rPr lang="en-US" sz="2600" b="0" i="0" dirty="0">
                <a:solidFill>
                  <a:srgbClr val="002060"/>
                </a:solidFill>
                <a:effectLst/>
                <a:latin typeface="Berlin Sans FB Demi" panose="020E0802020502020306" pitchFamily="34" charset="0"/>
              </a:rPr>
              <a:t>Each high level requirement characterizes a way of system usage by some user to perform some meaningful piece of work. There can be many types of users of a system and their requirements from the system may be very different. </a:t>
            </a:r>
          </a:p>
          <a:p>
            <a:pPr marL="0" indent="0" algn="just">
              <a:lnSpc>
                <a:spcPct val="150000"/>
              </a:lnSpc>
              <a:buNone/>
            </a:pPr>
            <a:r>
              <a:rPr lang="en-US" sz="2600" b="0" i="0" dirty="0">
                <a:solidFill>
                  <a:srgbClr val="002060"/>
                </a:solidFill>
                <a:effectLst/>
                <a:latin typeface="Berlin Sans FB Demi" panose="020E0802020502020306" pitchFamily="34" charset="0"/>
              </a:rPr>
              <a:t>So, it is often useful to identify the different types of users who might use the system and then try to identify the requirements from each user’s perspective.</a:t>
            </a:r>
            <a:br>
              <a:rPr lang="en-US" dirty="0">
                <a:solidFill>
                  <a:srgbClr val="002060"/>
                </a:solidFill>
              </a:rPr>
            </a:br>
            <a:endParaRPr lang="en-US" dirty="0">
              <a:solidFill>
                <a:srgbClr val="002060"/>
              </a:solidFill>
            </a:endParaRPr>
          </a:p>
        </p:txBody>
      </p:sp>
    </p:spTree>
    <p:extLst>
      <p:ext uri="{BB962C8B-B14F-4D97-AF65-F5344CB8AC3E}">
        <p14:creationId xmlns:p14="http://schemas.microsoft.com/office/powerpoint/2010/main" val="359078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451B-FEB1-44DB-50C3-98174887B3F6}"/>
              </a:ext>
            </a:extLst>
          </p:cNvPr>
          <p:cNvSpPr>
            <a:spLocks noGrp="1"/>
          </p:cNvSpPr>
          <p:nvPr>
            <p:ph type="title"/>
          </p:nvPr>
        </p:nvSpPr>
        <p:spPr>
          <a:xfrm>
            <a:off x="461683" y="320302"/>
            <a:ext cx="10515600" cy="540310"/>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3AB454B2-B612-AFCD-D506-FD2F995B3D0A}"/>
              </a:ext>
            </a:extLst>
          </p:cNvPr>
          <p:cNvSpPr>
            <a:spLocks noGrp="1"/>
          </p:cNvSpPr>
          <p:nvPr>
            <p:ph idx="1"/>
          </p:nvPr>
        </p:nvSpPr>
        <p:spPr>
          <a:xfrm>
            <a:off x="582706" y="1015439"/>
            <a:ext cx="11152094" cy="5522259"/>
          </a:xfrm>
        </p:spPr>
        <p:txBody>
          <a:bodyPr>
            <a:normAutofit fontScale="92500" lnSpcReduction="10000"/>
          </a:bodyPr>
          <a:lstStyle/>
          <a:p>
            <a:pPr marL="0" indent="0">
              <a:buNone/>
            </a:pPr>
            <a:r>
              <a:rPr lang="en-US" b="1" i="0" dirty="0">
                <a:solidFill>
                  <a:srgbClr val="C00000"/>
                </a:solidFill>
                <a:effectLst/>
                <a:latin typeface="Berlin Sans FB Demi" panose="020E0802020502020306" pitchFamily="34" charset="0"/>
              </a:rPr>
              <a:t>Example: -</a:t>
            </a:r>
            <a:r>
              <a:rPr lang="en-US" sz="1800" b="1" i="0" dirty="0">
                <a:solidFill>
                  <a:srgbClr val="000000"/>
                </a:solidFill>
                <a:effectLst/>
                <a:latin typeface="Times New Roman" panose="02020603050405020304" pitchFamily="18" charset="0"/>
              </a:rPr>
              <a:t> </a:t>
            </a:r>
          </a:p>
          <a:p>
            <a:pPr marL="0" indent="0" algn="just">
              <a:lnSpc>
                <a:spcPct val="150000"/>
              </a:lnSpc>
              <a:buNone/>
            </a:pPr>
            <a:r>
              <a:rPr lang="en-US" sz="2400" b="0" i="0" dirty="0">
                <a:solidFill>
                  <a:srgbClr val="002060"/>
                </a:solidFill>
                <a:effectLst/>
                <a:latin typeface="Berlin Sans FB Demi" panose="020E0802020502020306" pitchFamily="34" charset="0"/>
              </a:rPr>
              <a:t>Consider the case of the library system, where </a:t>
            </a:r>
            <a:r>
              <a:rPr lang="en-US" sz="2400" b="1" i="0" dirty="0">
                <a:solidFill>
                  <a:srgbClr val="002060"/>
                </a:solidFill>
                <a:effectLst/>
                <a:latin typeface="Berlin Sans FB Demi" panose="020E0802020502020306" pitchFamily="34" charset="0"/>
              </a:rPr>
              <a:t>–</a:t>
            </a:r>
          </a:p>
          <a:p>
            <a:pPr marL="0" indent="0" algn="just">
              <a:lnSpc>
                <a:spcPct val="150000"/>
              </a:lnSpc>
              <a:buNone/>
            </a:pPr>
            <a:r>
              <a:rPr lang="en-US" sz="2400" b="1" i="0" dirty="0">
                <a:solidFill>
                  <a:srgbClr val="002060"/>
                </a:solidFill>
                <a:effectLst/>
                <a:latin typeface="Berlin Sans FB Demi" panose="020E0802020502020306" pitchFamily="34" charset="0"/>
              </a:rPr>
              <a:t>F1: </a:t>
            </a:r>
            <a:r>
              <a:rPr lang="en-US" sz="2400" b="0" i="0" dirty="0">
                <a:solidFill>
                  <a:srgbClr val="002060"/>
                </a:solidFill>
                <a:effectLst/>
                <a:latin typeface="Berlin Sans FB Demi" panose="020E0802020502020306" pitchFamily="34" charset="0"/>
              </a:rPr>
              <a:t>Search Book function</a:t>
            </a:r>
          </a:p>
          <a:p>
            <a:pPr marL="0" indent="0" algn="just">
              <a:lnSpc>
                <a:spcPct val="150000"/>
              </a:lnSpc>
              <a:buNone/>
            </a:pPr>
            <a:r>
              <a:rPr lang="en-US" sz="2400" b="1" i="0" dirty="0">
                <a:solidFill>
                  <a:srgbClr val="FF0000"/>
                </a:solidFill>
                <a:effectLst/>
                <a:latin typeface="Berlin Sans FB Demi" panose="020E0802020502020306" pitchFamily="34" charset="0"/>
              </a:rPr>
              <a:t>Input: </a:t>
            </a:r>
            <a:r>
              <a:rPr lang="en-US" sz="2400" b="0" i="0" dirty="0">
                <a:solidFill>
                  <a:srgbClr val="002060"/>
                </a:solidFill>
                <a:effectLst/>
                <a:latin typeface="Berlin Sans FB Demi" panose="020E0802020502020306" pitchFamily="34" charset="0"/>
              </a:rPr>
              <a:t>an author’s name</a:t>
            </a:r>
          </a:p>
          <a:p>
            <a:pPr marL="0" indent="0" algn="just">
              <a:lnSpc>
                <a:spcPct val="150000"/>
              </a:lnSpc>
              <a:buNone/>
            </a:pPr>
            <a:r>
              <a:rPr lang="en-US" sz="2400" b="1" i="0" dirty="0">
                <a:solidFill>
                  <a:srgbClr val="00B050"/>
                </a:solidFill>
                <a:effectLst/>
                <a:latin typeface="Berlin Sans FB Demi" panose="020E0802020502020306" pitchFamily="34" charset="0"/>
              </a:rPr>
              <a:t>Output: </a:t>
            </a:r>
            <a:r>
              <a:rPr lang="en-US" sz="2400" b="0" i="0" dirty="0">
                <a:solidFill>
                  <a:srgbClr val="002060"/>
                </a:solidFill>
                <a:effectLst/>
                <a:latin typeface="Berlin Sans FB Demi" panose="020E0802020502020306" pitchFamily="34" charset="0"/>
              </a:rPr>
              <a:t>details of the author’s books and the location of these books in the library</a:t>
            </a:r>
          </a:p>
          <a:p>
            <a:pPr marL="0" indent="0" algn="just">
              <a:lnSpc>
                <a:spcPct val="150000"/>
              </a:lnSpc>
              <a:buNone/>
            </a:pPr>
            <a:r>
              <a:rPr lang="en-US" sz="2400" dirty="0">
                <a:solidFill>
                  <a:srgbClr val="002060"/>
                </a:solidFill>
                <a:latin typeface="Berlin Sans FB Demi" panose="020E0802020502020306" pitchFamily="34" charset="0"/>
              </a:rPr>
              <a:t>T</a:t>
            </a:r>
            <a:r>
              <a:rPr lang="en-US" sz="2400" b="0" i="0" dirty="0">
                <a:solidFill>
                  <a:srgbClr val="002060"/>
                </a:solidFill>
                <a:effectLst/>
                <a:latin typeface="Berlin Sans FB Demi" panose="020E0802020502020306" pitchFamily="34" charset="0"/>
              </a:rPr>
              <a:t>he function Search Book (F1) takes the author's name and transforms it into book details. Functional requirements actually describe a set of high-level requirements, where each high-level requirement takes some data from the user and provides some data to the user as an output. Also each high-level requirement might consist of several other functions.</a:t>
            </a:r>
            <a:endParaRPr lang="en-US" sz="2400"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5601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70F-B610-913E-3B77-AB3DF832B12A}"/>
              </a:ext>
            </a:extLst>
          </p:cNvPr>
          <p:cNvSpPr>
            <a:spLocks noGrp="1"/>
          </p:cNvSpPr>
          <p:nvPr>
            <p:ph type="title"/>
          </p:nvPr>
        </p:nvSpPr>
        <p:spPr>
          <a:xfrm>
            <a:off x="452718" y="284444"/>
            <a:ext cx="10515600" cy="558240"/>
          </a:xfrm>
        </p:spPr>
        <p:txBody>
          <a:bodyPr>
            <a:normAutofit/>
          </a:bodyPr>
          <a:lstStyle/>
          <a:p>
            <a:r>
              <a:rPr lang="en-US" sz="3200" b="1" dirty="0">
                <a:solidFill>
                  <a:srgbClr val="C00000"/>
                </a:solidFill>
                <a:latin typeface="Arial Black" panose="020B0A04020102020204" pitchFamily="34" charset="0"/>
              </a:rPr>
              <a:t>Requirements</a:t>
            </a:r>
            <a:r>
              <a:rPr lang="en-US" sz="3200" b="1" i="0" dirty="0">
                <a:solidFill>
                  <a:srgbClr val="C00000"/>
                </a:solidFill>
                <a:effectLst/>
                <a:latin typeface="Arial Black" panose="020B0A04020102020204" pitchFamily="34" charset="0"/>
              </a:rPr>
              <a:t> Analysis and Specifications</a:t>
            </a:r>
            <a:endParaRPr lang="en-US" sz="3200" dirty="0"/>
          </a:p>
        </p:txBody>
      </p:sp>
      <p:sp>
        <p:nvSpPr>
          <p:cNvPr id="3" name="Content Placeholder 2">
            <a:extLst>
              <a:ext uri="{FF2B5EF4-FFF2-40B4-BE49-F238E27FC236}">
                <a16:creationId xmlns:a16="http://schemas.microsoft.com/office/drawing/2014/main" id="{147607BD-4B8F-2AEB-B560-A0BF2BB0BF93}"/>
              </a:ext>
            </a:extLst>
          </p:cNvPr>
          <p:cNvSpPr>
            <a:spLocks noGrp="1"/>
          </p:cNvSpPr>
          <p:nvPr>
            <p:ph idx="1"/>
          </p:nvPr>
        </p:nvSpPr>
        <p:spPr>
          <a:xfrm>
            <a:off x="452717" y="842684"/>
            <a:ext cx="11120717" cy="5438213"/>
          </a:xfrm>
        </p:spPr>
        <p:txBody>
          <a:bodyPr>
            <a:normAutofit lnSpcReduction="10000"/>
          </a:bodyPr>
          <a:lstStyle/>
          <a:p>
            <a:pPr marL="0" indent="0">
              <a:buNone/>
            </a:pPr>
            <a:r>
              <a:rPr lang="en-US" b="1" dirty="0">
                <a:solidFill>
                  <a:schemeClr val="accent2">
                    <a:lumMod val="75000"/>
                  </a:schemeClr>
                </a:solidFill>
                <a:effectLst/>
                <a:latin typeface="Berlin Sans FB Demi" panose="020E0802020502020306" pitchFamily="34" charset="0"/>
              </a:rPr>
              <a:t>Documenting functional requirements</a:t>
            </a:r>
          </a:p>
          <a:p>
            <a:pPr marL="0" indent="0" algn="just">
              <a:lnSpc>
                <a:spcPct val="150000"/>
              </a:lnSpc>
              <a:buNone/>
            </a:pPr>
            <a:r>
              <a:rPr lang="en-US" sz="2400" b="0" i="0" dirty="0">
                <a:solidFill>
                  <a:srgbClr val="0070C0"/>
                </a:solidFill>
                <a:effectLst/>
                <a:latin typeface="Berlin Sans FB Demi" panose="020E0802020502020306" pitchFamily="34" charset="0"/>
              </a:rPr>
              <a:t>For documenting the functional requirements, we need to specify the set of functionalities supported by the system. A function can be specified by identifying the state at which the data is to be input to the system, its input data domain, the output data domain, and the type of processing to be carried on the input data to obtain the output data. Let us first try to document the withdraw-cash function of an ATM (Automated Teller Machine) system. The withdraw-cash is a high-level requirement. It has several sub-requirements corresponding to the different user interactions. These different interaction sequences capture the different scenarios.</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42254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1486</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Berlin Sans FB</vt:lpstr>
      <vt:lpstr>Berlin Sans FB Demi</vt:lpstr>
      <vt:lpstr>Calibri</vt:lpstr>
      <vt:lpstr>Calibri Light</vt:lpstr>
      <vt:lpstr>Times New Roman</vt:lpstr>
      <vt:lpstr>Wingdings</vt:lpstr>
      <vt:lpstr>Office Theme</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lpstr>Requirements Analysis and Specifications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Analysis and Specifications</dc:title>
  <dc:creator>Nusrat Jahan</dc:creator>
  <cp:lastModifiedBy>Nusrat Jahan</cp:lastModifiedBy>
  <cp:revision>9</cp:revision>
  <dcterms:created xsi:type="dcterms:W3CDTF">2023-08-09T05:29:28Z</dcterms:created>
  <dcterms:modified xsi:type="dcterms:W3CDTF">2024-05-26T01:30:46Z</dcterms:modified>
</cp:coreProperties>
</file>