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1366-5FE0-C0A8-0DBE-019D8CA7B8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74BACD-80F4-671F-DC8C-9611431FF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4DACA8-3ABC-9DC9-F448-9786C031BEB8}"/>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5" name="Footer Placeholder 4">
            <a:extLst>
              <a:ext uri="{FF2B5EF4-FFF2-40B4-BE49-F238E27FC236}">
                <a16:creationId xmlns:a16="http://schemas.microsoft.com/office/drawing/2014/main" id="{19735C60-A785-7A27-66AE-03DB13560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5AA61-3AA5-D7C5-0FB6-29C5BEE51667}"/>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244716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7A58-E88C-9142-2E23-184217C69C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7AC4EC-C385-D886-D09E-5ED52B1D5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94D1E-6388-02D4-38ED-6DA40299D08C}"/>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5" name="Footer Placeholder 4">
            <a:extLst>
              <a:ext uri="{FF2B5EF4-FFF2-40B4-BE49-F238E27FC236}">
                <a16:creationId xmlns:a16="http://schemas.microsoft.com/office/drawing/2014/main" id="{133EEA44-153E-291D-0A43-8EC8EDD39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142EA-BFF8-E3F5-6CBF-CB7400E6055D}"/>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338917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6A90F8-C612-24BF-A405-6FD7BB7034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A65346-441B-FE23-3FBA-38B270D3A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8D365-C596-4447-A524-F7E880E4DA05}"/>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5" name="Footer Placeholder 4">
            <a:extLst>
              <a:ext uri="{FF2B5EF4-FFF2-40B4-BE49-F238E27FC236}">
                <a16:creationId xmlns:a16="http://schemas.microsoft.com/office/drawing/2014/main" id="{44385AF7-CEDA-F589-20A0-4818B89F7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655A6-EDF4-BCBE-96DC-80950EE1B198}"/>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126962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1B8C-AB30-B2B4-0C69-EDD84742B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6737F9-8C69-706E-5FD1-59E5F3A9DB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FABF4-2B3B-E205-37F2-637420AAD0EA}"/>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5" name="Footer Placeholder 4">
            <a:extLst>
              <a:ext uri="{FF2B5EF4-FFF2-40B4-BE49-F238E27FC236}">
                <a16:creationId xmlns:a16="http://schemas.microsoft.com/office/drawing/2014/main" id="{F03A4549-0079-E087-ED83-C3235D6CC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C0456-86E1-387B-FA25-C71EFD9979D2}"/>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317789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8393-0FE1-6C02-02B4-B652F613D9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3D2801-DDE4-4E34-F979-B9A1AD1526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27992-7CD8-5E45-4F03-E52E5A77E5D0}"/>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5" name="Footer Placeholder 4">
            <a:extLst>
              <a:ext uri="{FF2B5EF4-FFF2-40B4-BE49-F238E27FC236}">
                <a16:creationId xmlns:a16="http://schemas.microsoft.com/office/drawing/2014/main" id="{D2704DCC-37B3-6F29-4902-9E6E182D1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37755-8BDF-A2D9-3A31-ED4C430477A6}"/>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1815383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8B76-F79A-FB44-B219-D0DDD84CF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2BB07-92D7-C45E-046E-C181AF5856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1B0123-9C4D-3F90-7640-BEF493D3A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439D45-2050-D2BF-CA9A-E59919DA30A8}"/>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6" name="Footer Placeholder 5">
            <a:extLst>
              <a:ext uri="{FF2B5EF4-FFF2-40B4-BE49-F238E27FC236}">
                <a16:creationId xmlns:a16="http://schemas.microsoft.com/office/drawing/2014/main" id="{265EF68F-3E13-F052-3CAD-E8191F94E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7A2DC-2BF4-35C6-0FF9-30B09D978CE6}"/>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299409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1D94-7E1B-20B0-B23A-A297EC8F93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042330-B82A-FFAC-31CB-386EE13C0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DE63B2-6E73-BBCE-F301-D0DD74B0B0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6DF33B-4747-171A-0DA9-085C136A4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1F493-35D1-A7A7-C1A8-DFC33545BA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AB460C-DEAB-9E44-9B78-C32DF354B6E8}"/>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8" name="Footer Placeholder 7">
            <a:extLst>
              <a:ext uri="{FF2B5EF4-FFF2-40B4-BE49-F238E27FC236}">
                <a16:creationId xmlns:a16="http://schemas.microsoft.com/office/drawing/2014/main" id="{48154686-6007-F166-DBE2-FDF347136C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D00646-AD79-DF67-855E-2242F3915BA7}"/>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290793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B861-8B79-D454-B30E-DC17CA27C1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7E693A-FA63-EE4D-CBA5-8D81755A78BB}"/>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4" name="Footer Placeholder 3">
            <a:extLst>
              <a:ext uri="{FF2B5EF4-FFF2-40B4-BE49-F238E27FC236}">
                <a16:creationId xmlns:a16="http://schemas.microsoft.com/office/drawing/2014/main" id="{657C03B4-D017-5D91-6B03-DDA1D582D0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80247-5429-B150-681B-DE8329A7ED05}"/>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271772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E91F47-534E-1907-9CC9-B66C6C227AF7}"/>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3" name="Footer Placeholder 2">
            <a:extLst>
              <a:ext uri="{FF2B5EF4-FFF2-40B4-BE49-F238E27FC236}">
                <a16:creationId xmlns:a16="http://schemas.microsoft.com/office/drawing/2014/main" id="{23C3635F-6EB2-D920-A46A-AC62F6B74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E7558-015A-F96D-F433-D0996A610A9E}"/>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181504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E6B4-FED2-CEFB-178D-19B1E9297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A73738-E693-BE48-29CC-11FD5F7B73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2F71CC-84C7-0FE7-5624-4D3BA65F8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13B60-D5B9-56A7-0250-F60CF34A3CCB}"/>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6" name="Footer Placeholder 5">
            <a:extLst>
              <a:ext uri="{FF2B5EF4-FFF2-40B4-BE49-F238E27FC236}">
                <a16:creationId xmlns:a16="http://schemas.microsoft.com/office/drawing/2014/main" id="{9E52E099-6689-A5B9-A88F-CB3CB6C72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E5383-9547-A25B-ABAB-2F092B17E106}"/>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405676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BE92-99CB-FB78-7343-2A9C2500A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083E2-9EDB-21B2-7630-1D11B824F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446A24-DE6A-8079-5C1F-B2EEE88F3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B7B94B-ED5C-4B8A-945F-FF19F7F8A47C}"/>
              </a:ext>
            </a:extLst>
          </p:cNvPr>
          <p:cNvSpPr>
            <a:spLocks noGrp="1"/>
          </p:cNvSpPr>
          <p:nvPr>
            <p:ph type="dt" sz="half" idx="10"/>
          </p:nvPr>
        </p:nvSpPr>
        <p:spPr/>
        <p:txBody>
          <a:bodyPr/>
          <a:lstStyle/>
          <a:p>
            <a:fld id="{A78907E0-7D76-4146-AD59-2860A33EA4C8}" type="datetimeFigureOut">
              <a:rPr lang="en-US" smtClean="0"/>
              <a:t>5/30/2024</a:t>
            </a:fld>
            <a:endParaRPr lang="en-US"/>
          </a:p>
        </p:txBody>
      </p:sp>
      <p:sp>
        <p:nvSpPr>
          <p:cNvPr id="6" name="Footer Placeholder 5">
            <a:extLst>
              <a:ext uri="{FF2B5EF4-FFF2-40B4-BE49-F238E27FC236}">
                <a16:creationId xmlns:a16="http://schemas.microsoft.com/office/drawing/2014/main" id="{A6B14046-1865-97C4-6541-8F5E4AFA52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58B11-81F9-FF41-DC4F-0EEEBC5D58E7}"/>
              </a:ext>
            </a:extLst>
          </p:cNvPr>
          <p:cNvSpPr>
            <a:spLocks noGrp="1"/>
          </p:cNvSpPr>
          <p:nvPr>
            <p:ph type="sldNum" sz="quarter" idx="12"/>
          </p:nvPr>
        </p:nvSpPr>
        <p:spPr/>
        <p:txBody>
          <a:bodyPr/>
          <a:lstStyle/>
          <a:p>
            <a:fld id="{4A9B2942-51E9-47A9-BC3B-9B0E70B93B86}" type="slidenum">
              <a:rPr lang="en-US" smtClean="0"/>
              <a:t>‹#›</a:t>
            </a:fld>
            <a:endParaRPr lang="en-US"/>
          </a:p>
        </p:txBody>
      </p:sp>
    </p:spTree>
    <p:extLst>
      <p:ext uri="{BB962C8B-B14F-4D97-AF65-F5344CB8AC3E}">
        <p14:creationId xmlns:p14="http://schemas.microsoft.com/office/powerpoint/2010/main" val="20331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9F2CE-02D8-C807-35C9-68666E804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140B17-5EBA-32AE-1E6A-BE50B3D84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0D434-4553-2174-3931-DA406A455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907E0-7D76-4146-AD59-2860A33EA4C8}" type="datetimeFigureOut">
              <a:rPr lang="en-US" smtClean="0"/>
              <a:t>5/30/2024</a:t>
            </a:fld>
            <a:endParaRPr lang="en-US"/>
          </a:p>
        </p:txBody>
      </p:sp>
      <p:sp>
        <p:nvSpPr>
          <p:cNvPr id="5" name="Footer Placeholder 4">
            <a:extLst>
              <a:ext uri="{FF2B5EF4-FFF2-40B4-BE49-F238E27FC236}">
                <a16:creationId xmlns:a16="http://schemas.microsoft.com/office/drawing/2014/main" id="{2B97F3A8-A301-EECC-8057-E86272E31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A239A9-D8A8-2A99-97EE-D04B6FDD55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B2942-51E9-47A9-BC3B-9B0E70B93B86}" type="slidenum">
              <a:rPr lang="en-US" smtClean="0"/>
              <a:t>‹#›</a:t>
            </a:fld>
            <a:endParaRPr lang="en-US"/>
          </a:p>
        </p:txBody>
      </p:sp>
    </p:spTree>
    <p:extLst>
      <p:ext uri="{BB962C8B-B14F-4D97-AF65-F5344CB8AC3E}">
        <p14:creationId xmlns:p14="http://schemas.microsoft.com/office/powerpoint/2010/main" val="360283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5510-D831-C4A7-2125-FE582B3BFF2B}"/>
              </a:ext>
            </a:extLst>
          </p:cNvPr>
          <p:cNvSpPr>
            <a:spLocks noGrp="1"/>
          </p:cNvSpPr>
          <p:nvPr>
            <p:ph type="title"/>
          </p:nvPr>
        </p:nvSpPr>
        <p:spPr>
          <a:xfrm>
            <a:off x="2980765" y="2911101"/>
            <a:ext cx="5939118" cy="1325563"/>
          </a:xfrm>
        </p:spPr>
        <p:txBody>
          <a:bodyPr>
            <a:normAutofit fontScale="90000"/>
          </a:bodyPr>
          <a:lstStyle/>
          <a:p>
            <a:r>
              <a:rPr lang="en-US" sz="6000" dirty="0">
                <a:solidFill>
                  <a:srgbClr val="C00000"/>
                </a:solidFill>
                <a:latin typeface="Arial Black" panose="020B0A04020102020204" pitchFamily="34" charset="0"/>
              </a:rPr>
              <a:t>Decision Tree</a:t>
            </a:r>
            <a:br>
              <a:rPr lang="en-US" sz="6000" dirty="0">
                <a:solidFill>
                  <a:srgbClr val="C00000"/>
                </a:solidFill>
                <a:latin typeface="Arial Black" panose="020B0A04020102020204" pitchFamily="34" charset="0"/>
              </a:rPr>
            </a:br>
            <a:r>
              <a:rPr lang="en-US" sz="6000" dirty="0">
                <a:solidFill>
                  <a:srgbClr val="C00000"/>
                </a:solidFill>
                <a:latin typeface="Arial Black" panose="020B0A04020102020204" pitchFamily="34" charset="0"/>
              </a:rPr>
              <a:t>Decision Table</a:t>
            </a:r>
          </a:p>
        </p:txBody>
      </p:sp>
    </p:spTree>
    <p:extLst>
      <p:ext uri="{BB962C8B-B14F-4D97-AF65-F5344CB8AC3E}">
        <p14:creationId xmlns:p14="http://schemas.microsoft.com/office/powerpoint/2010/main" val="346071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A7F9-DBA6-3DDD-5CFE-82A6A7E1A458}"/>
              </a:ext>
            </a:extLst>
          </p:cNvPr>
          <p:cNvSpPr>
            <a:spLocks noGrp="1"/>
          </p:cNvSpPr>
          <p:nvPr>
            <p:ph type="title"/>
          </p:nvPr>
        </p:nvSpPr>
        <p:spPr>
          <a:xfrm>
            <a:off x="838200" y="365125"/>
            <a:ext cx="10515600" cy="576169"/>
          </a:xfrm>
        </p:spPr>
        <p:txBody>
          <a:bodyPr>
            <a:normAutofit/>
          </a:bodyPr>
          <a:lstStyle/>
          <a:p>
            <a:r>
              <a:rPr lang="en-US" sz="3200" dirty="0">
                <a:solidFill>
                  <a:srgbClr val="C00000"/>
                </a:solidFill>
                <a:latin typeface="Arial Black" panose="020B0A04020102020204" pitchFamily="34" charset="0"/>
              </a:rPr>
              <a:t>Decision Tree</a:t>
            </a:r>
            <a:endParaRPr lang="en-US" sz="3200" dirty="0"/>
          </a:p>
        </p:txBody>
      </p:sp>
      <p:sp>
        <p:nvSpPr>
          <p:cNvPr id="3" name="Content Placeholder 2">
            <a:extLst>
              <a:ext uri="{FF2B5EF4-FFF2-40B4-BE49-F238E27FC236}">
                <a16:creationId xmlns:a16="http://schemas.microsoft.com/office/drawing/2014/main" id="{BB88F8B9-9B41-B36C-36CB-93A02DC41987}"/>
              </a:ext>
            </a:extLst>
          </p:cNvPr>
          <p:cNvSpPr>
            <a:spLocks noGrp="1"/>
          </p:cNvSpPr>
          <p:nvPr>
            <p:ph idx="1"/>
          </p:nvPr>
        </p:nvSpPr>
        <p:spPr>
          <a:xfrm>
            <a:off x="838199" y="941294"/>
            <a:ext cx="10600765" cy="5459506"/>
          </a:xfrm>
        </p:spPr>
        <p:txBody>
          <a:bodyPr>
            <a:normAutofit lnSpcReduction="10000"/>
          </a:bodyPr>
          <a:lstStyle/>
          <a:p>
            <a:pPr marL="0" indent="0" algn="just">
              <a:lnSpc>
                <a:spcPct val="150000"/>
              </a:lnSpc>
              <a:buNone/>
            </a:pPr>
            <a:r>
              <a:rPr lang="en-US" sz="2400" b="0" i="0" dirty="0">
                <a:solidFill>
                  <a:srgbClr val="0070C0"/>
                </a:solidFill>
                <a:effectLst/>
                <a:latin typeface="Berlin Sans FB Demi" panose="020E0802020502020306" pitchFamily="34" charset="0"/>
              </a:rPr>
              <a:t>A decision tree gives a graphic view of the processing logic involved in decision making and the corresponding actions taken. The edges of a decision tree represent conditions and the leaf nodes represent the actions to be performed depending on the outcome of testing the condition.</a:t>
            </a:r>
          </a:p>
          <a:p>
            <a:pPr marL="0" indent="0">
              <a:buNone/>
            </a:pPr>
            <a:r>
              <a:rPr lang="en-US" b="1" i="0" dirty="0">
                <a:solidFill>
                  <a:schemeClr val="accent2"/>
                </a:solidFill>
                <a:effectLst/>
                <a:latin typeface="Berlin Sans FB Demi" panose="020E0802020502020306" pitchFamily="34" charset="0"/>
              </a:rPr>
              <a:t>Example: -</a:t>
            </a:r>
          </a:p>
          <a:p>
            <a:pPr marL="0" indent="0">
              <a:buNone/>
            </a:pPr>
            <a:r>
              <a:rPr lang="en-US" sz="2400" b="0" i="0" dirty="0">
                <a:solidFill>
                  <a:srgbClr val="0070C0"/>
                </a:solidFill>
                <a:effectLst/>
                <a:latin typeface="Berlin Sans FB" panose="020E0602020502020306" pitchFamily="34" charset="0"/>
              </a:rPr>
              <a:t>Consider Library Membership Automation Software (LMS) where it should support the following three options</a:t>
            </a:r>
            <a:r>
              <a:rPr lang="en-US" sz="2400" b="1" i="0" dirty="0">
                <a:solidFill>
                  <a:srgbClr val="0070C0"/>
                </a:solidFill>
                <a:effectLst/>
                <a:latin typeface="Berlin Sans FB" panose="020E0602020502020306" pitchFamily="34" charset="0"/>
              </a:rPr>
              <a:t>:</a:t>
            </a:r>
          </a:p>
          <a:p>
            <a:pPr lvl="1">
              <a:lnSpc>
                <a:spcPct val="150000"/>
              </a:lnSpc>
              <a:buFont typeface="Wingdings" panose="05000000000000000000" pitchFamily="2" charset="2"/>
              <a:buChar char="Ø"/>
            </a:pPr>
            <a:r>
              <a:rPr lang="en-US" b="1" i="0" dirty="0">
                <a:solidFill>
                  <a:srgbClr val="0070C0"/>
                </a:solidFill>
                <a:effectLst/>
                <a:latin typeface="Berlin Sans FB Demi" panose="020E0802020502020306" pitchFamily="34" charset="0"/>
              </a:rPr>
              <a:t>New member</a:t>
            </a:r>
          </a:p>
          <a:p>
            <a:pPr lvl="1">
              <a:lnSpc>
                <a:spcPct val="150000"/>
              </a:lnSpc>
              <a:buFont typeface="Wingdings" panose="05000000000000000000" pitchFamily="2" charset="2"/>
              <a:buChar char="Ø"/>
            </a:pPr>
            <a:r>
              <a:rPr lang="en-US" b="1" i="0" dirty="0">
                <a:solidFill>
                  <a:srgbClr val="0070C0"/>
                </a:solidFill>
                <a:effectLst/>
                <a:latin typeface="Berlin Sans FB Demi" panose="020E0802020502020306" pitchFamily="34" charset="0"/>
              </a:rPr>
              <a:t>Renewal</a:t>
            </a:r>
          </a:p>
          <a:p>
            <a:pPr lvl="1">
              <a:lnSpc>
                <a:spcPct val="150000"/>
              </a:lnSpc>
              <a:buFont typeface="Wingdings" panose="05000000000000000000" pitchFamily="2" charset="2"/>
              <a:buChar char="Ø"/>
            </a:pPr>
            <a:r>
              <a:rPr lang="en-US" b="1" i="0" dirty="0">
                <a:solidFill>
                  <a:srgbClr val="0070C0"/>
                </a:solidFill>
                <a:effectLst/>
                <a:latin typeface="Berlin Sans FB Demi" panose="020E0802020502020306" pitchFamily="34" charset="0"/>
              </a:rPr>
              <a:t>Cancel membership</a:t>
            </a:r>
            <a:r>
              <a:rPr lang="en-US" sz="1200" dirty="0">
                <a:solidFill>
                  <a:srgbClr val="0070C0"/>
                </a:solidFill>
              </a:rPr>
              <a:t> </a:t>
            </a:r>
            <a:br>
              <a:rPr lang="en-US" sz="1200" dirty="0"/>
            </a:br>
            <a:endParaRPr lang="en-US" sz="2000" dirty="0">
              <a:solidFill>
                <a:srgbClr val="7030A0"/>
              </a:solidFill>
              <a:latin typeface="Berlin Sans FB" panose="020E0602020502020306" pitchFamily="34" charset="0"/>
            </a:endParaRPr>
          </a:p>
        </p:txBody>
      </p:sp>
    </p:spTree>
    <p:extLst>
      <p:ext uri="{BB962C8B-B14F-4D97-AF65-F5344CB8AC3E}">
        <p14:creationId xmlns:p14="http://schemas.microsoft.com/office/powerpoint/2010/main" val="160469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A7F9-DBA6-3DDD-5CFE-82A6A7E1A458}"/>
              </a:ext>
            </a:extLst>
          </p:cNvPr>
          <p:cNvSpPr>
            <a:spLocks noGrp="1"/>
          </p:cNvSpPr>
          <p:nvPr>
            <p:ph type="title"/>
          </p:nvPr>
        </p:nvSpPr>
        <p:spPr>
          <a:xfrm>
            <a:off x="838200" y="365125"/>
            <a:ext cx="10515600" cy="576169"/>
          </a:xfrm>
        </p:spPr>
        <p:txBody>
          <a:bodyPr>
            <a:normAutofit/>
          </a:bodyPr>
          <a:lstStyle/>
          <a:p>
            <a:r>
              <a:rPr lang="en-US" sz="3200" dirty="0">
                <a:solidFill>
                  <a:srgbClr val="C00000"/>
                </a:solidFill>
                <a:latin typeface="Arial Black" panose="020B0A04020102020204" pitchFamily="34" charset="0"/>
              </a:rPr>
              <a:t>Decision Tree</a:t>
            </a:r>
            <a:endParaRPr lang="en-US" sz="3200" dirty="0"/>
          </a:p>
        </p:txBody>
      </p:sp>
      <p:sp>
        <p:nvSpPr>
          <p:cNvPr id="3" name="Content Placeholder 2">
            <a:extLst>
              <a:ext uri="{FF2B5EF4-FFF2-40B4-BE49-F238E27FC236}">
                <a16:creationId xmlns:a16="http://schemas.microsoft.com/office/drawing/2014/main" id="{BB88F8B9-9B41-B36C-36CB-93A02DC41987}"/>
              </a:ext>
            </a:extLst>
          </p:cNvPr>
          <p:cNvSpPr>
            <a:spLocks noGrp="1"/>
          </p:cNvSpPr>
          <p:nvPr>
            <p:ph idx="1"/>
          </p:nvPr>
        </p:nvSpPr>
        <p:spPr>
          <a:xfrm>
            <a:off x="838199" y="941294"/>
            <a:ext cx="10600765" cy="5459506"/>
          </a:xfrm>
        </p:spPr>
        <p:txBody>
          <a:bodyPr>
            <a:normAutofit fontScale="92500" lnSpcReduction="10000"/>
          </a:bodyPr>
          <a:lstStyle/>
          <a:p>
            <a:pPr marL="0" indent="0">
              <a:buNone/>
            </a:pPr>
            <a:r>
              <a:rPr lang="en-US" b="1" i="0" dirty="0">
                <a:solidFill>
                  <a:srgbClr val="C00000"/>
                </a:solidFill>
                <a:effectLst/>
                <a:latin typeface="Berlin Sans FB Demi" panose="020E0802020502020306" pitchFamily="34" charset="0"/>
              </a:rPr>
              <a:t>New member option Decision: </a:t>
            </a:r>
          </a:p>
          <a:p>
            <a:pPr marL="0" indent="0">
              <a:buNone/>
            </a:pPr>
            <a:r>
              <a:rPr lang="en-US" sz="2400" b="1" i="0" dirty="0">
                <a:solidFill>
                  <a:srgbClr val="C00000"/>
                </a:solidFill>
                <a:effectLst/>
                <a:latin typeface="Berlin Sans FB Demi" panose="020E0802020502020306" pitchFamily="34" charset="0"/>
              </a:rPr>
              <a:t>Decision: </a:t>
            </a:r>
            <a:r>
              <a:rPr lang="en-US" sz="2400" b="0" i="0" dirty="0">
                <a:solidFill>
                  <a:srgbClr val="0070C0"/>
                </a:solidFill>
                <a:effectLst/>
                <a:latin typeface="Berlin Sans FB Demi" panose="020E0802020502020306" pitchFamily="34" charset="0"/>
              </a:rPr>
              <a:t>When the 'new member' option is selected, the software asks details about the member like the member's name, address, phone number etc.</a:t>
            </a:r>
          </a:p>
          <a:p>
            <a:pPr marL="0" indent="0">
              <a:lnSpc>
                <a:spcPct val="150000"/>
              </a:lnSpc>
              <a:buNone/>
            </a:pPr>
            <a:r>
              <a:rPr lang="en-US" sz="2400" b="1" i="0" dirty="0">
                <a:solidFill>
                  <a:srgbClr val="C00000"/>
                </a:solidFill>
                <a:effectLst/>
                <a:latin typeface="Berlin Sans FB Demi" panose="020E0802020502020306" pitchFamily="34" charset="0"/>
              </a:rPr>
              <a:t>Action: </a:t>
            </a:r>
            <a:r>
              <a:rPr lang="en-US" sz="2400" b="0" i="0" dirty="0">
                <a:solidFill>
                  <a:srgbClr val="0070C0"/>
                </a:solidFill>
                <a:effectLst/>
                <a:latin typeface="Berlin Sans FB Demi" panose="020E0802020502020306" pitchFamily="34" charset="0"/>
              </a:rPr>
              <a:t>If proper information is entered then a membership record for the member is created and a bill is printed for the annual membership charge plus the security deposit payable.</a:t>
            </a:r>
          </a:p>
          <a:p>
            <a:pPr marL="0" indent="0">
              <a:lnSpc>
                <a:spcPct val="150000"/>
              </a:lnSpc>
              <a:buNone/>
            </a:pPr>
            <a:r>
              <a:rPr lang="en-US" sz="2400" b="1" i="0" dirty="0">
                <a:solidFill>
                  <a:srgbClr val="C00000"/>
                </a:solidFill>
                <a:effectLst/>
                <a:latin typeface="Berlin Sans FB Demi" panose="020E0802020502020306" pitchFamily="34" charset="0"/>
              </a:rPr>
              <a:t>Renewal option Decision: </a:t>
            </a:r>
          </a:p>
          <a:p>
            <a:pPr marL="0" indent="0">
              <a:lnSpc>
                <a:spcPct val="150000"/>
              </a:lnSpc>
              <a:buNone/>
            </a:pPr>
            <a:r>
              <a:rPr lang="en-US" sz="2400" b="1" i="0" dirty="0">
                <a:solidFill>
                  <a:srgbClr val="C00000"/>
                </a:solidFill>
                <a:effectLst/>
                <a:latin typeface="Berlin Sans FB Demi" panose="020E0802020502020306" pitchFamily="34" charset="0"/>
              </a:rPr>
              <a:t>Decision: </a:t>
            </a:r>
            <a:r>
              <a:rPr lang="en-US" sz="2400" b="0" i="0" dirty="0">
                <a:solidFill>
                  <a:srgbClr val="0070C0"/>
                </a:solidFill>
                <a:effectLst/>
                <a:latin typeface="Berlin Sans FB Demi" panose="020E0802020502020306" pitchFamily="34" charset="0"/>
              </a:rPr>
              <a:t>If the 'renewal' option is chosen, the LMS asks for the member's name and his membership number to check whether he is a valid member or not.</a:t>
            </a:r>
          </a:p>
          <a:p>
            <a:pPr marL="0" indent="0">
              <a:lnSpc>
                <a:spcPct val="150000"/>
              </a:lnSpc>
              <a:buNone/>
            </a:pPr>
            <a:r>
              <a:rPr lang="en-US" sz="2400" b="1" i="0" dirty="0">
                <a:solidFill>
                  <a:srgbClr val="C00000"/>
                </a:solidFill>
                <a:effectLst/>
                <a:latin typeface="Berlin Sans FB Demi" panose="020E0802020502020306" pitchFamily="34" charset="0"/>
              </a:rPr>
              <a:t>Action:</a:t>
            </a:r>
            <a:r>
              <a:rPr lang="en-US" sz="2400" b="1" i="0" dirty="0">
                <a:solidFill>
                  <a:srgbClr val="000000"/>
                </a:solidFill>
                <a:effectLst/>
                <a:latin typeface="Berlin Sans FB Demi" panose="020E0802020502020306" pitchFamily="34" charset="0"/>
              </a:rPr>
              <a:t> </a:t>
            </a:r>
            <a:r>
              <a:rPr lang="en-US" sz="2400" b="0" i="0" dirty="0">
                <a:solidFill>
                  <a:srgbClr val="0070C0"/>
                </a:solidFill>
                <a:effectLst/>
                <a:latin typeface="Berlin Sans FB Demi" panose="020E0802020502020306" pitchFamily="34" charset="0"/>
              </a:rPr>
              <a:t>If the membership is valid then membership expiry date is updated and the annual membership bill is printed, otherwise an error message is displayed.</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145981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A7F9-DBA6-3DDD-5CFE-82A6A7E1A458}"/>
              </a:ext>
            </a:extLst>
          </p:cNvPr>
          <p:cNvSpPr>
            <a:spLocks noGrp="1"/>
          </p:cNvSpPr>
          <p:nvPr>
            <p:ph type="title"/>
          </p:nvPr>
        </p:nvSpPr>
        <p:spPr>
          <a:xfrm>
            <a:off x="838200" y="365125"/>
            <a:ext cx="10515600" cy="576169"/>
          </a:xfrm>
        </p:spPr>
        <p:txBody>
          <a:bodyPr>
            <a:normAutofit/>
          </a:bodyPr>
          <a:lstStyle/>
          <a:p>
            <a:r>
              <a:rPr lang="en-US" sz="3200" dirty="0">
                <a:solidFill>
                  <a:srgbClr val="C00000"/>
                </a:solidFill>
                <a:latin typeface="Arial Black" panose="020B0A04020102020204" pitchFamily="34" charset="0"/>
              </a:rPr>
              <a:t>Decision Tree</a:t>
            </a:r>
            <a:endParaRPr lang="en-US" sz="3200" dirty="0"/>
          </a:p>
        </p:txBody>
      </p:sp>
      <p:sp>
        <p:nvSpPr>
          <p:cNvPr id="3" name="Content Placeholder 2">
            <a:extLst>
              <a:ext uri="{FF2B5EF4-FFF2-40B4-BE49-F238E27FC236}">
                <a16:creationId xmlns:a16="http://schemas.microsoft.com/office/drawing/2014/main" id="{BB88F8B9-9B41-B36C-36CB-93A02DC41987}"/>
              </a:ext>
            </a:extLst>
          </p:cNvPr>
          <p:cNvSpPr>
            <a:spLocks noGrp="1"/>
          </p:cNvSpPr>
          <p:nvPr>
            <p:ph idx="1"/>
          </p:nvPr>
        </p:nvSpPr>
        <p:spPr>
          <a:xfrm>
            <a:off x="838199" y="941294"/>
            <a:ext cx="10600765" cy="5459506"/>
          </a:xfrm>
        </p:spPr>
        <p:txBody>
          <a:bodyPr>
            <a:normAutofit/>
          </a:bodyPr>
          <a:lstStyle/>
          <a:p>
            <a:pPr marL="0" indent="0">
              <a:buNone/>
            </a:pPr>
            <a:r>
              <a:rPr lang="en-US" sz="3000" b="1" i="0" dirty="0">
                <a:solidFill>
                  <a:srgbClr val="C00000"/>
                </a:solidFill>
                <a:effectLst/>
                <a:latin typeface="Berlin Sans FB Demi" panose="020E0802020502020306" pitchFamily="34" charset="0"/>
              </a:rPr>
              <a:t>Cancel membership option</a:t>
            </a:r>
            <a:r>
              <a:rPr lang="en-US" sz="3000" dirty="0">
                <a:solidFill>
                  <a:srgbClr val="C00000"/>
                </a:solidFill>
                <a:latin typeface="Berlin Sans FB Demi" panose="020E0802020502020306" pitchFamily="34" charset="0"/>
              </a:rPr>
              <a:t> </a:t>
            </a:r>
            <a:r>
              <a:rPr lang="en-US" sz="3000" b="1" i="0" dirty="0">
                <a:solidFill>
                  <a:srgbClr val="C00000"/>
                </a:solidFill>
                <a:effectLst/>
                <a:latin typeface="Berlin Sans FB Demi" panose="020E0802020502020306" pitchFamily="34" charset="0"/>
              </a:rPr>
              <a:t>: </a:t>
            </a:r>
          </a:p>
          <a:p>
            <a:pPr marL="0" indent="0">
              <a:lnSpc>
                <a:spcPct val="150000"/>
              </a:lnSpc>
              <a:buNone/>
            </a:pPr>
            <a:r>
              <a:rPr lang="en-US" sz="2400" b="1" i="0" dirty="0">
                <a:solidFill>
                  <a:srgbClr val="C00000"/>
                </a:solidFill>
                <a:effectLst/>
                <a:latin typeface="Berlin Sans FB Demi" panose="020E0802020502020306" pitchFamily="34" charset="0"/>
              </a:rPr>
              <a:t>Decision:</a:t>
            </a:r>
            <a:r>
              <a:rPr lang="en-US" sz="2400" b="1" i="0" dirty="0">
                <a:solidFill>
                  <a:srgbClr val="0070C0"/>
                </a:solidFill>
                <a:effectLst/>
                <a:latin typeface="Berlin Sans FB Demi" panose="020E0802020502020306" pitchFamily="34" charset="0"/>
              </a:rPr>
              <a:t> </a:t>
            </a:r>
            <a:r>
              <a:rPr lang="en-US" sz="2400" b="0" i="0" dirty="0">
                <a:solidFill>
                  <a:srgbClr val="0070C0"/>
                </a:solidFill>
                <a:effectLst/>
                <a:latin typeface="Berlin Sans FB Demi" panose="020E0802020502020306" pitchFamily="34" charset="0"/>
              </a:rPr>
              <a:t>If the 'cancel membership' option is selected, then the software asks for member's name and his membership number.</a:t>
            </a:r>
          </a:p>
          <a:p>
            <a:pPr marL="0" indent="0">
              <a:lnSpc>
                <a:spcPct val="150000"/>
              </a:lnSpc>
              <a:buNone/>
            </a:pPr>
            <a:r>
              <a:rPr lang="en-US" sz="2400" b="1" i="0" dirty="0">
                <a:solidFill>
                  <a:srgbClr val="C00000"/>
                </a:solidFill>
                <a:effectLst/>
                <a:latin typeface="Berlin Sans FB Demi" panose="020E0802020502020306" pitchFamily="34" charset="0"/>
              </a:rPr>
              <a:t>Action: </a:t>
            </a:r>
            <a:r>
              <a:rPr lang="en-US" sz="2400" b="0" i="0" dirty="0">
                <a:solidFill>
                  <a:srgbClr val="0070C0"/>
                </a:solidFill>
                <a:effectLst/>
                <a:latin typeface="Berlin Sans FB Demi" panose="020E0802020502020306" pitchFamily="34" charset="0"/>
              </a:rPr>
              <a:t>The membership is cancelled, a cheque for the balance amount due to the member is printed and finally the membership record is deleted from the database.</a:t>
            </a:r>
            <a:r>
              <a:rPr lang="en-US" sz="2400" dirty="0">
                <a:solidFill>
                  <a:srgbClr val="0070C0"/>
                </a:solidFill>
                <a:latin typeface="Berlin Sans FB Demi" panose="020E0802020502020306" pitchFamily="34" charset="0"/>
              </a:rPr>
              <a:t> </a:t>
            </a:r>
            <a:br>
              <a:rPr lang="en-US" sz="2400" dirty="0">
                <a:latin typeface="Berlin Sans FB Demi" panose="020E0802020502020306" pitchFamily="34" charset="0"/>
              </a:rPr>
            </a:b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323280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A7F9-DBA6-3DDD-5CFE-82A6A7E1A458}"/>
              </a:ext>
            </a:extLst>
          </p:cNvPr>
          <p:cNvSpPr>
            <a:spLocks noGrp="1"/>
          </p:cNvSpPr>
          <p:nvPr>
            <p:ph type="title"/>
          </p:nvPr>
        </p:nvSpPr>
        <p:spPr>
          <a:xfrm>
            <a:off x="838200" y="365125"/>
            <a:ext cx="10515600" cy="576169"/>
          </a:xfrm>
        </p:spPr>
        <p:txBody>
          <a:bodyPr>
            <a:normAutofit/>
          </a:bodyPr>
          <a:lstStyle/>
          <a:p>
            <a:r>
              <a:rPr lang="en-US" sz="3200" dirty="0">
                <a:solidFill>
                  <a:srgbClr val="C00000"/>
                </a:solidFill>
                <a:latin typeface="Arial Black" panose="020B0A04020102020204" pitchFamily="34" charset="0"/>
              </a:rPr>
              <a:t>Decision Tree</a:t>
            </a:r>
            <a:endParaRPr lang="en-US" sz="3200" dirty="0"/>
          </a:p>
        </p:txBody>
      </p:sp>
      <p:pic>
        <p:nvPicPr>
          <p:cNvPr id="5" name="Content Placeholder 4">
            <a:extLst>
              <a:ext uri="{FF2B5EF4-FFF2-40B4-BE49-F238E27FC236}">
                <a16:creationId xmlns:a16="http://schemas.microsoft.com/office/drawing/2014/main" id="{4D5C06B3-22E7-7B90-FE26-D409EB44879F}"/>
              </a:ext>
            </a:extLst>
          </p:cNvPr>
          <p:cNvPicPr>
            <a:picLocks noGrp="1" noChangeAspect="1"/>
          </p:cNvPicPr>
          <p:nvPr>
            <p:ph idx="1"/>
          </p:nvPr>
        </p:nvPicPr>
        <p:blipFill>
          <a:blip r:embed="rId2"/>
          <a:stretch>
            <a:fillRect/>
          </a:stretch>
        </p:blipFill>
        <p:spPr>
          <a:xfrm>
            <a:off x="939893" y="1253097"/>
            <a:ext cx="10663812" cy="5239778"/>
          </a:xfrm>
        </p:spPr>
      </p:pic>
      <p:sp>
        <p:nvSpPr>
          <p:cNvPr id="7" name="TextBox 6">
            <a:extLst>
              <a:ext uri="{FF2B5EF4-FFF2-40B4-BE49-F238E27FC236}">
                <a16:creationId xmlns:a16="http://schemas.microsoft.com/office/drawing/2014/main" id="{8BF4C058-AE78-EECB-C43E-8D361099C142}"/>
              </a:ext>
            </a:extLst>
          </p:cNvPr>
          <p:cNvSpPr txBox="1"/>
          <p:nvPr/>
        </p:nvSpPr>
        <p:spPr>
          <a:xfrm>
            <a:off x="838200" y="1022264"/>
            <a:ext cx="3590365" cy="461665"/>
          </a:xfrm>
          <a:prstGeom prst="rect">
            <a:avLst/>
          </a:prstGeom>
          <a:noFill/>
        </p:spPr>
        <p:txBody>
          <a:bodyPr wrap="square">
            <a:spAutoFit/>
          </a:bodyPr>
          <a:lstStyle/>
          <a:p>
            <a:r>
              <a:rPr lang="en-US" sz="2400" b="0" i="0" dirty="0">
                <a:solidFill>
                  <a:srgbClr val="0070C0"/>
                </a:solidFill>
                <a:effectLst/>
                <a:latin typeface="Berlin Sans FB Demi" panose="020E0802020502020306" pitchFamily="34" charset="0"/>
              </a:rPr>
              <a:t>Decision Tree of LMS</a:t>
            </a:r>
            <a:r>
              <a:rPr lang="en-US" sz="2400" dirty="0">
                <a:solidFill>
                  <a:srgbClr val="0070C0"/>
                </a:solidFill>
                <a:latin typeface="Berlin Sans FB Demi" panose="020E0802020502020306" pitchFamily="34" charset="0"/>
              </a:rPr>
              <a:t> </a:t>
            </a:r>
          </a:p>
        </p:txBody>
      </p:sp>
    </p:spTree>
    <p:extLst>
      <p:ext uri="{BB962C8B-B14F-4D97-AF65-F5344CB8AC3E}">
        <p14:creationId xmlns:p14="http://schemas.microsoft.com/office/powerpoint/2010/main" val="386505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A7F9-DBA6-3DDD-5CFE-82A6A7E1A458}"/>
              </a:ext>
            </a:extLst>
          </p:cNvPr>
          <p:cNvSpPr>
            <a:spLocks noGrp="1"/>
          </p:cNvSpPr>
          <p:nvPr>
            <p:ph type="title"/>
          </p:nvPr>
        </p:nvSpPr>
        <p:spPr>
          <a:xfrm>
            <a:off x="838200" y="365125"/>
            <a:ext cx="10515600" cy="576169"/>
          </a:xfrm>
        </p:spPr>
        <p:txBody>
          <a:bodyPr>
            <a:normAutofit/>
          </a:bodyPr>
          <a:lstStyle/>
          <a:p>
            <a:r>
              <a:rPr lang="en-US" sz="3200" b="1" i="0" dirty="0">
                <a:solidFill>
                  <a:srgbClr val="C00000"/>
                </a:solidFill>
                <a:effectLst/>
                <a:latin typeface="Arial Black" panose="020B0A04020102020204" pitchFamily="34" charset="0"/>
              </a:rPr>
              <a:t>Decision Table</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B88F8B9-9B41-B36C-36CB-93A02DC41987}"/>
              </a:ext>
            </a:extLst>
          </p:cNvPr>
          <p:cNvSpPr>
            <a:spLocks noGrp="1"/>
          </p:cNvSpPr>
          <p:nvPr>
            <p:ph idx="1"/>
          </p:nvPr>
        </p:nvSpPr>
        <p:spPr>
          <a:xfrm>
            <a:off x="838199" y="941293"/>
            <a:ext cx="10878672" cy="5746377"/>
          </a:xfrm>
        </p:spPr>
        <p:txBody>
          <a:bodyPr>
            <a:normAutofit fontScale="92500" lnSpcReduction="20000"/>
          </a:bodyPr>
          <a:lstStyle/>
          <a:p>
            <a:pPr marL="0" indent="0" algn="just">
              <a:lnSpc>
                <a:spcPct val="150000"/>
              </a:lnSpc>
              <a:buNone/>
            </a:pPr>
            <a:r>
              <a:rPr lang="en-US" sz="2400" b="0" i="0" dirty="0">
                <a:solidFill>
                  <a:srgbClr val="0070C0"/>
                </a:solidFill>
                <a:effectLst/>
                <a:latin typeface="Berlin Sans FB Demi" panose="020E0802020502020306" pitchFamily="34" charset="0"/>
              </a:rPr>
              <a:t>A decision table is used to represent the complex processing logic in a tabular or a matrix form. The upper rows of the table specify the variables or conditions to be evaluated. The lower rows of the table specify the actions to be taken when the corresponding conditions are satisfied. A column in a table is called a </a:t>
            </a:r>
            <a:r>
              <a:rPr lang="en-US" sz="2400" b="0" i="1" dirty="0">
                <a:solidFill>
                  <a:srgbClr val="0070C0"/>
                </a:solidFill>
                <a:effectLst/>
                <a:latin typeface="Berlin Sans FB Demi" panose="020E0802020502020306" pitchFamily="34" charset="0"/>
              </a:rPr>
              <a:t>rule</a:t>
            </a:r>
            <a:r>
              <a:rPr lang="en-US" sz="2400" b="0" i="0" dirty="0">
                <a:solidFill>
                  <a:srgbClr val="0070C0"/>
                </a:solidFill>
                <a:effectLst/>
                <a:latin typeface="Berlin Sans FB Demi" panose="020E0802020502020306" pitchFamily="34" charset="0"/>
              </a:rPr>
              <a:t>. A rule implies that if a condition is true, then the corresponding action is to be executed.</a:t>
            </a:r>
          </a:p>
          <a:p>
            <a:pPr marL="0" indent="0" algn="just">
              <a:buNone/>
            </a:pPr>
            <a:r>
              <a:rPr lang="en-US" sz="2400" b="1" i="0" dirty="0">
                <a:solidFill>
                  <a:srgbClr val="C00000"/>
                </a:solidFill>
                <a:effectLst/>
                <a:latin typeface="Berlin Sans FB Demi" panose="020E0802020502020306" pitchFamily="34" charset="0"/>
              </a:rPr>
              <a:t>Example:</a:t>
            </a:r>
          </a:p>
          <a:p>
            <a:pPr marL="0" indent="0" algn="just">
              <a:lnSpc>
                <a:spcPct val="150000"/>
              </a:lnSpc>
              <a:buNone/>
            </a:pPr>
            <a:r>
              <a:rPr lang="en-US" sz="2400" b="0" i="0" dirty="0">
                <a:solidFill>
                  <a:srgbClr val="0070C0"/>
                </a:solidFill>
                <a:effectLst/>
                <a:latin typeface="Berlin Sans FB Demi" panose="020E0802020502020306" pitchFamily="34" charset="0"/>
              </a:rPr>
              <a:t>Consider the previously discussed LMS example. The following decision table shows how to represent the LMS problem in a tabular form. Here the table is divided into two parts, the upper part shows the conditions and the lower part shows what actions are taken. Each column of the table is a rule.</a:t>
            </a:r>
          </a:p>
          <a:p>
            <a:pPr marL="0" indent="0" algn="just">
              <a:lnSpc>
                <a:spcPct val="150000"/>
              </a:lnSpc>
              <a:buNone/>
            </a:pPr>
            <a:r>
              <a:rPr lang="en-US" sz="2400" dirty="0">
                <a:solidFill>
                  <a:srgbClr val="0070C0"/>
                </a:solidFill>
                <a:latin typeface="Berlin Sans FB" panose="020E0602020502020306" pitchFamily="34" charset="0"/>
              </a:rPr>
              <a:t> </a:t>
            </a:r>
            <a:br>
              <a:rPr lang="en-US" sz="1600" dirty="0"/>
            </a:b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478345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A7F9-DBA6-3DDD-5CFE-82A6A7E1A458}"/>
              </a:ext>
            </a:extLst>
          </p:cNvPr>
          <p:cNvSpPr>
            <a:spLocks noGrp="1"/>
          </p:cNvSpPr>
          <p:nvPr>
            <p:ph type="title"/>
          </p:nvPr>
        </p:nvSpPr>
        <p:spPr>
          <a:xfrm>
            <a:off x="838200" y="365125"/>
            <a:ext cx="10515600" cy="576169"/>
          </a:xfrm>
        </p:spPr>
        <p:txBody>
          <a:bodyPr>
            <a:normAutofit/>
          </a:bodyPr>
          <a:lstStyle/>
          <a:p>
            <a:r>
              <a:rPr lang="en-US" sz="3200" b="1" i="0" dirty="0">
                <a:solidFill>
                  <a:srgbClr val="C00000"/>
                </a:solidFill>
                <a:effectLst/>
                <a:latin typeface="Arial Black" panose="020B0A04020102020204" pitchFamily="34" charset="0"/>
              </a:rPr>
              <a:t>Decision Table</a:t>
            </a:r>
            <a:endParaRPr lang="en-US" sz="3200" dirty="0">
              <a:solidFill>
                <a:srgbClr val="C00000"/>
              </a:solidFill>
              <a:latin typeface="Arial Black" panose="020B0A04020102020204" pitchFamily="34" charset="0"/>
            </a:endParaRPr>
          </a:p>
        </p:txBody>
      </p:sp>
      <p:pic>
        <p:nvPicPr>
          <p:cNvPr id="5" name="Content Placeholder 4">
            <a:extLst>
              <a:ext uri="{FF2B5EF4-FFF2-40B4-BE49-F238E27FC236}">
                <a16:creationId xmlns:a16="http://schemas.microsoft.com/office/drawing/2014/main" id="{120B1E20-21B5-1B80-FB15-4007623A8A45}"/>
              </a:ext>
            </a:extLst>
          </p:cNvPr>
          <p:cNvPicPr>
            <a:picLocks noGrp="1" noChangeAspect="1"/>
          </p:cNvPicPr>
          <p:nvPr>
            <p:ph idx="1"/>
          </p:nvPr>
        </p:nvPicPr>
        <p:blipFill>
          <a:blip r:embed="rId2"/>
          <a:stretch>
            <a:fillRect/>
          </a:stretch>
        </p:blipFill>
        <p:spPr>
          <a:xfrm>
            <a:off x="925840" y="1180820"/>
            <a:ext cx="8839200" cy="5429250"/>
          </a:xfrm>
        </p:spPr>
      </p:pic>
      <p:sp>
        <p:nvSpPr>
          <p:cNvPr id="7" name="TextBox 6">
            <a:extLst>
              <a:ext uri="{FF2B5EF4-FFF2-40B4-BE49-F238E27FC236}">
                <a16:creationId xmlns:a16="http://schemas.microsoft.com/office/drawing/2014/main" id="{D0EC75C9-6AA6-8AB3-0C69-E93AB312DD57}"/>
              </a:ext>
            </a:extLst>
          </p:cNvPr>
          <p:cNvSpPr txBox="1"/>
          <p:nvPr/>
        </p:nvSpPr>
        <p:spPr>
          <a:xfrm>
            <a:off x="838200" y="857654"/>
            <a:ext cx="6096000" cy="400110"/>
          </a:xfrm>
          <a:prstGeom prst="rect">
            <a:avLst/>
          </a:prstGeom>
          <a:noFill/>
        </p:spPr>
        <p:txBody>
          <a:bodyPr wrap="square">
            <a:spAutoFit/>
          </a:bodyPr>
          <a:lstStyle/>
          <a:p>
            <a:r>
              <a:rPr lang="en-US" sz="2000" b="0" i="0" dirty="0">
                <a:solidFill>
                  <a:srgbClr val="0070C0"/>
                </a:solidFill>
                <a:effectLst/>
                <a:latin typeface="Berlin Sans FB Demi" panose="020E0802020502020306" pitchFamily="34" charset="0"/>
              </a:rPr>
              <a:t>Decision table for LMS</a:t>
            </a:r>
            <a:r>
              <a:rPr lang="en-US" sz="2000" dirty="0">
                <a:solidFill>
                  <a:srgbClr val="0070C0"/>
                </a:solidFill>
                <a:latin typeface="Berlin Sans FB Demi" panose="020E0802020502020306" pitchFamily="34" charset="0"/>
              </a:rPr>
              <a:t> </a:t>
            </a:r>
          </a:p>
        </p:txBody>
      </p:sp>
    </p:spTree>
    <p:extLst>
      <p:ext uri="{BB962C8B-B14F-4D97-AF65-F5344CB8AC3E}">
        <p14:creationId xmlns:p14="http://schemas.microsoft.com/office/powerpoint/2010/main" val="408167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A7F9-DBA6-3DDD-5CFE-82A6A7E1A458}"/>
              </a:ext>
            </a:extLst>
          </p:cNvPr>
          <p:cNvSpPr>
            <a:spLocks noGrp="1"/>
          </p:cNvSpPr>
          <p:nvPr>
            <p:ph type="title"/>
          </p:nvPr>
        </p:nvSpPr>
        <p:spPr>
          <a:xfrm>
            <a:off x="838200" y="365125"/>
            <a:ext cx="10515600" cy="576169"/>
          </a:xfrm>
        </p:spPr>
        <p:txBody>
          <a:bodyPr>
            <a:normAutofit/>
          </a:bodyPr>
          <a:lstStyle/>
          <a:p>
            <a:r>
              <a:rPr lang="en-US" sz="3200" b="1" i="0" dirty="0">
                <a:solidFill>
                  <a:srgbClr val="C00000"/>
                </a:solidFill>
                <a:effectLst/>
                <a:latin typeface="Arial Black" panose="020B0A04020102020204" pitchFamily="34" charset="0"/>
              </a:rPr>
              <a:t>Decision Table</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B88F8B9-9B41-B36C-36CB-93A02DC41987}"/>
              </a:ext>
            </a:extLst>
          </p:cNvPr>
          <p:cNvSpPr>
            <a:spLocks noGrp="1"/>
          </p:cNvSpPr>
          <p:nvPr>
            <p:ph idx="1"/>
          </p:nvPr>
        </p:nvSpPr>
        <p:spPr>
          <a:xfrm>
            <a:off x="838199" y="941293"/>
            <a:ext cx="10878672" cy="5746377"/>
          </a:xfrm>
        </p:spPr>
        <p:txBody>
          <a:bodyPr>
            <a:normAutofit/>
          </a:bodyPr>
          <a:lstStyle/>
          <a:p>
            <a:pPr marL="0" indent="0" algn="just">
              <a:lnSpc>
                <a:spcPct val="150000"/>
              </a:lnSpc>
              <a:buNone/>
            </a:pPr>
            <a:r>
              <a:rPr lang="en-US" sz="2400" b="0" i="0" dirty="0">
                <a:solidFill>
                  <a:srgbClr val="0070C0"/>
                </a:solidFill>
                <a:effectLst/>
                <a:latin typeface="Berlin Sans FB Demi" panose="020E0802020502020306" pitchFamily="34" charset="0"/>
              </a:rPr>
              <a:t>From the above table we can easily understand that, if the valid selection condition is false then the action taken for this condition is 'display error message'. Similarly, the actions taken for other conditions can be inferred from the table.</a:t>
            </a:r>
            <a:endParaRPr lang="en-US" sz="24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76031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476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Berlin Sans FB</vt:lpstr>
      <vt:lpstr>Berlin Sans FB Demi</vt:lpstr>
      <vt:lpstr>Calibri</vt:lpstr>
      <vt:lpstr>Calibri Light</vt:lpstr>
      <vt:lpstr>Wingdings</vt:lpstr>
      <vt:lpstr>Office Theme</vt:lpstr>
      <vt:lpstr>Decision Tree Decision Table</vt:lpstr>
      <vt:lpstr>Decision Tree</vt:lpstr>
      <vt:lpstr>Decision Tree</vt:lpstr>
      <vt:lpstr>Decision Tree</vt:lpstr>
      <vt:lpstr>Decision Tree</vt:lpstr>
      <vt:lpstr>Decision Table</vt:lpstr>
      <vt:lpstr>Decision Table</vt:lpstr>
      <vt:lpstr>Decision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Nusrat Jahan</dc:creator>
  <cp:lastModifiedBy>Nusrat Jahan</cp:lastModifiedBy>
  <cp:revision>4</cp:revision>
  <dcterms:created xsi:type="dcterms:W3CDTF">2023-08-12T16:23:08Z</dcterms:created>
  <dcterms:modified xsi:type="dcterms:W3CDTF">2024-05-30T05:46:35Z</dcterms:modified>
</cp:coreProperties>
</file>