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7" r:id="rId3"/>
    <p:sldId id="258" r:id="rId4"/>
    <p:sldId id="259" r:id="rId5"/>
    <p:sldId id="287" r:id="rId6"/>
    <p:sldId id="289" r:id="rId7"/>
    <p:sldId id="288" r:id="rId8"/>
    <p:sldId id="260" r:id="rId9"/>
    <p:sldId id="283" r:id="rId10"/>
    <p:sldId id="262" r:id="rId11"/>
    <p:sldId id="263" r:id="rId12"/>
    <p:sldId id="284" r:id="rId13"/>
    <p:sldId id="285" r:id="rId14"/>
    <p:sldId id="265" r:id="rId15"/>
    <p:sldId id="266" r:id="rId16"/>
    <p:sldId id="267" r:id="rId17"/>
    <p:sldId id="269" r:id="rId18"/>
    <p:sldId id="270" r:id="rId19"/>
    <p:sldId id="272" r:id="rId20"/>
    <p:sldId id="273" r:id="rId21"/>
    <p:sldId id="274" r:id="rId22"/>
    <p:sldId id="275" r:id="rId23"/>
    <p:sldId id="276" r:id="rId24"/>
    <p:sldId id="277" r:id="rId25"/>
    <p:sldId id="278" r:id="rId26"/>
    <p:sldId id="279" r:id="rId27"/>
    <p:sldId id="280" r:id="rId28"/>
    <p:sldId id="281" r:id="rId29"/>
    <p:sldId id="282"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BFE4D-3237-E394-8C80-55DBFFB72C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C141C6-AE91-B3A8-3844-1169D85BC1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9936C9-1FF5-F751-4BDB-20F6C35390A9}"/>
              </a:ext>
            </a:extLst>
          </p:cNvPr>
          <p:cNvSpPr>
            <a:spLocks noGrp="1"/>
          </p:cNvSpPr>
          <p:nvPr>
            <p:ph type="dt" sz="half" idx="10"/>
          </p:nvPr>
        </p:nvSpPr>
        <p:spPr/>
        <p:txBody>
          <a:bodyPr/>
          <a:lstStyle/>
          <a:p>
            <a:fld id="{2485AE69-2DC7-4BE6-AF48-B7570AA9916E}" type="datetimeFigureOut">
              <a:rPr lang="en-US" smtClean="0"/>
              <a:t>6/6/2024</a:t>
            </a:fld>
            <a:endParaRPr lang="en-US"/>
          </a:p>
        </p:txBody>
      </p:sp>
      <p:sp>
        <p:nvSpPr>
          <p:cNvPr id="5" name="Footer Placeholder 4">
            <a:extLst>
              <a:ext uri="{FF2B5EF4-FFF2-40B4-BE49-F238E27FC236}">
                <a16:creationId xmlns:a16="http://schemas.microsoft.com/office/drawing/2014/main" id="{A46FB68D-8256-82B2-7C3B-B44649A3D5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BED33B-FDEA-B635-DEB7-D7508B909271}"/>
              </a:ext>
            </a:extLst>
          </p:cNvPr>
          <p:cNvSpPr>
            <a:spLocks noGrp="1"/>
          </p:cNvSpPr>
          <p:nvPr>
            <p:ph type="sldNum" sz="quarter" idx="12"/>
          </p:nvPr>
        </p:nvSpPr>
        <p:spPr/>
        <p:txBody>
          <a:bodyPr/>
          <a:lstStyle/>
          <a:p>
            <a:fld id="{4D9D7B29-958D-42C7-8986-4A6F5F46D179}" type="slidenum">
              <a:rPr lang="en-US" smtClean="0"/>
              <a:t>‹#›</a:t>
            </a:fld>
            <a:endParaRPr lang="en-US"/>
          </a:p>
        </p:txBody>
      </p:sp>
    </p:spTree>
    <p:extLst>
      <p:ext uri="{BB962C8B-B14F-4D97-AF65-F5344CB8AC3E}">
        <p14:creationId xmlns:p14="http://schemas.microsoft.com/office/powerpoint/2010/main" val="678245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2EC4E-1680-5046-928B-03B31D0E22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A2B36E-B6D2-9E12-D9FD-88DE2C157B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C076C3-74DB-DC55-F5F7-5B347532C2E1}"/>
              </a:ext>
            </a:extLst>
          </p:cNvPr>
          <p:cNvSpPr>
            <a:spLocks noGrp="1"/>
          </p:cNvSpPr>
          <p:nvPr>
            <p:ph type="dt" sz="half" idx="10"/>
          </p:nvPr>
        </p:nvSpPr>
        <p:spPr/>
        <p:txBody>
          <a:bodyPr/>
          <a:lstStyle/>
          <a:p>
            <a:fld id="{2485AE69-2DC7-4BE6-AF48-B7570AA9916E}" type="datetimeFigureOut">
              <a:rPr lang="en-US" smtClean="0"/>
              <a:t>6/6/2024</a:t>
            </a:fld>
            <a:endParaRPr lang="en-US"/>
          </a:p>
        </p:txBody>
      </p:sp>
      <p:sp>
        <p:nvSpPr>
          <p:cNvPr id="5" name="Footer Placeholder 4">
            <a:extLst>
              <a:ext uri="{FF2B5EF4-FFF2-40B4-BE49-F238E27FC236}">
                <a16:creationId xmlns:a16="http://schemas.microsoft.com/office/drawing/2014/main" id="{1AD60106-F237-7852-7ADA-FF42B2636D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EFCB0E-BF87-3218-2533-8F06DF5AD092}"/>
              </a:ext>
            </a:extLst>
          </p:cNvPr>
          <p:cNvSpPr>
            <a:spLocks noGrp="1"/>
          </p:cNvSpPr>
          <p:nvPr>
            <p:ph type="sldNum" sz="quarter" idx="12"/>
          </p:nvPr>
        </p:nvSpPr>
        <p:spPr/>
        <p:txBody>
          <a:bodyPr/>
          <a:lstStyle/>
          <a:p>
            <a:fld id="{4D9D7B29-958D-42C7-8986-4A6F5F46D179}" type="slidenum">
              <a:rPr lang="en-US" smtClean="0"/>
              <a:t>‹#›</a:t>
            </a:fld>
            <a:endParaRPr lang="en-US"/>
          </a:p>
        </p:txBody>
      </p:sp>
    </p:spTree>
    <p:extLst>
      <p:ext uri="{BB962C8B-B14F-4D97-AF65-F5344CB8AC3E}">
        <p14:creationId xmlns:p14="http://schemas.microsoft.com/office/powerpoint/2010/main" val="1890349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60743A-DB6A-1251-BD23-D8FEBCD1F1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F5D5CC-FA7D-A03F-749D-855B02672E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5561BA-F2FB-8B55-15FD-1DEFBB511DCC}"/>
              </a:ext>
            </a:extLst>
          </p:cNvPr>
          <p:cNvSpPr>
            <a:spLocks noGrp="1"/>
          </p:cNvSpPr>
          <p:nvPr>
            <p:ph type="dt" sz="half" idx="10"/>
          </p:nvPr>
        </p:nvSpPr>
        <p:spPr/>
        <p:txBody>
          <a:bodyPr/>
          <a:lstStyle/>
          <a:p>
            <a:fld id="{2485AE69-2DC7-4BE6-AF48-B7570AA9916E}" type="datetimeFigureOut">
              <a:rPr lang="en-US" smtClean="0"/>
              <a:t>6/6/2024</a:t>
            </a:fld>
            <a:endParaRPr lang="en-US"/>
          </a:p>
        </p:txBody>
      </p:sp>
      <p:sp>
        <p:nvSpPr>
          <p:cNvPr id="5" name="Footer Placeholder 4">
            <a:extLst>
              <a:ext uri="{FF2B5EF4-FFF2-40B4-BE49-F238E27FC236}">
                <a16:creationId xmlns:a16="http://schemas.microsoft.com/office/drawing/2014/main" id="{544FF404-CD17-775B-523B-3431ED2B49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6697BC-893E-C646-936B-D6EBD3635371}"/>
              </a:ext>
            </a:extLst>
          </p:cNvPr>
          <p:cNvSpPr>
            <a:spLocks noGrp="1"/>
          </p:cNvSpPr>
          <p:nvPr>
            <p:ph type="sldNum" sz="quarter" idx="12"/>
          </p:nvPr>
        </p:nvSpPr>
        <p:spPr/>
        <p:txBody>
          <a:bodyPr/>
          <a:lstStyle/>
          <a:p>
            <a:fld id="{4D9D7B29-958D-42C7-8986-4A6F5F46D179}" type="slidenum">
              <a:rPr lang="en-US" smtClean="0"/>
              <a:t>‹#›</a:t>
            </a:fld>
            <a:endParaRPr lang="en-US"/>
          </a:p>
        </p:txBody>
      </p:sp>
    </p:spTree>
    <p:extLst>
      <p:ext uri="{BB962C8B-B14F-4D97-AF65-F5344CB8AC3E}">
        <p14:creationId xmlns:p14="http://schemas.microsoft.com/office/powerpoint/2010/main" val="475590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A8842-EC5C-96F8-4CE0-C4D73F0891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2EE1F0-6976-FBB8-5602-9F9718FD3B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E5932-14EC-FDA1-81B2-95B7F33A6A68}"/>
              </a:ext>
            </a:extLst>
          </p:cNvPr>
          <p:cNvSpPr>
            <a:spLocks noGrp="1"/>
          </p:cNvSpPr>
          <p:nvPr>
            <p:ph type="dt" sz="half" idx="10"/>
          </p:nvPr>
        </p:nvSpPr>
        <p:spPr/>
        <p:txBody>
          <a:bodyPr/>
          <a:lstStyle/>
          <a:p>
            <a:fld id="{2485AE69-2DC7-4BE6-AF48-B7570AA9916E}" type="datetimeFigureOut">
              <a:rPr lang="en-US" smtClean="0"/>
              <a:t>6/6/2024</a:t>
            </a:fld>
            <a:endParaRPr lang="en-US"/>
          </a:p>
        </p:txBody>
      </p:sp>
      <p:sp>
        <p:nvSpPr>
          <p:cNvPr id="5" name="Footer Placeholder 4">
            <a:extLst>
              <a:ext uri="{FF2B5EF4-FFF2-40B4-BE49-F238E27FC236}">
                <a16:creationId xmlns:a16="http://schemas.microsoft.com/office/drawing/2014/main" id="{5606C944-F50D-D9AD-006E-2138887F8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648907-5BEF-CF6B-B84C-F92956A7C5C8}"/>
              </a:ext>
            </a:extLst>
          </p:cNvPr>
          <p:cNvSpPr>
            <a:spLocks noGrp="1"/>
          </p:cNvSpPr>
          <p:nvPr>
            <p:ph type="sldNum" sz="quarter" idx="12"/>
          </p:nvPr>
        </p:nvSpPr>
        <p:spPr/>
        <p:txBody>
          <a:bodyPr/>
          <a:lstStyle/>
          <a:p>
            <a:fld id="{4D9D7B29-958D-42C7-8986-4A6F5F46D179}" type="slidenum">
              <a:rPr lang="en-US" smtClean="0"/>
              <a:t>‹#›</a:t>
            </a:fld>
            <a:endParaRPr lang="en-US"/>
          </a:p>
        </p:txBody>
      </p:sp>
    </p:spTree>
    <p:extLst>
      <p:ext uri="{BB962C8B-B14F-4D97-AF65-F5344CB8AC3E}">
        <p14:creationId xmlns:p14="http://schemas.microsoft.com/office/powerpoint/2010/main" val="568000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6F76A-17DC-B4E8-340F-9DEFDFB30F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360F10-63F3-EF4D-165A-7B84B1FBF7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A94262-DAF2-B2FE-07F6-5FD4D958A32B}"/>
              </a:ext>
            </a:extLst>
          </p:cNvPr>
          <p:cNvSpPr>
            <a:spLocks noGrp="1"/>
          </p:cNvSpPr>
          <p:nvPr>
            <p:ph type="dt" sz="half" idx="10"/>
          </p:nvPr>
        </p:nvSpPr>
        <p:spPr/>
        <p:txBody>
          <a:bodyPr/>
          <a:lstStyle/>
          <a:p>
            <a:fld id="{2485AE69-2DC7-4BE6-AF48-B7570AA9916E}" type="datetimeFigureOut">
              <a:rPr lang="en-US" smtClean="0"/>
              <a:t>6/6/2024</a:t>
            </a:fld>
            <a:endParaRPr lang="en-US"/>
          </a:p>
        </p:txBody>
      </p:sp>
      <p:sp>
        <p:nvSpPr>
          <p:cNvPr id="5" name="Footer Placeholder 4">
            <a:extLst>
              <a:ext uri="{FF2B5EF4-FFF2-40B4-BE49-F238E27FC236}">
                <a16:creationId xmlns:a16="http://schemas.microsoft.com/office/drawing/2014/main" id="{9CDD5BF8-3AFF-B58D-3449-D01558B9B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CAE87F-1E9A-256F-A8ED-F2CDF805C24C}"/>
              </a:ext>
            </a:extLst>
          </p:cNvPr>
          <p:cNvSpPr>
            <a:spLocks noGrp="1"/>
          </p:cNvSpPr>
          <p:nvPr>
            <p:ph type="sldNum" sz="quarter" idx="12"/>
          </p:nvPr>
        </p:nvSpPr>
        <p:spPr/>
        <p:txBody>
          <a:bodyPr/>
          <a:lstStyle/>
          <a:p>
            <a:fld id="{4D9D7B29-958D-42C7-8986-4A6F5F46D179}" type="slidenum">
              <a:rPr lang="en-US" smtClean="0"/>
              <a:t>‹#›</a:t>
            </a:fld>
            <a:endParaRPr lang="en-US"/>
          </a:p>
        </p:txBody>
      </p:sp>
    </p:spTree>
    <p:extLst>
      <p:ext uri="{BB962C8B-B14F-4D97-AF65-F5344CB8AC3E}">
        <p14:creationId xmlns:p14="http://schemas.microsoft.com/office/powerpoint/2010/main" val="1459483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DEB96-E25F-BD38-E6BA-805B55CC8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1E353C-9A1B-F2E9-1E71-16C18E57F4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44FA2B-1674-E4CA-5FBA-1F9A1A8926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D913C8-A894-75EB-258A-08D957D26E60}"/>
              </a:ext>
            </a:extLst>
          </p:cNvPr>
          <p:cNvSpPr>
            <a:spLocks noGrp="1"/>
          </p:cNvSpPr>
          <p:nvPr>
            <p:ph type="dt" sz="half" idx="10"/>
          </p:nvPr>
        </p:nvSpPr>
        <p:spPr/>
        <p:txBody>
          <a:bodyPr/>
          <a:lstStyle/>
          <a:p>
            <a:fld id="{2485AE69-2DC7-4BE6-AF48-B7570AA9916E}" type="datetimeFigureOut">
              <a:rPr lang="en-US" smtClean="0"/>
              <a:t>6/6/2024</a:t>
            </a:fld>
            <a:endParaRPr lang="en-US"/>
          </a:p>
        </p:txBody>
      </p:sp>
      <p:sp>
        <p:nvSpPr>
          <p:cNvPr id="6" name="Footer Placeholder 5">
            <a:extLst>
              <a:ext uri="{FF2B5EF4-FFF2-40B4-BE49-F238E27FC236}">
                <a16:creationId xmlns:a16="http://schemas.microsoft.com/office/drawing/2014/main" id="{E95C1D64-FDED-8253-818C-C82584455B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2C366F-0482-522C-4085-0357E3D8FBA7}"/>
              </a:ext>
            </a:extLst>
          </p:cNvPr>
          <p:cNvSpPr>
            <a:spLocks noGrp="1"/>
          </p:cNvSpPr>
          <p:nvPr>
            <p:ph type="sldNum" sz="quarter" idx="12"/>
          </p:nvPr>
        </p:nvSpPr>
        <p:spPr/>
        <p:txBody>
          <a:bodyPr/>
          <a:lstStyle/>
          <a:p>
            <a:fld id="{4D9D7B29-958D-42C7-8986-4A6F5F46D179}" type="slidenum">
              <a:rPr lang="en-US" smtClean="0"/>
              <a:t>‹#›</a:t>
            </a:fld>
            <a:endParaRPr lang="en-US"/>
          </a:p>
        </p:txBody>
      </p:sp>
    </p:spTree>
    <p:extLst>
      <p:ext uri="{BB962C8B-B14F-4D97-AF65-F5344CB8AC3E}">
        <p14:creationId xmlns:p14="http://schemas.microsoft.com/office/powerpoint/2010/main" val="3513102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3EDCF-FC5F-EEA2-B8A3-96E8279FF8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FE05B3-FFD7-366F-1EEB-E321175ACB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F75446-46CC-9047-551D-EAD2111208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EDB53B-E2EA-A33E-A04D-5522007EFF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82D7A3-A5B7-867F-B626-FA4E012773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96AB19-7852-FF60-54AF-CC0138150396}"/>
              </a:ext>
            </a:extLst>
          </p:cNvPr>
          <p:cNvSpPr>
            <a:spLocks noGrp="1"/>
          </p:cNvSpPr>
          <p:nvPr>
            <p:ph type="dt" sz="half" idx="10"/>
          </p:nvPr>
        </p:nvSpPr>
        <p:spPr/>
        <p:txBody>
          <a:bodyPr/>
          <a:lstStyle/>
          <a:p>
            <a:fld id="{2485AE69-2DC7-4BE6-AF48-B7570AA9916E}" type="datetimeFigureOut">
              <a:rPr lang="en-US" smtClean="0"/>
              <a:t>6/6/2024</a:t>
            </a:fld>
            <a:endParaRPr lang="en-US"/>
          </a:p>
        </p:txBody>
      </p:sp>
      <p:sp>
        <p:nvSpPr>
          <p:cNvPr id="8" name="Footer Placeholder 7">
            <a:extLst>
              <a:ext uri="{FF2B5EF4-FFF2-40B4-BE49-F238E27FC236}">
                <a16:creationId xmlns:a16="http://schemas.microsoft.com/office/drawing/2014/main" id="{5853E0AD-955E-1862-5D03-0473B7C3A8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1BE28E-E264-CCB6-20CD-7344BCCEC4A7}"/>
              </a:ext>
            </a:extLst>
          </p:cNvPr>
          <p:cNvSpPr>
            <a:spLocks noGrp="1"/>
          </p:cNvSpPr>
          <p:nvPr>
            <p:ph type="sldNum" sz="quarter" idx="12"/>
          </p:nvPr>
        </p:nvSpPr>
        <p:spPr/>
        <p:txBody>
          <a:bodyPr/>
          <a:lstStyle/>
          <a:p>
            <a:fld id="{4D9D7B29-958D-42C7-8986-4A6F5F46D179}" type="slidenum">
              <a:rPr lang="en-US" smtClean="0"/>
              <a:t>‹#›</a:t>
            </a:fld>
            <a:endParaRPr lang="en-US"/>
          </a:p>
        </p:txBody>
      </p:sp>
    </p:spTree>
    <p:extLst>
      <p:ext uri="{BB962C8B-B14F-4D97-AF65-F5344CB8AC3E}">
        <p14:creationId xmlns:p14="http://schemas.microsoft.com/office/powerpoint/2010/main" val="2972968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3175B-5BDC-B3C8-8456-FE71EE2237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184D4E-B398-AE4E-C117-B05EA903560F}"/>
              </a:ext>
            </a:extLst>
          </p:cNvPr>
          <p:cNvSpPr>
            <a:spLocks noGrp="1"/>
          </p:cNvSpPr>
          <p:nvPr>
            <p:ph type="dt" sz="half" idx="10"/>
          </p:nvPr>
        </p:nvSpPr>
        <p:spPr/>
        <p:txBody>
          <a:bodyPr/>
          <a:lstStyle/>
          <a:p>
            <a:fld id="{2485AE69-2DC7-4BE6-AF48-B7570AA9916E}" type="datetimeFigureOut">
              <a:rPr lang="en-US" smtClean="0"/>
              <a:t>6/6/2024</a:t>
            </a:fld>
            <a:endParaRPr lang="en-US"/>
          </a:p>
        </p:txBody>
      </p:sp>
      <p:sp>
        <p:nvSpPr>
          <p:cNvPr id="4" name="Footer Placeholder 3">
            <a:extLst>
              <a:ext uri="{FF2B5EF4-FFF2-40B4-BE49-F238E27FC236}">
                <a16:creationId xmlns:a16="http://schemas.microsoft.com/office/drawing/2014/main" id="{2BAD4220-3625-D6B1-0860-5E8EB83A82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D8B866-E330-388B-A3EB-05C930D7D390}"/>
              </a:ext>
            </a:extLst>
          </p:cNvPr>
          <p:cNvSpPr>
            <a:spLocks noGrp="1"/>
          </p:cNvSpPr>
          <p:nvPr>
            <p:ph type="sldNum" sz="quarter" idx="12"/>
          </p:nvPr>
        </p:nvSpPr>
        <p:spPr/>
        <p:txBody>
          <a:bodyPr/>
          <a:lstStyle/>
          <a:p>
            <a:fld id="{4D9D7B29-958D-42C7-8986-4A6F5F46D179}" type="slidenum">
              <a:rPr lang="en-US" smtClean="0"/>
              <a:t>‹#›</a:t>
            </a:fld>
            <a:endParaRPr lang="en-US"/>
          </a:p>
        </p:txBody>
      </p:sp>
    </p:spTree>
    <p:extLst>
      <p:ext uri="{BB962C8B-B14F-4D97-AF65-F5344CB8AC3E}">
        <p14:creationId xmlns:p14="http://schemas.microsoft.com/office/powerpoint/2010/main" val="3026955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848069-CBEF-560C-BD23-E384D451CF58}"/>
              </a:ext>
            </a:extLst>
          </p:cNvPr>
          <p:cNvSpPr>
            <a:spLocks noGrp="1"/>
          </p:cNvSpPr>
          <p:nvPr>
            <p:ph type="dt" sz="half" idx="10"/>
          </p:nvPr>
        </p:nvSpPr>
        <p:spPr/>
        <p:txBody>
          <a:bodyPr/>
          <a:lstStyle/>
          <a:p>
            <a:fld id="{2485AE69-2DC7-4BE6-AF48-B7570AA9916E}" type="datetimeFigureOut">
              <a:rPr lang="en-US" smtClean="0"/>
              <a:t>6/6/2024</a:t>
            </a:fld>
            <a:endParaRPr lang="en-US"/>
          </a:p>
        </p:txBody>
      </p:sp>
      <p:sp>
        <p:nvSpPr>
          <p:cNvPr id="3" name="Footer Placeholder 2">
            <a:extLst>
              <a:ext uri="{FF2B5EF4-FFF2-40B4-BE49-F238E27FC236}">
                <a16:creationId xmlns:a16="http://schemas.microsoft.com/office/drawing/2014/main" id="{7619C340-5162-DCED-7581-D872C07E74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52A229-8E71-4A63-4DEF-8E27C27096ED}"/>
              </a:ext>
            </a:extLst>
          </p:cNvPr>
          <p:cNvSpPr>
            <a:spLocks noGrp="1"/>
          </p:cNvSpPr>
          <p:nvPr>
            <p:ph type="sldNum" sz="quarter" idx="12"/>
          </p:nvPr>
        </p:nvSpPr>
        <p:spPr/>
        <p:txBody>
          <a:bodyPr/>
          <a:lstStyle/>
          <a:p>
            <a:fld id="{4D9D7B29-958D-42C7-8986-4A6F5F46D179}" type="slidenum">
              <a:rPr lang="en-US" smtClean="0"/>
              <a:t>‹#›</a:t>
            </a:fld>
            <a:endParaRPr lang="en-US"/>
          </a:p>
        </p:txBody>
      </p:sp>
    </p:spTree>
    <p:extLst>
      <p:ext uri="{BB962C8B-B14F-4D97-AF65-F5344CB8AC3E}">
        <p14:creationId xmlns:p14="http://schemas.microsoft.com/office/powerpoint/2010/main" val="1698237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7ABED-F737-C7FB-D7C4-7CF04AC5D3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C86144-59EA-6634-8835-ADE82A24FC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16BFCA-E817-5BDF-4017-DFE2BCF4B2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159D26-BD7F-F8FF-B22E-483DF565FD41}"/>
              </a:ext>
            </a:extLst>
          </p:cNvPr>
          <p:cNvSpPr>
            <a:spLocks noGrp="1"/>
          </p:cNvSpPr>
          <p:nvPr>
            <p:ph type="dt" sz="half" idx="10"/>
          </p:nvPr>
        </p:nvSpPr>
        <p:spPr/>
        <p:txBody>
          <a:bodyPr/>
          <a:lstStyle/>
          <a:p>
            <a:fld id="{2485AE69-2DC7-4BE6-AF48-B7570AA9916E}" type="datetimeFigureOut">
              <a:rPr lang="en-US" smtClean="0"/>
              <a:t>6/6/2024</a:t>
            </a:fld>
            <a:endParaRPr lang="en-US"/>
          </a:p>
        </p:txBody>
      </p:sp>
      <p:sp>
        <p:nvSpPr>
          <p:cNvPr id="6" name="Footer Placeholder 5">
            <a:extLst>
              <a:ext uri="{FF2B5EF4-FFF2-40B4-BE49-F238E27FC236}">
                <a16:creationId xmlns:a16="http://schemas.microsoft.com/office/drawing/2014/main" id="{707C28FF-6143-E18F-3D2C-557FD2572A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C16805-7CF4-95E3-EAB9-50C124C3ED80}"/>
              </a:ext>
            </a:extLst>
          </p:cNvPr>
          <p:cNvSpPr>
            <a:spLocks noGrp="1"/>
          </p:cNvSpPr>
          <p:nvPr>
            <p:ph type="sldNum" sz="quarter" idx="12"/>
          </p:nvPr>
        </p:nvSpPr>
        <p:spPr/>
        <p:txBody>
          <a:bodyPr/>
          <a:lstStyle/>
          <a:p>
            <a:fld id="{4D9D7B29-958D-42C7-8986-4A6F5F46D179}" type="slidenum">
              <a:rPr lang="en-US" smtClean="0"/>
              <a:t>‹#›</a:t>
            </a:fld>
            <a:endParaRPr lang="en-US"/>
          </a:p>
        </p:txBody>
      </p:sp>
    </p:spTree>
    <p:extLst>
      <p:ext uri="{BB962C8B-B14F-4D97-AF65-F5344CB8AC3E}">
        <p14:creationId xmlns:p14="http://schemas.microsoft.com/office/powerpoint/2010/main" val="2605520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C3D92-FF38-A570-9202-7DAFD55167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A91023-FB64-289E-C16F-4E485DCCF4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5340BE-25B2-F917-7509-65FC20BF75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AE59CE-5FF2-F7A0-B4AE-DAA4D80E1D58}"/>
              </a:ext>
            </a:extLst>
          </p:cNvPr>
          <p:cNvSpPr>
            <a:spLocks noGrp="1"/>
          </p:cNvSpPr>
          <p:nvPr>
            <p:ph type="dt" sz="half" idx="10"/>
          </p:nvPr>
        </p:nvSpPr>
        <p:spPr/>
        <p:txBody>
          <a:bodyPr/>
          <a:lstStyle/>
          <a:p>
            <a:fld id="{2485AE69-2DC7-4BE6-AF48-B7570AA9916E}" type="datetimeFigureOut">
              <a:rPr lang="en-US" smtClean="0"/>
              <a:t>6/6/2024</a:t>
            </a:fld>
            <a:endParaRPr lang="en-US"/>
          </a:p>
        </p:txBody>
      </p:sp>
      <p:sp>
        <p:nvSpPr>
          <p:cNvPr id="6" name="Footer Placeholder 5">
            <a:extLst>
              <a:ext uri="{FF2B5EF4-FFF2-40B4-BE49-F238E27FC236}">
                <a16:creationId xmlns:a16="http://schemas.microsoft.com/office/drawing/2014/main" id="{3B614D63-A951-B2C6-132F-470E368FD0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2E3039-F973-3285-5FF9-E7732935A8E4}"/>
              </a:ext>
            </a:extLst>
          </p:cNvPr>
          <p:cNvSpPr>
            <a:spLocks noGrp="1"/>
          </p:cNvSpPr>
          <p:nvPr>
            <p:ph type="sldNum" sz="quarter" idx="12"/>
          </p:nvPr>
        </p:nvSpPr>
        <p:spPr/>
        <p:txBody>
          <a:bodyPr/>
          <a:lstStyle/>
          <a:p>
            <a:fld id="{4D9D7B29-958D-42C7-8986-4A6F5F46D179}" type="slidenum">
              <a:rPr lang="en-US" smtClean="0"/>
              <a:t>‹#›</a:t>
            </a:fld>
            <a:endParaRPr lang="en-US"/>
          </a:p>
        </p:txBody>
      </p:sp>
    </p:spTree>
    <p:extLst>
      <p:ext uri="{BB962C8B-B14F-4D97-AF65-F5344CB8AC3E}">
        <p14:creationId xmlns:p14="http://schemas.microsoft.com/office/powerpoint/2010/main" val="641766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E20211-DD56-A91B-7C37-25DE271848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704509-670F-0DC6-D62D-C5AFD0BF63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2DB0EC-6897-EDE6-83BC-FA96822D44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85AE69-2DC7-4BE6-AF48-B7570AA9916E}" type="datetimeFigureOut">
              <a:rPr lang="en-US" smtClean="0"/>
              <a:t>6/6/2024</a:t>
            </a:fld>
            <a:endParaRPr lang="en-US"/>
          </a:p>
        </p:txBody>
      </p:sp>
      <p:sp>
        <p:nvSpPr>
          <p:cNvPr id="5" name="Footer Placeholder 4">
            <a:extLst>
              <a:ext uri="{FF2B5EF4-FFF2-40B4-BE49-F238E27FC236}">
                <a16:creationId xmlns:a16="http://schemas.microsoft.com/office/drawing/2014/main" id="{529A33F4-E28B-547C-FC6A-1C57529BA6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28D721-2E26-F38D-E6BB-F15D996F5B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9D7B29-958D-42C7-8986-4A6F5F46D179}" type="slidenum">
              <a:rPr lang="en-US" smtClean="0"/>
              <a:t>‹#›</a:t>
            </a:fld>
            <a:endParaRPr lang="en-US"/>
          </a:p>
        </p:txBody>
      </p:sp>
    </p:spTree>
    <p:extLst>
      <p:ext uri="{BB962C8B-B14F-4D97-AF65-F5344CB8AC3E}">
        <p14:creationId xmlns:p14="http://schemas.microsoft.com/office/powerpoint/2010/main" val="4201205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CFD0D-A42E-B69B-1118-759B1DF86307}"/>
              </a:ext>
            </a:extLst>
          </p:cNvPr>
          <p:cNvSpPr>
            <a:spLocks noGrp="1"/>
          </p:cNvSpPr>
          <p:nvPr>
            <p:ph type="title"/>
          </p:nvPr>
        </p:nvSpPr>
        <p:spPr>
          <a:xfrm>
            <a:off x="963706" y="2444936"/>
            <a:ext cx="10515600" cy="1325563"/>
          </a:xfrm>
        </p:spPr>
        <p:txBody>
          <a:bodyPr>
            <a:normAutofit fontScale="90000"/>
          </a:bodyPr>
          <a:lstStyle/>
          <a:p>
            <a:pPr algn="ctr"/>
            <a:r>
              <a:rPr lang="en-US" sz="6000" b="1" i="0" dirty="0">
                <a:solidFill>
                  <a:srgbClr val="C00000"/>
                </a:solidFill>
                <a:effectLst/>
                <a:latin typeface="Arial Black" panose="020B0A04020102020204" pitchFamily="34" charset="0"/>
              </a:rPr>
              <a:t>Software Design Strategies</a:t>
            </a:r>
            <a:endParaRPr lang="en-US" sz="6000" dirty="0">
              <a:latin typeface="Arial Black" panose="020B0A04020102020204" pitchFamily="34" charset="0"/>
            </a:endParaRPr>
          </a:p>
        </p:txBody>
      </p:sp>
    </p:spTree>
    <p:extLst>
      <p:ext uri="{BB962C8B-B14F-4D97-AF65-F5344CB8AC3E}">
        <p14:creationId xmlns:p14="http://schemas.microsoft.com/office/powerpoint/2010/main" val="2081394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CEA87-0587-22F7-1BC6-96FC444E32C6}"/>
              </a:ext>
            </a:extLst>
          </p:cNvPr>
          <p:cNvSpPr>
            <a:spLocks noGrp="1"/>
          </p:cNvSpPr>
          <p:nvPr>
            <p:ph type="title"/>
          </p:nvPr>
        </p:nvSpPr>
        <p:spPr>
          <a:xfrm>
            <a:off x="838200" y="194797"/>
            <a:ext cx="10515600" cy="513416"/>
          </a:xfrm>
        </p:spPr>
        <p:txBody>
          <a:bodyPr>
            <a:noAutofit/>
          </a:bodyPr>
          <a:lstStyle/>
          <a:p>
            <a:r>
              <a:rPr lang="en-US" sz="3200" b="1" i="0" dirty="0">
                <a:solidFill>
                  <a:srgbClr val="C00000"/>
                </a:solidFill>
                <a:effectLst/>
                <a:latin typeface="Berlin Sans FB Demi" panose="020E0802020502020306" pitchFamily="34" charset="0"/>
              </a:rPr>
              <a:t>Function Oriented Design</a:t>
            </a:r>
            <a:endParaRPr lang="en-US" sz="3200" dirty="0">
              <a:solidFill>
                <a:srgbClr val="C00000"/>
              </a:solidFill>
              <a:latin typeface="Berlin Sans FB Demi" panose="020E0802020502020306" pitchFamily="34" charset="0"/>
            </a:endParaRPr>
          </a:p>
        </p:txBody>
      </p:sp>
      <p:sp>
        <p:nvSpPr>
          <p:cNvPr id="3" name="Content Placeholder 2">
            <a:extLst>
              <a:ext uri="{FF2B5EF4-FFF2-40B4-BE49-F238E27FC236}">
                <a16:creationId xmlns:a16="http://schemas.microsoft.com/office/drawing/2014/main" id="{362274BC-3796-8396-1586-84CA22769842}"/>
              </a:ext>
            </a:extLst>
          </p:cNvPr>
          <p:cNvSpPr>
            <a:spLocks noGrp="1"/>
          </p:cNvSpPr>
          <p:nvPr>
            <p:ph idx="1"/>
          </p:nvPr>
        </p:nvSpPr>
        <p:spPr>
          <a:xfrm>
            <a:off x="838200" y="708213"/>
            <a:ext cx="10789024" cy="4742328"/>
          </a:xfrm>
        </p:spPr>
        <p:txBody>
          <a:bodyPr>
            <a:noAutofit/>
          </a:bodyPr>
          <a:lstStyle/>
          <a:p>
            <a:pPr marL="0" indent="0">
              <a:lnSpc>
                <a:spcPct val="140000"/>
              </a:lnSpc>
              <a:buNone/>
            </a:pPr>
            <a:r>
              <a:rPr lang="en-US" sz="3000" b="1" i="0" dirty="0">
                <a:solidFill>
                  <a:srgbClr val="C00000"/>
                </a:solidFill>
                <a:effectLst/>
                <a:latin typeface="Berlin Sans FB Demi" panose="020E0802020502020306" pitchFamily="34" charset="0"/>
              </a:rPr>
              <a:t>Design Process</a:t>
            </a:r>
          </a:p>
          <a:p>
            <a:pPr algn="just">
              <a:lnSpc>
                <a:spcPct val="150000"/>
              </a:lnSpc>
              <a:buFont typeface="Wingdings" panose="05000000000000000000" pitchFamily="2" charset="2"/>
              <a:buChar char="Ø"/>
            </a:pPr>
            <a:r>
              <a:rPr lang="en-US" sz="2400" b="0" i="0" dirty="0">
                <a:solidFill>
                  <a:srgbClr val="0070C0"/>
                </a:solidFill>
                <a:effectLst/>
                <a:latin typeface="Berlin Sans FB Demi" panose="020E0802020502020306" pitchFamily="34" charset="0"/>
              </a:rPr>
              <a:t>The entire system is logically broken down into smaller units known as functions on the basis of their operation in the system.</a:t>
            </a:r>
          </a:p>
          <a:p>
            <a:pPr algn="just">
              <a:lnSpc>
                <a:spcPct val="150000"/>
              </a:lnSpc>
              <a:buFont typeface="Wingdings" panose="05000000000000000000" pitchFamily="2" charset="2"/>
              <a:buChar char="Ø"/>
            </a:pPr>
            <a:r>
              <a:rPr lang="en-US" sz="2400" b="0" i="0" dirty="0">
                <a:solidFill>
                  <a:srgbClr val="0070C0"/>
                </a:solidFill>
                <a:effectLst/>
                <a:latin typeface="Berlin Sans FB Demi" panose="020E0802020502020306" pitchFamily="34" charset="0"/>
              </a:rPr>
              <a:t>The whole system is seen as how data flows in the system by means of data flow diagram.</a:t>
            </a:r>
          </a:p>
          <a:p>
            <a:pPr algn="just">
              <a:lnSpc>
                <a:spcPct val="150000"/>
              </a:lnSpc>
              <a:buFont typeface="Wingdings" panose="05000000000000000000" pitchFamily="2" charset="2"/>
              <a:buChar char="Ø"/>
            </a:pPr>
            <a:r>
              <a:rPr lang="en-US" sz="2400" b="0" i="0" dirty="0">
                <a:solidFill>
                  <a:srgbClr val="0070C0"/>
                </a:solidFill>
                <a:effectLst/>
                <a:latin typeface="Berlin Sans FB Demi" panose="020E0802020502020306" pitchFamily="34" charset="0"/>
              </a:rPr>
              <a:t>DFD depicts how functions change the data and state of entire system.</a:t>
            </a:r>
          </a:p>
          <a:p>
            <a:pPr algn="just">
              <a:lnSpc>
                <a:spcPct val="150000"/>
              </a:lnSpc>
              <a:buFont typeface="Wingdings" panose="05000000000000000000" pitchFamily="2" charset="2"/>
              <a:buChar char="Ø"/>
            </a:pPr>
            <a:r>
              <a:rPr lang="en-US" sz="2400" b="0" i="0" dirty="0">
                <a:solidFill>
                  <a:srgbClr val="0070C0"/>
                </a:solidFill>
                <a:effectLst/>
                <a:latin typeface="Berlin Sans FB Demi" panose="020E0802020502020306" pitchFamily="34" charset="0"/>
              </a:rPr>
              <a:t>Each function is then described at large.</a:t>
            </a:r>
            <a:endParaRPr lang="en-US" sz="3000" dirty="0">
              <a:solidFill>
                <a:srgbClr val="C00000"/>
              </a:solidFill>
              <a:latin typeface="Berlin Sans FB Demi" panose="020E0802020502020306" pitchFamily="34" charset="0"/>
            </a:endParaRPr>
          </a:p>
        </p:txBody>
      </p:sp>
    </p:spTree>
    <p:extLst>
      <p:ext uri="{BB962C8B-B14F-4D97-AF65-F5344CB8AC3E}">
        <p14:creationId xmlns:p14="http://schemas.microsoft.com/office/powerpoint/2010/main" val="66504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CEA87-0587-22F7-1BC6-96FC444E32C6}"/>
              </a:ext>
            </a:extLst>
          </p:cNvPr>
          <p:cNvSpPr>
            <a:spLocks noGrp="1"/>
          </p:cNvSpPr>
          <p:nvPr>
            <p:ph type="title"/>
          </p:nvPr>
        </p:nvSpPr>
        <p:spPr>
          <a:xfrm>
            <a:off x="587188" y="221691"/>
            <a:ext cx="10515600" cy="513416"/>
          </a:xfrm>
        </p:spPr>
        <p:txBody>
          <a:bodyPr>
            <a:noAutofit/>
          </a:bodyPr>
          <a:lstStyle/>
          <a:p>
            <a:r>
              <a:rPr lang="en-US" sz="3200" b="1" i="0" dirty="0">
                <a:solidFill>
                  <a:srgbClr val="C00000"/>
                </a:solidFill>
                <a:effectLst/>
                <a:latin typeface="Arial Black" panose="020B0A04020102020204" pitchFamily="34" charset="0"/>
              </a:rPr>
              <a:t>Object Oriented Design</a:t>
            </a:r>
            <a:r>
              <a:rPr lang="en-US" sz="3200" dirty="0">
                <a:solidFill>
                  <a:srgbClr val="C00000"/>
                </a:solidFill>
                <a:latin typeface="Arial Black" panose="020B0A04020102020204" pitchFamily="34" charset="0"/>
              </a:rPr>
              <a:t> </a:t>
            </a:r>
          </a:p>
        </p:txBody>
      </p:sp>
      <p:sp>
        <p:nvSpPr>
          <p:cNvPr id="3" name="Content Placeholder 2">
            <a:extLst>
              <a:ext uri="{FF2B5EF4-FFF2-40B4-BE49-F238E27FC236}">
                <a16:creationId xmlns:a16="http://schemas.microsoft.com/office/drawing/2014/main" id="{362274BC-3796-8396-1586-84CA22769842}"/>
              </a:ext>
            </a:extLst>
          </p:cNvPr>
          <p:cNvSpPr>
            <a:spLocks noGrp="1"/>
          </p:cNvSpPr>
          <p:nvPr>
            <p:ph idx="1"/>
          </p:nvPr>
        </p:nvSpPr>
        <p:spPr>
          <a:xfrm>
            <a:off x="658906" y="735107"/>
            <a:ext cx="11111753" cy="5943599"/>
          </a:xfrm>
        </p:spPr>
        <p:txBody>
          <a:bodyPr>
            <a:noAutofit/>
          </a:bodyPr>
          <a:lstStyle/>
          <a:p>
            <a:pPr marL="0" indent="0" algn="just">
              <a:lnSpc>
                <a:spcPct val="125000"/>
              </a:lnSpc>
              <a:buNone/>
            </a:pPr>
            <a:r>
              <a:rPr lang="en-US" sz="2400" b="0" i="0" dirty="0">
                <a:solidFill>
                  <a:srgbClr val="0070C0"/>
                </a:solidFill>
                <a:effectLst/>
                <a:latin typeface="Berlin Sans FB Demi" panose="020E0802020502020306" pitchFamily="34" charset="0"/>
              </a:rPr>
              <a:t>Object oriented design works around the entities and their characteristics instead of functions involved in the software system. This design strategy focuses on entities and its characteristics. The whole concept of software solution revolves around the engaged entities.</a:t>
            </a:r>
          </a:p>
          <a:p>
            <a:pPr marL="0" indent="0" algn="just">
              <a:lnSpc>
                <a:spcPct val="125000"/>
              </a:lnSpc>
              <a:buNone/>
            </a:pPr>
            <a:r>
              <a:rPr lang="en-US" sz="2400" dirty="0">
                <a:solidFill>
                  <a:srgbClr val="0070C0"/>
                </a:solidFill>
                <a:latin typeface="Berlin Sans FB Demi" panose="020E0802020502020306" pitchFamily="34" charset="0"/>
              </a:rPr>
              <a:t>T</a:t>
            </a:r>
            <a:r>
              <a:rPr lang="en-US" sz="2400" b="0" i="0" dirty="0">
                <a:solidFill>
                  <a:srgbClr val="0070C0"/>
                </a:solidFill>
                <a:effectLst/>
                <a:latin typeface="Berlin Sans FB Demi" panose="020E0802020502020306" pitchFamily="34" charset="0"/>
              </a:rPr>
              <a:t>he important concepts of Object Oriented Design:</a:t>
            </a:r>
          </a:p>
          <a:p>
            <a:pPr algn="just">
              <a:lnSpc>
                <a:spcPct val="125000"/>
              </a:lnSpc>
              <a:buFont typeface="Wingdings" panose="05000000000000000000" pitchFamily="2" charset="2"/>
              <a:buChar char="Ø"/>
            </a:pPr>
            <a:r>
              <a:rPr lang="en-US" sz="2400" b="1" i="0" dirty="0">
                <a:solidFill>
                  <a:srgbClr val="00B050"/>
                </a:solidFill>
                <a:effectLst/>
                <a:latin typeface="Berlin Sans FB Demi" panose="020E0802020502020306" pitchFamily="34" charset="0"/>
              </a:rPr>
              <a:t>Objects -</a:t>
            </a:r>
            <a:r>
              <a:rPr lang="en-US" sz="2400" b="1" i="0" dirty="0">
                <a:solidFill>
                  <a:srgbClr val="0070C0"/>
                </a:solidFill>
                <a:effectLst/>
                <a:latin typeface="Berlin Sans FB Demi" panose="020E0802020502020306" pitchFamily="34" charset="0"/>
              </a:rPr>
              <a:t> </a:t>
            </a:r>
            <a:r>
              <a:rPr lang="en-US" sz="2400" b="0" i="0" dirty="0">
                <a:solidFill>
                  <a:srgbClr val="0070C0"/>
                </a:solidFill>
                <a:effectLst/>
                <a:latin typeface="Berlin Sans FB Demi" panose="020E0802020502020306" pitchFamily="34" charset="0"/>
              </a:rPr>
              <a:t>All entities involved in the solution design are known as objects. For example, person, banks, company and customers are treated as objects. Every entity has some attributes associated to it and has some methods to perform on the attributes.</a:t>
            </a:r>
          </a:p>
          <a:p>
            <a:pPr algn="just">
              <a:lnSpc>
                <a:spcPct val="125000"/>
              </a:lnSpc>
              <a:buFont typeface="Wingdings" panose="05000000000000000000" pitchFamily="2" charset="2"/>
              <a:buChar char="Ø"/>
            </a:pPr>
            <a:r>
              <a:rPr lang="en-US" sz="2400" b="1" i="0" dirty="0">
                <a:solidFill>
                  <a:srgbClr val="00B050"/>
                </a:solidFill>
                <a:effectLst/>
                <a:latin typeface="Berlin Sans FB Demi" panose="020E0802020502020306" pitchFamily="34" charset="0"/>
              </a:rPr>
              <a:t>Classes -</a:t>
            </a:r>
            <a:r>
              <a:rPr lang="en-US" sz="2400" b="1" i="0" dirty="0">
                <a:solidFill>
                  <a:srgbClr val="0070C0"/>
                </a:solidFill>
                <a:effectLst/>
                <a:latin typeface="Berlin Sans FB Demi" panose="020E0802020502020306" pitchFamily="34" charset="0"/>
              </a:rPr>
              <a:t> </a:t>
            </a:r>
            <a:r>
              <a:rPr lang="en-US" sz="2400" b="0" i="0" dirty="0">
                <a:solidFill>
                  <a:srgbClr val="0070C0"/>
                </a:solidFill>
                <a:effectLst/>
                <a:latin typeface="Berlin Sans FB Demi" panose="020E0802020502020306" pitchFamily="34" charset="0"/>
              </a:rPr>
              <a:t>A class is a generalized description of an object. An object is an instance of a class. Class defines all the attributes, which an object can have and methods, which defines the functionality of the object.</a:t>
            </a:r>
            <a:r>
              <a:rPr lang="en-US" sz="2400" dirty="0">
                <a:latin typeface="Berlin Sans FB Demi" panose="020E0802020502020306" pitchFamily="34" charset="0"/>
              </a:rPr>
              <a:t> </a:t>
            </a:r>
            <a:endParaRPr lang="en-US" sz="2000" dirty="0">
              <a:solidFill>
                <a:srgbClr val="0070C0"/>
              </a:solidFill>
              <a:latin typeface="Berlin Sans FB Demi" panose="020E0802020502020306" pitchFamily="34" charset="0"/>
            </a:endParaRPr>
          </a:p>
        </p:txBody>
      </p:sp>
    </p:spTree>
    <p:extLst>
      <p:ext uri="{BB962C8B-B14F-4D97-AF65-F5344CB8AC3E}">
        <p14:creationId xmlns:p14="http://schemas.microsoft.com/office/powerpoint/2010/main" val="2034482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CEA87-0587-22F7-1BC6-96FC444E32C6}"/>
              </a:ext>
            </a:extLst>
          </p:cNvPr>
          <p:cNvSpPr>
            <a:spLocks noGrp="1"/>
          </p:cNvSpPr>
          <p:nvPr>
            <p:ph type="title"/>
          </p:nvPr>
        </p:nvSpPr>
        <p:spPr>
          <a:xfrm>
            <a:off x="573741" y="194797"/>
            <a:ext cx="10515600" cy="513416"/>
          </a:xfrm>
        </p:spPr>
        <p:txBody>
          <a:bodyPr>
            <a:noAutofit/>
          </a:bodyPr>
          <a:lstStyle/>
          <a:p>
            <a:r>
              <a:rPr lang="en-US" sz="3200" b="1" i="0" dirty="0">
                <a:solidFill>
                  <a:srgbClr val="C00000"/>
                </a:solidFill>
                <a:effectLst/>
                <a:latin typeface="Arial Black" panose="020B0A04020102020204" pitchFamily="34" charset="0"/>
              </a:rPr>
              <a:t>Object Oriented Design</a:t>
            </a:r>
            <a:r>
              <a:rPr lang="en-US" sz="3200" dirty="0">
                <a:solidFill>
                  <a:srgbClr val="C00000"/>
                </a:solidFill>
                <a:latin typeface="Arial Black" panose="020B0A04020102020204" pitchFamily="34" charset="0"/>
              </a:rPr>
              <a:t> </a:t>
            </a:r>
          </a:p>
        </p:txBody>
      </p:sp>
      <p:sp>
        <p:nvSpPr>
          <p:cNvPr id="3" name="Content Placeholder 2">
            <a:extLst>
              <a:ext uri="{FF2B5EF4-FFF2-40B4-BE49-F238E27FC236}">
                <a16:creationId xmlns:a16="http://schemas.microsoft.com/office/drawing/2014/main" id="{362274BC-3796-8396-1586-84CA22769842}"/>
              </a:ext>
            </a:extLst>
          </p:cNvPr>
          <p:cNvSpPr>
            <a:spLocks noGrp="1"/>
          </p:cNvSpPr>
          <p:nvPr>
            <p:ph idx="1"/>
          </p:nvPr>
        </p:nvSpPr>
        <p:spPr>
          <a:xfrm>
            <a:off x="573741" y="708213"/>
            <a:ext cx="11340353" cy="5943599"/>
          </a:xfrm>
        </p:spPr>
        <p:txBody>
          <a:bodyPr>
            <a:noAutofit/>
          </a:bodyPr>
          <a:lstStyle/>
          <a:p>
            <a:pPr marL="0" indent="0" algn="just">
              <a:lnSpc>
                <a:spcPct val="130000"/>
              </a:lnSpc>
              <a:buNone/>
            </a:pPr>
            <a:r>
              <a:rPr lang="en-US" sz="2300" b="0" i="0" dirty="0">
                <a:solidFill>
                  <a:srgbClr val="0070C0"/>
                </a:solidFill>
                <a:effectLst/>
                <a:latin typeface="Berlin Sans FB Demi" panose="020E0802020502020306" pitchFamily="34" charset="0"/>
              </a:rPr>
              <a:t>In the solution design, attributes are stored as variables and functionalities are defined by means of methods or procedures. Some features of Object Oriented Designs are-</a:t>
            </a:r>
          </a:p>
          <a:p>
            <a:pPr algn="just">
              <a:lnSpc>
                <a:spcPct val="130000"/>
              </a:lnSpc>
              <a:buFont typeface="Wingdings" panose="05000000000000000000" pitchFamily="2" charset="2"/>
              <a:buChar char="Ø"/>
            </a:pPr>
            <a:r>
              <a:rPr lang="en-US" sz="2300" b="1" i="0" dirty="0">
                <a:solidFill>
                  <a:srgbClr val="00B050"/>
                </a:solidFill>
                <a:effectLst/>
                <a:latin typeface="Berlin Sans FB Demi" panose="020E0802020502020306" pitchFamily="34" charset="0"/>
              </a:rPr>
              <a:t>Encapsulation - </a:t>
            </a:r>
            <a:r>
              <a:rPr lang="en-US" sz="2300" b="0" i="0" dirty="0">
                <a:solidFill>
                  <a:srgbClr val="0070C0"/>
                </a:solidFill>
                <a:effectLst/>
                <a:latin typeface="Berlin Sans FB Demi" panose="020E0802020502020306" pitchFamily="34" charset="0"/>
              </a:rPr>
              <a:t>In OOD, the attributes (data variables) and methods (operation on the data) are bundled together is called encapsulation. Encapsulation not only bundles important information of an object together, but also restricts access of the data and methods from the outside world. This is called information hiding.</a:t>
            </a:r>
          </a:p>
          <a:p>
            <a:pPr algn="just">
              <a:lnSpc>
                <a:spcPct val="130000"/>
              </a:lnSpc>
              <a:buFont typeface="Wingdings" panose="05000000000000000000" pitchFamily="2" charset="2"/>
              <a:buChar char="Ø"/>
            </a:pPr>
            <a:r>
              <a:rPr lang="en-US" sz="2300" b="1" i="0" dirty="0">
                <a:solidFill>
                  <a:srgbClr val="00B050"/>
                </a:solidFill>
                <a:effectLst/>
                <a:latin typeface="Berlin Sans FB Demi" panose="020E0802020502020306" pitchFamily="34" charset="0"/>
              </a:rPr>
              <a:t>Inheritance - </a:t>
            </a:r>
            <a:r>
              <a:rPr lang="en-US" sz="2300" b="0" i="0" dirty="0">
                <a:solidFill>
                  <a:srgbClr val="0070C0"/>
                </a:solidFill>
                <a:effectLst/>
                <a:latin typeface="Berlin Sans FB Demi" panose="020E0802020502020306" pitchFamily="34" charset="0"/>
              </a:rPr>
              <a:t>OOD allows similar classes to stack up in hierarchical manner where the lower or sub-classes can import, implement and re-use allowed variables and methods from their immediate super classes. This property of OOD is known as inheritance. This makes it easier to define specific class and to create generalized classes from specific ones.</a:t>
            </a:r>
          </a:p>
        </p:txBody>
      </p:sp>
    </p:spTree>
    <p:extLst>
      <p:ext uri="{BB962C8B-B14F-4D97-AF65-F5344CB8AC3E}">
        <p14:creationId xmlns:p14="http://schemas.microsoft.com/office/powerpoint/2010/main" val="1728692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CEA87-0587-22F7-1BC6-96FC444E32C6}"/>
              </a:ext>
            </a:extLst>
          </p:cNvPr>
          <p:cNvSpPr>
            <a:spLocks noGrp="1"/>
          </p:cNvSpPr>
          <p:nvPr>
            <p:ph type="title"/>
          </p:nvPr>
        </p:nvSpPr>
        <p:spPr>
          <a:xfrm>
            <a:off x="838200" y="194797"/>
            <a:ext cx="10515600" cy="513416"/>
          </a:xfrm>
        </p:spPr>
        <p:txBody>
          <a:bodyPr>
            <a:noAutofit/>
          </a:bodyPr>
          <a:lstStyle/>
          <a:p>
            <a:r>
              <a:rPr lang="en-US" sz="3200" b="1" i="0" dirty="0">
                <a:solidFill>
                  <a:srgbClr val="C00000"/>
                </a:solidFill>
                <a:effectLst/>
                <a:latin typeface="Arial Black" panose="020B0A04020102020204" pitchFamily="34" charset="0"/>
              </a:rPr>
              <a:t>Object Oriented Design</a:t>
            </a:r>
            <a:r>
              <a:rPr lang="en-US" sz="3200" dirty="0">
                <a:solidFill>
                  <a:srgbClr val="C00000"/>
                </a:solidFill>
                <a:latin typeface="Arial Black" panose="020B0A04020102020204" pitchFamily="34" charset="0"/>
              </a:rPr>
              <a:t> </a:t>
            </a:r>
          </a:p>
        </p:txBody>
      </p:sp>
      <p:sp>
        <p:nvSpPr>
          <p:cNvPr id="3" name="Content Placeholder 2">
            <a:extLst>
              <a:ext uri="{FF2B5EF4-FFF2-40B4-BE49-F238E27FC236}">
                <a16:creationId xmlns:a16="http://schemas.microsoft.com/office/drawing/2014/main" id="{362274BC-3796-8396-1586-84CA22769842}"/>
              </a:ext>
            </a:extLst>
          </p:cNvPr>
          <p:cNvSpPr>
            <a:spLocks noGrp="1"/>
          </p:cNvSpPr>
          <p:nvPr>
            <p:ph idx="1"/>
          </p:nvPr>
        </p:nvSpPr>
        <p:spPr>
          <a:xfrm>
            <a:off x="838200" y="815788"/>
            <a:ext cx="11111753" cy="5943599"/>
          </a:xfrm>
        </p:spPr>
        <p:txBody>
          <a:bodyPr>
            <a:noAutofit/>
          </a:bodyPr>
          <a:lstStyle/>
          <a:p>
            <a:pPr algn="just">
              <a:lnSpc>
                <a:spcPct val="125000"/>
              </a:lnSpc>
              <a:buFont typeface="Wingdings" panose="05000000000000000000" pitchFamily="2" charset="2"/>
              <a:buChar char="Ø"/>
            </a:pPr>
            <a:r>
              <a:rPr lang="en-US" sz="2400" b="1" i="0" dirty="0">
                <a:solidFill>
                  <a:srgbClr val="00B050"/>
                </a:solidFill>
                <a:effectLst/>
                <a:latin typeface="Berlin Sans FB Demi" panose="020E0802020502020306" pitchFamily="34" charset="0"/>
              </a:rPr>
              <a:t>Polymorphism - </a:t>
            </a:r>
            <a:r>
              <a:rPr lang="en-US" sz="2400" b="0" i="0" dirty="0">
                <a:solidFill>
                  <a:srgbClr val="0070C0"/>
                </a:solidFill>
                <a:effectLst/>
                <a:latin typeface="Berlin Sans FB Demi" panose="020E0802020502020306" pitchFamily="34" charset="0"/>
              </a:rPr>
              <a:t>OOD languages provide a mechanism where methods performing similar tasks but vary in arguments, can be assigned same name. This is called polymorphism, which allows a single interface performing tasks for different types. Depending upon how the function is invoked, respective portion of the code gets executed.</a:t>
            </a:r>
            <a:r>
              <a:rPr lang="en-US" sz="2400" dirty="0">
                <a:latin typeface="Berlin Sans FB Demi" panose="020E0802020502020306" pitchFamily="34" charset="0"/>
              </a:rPr>
              <a:t> </a:t>
            </a:r>
            <a:endParaRPr lang="en-US" sz="2000" dirty="0">
              <a:solidFill>
                <a:srgbClr val="0070C0"/>
              </a:solidFill>
              <a:latin typeface="Berlin Sans FB Demi" panose="020E0802020502020306" pitchFamily="34" charset="0"/>
            </a:endParaRPr>
          </a:p>
        </p:txBody>
      </p:sp>
    </p:spTree>
    <p:extLst>
      <p:ext uri="{BB962C8B-B14F-4D97-AF65-F5344CB8AC3E}">
        <p14:creationId xmlns:p14="http://schemas.microsoft.com/office/powerpoint/2010/main" val="293188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CEA87-0587-22F7-1BC6-96FC444E32C6}"/>
              </a:ext>
            </a:extLst>
          </p:cNvPr>
          <p:cNvSpPr>
            <a:spLocks noGrp="1"/>
          </p:cNvSpPr>
          <p:nvPr>
            <p:ph type="title"/>
          </p:nvPr>
        </p:nvSpPr>
        <p:spPr>
          <a:xfrm>
            <a:off x="623047" y="302372"/>
            <a:ext cx="10515600" cy="513416"/>
          </a:xfrm>
        </p:spPr>
        <p:txBody>
          <a:bodyPr>
            <a:noAutofit/>
          </a:bodyPr>
          <a:lstStyle/>
          <a:p>
            <a:r>
              <a:rPr lang="en-US" sz="3200" b="1" i="0" dirty="0">
                <a:solidFill>
                  <a:srgbClr val="C00000"/>
                </a:solidFill>
                <a:effectLst/>
                <a:latin typeface="Arial Black" panose="020B0A04020102020204" pitchFamily="34" charset="0"/>
              </a:rPr>
              <a:t>Object Oriented Design</a:t>
            </a:r>
            <a:r>
              <a:rPr lang="en-US" sz="3200" dirty="0">
                <a:solidFill>
                  <a:srgbClr val="C00000"/>
                </a:solidFill>
                <a:latin typeface="Arial Black" panose="020B0A04020102020204" pitchFamily="34" charset="0"/>
              </a:rPr>
              <a:t> </a:t>
            </a:r>
          </a:p>
        </p:txBody>
      </p:sp>
      <p:sp>
        <p:nvSpPr>
          <p:cNvPr id="3" name="Content Placeholder 2">
            <a:extLst>
              <a:ext uri="{FF2B5EF4-FFF2-40B4-BE49-F238E27FC236}">
                <a16:creationId xmlns:a16="http://schemas.microsoft.com/office/drawing/2014/main" id="{362274BC-3796-8396-1586-84CA22769842}"/>
              </a:ext>
            </a:extLst>
          </p:cNvPr>
          <p:cNvSpPr>
            <a:spLocks noGrp="1"/>
          </p:cNvSpPr>
          <p:nvPr>
            <p:ph idx="1"/>
          </p:nvPr>
        </p:nvSpPr>
        <p:spPr>
          <a:xfrm>
            <a:off x="838200" y="815788"/>
            <a:ext cx="11111753" cy="5602941"/>
          </a:xfrm>
        </p:spPr>
        <p:txBody>
          <a:bodyPr>
            <a:noAutofit/>
          </a:bodyPr>
          <a:lstStyle/>
          <a:p>
            <a:pPr marL="0" indent="0">
              <a:lnSpc>
                <a:spcPct val="125000"/>
              </a:lnSpc>
              <a:buNone/>
            </a:pPr>
            <a:r>
              <a:rPr lang="en-US" b="1" i="0" dirty="0">
                <a:solidFill>
                  <a:srgbClr val="C00000"/>
                </a:solidFill>
                <a:effectLst/>
                <a:latin typeface="Berlin Sans FB Demi" panose="020E0802020502020306" pitchFamily="34" charset="0"/>
              </a:rPr>
              <a:t>Design Process</a:t>
            </a:r>
          </a:p>
          <a:p>
            <a:pPr marL="0" indent="0" algn="just">
              <a:lnSpc>
                <a:spcPct val="125000"/>
              </a:lnSpc>
              <a:buNone/>
            </a:pPr>
            <a:r>
              <a:rPr lang="en-US" sz="2400" b="0" i="0" dirty="0">
                <a:solidFill>
                  <a:srgbClr val="0070C0"/>
                </a:solidFill>
                <a:effectLst/>
                <a:latin typeface="Berlin Sans FB Demi" panose="020E0802020502020306" pitchFamily="34" charset="0"/>
              </a:rPr>
              <a:t>Software design process can be perceived as series of well-defined steps. Though it varies according to design approach (function oriented or object oriented), yet It may have the following steps involved:</a:t>
            </a:r>
          </a:p>
          <a:p>
            <a:pPr algn="just">
              <a:lnSpc>
                <a:spcPct val="125000"/>
              </a:lnSpc>
              <a:buClr>
                <a:srgbClr val="FFC000"/>
              </a:buClr>
              <a:buFont typeface="Wingdings" panose="05000000000000000000" pitchFamily="2" charset="2"/>
              <a:buChar char="Ø"/>
            </a:pPr>
            <a:r>
              <a:rPr lang="en-US" sz="2400" b="0" i="0" dirty="0">
                <a:solidFill>
                  <a:srgbClr val="0070C0"/>
                </a:solidFill>
                <a:effectLst/>
                <a:latin typeface="Berlin Sans FB Demi" panose="020E0802020502020306" pitchFamily="34" charset="0"/>
              </a:rPr>
              <a:t>A solution design is created from requirement or previous used system and/or system sequence diagram.</a:t>
            </a:r>
          </a:p>
          <a:p>
            <a:pPr algn="just">
              <a:lnSpc>
                <a:spcPct val="125000"/>
              </a:lnSpc>
              <a:buClr>
                <a:srgbClr val="FFC000"/>
              </a:buClr>
              <a:buFont typeface="Wingdings" panose="05000000000000000000" pitchFamily="2" charset="2"/>
              <a:buChar char="Ø"/>
            </a:pPr>
            <a:r>
              <a:rPr lang="en-US" sz="2400" b="0" i="0" dirty="0">
                <a:solidFill>
                  <a:srgbClr val="0070C0"/>
                </a:solidFill>
                <a:effectLst/>
                <a:latin typeface="Berlin Sans FB Demi" panose="020E0802020502020306" pitchFamily="34" charset="0"/>
              </a:rPr>
              <a:t>Objects are identified and grouped into classes on behalf of similarity in attribute characteristics.</a:t>
            </a:r>
          </a:p>
          <a:p>
            <a:pPr algn="just">
              <a:lnSpc>
                <a:spcPct val="125000"/>
              </a:lnSpc>
              <a:buClr>
                <a:srgbClr val="FFC000"/>
              </a:buClr>
              <a:buFont typeface="Wingdings" panose="05000000000000000000" pitchFamily="2" charset="2"/>
              <a:buChar char="Ø"/>
            </a:pPr>
            <a:r>
              <a:rPr lang="en-US" sz="2400" b="0" i="0" dirty="0">
                <a:solidFill>
                  <a:srgbClr val="0070C0"/>
                </a:solidFill>
                <a:effectLst/>
                <a:latin typeface="Berlin Sans FB Demi" panose="020E0802020502020306" pitchFamily="34" charset="0"/>
              </a:rPr>
              <a:t>Class hierarchy and relation among them are defined.</a:t>
            </a:r>
          </a:p>
          <a:p>
            <a:pPr algn="just">
              <a:lnSpc>
                <a:spcPct val="125000"/>
              </a:lnSpc>
              <a:buClr>
                <a:srgbClr val="FFC000"/>
              </a:buClr>
              <a:buFont typeface="Wingdings" panose="05000000000000000000" pitchFamily="2" charset="2"/>
              <a:buChar char="Ø"/>
            </a:pPr>
            <a:r>
              <a:rPr lang="en-US" sz="2400" b="0" i="0" dirty="0">
                <a:solidFill>
                  <a:srgbClr val="0070C0"/>
                </a:solidFill>
                <a:effectLst/>
                <a:latin typeface="Berlin Sans FB Demi" panose="020E0802020502020306" pitchFamily="34" charset="0"/>
              </a:rPr>
              <a:t>Application framework is defined.</a:t>
            </a:r>
            <a:endParaRPr lang="en-US" dirty="0">
              <a:solidFill>
                <a:srgbClr val="C00000"/>
              </a:solidFill>
              <a:latin typeface="Berlin Sans FB Demi" panose="020E0802020502020306" pitchFamily="34" charset="0"/>
            </a:endParaRPr>
          </a:p>
        </p:txBody>
      </p:sp>
    </p:spTree>
    <p:extLst>
      <p:ext uri="{BB962C8B-B14F-4D97-AF65-F5344CB8AC3E}">
        <p14:creationId xmlns:p14="http://schemas.microsoft.com/office/powerpoint/2010/main" val="2511939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6B7D2-B1C7-B8A7-08D7-508D0DBB1B9E}"/>
              </a:ext>
            </a:extLst>
          </p:cNvPr>
          <p:cNvSpPr>
            <a:spLocks noGrp="1"/>
          </p:cNvSpPr>
          <p:nvPr>
            <p:ph type="title"/>
          </p:nvPr>
        </p:nvSpPr>
        <p:spPr>
          <a:xfrm>
            <a:off x="497542" y="224119"/>
            <a:ext cx="10515600" cy="495487"/>
          </a:xfrm>
        </p:spPr>
        <p:txBody>
          <a:bodyPr>
            <a:normAutofit fontScale="90000"/>
          </a:bodyPr>
          <a:lstStyle/>
          <a:p>
            <a:r>
              <a:rPr lang="en-US" sz="3200" b="1" i="0" dirty="0">
                <a:solidFill>
                  <a:srgbClr val="C00000"/>
                </a:solidFill>
                <a:effectLst/>
                <a:latin typeface="Arial Black" panose="020B0A04020102020204" pitchFamily="34" charset="0"/>
              </a:rPr>
              <a:t>Software Design Approaches</a:t>
            </a:r>
            <a:endParaRPr lang="en-US" sz="3200" dirty="0">
              <a:solidFill>
                <a:srgbClr val="C0000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6D42C2A9-7BA4-22A5-6FF9-6D64151E367F}"/>
              </a:ext>
            </a:extLst>
          </p:cNvPr>
          <p:cNvSpPr>
            <a:spLocks noGrp="1"/>
          </p:cNvSpPr>
          <p:nvPr>
            <p:ph idx="1"/>
          </p:nvPr>
        </p:nvSpPr>
        <p:spPr>
          <a:xfrm>
            <a:off x="497542" y="824753"/>
            <a:ext cx="11425517" cy="5809128"/>
          </a:xfrm>
        </p:spPr>
        <p:txBody>
          <a:bodyPr>
            <a:normAutofit fontScale="85000" lnSpcReduction="10000"/>
          </a:bodyPr>
          <a:lstStyle/>
          <a:p>
            <a:pPr marL="0" indent="0" algn="just">
              <a:lnSpc>
                <a:spcPct val="130000"/>
              </a:lnSpc>
              <a:buNone/>
            </a:pPr>
            <a:r>
              <a:rPr lang="en-US" sz="2400" dirty="0">
                <a:solidFill>
                  <a:srgbClr val="0070C0"/>
                </a:solidFill>
                <a:latin typeface="Berlin Sans FB Demi" panose="020E0802020502020306" pitchFamily="34" charset="0"/>
              </a:rPr>
              <a:t>A</a:t>
            </a:r>
            <a:r>
              <a:rPr lang="en-US" sz="2400" b="0" i="0" dirty="0">
                <a:solidFill>
                  <a:srgbClr val="0070C0"/>
                </a:solidFill>
                <a:effectLst/>
                <a:latin typeface="Berlin Sans FB Demi" panose="020E0802020502020306" pitchFamily="34" charset="0"/>
              </a:rPr>
              <a:t> </a:t>
            </a:r>
            <a:r>
              <a:rPr lang="en-US" sz="2400" b="1" i="0" dirty="0">
                <a:solidFill>
                  <a:srgbClr val="0070C0"/>
                </a:solidFill>
                <a:effectLst/>
                <a:latin typeface="Berlin Sans FB Demi" panose="020E0802020502020306" pitchFamily="34" charset="0"/>
              </a:rPr>
              <a:t>system</a:t>
            </a:r>
            <a:r>
              <a:rPr lang="en-US" sz="2400" b="0" i="0" dirty="0">
                <a:solidFill>
                  <a:srgbClr val="0070C0"/>
                </a:solidFill>
                <a:effectLst/>
                <a:latin typeface="Berlin Sans FB Demi" panose="020E0802020502020306" pitchFamily="34" charset="0"/>
              </a:rPr>
              <a:t> is composed of more than one sub-systems and it contains a number of components. Further, these sub-systems and components may have their one set of sub-system and components and creates hierarchical structure in the system.</a:t>
            </a:r>
          </a:p>
          <a:p>
            <a:pPr marL="0" indent="0" algn="just">
              <a:lnSpc>
                <a:spcPct val="130000"/>
              </a:lnSpc>
              <a:buNone/>
            </a:pPr>
            <a:r>
              <a:rPr lang="en-US" sz="2400" b="0" i="0" dirty="0">
                <a:solidFill>
                  <a:srgbClr val="0070C0"/>
                </a:solidFill>
                <a:effectLst/>
                <a:latin typeface="Berlin Sans FB Demi" panose="020E0802020502020306" pitchFamily="34" charset="0"/>
              </a:rPr>
              <a:t>There are two generic approaches for software designing:</a:t>
            </a:r>
          </a:p>
          <a:p>
            <a:pPr marL="0" indent="0" algn="just">
              <a:lnSpc>
                <a:spcPct val="130000"/>
              </a:lnSpc>
              <a:buNone/>
            </a:pPr>
            <a:r>
              <a:rPr lang="en-US" sz="2400" b="1" i="0" dirty="0">
                <a:solidFill>
                  <a:srgbClr val="C00000"/>
                </a:solidFill>
                <a:effectLst/>
                <a:latin typeface="Berlin Sans FB Demi" panose="020E0802020502020306" pitchFamily="34" charset="0"/>
              </a:rPr>
              <a:t>Top down Design</a:t>
            </a:r>
          </a:p>
          <a:p>
            <a:pPr algn="just">
              <a:lnSpc>
                <a:spcPct val="130000"/>
              </a:lnSpc>
              <a:buClr>
                <a:srgbClr val="FFC000"/>
              </a:buClr>
              <a:buFont typeface="Wingdings" panose="05000000000000000000" pitchFamily="2" charset="2"/>
              <a:buChar char="Ø"/>
            </a:pPr>
            <a:r>
              <a:rPr lang="en-US" sz="2400" b="0" i="0" dirty="0">
                <a:solidFill>
                  <a:srgbClr val="0070C0"/>
                </a:solidFill>
                <a:effectLst/>
                <a:latin typeface="Berlin Sans FB Demi" panose="020E0802020502020306" pitchFamily="34" charset="0"/>
              </a:rPr>
              <a:t>Top-down design takes the whole software system as one entity and then decomposes it to achieve more than one sub-system or component based on some characteristics. Each subsystem or component is then treated as a system and decomposed further. This process keeps on running until the lowest level of system in the top-down hierarchy is achieved.</a:t>
            </a:r>
          </a:p>
          <a:p>
            <a:pPr algn="just">
              <a:lnSpc>
                <a:spcPct val="130000"/>
              </a:lnSpc>
              <a:buClr>
                <a:srgbClr val="FFC000"/>
              </a:buClr>
              <a:buFont typeface="Wingdings" panose="05000000000000000000" pitchFamily="2" charset="2"/>
              <a:buChar char="Ø"/>
            </a:pPr>
            <a:r>
              <a:rPr lang="en-US" sz="2400" b="0" i="0" dirty="0">
                <a:solidFill>
                  <a:srgbClr val="0070C0"/>
                </a:solidFill>
                <a:effectLst/>
                <a:latin typeface="Berlin Sans FB Demi" panose="020E0802020502020306" pitchFamily="34" charset="0"/>
              </a:rPr>
              <a:t>Top-down design starts with a generalized model of system and keeps on defining the more specific part of it. When all components are composed the whole system comes into existence.</a:t>
            </a:r>
          </a:p>
          <a:p>
            <a:pPr algn="just">
              <a:lnSpc>
                <a:spcPct val="130000"/>
              </a:lnSpc>
              <a:buClr>
                <a:srgbClr val="FFC000"/>
              </a:buClr>
              <a:buFont typeface="Wingdings" panose="05000000000000000000" pitchFamily="2" charset="2"/>
              <a:buChar char="Ø"/>
            </a:pPr>
            <a:r>
              <a:rPr lang="en-US" sz="2400" b="0" i="0" dirty="0">
                <a:solidFill>
                  <a:srgbClr val="0070C0"/>
                </a:solidFill>
                <a:effectLst/>
                <a:latin typeface="Berlin Sans FB Demi" panose="020E0802020502020306" pitchFamily="34" charset="0"/>
              </a:rPr>
              <a:t>Top-down design is more suitable when the software solution needs to be designed from scratch and specific details are unknown.</a:t>
            </a:r>
            <a:endParaRPr lang="en-US" dirty="0">
              <a:solidFill>
                <a:srgbClr val="0070C0"/>
              </a:solidFill>
              <a:latin typeface="Berlin Sans FB Demi" panose="020E0802020502020306" pitchFamily="34" charset="0"/>
            </a:endParaRPr>
          </a:p>
        </p:txBody>
      </p:sp>
    </p:spTree>
    <p:extLst>
      <p:ext uri="{BB962C8B-B14F-4D97-AF65-F5344CB8AC3E}">
        <p14:creationId xmlns:p14="http://schemas.microsoft.com/office/powerpoint/2010/main" val="894100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6B7D2-B1C7-B8A7-08D7-508D0DBB1B9E}"/>
              </a:ext>
            </a:extLst>
          </p:cNvPr>
          <p:cNvSpPr>
            <a:spLocks noGrp="1"/>
          </p:cNvSpPr>
          <p:nvPr>
            <p:ph type="title"/>
          </p:nvPr>
        </p:nvSpPr>
        <p:spPr>
          <a:xfrm>
            <a:off x="614082" y="311336"/>
            <a:ext cx="10515600" cy="728569"/>
          </a:xfrm>
        </p:spPr>
        <p:txBody>
          <a:bodyPr>
            <a:normAutofit/>
          </a:bodyPr>
          <a:lstStyle/>
          <a:p>
            <a:r>
              <a:rPr lang="en-US" sz="3200" b="1" i="0" dirty="0">
                <a:solidFill>
                  <a:srgbClr val="C00000"/>
                </a:solidFill>
                <a:effectLst/>
                <a:latin typeface="Arial Black" panose="020B0A04020102020204" pitchFamily="34" charset="0"/>
              </a:rPr>
              <a:t>Software Design Approaches</a:t>
            </a:r>
            <a:endParaRPr lang="en-US" sz="3200" dirty="0">
              <a:solidFill>
                <a:srgbClr val="C0000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6D42C2A9-7BA4-22A5-6FF9-6D64151E367F}"/>
              </a:ext>
            </a:extLst>
          </p:cNvPr>
          <p:cNvSpPr>
            <a:spLocks noGrp="1"/>
          </p:cNvSpPr>
          <p:nvPr>
            <p:ph idx="1"/>
          </p:nvPr>
        </p:nvSpPr>
        <p:spPr>
          <a:xfrm>
            <a:off x="811305" y="1129552"/>
            <a:ext cx="11183471" cy="5531223"/>
          </a:xfrm>
        </p:spPr>
        <p:txBody>
          <a:bodyPr>
            <a:normAutofit/>
          </a:bodyPr>
          <a:lstStyle/>
          <a:p>
            <a:pPr marL="0" indent="0">
              <a:buNone/>
            </a:pPr>
            <a:r>
              <a:rPr lang="en-US" sz="2400" b="1" i="0" dirty="0">
                <a:solidFill>
                  <a:srgbClr val="C00000"/>
                </a:solidFill>
                <a:effectLst/>
                <a:latin typeface="Berlin Sans FB Demi" panose="020E0802020502020306" pitchFamily="34" charset="0"/>
              </a:rPr>
              <a:t>Bottom Up Design</a:t>
            </a:r>
          </a:p>
          <a:p>
            <a:pPr algn="just">
              <a:lnSpc>
                <a:spcPct val="125000"/>
              </a:lnSpc>
              <a:buClr>
                <a:srgbClr val="FFC000"/>
              </a:buClr>
              <a:buFont typeface="Wingdings" panose="05000000000000000000" pitchFamily="2" charset="2"/>
              <a:buChar char="Ø"/>
            </a:pPr>
            <a:r>
              <a:rPr lang="en-US" sz="2400" b="0" i="0" dirty="0">
                <a:solidFill>
                  <a:srgbClr val="0070C0"/>
                </a:solidFill>
                <a:effectLst/>
                <a:latin typeface="Berlin Sans FB Demi" panose="020E0802020502020306" pitchFamily="34" charset="0"/>
              </a:rPr>
              <a:t>The bottom up design model starts with most specific and basic components. It proceeds with composing higher level of components by using basic or lower level components. It keeps creating higher level components until the desired system is not evolved as one single component. With each higher level, the amount of abstraction is increased.</a:t>
            </a:r>
          </a:p>
          <a:p>
            <a:pPr algn="just">
              <a:lnSpc>
                <a:spcPct val="125000"/>
              </a:lnSpc>
              <a:buClr>
                <a:srgbClr val="FFC000"/>
              </a:buClr>
              <a:buFont typeface="Wingdings" panose="05000000000000000000" pitchFamily="2" charset="2"/>
              <a:buChar char="Ø"/>
            </a:pPr>
            <a:r>
              <a:rPr lang="en-US" sz="2400" b="0" i="0" dirty="0">
                <a:solidFill>
                  <a:srgbClr val="0070C0"/>
                </a:solidFill>
                <a:effectLst/>
                <a:latin typeface="Berlin Sans FB Demi" panose="020E0802020502020306" pitchFamily="34" charset="0"/>
              </a:rPr>
              <a:t>Bottom-up strategy is more suitable when a system needs to be created from some existing system, where the basic primitives can be used in the newer system.</a:t>
            </a:r>
          </a:p>
          <a:p>
            <a:pPr algn="just">
              <a:lnSpc>
                <a:spcPct val="125000"/>
              </a:lnSpc>
              <a:buClr>
                <a:srgbClr val="FFC000"/>
              </a:buClr>
              <a:buFont typeface="Wingdings" panose="05000000000000000000" pitchFamily="2" charset="2"/>
              <a:buChar char="Ø"/>
            </a:pPr>
            <a:r>
              <a:rPr lang="en-US" sz="2400" b="0" i="0" dirty="0">
                <a:solidFill>
                  <a:srgbClr val="0070C0"/>
                </a:solidFill>
                <a:effectLst/>
                <a:latin typeface="Berlin Sans FB Demi" panose="020E0802020502020306" pitchFamily="34" charset="0"/>
              </a:rPr>
              <a:t>Both, top-down and bottom-up approaches are not practical individually. Instead, a good combination of both is used.</a:t>
            </a:r>
            <a:endParaRPr lang="en-US" sz="2400" dirty="0">
              <a:solidFill>
                <a:srgbClr val="0070C0"/>
              </a:solidFill>
              <a:latin typeface="Berlin Sans FB Demi" panose="020E0802020502020306" pitchFamily="34" charset="0"/>
            </a:endParaRPr>
          </a:p>
        </p:txBody>
      </p:sp>
    </p:spTree>
    <p:extLst>
      <p:ext uri="{BB962C8B-B14F-4D97-AF65-F5344CB8AC3E}">
        <p14:creationId xmlns:p14="http://schemas.microsoft.com/office/powerpoint/2010/main" val="3136454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6B7D2-B1C7-B8A7-08D7-508D0DBB1B9E}"/>
              </a:ext>
            </a:extLst>
          </p:cNvPr>
          <p:cNvSpPr>
            <a:spLocks noGrp="1"/>
          </p:cNvSpPr>
          <p:nvPr>
            <p:ph type="title"/>
          </p:nvPr>
        </p:nvSpPr>
        <p:spPr>
          <a:xfrm>
            <a:off x="569259" y="320302"/>
            <a:ext cx="10515600" cy="728569"/>
          </a:xfrm>
        </p:spPr>
        <p:txBody>
          <a:bodyPr>
            <a:normAutofit/>
          </a:bodyPr>
          <a:lstStyle/>
          <a:p>
            <a:r>
              <a:rPr lang="en-US" sz="3200" b="1" i="0" dirty="0">
                <a:solidFill>
                  <a:srgbClr val="C00000"/>
                </a:solidFill>
                <a:effectLst/>
                <a:latin typeface="Arial Black" panose="020B0A04020102020204" pitchFamily="34" charset="0"/>
              </a:rPr>
              <a:t>Software Design Approaches</a:t>
            </a:r>
            <a:endParaRPr lang="en-US" sz="3200" dirty="0">
              <a:solidFill>
                <a:srgbClr val="C0000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6D42C2A9-7BA4-22A5-6FF9-6D64151E367F}"/>
              </a:ext>
            </a:extLst>
          </p:cNvPr>
          <p:cNvSpPr>
            <a:spLocks noGrp="1"/>
          </p:cNvSpPr>
          <p:nvPr>
            <p:ph idx="1"/>
          </p:nvPr>
        </p:nvSpPr>
        <p:spPr>
          <a:xfrm>
            <a:off x="658906" y="1048871"/>
            <a:ext cx="11183471" cy="5531223"/>
          </a:xfrm>
        </p:spPr>
        <p:txBody>
          <a:bodyPr>
            <a:normAutofit/>
          </a:bodyPr>
          <a:lstStyle/>
          <a:p>
            <a:pPr marL="0" indent="0">
              <a:buNone/>
            </a:pPr>
            <a:r>
              <a:rPr lang="en-US" sz="2400" b="1" i="0" dirty="0">
                <a:solidFill>
                  <a:srgbClr val="C00000"/>
                </a:solidFill>
                <a:effectLst/>
                <a:latin typeface="Berlin Sans FB Demi" panose="020E0802020502020306" pitchFamily="34" charset="0"/>
              </a:rPr>
              <a:t>Bottom Up Design</a:t>
            </a:r>
          </a:p>
          <a:p>
            <a:pPr algn="just">
              <a:lnSpc>
                <a:spcPct val="125000"/>
              </a:lnSpc>
              <a:buClr>
                <a:srgbClr val="FFC000"/>
              </a:buClr>
              <a:buFont typeface="Wingdings" panose="05000000000000000000" pitchFamily="2" charset="2"/>
              <a:buChar char="Ø"/>
            </a:pPr>
            <a:r>
              <a:rPr lang="en-US" sz="2400" b="0" i="0" dirty="0">
                <a:solidFill>
                  <a:srgbClr val="0070C0"/>
                </a:solidFill>
                <a:effectLst/>
                <a:latin typeface="Berlin Sans FB Demi" panose="020E0802020502020306" pitchFamily="34" charset="0"/>
              </a:rPr>
              <a:t>The bottom up design model starts with most specific and basic components. It proceeds with composing higher level of components by using basic or lower level components. It keeps creating higher level components until the desired system is not evolved as one single component. With each higher level, the amount of abstraction is increased.</a:t>
            </a:r>
          </a:p>
          <a:p>
            <a:pPr algn="just">
              <a:lnSpc>
                <a:spcPct val="125000"/>
              </a:lnSpc>
              <a:buClr>
                <a:srgbClr val="FFC000"/>
              </a:buClr>
              <a:buFont typeface="Wingdings" panose="05000000000000000000" pitchFamily="2" charset="2"/>
              <a:buChar char="Ø"/>
            </a:pPr>
            <a:r>
              <a:rPr lang="en-US" sz="2400" b="0" i="0" dirty="0">
                <a:solidFill>
                  <a:srgbClr val="0070C0"/>
                </a:solidFill>
                <a:effectLst/>
                <a:latin typeface="Berlin Sans FB Demi" panose="020E0802020502020306" pitchFamily="34" charset="0"/>
              </a:rPr>
              <a:t>Bottom-up strategy is more suitable when a system needs to be created from some existing system, where the basic primitives can be used in the newer system.</a:t>
            </a:r>
          </a:p>
          <a:p>
            <a:pPr algn="just">
              <a:lnSpc>
                <a:spcPct val="125000"/>
              </a:lnSpc>
              <a:buClr>
                <a:srgbClr val="FFC000"/>
              </a:buClr>
              <a:buFont typeface="Wingdings" panose="05000000000000000000" pitchFamily="2" charset="2"/>
              <a:buChar char="Ø"/>
            </a:pPr>
            <a:r>
              <a:rPr lang="en-US" sz="2400" b="0" i="0" dirty="0">
                <a:solidFill>
                  <a:srgbClr val="0070C0"/>
                </a:solidFill>
                <a:effectLst/>
                <a:latin typeface="Berlin Sans FB Demi" panose="020E0802020502020306" pitchFamily="34" charset="0"/>
              </a:rPr>
              <a:t>Both, top-down and bottom-up approaches are not practical individually. Instead, a good combination of both is used.</a:t>
            </a:r>
            <a:endParaRPr lang="en-US" sz="2400" dirty="0">
              <a:solidFill>
                <a:srgbClr val="0070C0"/>
              </a:solidFill>
              <a:latin typeface="Berlin Sans FB Demi" panose="020E0802020502020306" pitchFamily="34" charset="0"/>
            </a:endParaRPr>
          </a:p>
        </p:txBody>
      </p:sp>
    </p:spTree>
    <p:extLst>
      <p:ext uri="{BB962C8B-B14F-4D97-AF65-F5344CB8AC3E}">
        <p14:creationId xmlns:p14="http://schemas.microsoft.com/office/powerpoint/2010/main" val="2449263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8FBC-9A4A-271F-59A8-719C0CB4B334}"/>
              </a:ext>
            </a:extLst>
          </p:cNvPr>
          <p:cNvSpPr>
            <a:spLocks noGrp="1"/>
          </p:cNvSpPr>
          <p:nvPr>
            <p:ph type="title"/>
          </p:nvPr>
        </p:nvSpPr>
        <p:spPr>
          <a:xfrm>
            <a:off x="838200" y="365126"/>
            <a:ext cx="10515600" cy="791322"/>
          </a:xfrm>
        </p:spPr>
        <p:txBody>
          <a:bodyPr>
            <a:normAutofit/>
          </a:bodyPr>
          <a:lstStyle/>
          <a:p>
            <a:r>
              <a:rPr lang="en-US" sz="3200" b="1" i="0" dirty="0">
                <a:solidFill>
                  <a:srgbClr val="C00000"/>
                </a:solidFill>
                <a:effectLst/>
                <a:latin typeface="Arial Black" panose="020B0A04020102020204" pitchFamily="34" charset="0"/>
              </a:rPr>
              <a:t>Top down Design VS. Bottom Up Design</a:t>
            </a:r>
            <a:endParaRPr lang="en-US" sz="3200" dirty="0">
              <a:latin typeface="Arial Black" panose="020B0A04020102020204" pitchFamily="34" charset="0"/>
            </a:endParaRPr>
          </a:p>
        </p:txBody>
      </p:sp>
      <p:pic>
        <p:nvPicPr>
          <p:cNvPr id="5" name="Content Placeholder 4">
            <a:extLst>
              <a:ext uri="{FF2B5EF4-FFF2-40B4-BE49-F238E27FC236}">
                <a16:creationId xmlns:a16="http://schemas.microsoft.com/office/drawing/2014/main" id="{06E21045-BE74-2E87-6116-4AEA14DF2E9A}"/>
              </a:ext>
            </a:extLst>
          </p:cNvPr>
          <p:cNvPicPr>
            <a:picLocks noGrp="1" noChangeAspect="1"/>
          </p:cNvPicPr>
          <p:nvPr>
            <p:ph idx="1"/>
          </p:nvPr>
        </p:nvPicPr>
        <p:blipFill>
          <a:blip r:embed="rId2"/>
          <a:stretch>
            <a:fillRect/>
          </a:stretch>
        </p:blipFill>
        <p:spPr>
          <a:xfrm>
            <a:off x="823182" y="1156447"/>
            <a:ext cx="10590522" cy="5127811"/>
          </a:xfrm>
        </p:spPr>
      </p:pic>
    </p:spTree>
    <p:extLst>
      <p:ext uri="{BB962C8B-B14F-4D97-AF65-F5344CB8AC3E}">
        <p14:creationId xmlns:p14="http://schemas.microsoft.com/office/powerpoint/2010/main" val="2225089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8CAFB-A013-9064-87BA-F4B864ABF568}"/>
              </a:ext>
            </a:extLst>
          </p:cNvPr>
          <p:cNvSpPr>
            <a:spLocks noGrp="1"/>
          </p:cNvSpPr>
          <p:nvPr>
            <p:ph type="title"/>
          </p:nvPr>
        </p:nvSpPr>
        <p:spPr>
          <a:xfrm>
            <a:off x="838200" y="365125"/>
            <a:ext cx="10515600" cy="629957"/>
          </a:xfrm>
        </p:spPr>
        <p:txBody>
          <a:bodyPr>
            <a:normAutofit/>
          </a:bodyPr>
          <a:lstStyle/>
          <a:p>
            <a:r>
              <a:rPr lang="en-US" sz="3200" b="1" i="0" dirty="0">
                <a:solidFill>
                  <a:srgbClr val="C00000"/>
                </a:solidFill>
                <a:effectLst/>
                <a:latin typeface="Arial Black" panose="020B0A04020102020204" pitchFamily="34" charset="0"/>
              </a:rPr>
              <a:t>Analysis </a:t>
            </a:r>
            <a:r>
              <a:rPr lang="en-US" sz="3200" b="1" i="1" dirty="0">
                <a:solidFill>
                  <a:srgbClr val="C00000"/>
                </a:solidFill>
                <a:effectLst/>
                <a:latin typeface="Arial Black" panose="020B0A04020102020204" pitchFamily="34" charset="0"/>
              </a:rPr>
              <a:t>vs. </a:t>
            </a:r>
            <a:r>
              <a:rPr lang="en-US" sz="3200" b="1" dirty="0">
                <a:solidFill>
                  <a:srgbClr val="C00000"/>
                </a:solidFill>
                <a:latin typeface="Arial Black" panose="020B0A04020102020204" pitchFamily="34" charset="0"/>
              </a:rPr>
              <a:t>D</a:t>
            </a:r>
            <a:r>
              <a:rPr lang="en-US" sz="3200" b="1" i="0" dirty="0">
                <a:solidFill>
                  <a:srgbClr val="C00000"/>
                </a:solidFill>
                <a:effectLst/>
                <a:latin typeface="Arial Black" panose="020B0A04020102020204" pitchFamily="34" charset="0"/>
              </a:rPr>
              <a:t>esign</a:t>
            </a:r>
            <a:endParaRPr lang="en-US" sz="3200" dirty="0">
              <a:solidFill>
                <a:srgbClr val="C0000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2520B37D-3FBD-B7E9-3CF3-858D42A6B223}"/>
              </a:ext>
            </a:extLst>
          </p:cNvPr>
          <p:cNvSpPr>
            <a:spLocks noGrp="1"/>
          </p:cNvSpPr>
          <p:nvPr>
            <p:ph idx="1"/>
          </p:nvPr>
        </p:nvSpPr>
        <p:spPr>
          <a:xfrm>
            <a:off x="838199" y="995082"/>
            <a:ext cx="10887635" cy="5782236"/>
          </a:xfrm>
        </p:spPr>
        <p:txBody>
          <a:bodyPr>
            <a:normAutofit/>
          </a:bodyPr>
          <a:lstStyle/>
          <a:p>
            <a:pPr algn="just">
              <a:lnSpc>
                <a:spcPct val="125000"/>
              </a:lnSpc>
              <a:buClr>
                <a:srgbClr val="FFC000"/>
              </a:buClr>
              <a:buFont typeface="Wingdings" panose="05000000000000000000" pitchFamily="2" charset="2"/>
              <a:buChar char="Ø"/>
            </a:pPr>
            <a:r>
              <a:rPr lang="en-US" sz="2000" b="0" i="0" dirty="0">
                <a:solidFill>
                  <a:srgbClr val="0070C0"/>
                </a:solidFill>
                <a:effectLst/>
                <a:latin typeface="Berlin Sans FB Demi" panose="020E0802020502020306" pitchFamily="34" charset="0"/>
              </a:rPr>
              <a:t>Analysis and design activities differ in goal and scope.</a:t>
            </a:r>
          </a:p>
          <a:p>
            <a:pPr algn="just">
              <a:lnSpc>
                <a:spcPct val="125000"/>
              </a:lnSpc>
              <a:buClr>
                <a:srgbClr val="FFC000"/>
              </a:buClr>
              <a:buFont typeface="Wingdings" panose="05000000000000000000" pitchFamily="2" charset="2"/>
              <a:buChar char="Ø"/>
            </a:pPr>
            <a:r>
              <a:rPr lang="en-US" sz="2000" b="0" i="0" dirty="0">
                <a:solidFill>
                  <a:srgbClr val="0070C0"/>
                </a:solidFill>
                <a:effectLst/>
                <a:latin typeface="Berlin Sans FB Demi" panose="020E0802020502020306" pitchFamily="34" charset="0"/>
              </a:rPr>
              <a:t>The analysis results are generic and does not consider implementation or the issues associated with specific platforms. </a:t>
            </a:r>
          </a:p>
          <a:p>
            <a:pPr algn="just">
              <a:lnSpc>
                <a:spcPct val="125000"/>
              </a:lnSpc>
              <a:buClr>
                <a:srgbClr val="FFC000"/>
              </a:buClr>
              <a:buFont typeface="Wingdings" panose="05000000000000000000" pitchFamily="2" charset="2"/>
              <a:buChar char="Ø"/>
            </a:pPr>
            <a:r>
              <a:rPr lang="en-US" sz="2000" b="0" i="0" dirty="0">
                <a:solidFill>
                  <a:srgbClr val="0070C0"/>
                </a:solidFill>
                <a:effectLst/>
                <a:latin typeface="Berlin Sans FB Demi" panose="020E0802020502020306" pitchFamily="34" charset="0"/>
              </a:rPr>
              <a:t>The analysis model is usually documented using some graphical formalism. </a:t>
            </a:r>
          </a:p>
          <a:p>
            <a:pPr algn="just">
              <a:lnSpc>
                <a:spcPct val="125000"/>
              </a:lnSpc>
              <a:buClr>
                <a:srgbClr val="FFC000"/>
              </a:buClr>
              <a:buFont typeface="Wingdings" panose="05000000000000000000" pitchFamily="2" charset="2"/>
              <a:buChar char="Ø"/>
            </a:pPr>
            <a:r>
              <a:rPr lang="en-US" sz="2000" b="0" i="0" dirty="0">
                <a:solidFill>
                  <a:srgbClr val="0070C0"/>
                </a:solidFill>
                <a:effectLst/>
                <a:latin typeface="Berlin Sans FB Demi" panose="020E0802020502020306" pitchFamily="34" charset="0"/>
              </a:rPr>
              <a:t>In case of the function-oriented approach, the analysis model would be documented using </a:t>
            </a:r>
            <a:r>
              <a:rPr lang="en-US" sz="2000" b="0" i="1" dirty="0">
                <a:solidFill>
                  <a:srgbClr val="0070C0"/>
                </a:solidFill>
                <a:effectLst/>
                <a:latin typeface="Berlin Sans FB Demi" panose="020E0802020502020306" pitchFamily="34" charset="0"/>
              </a:rPr>
              <a:t>data flow diagrams </a:t>
            </a:r>
            <a:r>
              <a:rPr lang="en-US" sz="2000" b="0" i="0" dirty="0">
                <a:solidFill>
                  <a:srgbClr val="0070C0"/>
                </a:solidFill>
                <a:effectLst/>
                <a:latin typeface="Berlin Sans FB Demi" panose="020E0802020502020306" pitchFamily="34" charset="0"/>
              </a:rPr>
              <a:t>(DFDs), whereas the design would be documented using structure chart. </a:t>
            </a:r>
          </a:p>
          <a:p>
            <a:pPr algn="just">
              <a:lnSpc>
                <a:spcPct val="125000"/>
              </a:lnSpc>
              <a:buClr>
                <a:srgbClr val="FFC000"/>
              </a:buClr>
              <a:buFont typeface="Wingdings" panose="05000000000000000000" pitchFamily="2" charset="2"/>
              <a:buChar char="Ø"/>
            </a:pPr>
            <a:r>
              <a:rPr lang="en-US" sz="2000" dirty="0">
                <a:solidFill>
                  <a:srgbClr val="0070C0"/>
                </a:solidFill>
                <a:latin typeface="Berlin Sans FB Demi" panose="020E0802020502020306" pitchFamily="34" charset="0"/>
              </a:rPr>
              <a:t>F</a:t>
            </a:r>
            <a:r>
              <a:rPr lang="en-US" sz="2000" b="0" i="0" dirty="0">
                <a:solidFill>
                  <a:srgbClr val="0070C0"/>
                </a:solidFill>
                <a:effectLst/>
                <a:latin typeface="Berlin Sans FB Demi" panose="020E0802020502020306" pitchFamily="34" charset="0"/>
              </a:rPr>
              <a:t>or object-oriented approach, both the design model and the analysis model will be documented using </a:t>
            </a:r>
            <a:r>
              <a:rPr lang="en-US" sz="2000" b="0" i="1" dirty="0">
                <a:solidFill>
                  <a:srgbClr val="0070C0"/>
                </a:solidFill>
                <a:effectLst/>
                <a:latin typeface="Berlin Sans FB Demi" panose="020E0802020502020306" pitchFamily="34" charset="0"/>
              </a:rPr>
              <a:t>unified modelling language </a:t>
            </a:r>
            <a:r>
              <a:rPr lang="en-US" sz="2000" b="0" i="0" dirty="0">
                <a:solidFill>
                  <a:srgbClr val="0070C0"/>
                </a:solidFill>
                <a:effectLst/>
                <a:latin typeface="Berlin Sans FB Demi" panose="020E0802020502020306" pitchFamily="34" charset="0"/>
              </a:rPr>
              <a:t>(UML). </a:t>
            </a:r>
          </a:p>
          <a:p>
            <a:pPr algn="just">
              <a:lnSpc>
                <a:spcPct val="125000"/>
              </a:lnSpc>
              <a:buClr>
                <a:srgbClr val="FFC000"/>
              </a:buClr>
              <a:buFont typeface="Wingdings" panose="05000000000000000000" pitchFamily="2" charset="2"/>
              <a:buChar char="Ø"/>
            </a:pPr>
            <a:r>
              <a:rPr lang="en-US" sz="2000" b="0" i="0" dirty="0">
                <a:solidFill>
                  <a:srgbClr val="0070C0"/>
                </a:solidFill>
                <a:effectLst/>
                <a:latin typeface="Berlin Sans FB Demi" panose="020E0802020502020306" pitchFamily="34" charset="0"/>
              </a:rPr>
              <a:t>The analysis model would normally be very difficult to implement using a programming language.</a:t>
            </a:r>
          </a:p>
          <a:p>
            <a:pPr algn="just">
              <a:lnSpc>
                <a:spcPct val="125000"/>
              </a:lnSpc>
              <a:buClr>
                <a:srgbClr val="FFC000"/>
              </a:buClr>
              <a:buFont typeface="Wingdings" panose="05000000000000000000" pitchFamily="2" charset="2"/>
              <a:buChar char="Ø"/>
            </a:pPr>
            <a:r>
              <a:rPr lang="en-US" sz="2000" b="0" i="0" dirty="0">
                <a:solidFill>
                  <a:srgbClr val="0070C0"/>
                </a:solidFill>
                <a:effectLst/>
                <a:latin typeface="Berlin Sans FB Demi" panose="020E0802020502020306" pitchFamily="34" charset="0"/>
              </a:rPr>
              <a:t>The design model is obtained from the analysis model through transformations over a series of steps.</a:t>
            </a:r>
            <a:r>
              <a:rPr lang="en-US" sz="2000" dirty="0">
                <a:solidFill>
                  <a:srgbClr val="0070C0"/>
                </a:solidFill>
                <a:latin typeface="Berlin Sans FB Demi" panose="020E0802020502020306" pitchFamily="34" charset="0"/>
              </a:rPr>
              <a:t> </a:t>
            </a:r>
          </a:p>
        </p:txBody>
      </p:sp>
    </p:spTree>
    <p:extLst>
      <p:ext uri="{BB962C8B-B14F-4D97-AF65-F5344CB8AC3E}">
        <p14:creationId xmlns:p14="http://schemas.microsoft.com/office/powerpoint/2010/main" val="2162060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CEA87-0587-22F7-1BC6-96FC444E32C6}"/>
              </a:ext>
            </a:extLst>
          </p:cNvPr>
          <p:cNvSpPr>
            <a:spLocks noGrp="1"/>
          </p:cNvSpPr>
          <p:nvPr>
            <p:ph type="title"/>
          </p:nvPr>
        </p:nvSpPr>
        <p:spPr>
          <a:xfrm>
            <a:off x="766483" y="365126"/>
            <a:ext cx="10515600" cy="513416"/>
          </a:xfrm>
        </p:spPr>
        <p:txBody>
          <a:bodyPr>
            <a:noAutofit/>
          </a:bodyPr>
          <a:lstStyle/>
          <a:p>
            <a:r>
              <a:rPr lang="en-US" sz="3200" b="1" i="0" dirty="0">
                <a:solidFill>
                  <a:srgbClr val="C00000"/>
                </a:solidFill>
                <a:effectLst/>
                <a:latin typeface="Arial Black" panose="020B0A04020102020204" pitchFamily="34" charset="0"/>
              </a:rPr>
              <a:t>Software Design Strategies</a:t>
            </a:r>
            <a:endParaRPr lang="en-US" sz="3200" dirty="0">
              <a:solidFill>
                <a:srgbClr val="C0000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362274BC-3796-8396-1586-84CA22769842}"/>
              </a:ext>
            </a:extLst>
          </p:cNvPr>
          <p:cNvSpPr>
            <a:spLocks noGrp="1"/>
          </p:cNvSpPr>
          <p:nvPr>
            <p:ph idx="1"/>
          </p:nvPr>
        </p:nvSpPr>
        <p:spPr>
          <a:xfrm>
            <a:off x="838200" y="1027766"/>
            <a:ext cx="10923494" cy="4351338"/>
          </a:xfrm>
        </p:spPr>
        <p:txBody>
          <a:bodyPr>
            <a:normAutofit/>
          </a:bodyPr>
          <a:lstStyle/>
          <a:p>
            <a:pPr marL="0" indent="0" algn="just">
              <a:lnSpc>
                <a:spcPct val="150000"/>
              </a:lnSpc>
              <a:buNone/>
            </a:pPr>
            <a:r>
              <a:rPr lang="en-US" sz="2400" b="0" i="0" dirty="0">
                <a:solidFill>
                  <a:srgbClr val="0070C0"/>
                </a:solidFill>
                <a:effectLst/>
                <a:latin typeface="Berlin Sans FB Demi" panose="020E0802020502020306" pitchFamily="34" charset="0"/>
              </a:rPr>
              <a:t>Software design is a process to conceptualize the software requirements into software implementation. Software design takes the user requirements as challenges and tries to find optimum solution. While the software is being conceptualized, a plan is chalked out to find the best possible design for implementing the Intended solution.</a:t>
            </a:r>
          </a:p>
          <a:p>
            <a:pPr marL="0" indent="0" algn="just">
              <a:lnSpc>
                <a:spcPct val="150000"/>
              </a:lnSpc>
              <a:buNone/>
            </a:pPr>
            <a:r>
              <a:rPr lang="en-US" sz="2400" b="0" i="0" dirty="0">
                <a:solidFill>
                  <a:srgbClr val="0070C0"/>
                </a:solidFill>
                <a:effectLst/>
                <a:latin typeface="Berlin Sans FB Demi" panose="020E0802020502020306" pitchFamily="34" charset="0"/>
              </a:rPr>
              <a:t>There are multiple variants of software design.</a:t>
            </a:r>
            <a:endParaRPr lang="en-US" sz="2400" dirty="0">
              <a:solidFill>
                <a:srgbClr val="0070C0"/>
              </a:solidFill>
              <a:latin typeface="Berlin Sans FB Demi" panose="020E0802020502020306" pitchFamily="34" charset="0"/>
            </a:endParaRPr>
          </a:p>
        </p:txBody>
      </p:sp>
    </p:spTree>
    <p:extLst>
      <p:ext uri="{BB962C8B-B14F-4D97-AF65-F5344CB8AC3E}">
        <p14:creationId xmlns:p14="http://schemas.microsoft.com/office/powerpoint/2010/main" val="1368504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2239C-8D3B-B252-2D8E-97ED282510A7}"/>
              </a:ext>
            </a:extLst>
          </p:cNvPr>
          <p:cNvSpPr>
            <a:spLocks noGrp="1"/>
          </p:cNvSpPr>
          <p:nvPr>
            <p:ph type="title"/>
          </p:nvPr>
        </p:nvSpPr>
        <p:spPr>
          <a:xfrm>
            <a:off x="636495" y="266514"/>
            <a:ext cx="10515600" cy="495487"/>
          </a:xfrm>
        </p:spPr>
        <p:txBody>
          <a:bodyPr>
            <a:noAutofit/>
          </a:bodyPr>
          <a:lstStyle/>
          <a:p>
            <a:r>
              <a:rPr lang="en-US" sz="3200" dirty="0">
                <a:solidFill>
                  <a:srgbClr val="C00000"/>
                </a:solidFill>
                <a:latin typeface="Arial Black" panose="020B0A04020102020204" pitchFamily="34" charset="0"/>
              </a:rPr>
              <a:t>Comparison of Modularity</a:t>
            </a:r>
          </a:p>
        </p:txBody>
      </p:sp>
      <p:sp>
        <p:nvSpPr>
          <p:cNvPr id="3" name="Content Placeholder 2">
            <a:extLst>
              <a:ext uri="{FF2B5EF4-FFF2-40B4-BE49-F238E27FC236}">
                <a16:creationId xmlns:a16="http://schemas.microsoft.com/office/drawing/2014/main" id="{0496DAE1-1A6C-8D12-8D85-064BC1C81273}"/>
              </a:ext>
            </a:extLst>
          </p:cNvPr>
          <p:cNvSpPr>
            <a:spLocks noGrp="1"/>
          </p:cNvSpPr>
          <p:nvPr>
            <p:ph idx="1"/>
          </p:nvPr>
        </p:nvSpPr>
        <p:spPr>
          <a:xfrm>
            <a:off x="636495" y="950258"/>
            <a:ext cx="11313458" cy="5791201"/>
          </a:xfrm>
        </p:spPr>
        <p:txBody>
          <a:bodyPr>
            <a:noAutofit/>
          </a:bodyPr>
          <a:lstStyle/>
          <a:p>
            <a:pPr algn="just">
              <a:buClr>
                <a:srgbClr val="FFC000"/>
              </a:buClr>
              <a:buFont typeface="Wingdings" panose="05000000000000000000" pitchFamily="2" charset="2"/>
              <a:buChar char="Ø"/>
            </a:pPr>
            <a:r>
              <a:rPr lang="en-US" sz="2000" dirty="0">
                <a:solidFill>
                  <a:srgbClr val="0070C0"/>
                </a:solidFill>
                <a:latin typeface="Berlin Sans FB Demi" panose="020E0802020502020306" pitchFamily="34" charset="0"/>
              </a:rPr>
              <a:t>H</a:t>
            </a:r>
            <a:r>
              <a:rPr lang="en-US" sz="2000" b="0" i="0" dirty="0">
                <a:solidFill>
                  <a:srgbClr val="0070C0"/>
                </a:solidFill>
                <a:effectLst/>
                <a:latin typeface="Berlin Sans FB Demi" panose="020E0802020502020306" pitchFamily="34" charset="0"/>
              </a:rPr>
              <a:t>ow can we compare the modularity of two alternate design solutions?</a:t>
            </a:r>
          </a:p>
          <a:p>
            <a:pPr algn="just">
              <a:lnSpc>
                <a:spcPct val="125000"/>
              </a:lnSpc>
              <a:buClr>
                <a:srgbClr val="FFC000"/>
              </a:buClr>
              <a:buFont typeface="Wingdings" panose="05000000000000000000" pitchFamily="2" charset="2"/>
              <a:buChar char="Ø"/>
            </a:pPr>
            <a:r>
              <a:rPr lang="en-US" sz="2000" b="0" i="0" dirty="0">
                <a:solidFill>
                  <a:srgbClr val="0070C0"/>
                </a:solidFill>
                <a:effectLst/>
                <a:latin typeface="Berlin Sans FB Demi" panose="020E0802020502020306" pitchFamily="34" charset="0"/>
              </a:rPr>
              <a:t>From an inspection of the module structure, it is at least possible to intuitively form an idea as to which design is more modular. </a:t>
            </a:r>
          </a:p>
          <a:p>
            <a:pPr algn="just">
              <a:lnSpc>
                <a:spcPct val="125000"/>
              </a:lnSpc>
              <a:buClr>
                <a:srgbClr val="FFC000"/>
              </a:buClr>
              <a:buFont typeface="Wingdings" panose="05000000000000000000" pitchFamily="2" charset="2"/>
              <a:buChar char="Ø"/>
            </a:pPr>
            <a:r>
              <a:rPr lang="en-US" sz="2000" b="0" i="0" dirty="0">
                <a:solidFill>
                  <a:srgbClr val="0070C0"/>
                </a:solidFill>
                <a:effectLst/>
                <a:latin typeface="Berlin Sans FB Demi" panose="020E0802020502020306" pitchFamily="34" charset="0"/>
              </a:rPr>
              <a:t>For example, consider two alternate design solutions to a problem that are represented in Figure given next, in which the modules </a:t>
            </a:r>
            <a:r>
              <a:rPr lang="en-US" sz="2000" b="0" i="1" dirty="0">
                <a:solidFill>
                  <a:srgbClr val="0070C0"/>
                </a:solidFill>
                <a:effectLst/>
                <a:latin typeface="Berlin Sans FB Demi" panose="020E0802020502020306" pitchFamily="34" charset="0"/>
              </a:rPr>
              <a:t>M</a:t>
            </a:r>
            <a:r>
              <a:rPr lang="en-US" sz="2000" b="0" i="0" dirty="0">
                <a:solidFill>
                  <a:srgbClr val="0070C0"/>
                </a:solidFill>
                <a:effectLst/>
                <a:latin typeface="Berlin Sans FB Demi" panose="020E0802020502020306" pitchFamily="34" charset="0"/>
              </a:rPr>
              <a:t>1</a:t>
            </a:r>
            <a:r>
              <a:rPr lang="en-US" sz="2000" b="0" i="1" dirty="0">
                <a:solidFill>
                  <a:srgbClr val="0070C0"/>
                </a:solidFill>
                <a:effectLst/>
                <a:latin typeface="Berlin Sans FB Demi" panose="020E0802020502020306" pitchFamily="34" charset="0"/>
              </a:rPr>
              <a:t>, M</a:t>
            </a:r>
            <a:r>
              <a:rPr lang="en-US" sz="2000" b="0" i="0" dirty="0">
                <a:solidFill>
                  <a:srgbClr val="0070C0"/>
                </a:solidFill>
                <a:effectLst/>
                <a:latin typeface="Berlin Sans FB Demi" panose="020E0802020502020306" pitchFamily="34" charset="0"/>
              </a:rPr>
              <a:t>2</a:t>
            </a:r>
            <a:r>
              <a:rPr lang="en-US" sz="2000" b="0" i="1" dirty="0">
                <a:solidFill>
                  <a:srgbClr val="0070C0"/>
                </a:solidFill>
                <a:effectLst/>
                <a:latin typeface="Berlin Sans FB Demi" panose="020E0802020502020306" pitchFamily="34" charset="0"/>
              </a:rPr>
              <a:t>, </a:t>
            </a:r>
            <a:r>
              <a:rPr lang="en-US" sz="2000" b="0" i="0" dirty="0">
                <a:solidFill>
                  <a:srgbClr val="0070C0"/>
                </a:solidFill>
                <a:effectLst/>
                <a:latin typeface="Berlin Sans FB Demi" panose="020E0802020502020306" pitchFamily="34" charset="0"/>
              </a:rPr>
              <a:t>etc. have been drawn as rectangles. The invocation of a module by another module has been shown as an arrow. </a:t>
            </a:r>
          </a:p>
          <a:p>
            <a:pPr algn="just">
              <a:lnSpc>
                <a:spcPct val="125000"/>
              </a:lnSpc>
              <a:buClr>
                <a:srgbClr val="FFC000"/>
              </a:buClr>
              <a:buFont typeface="Wingdings" panose="05000000000000000000" pitchFamily="2" charset="2"/>
              <a:buChar char="Ø"/>
            </a:pPr>
            <a:r>
              <a:rPr lang="en-US" sz="2000" b="0" i="0" dirty="0">
                <a:solidFill>
                  <a:srgbClr val="0070C0"/>
                </a:solidFill>
                <a:effectLst/>
                <a:latin typeface="Berlin Sans FB Demi" panose="020E0802020502020306" pitchFamily="34" charset="0"/>
              </a:rPr>
              <a:t>It can easily be seen that the design solution of the Figure-(a) would be easier to understand since the interactions among the different modules is low. But, can we quantitatively measure the modularity of a design solution? Unless we are able to quantitatively measure the modularity of a design solution, it will be hard to say which design solution is more modular than another.</a:t>
            </a:r>
          </a:p>
          <a:p>
            <a:pPr algn="just">
              <a:lnSpc>
                <a:spcPct val="125000"/>
              </a:lnSpc>
              <a:buClr>
                <a:srgbClr val="FFC000"/>
              </a:buClr>
              <a:buFont typeface="Wingdings" panose="05000000000000000000" pitchFamily="2" charset="2"/>
              <a:buChar char="Ø"/>
            </a:pPr>
            <a:r>
              <a:rPr lang="en-US" sz="2000" b="0" i="0" dirty="0">
                <a:solidFill>
                  <a:srgbClr val="0070C0"/>
                </a:solidFill>
                <a:effectLst/>
                <a:latin typeface="Berlin Sans FB Demi" panose="020E0802020502020306" pitchFamily="34" charset="0"/>
              </a:rPr>
              <a:t>Unfortunately, there are no quantitative metrics available yet to directly measure the modularity of a design. However, we can quantitatively characterize the modularity of a design solution based on the cohesion and coupling existing in the design.</a:t>
            </a:r>
            <a:r>
              <a:rPr lang="en-US" sz="2000" dirty="0">
                <a:solidFill>
                  <a:srgbClr val="0070C0"/>
                </a:solidFill>
                <a:latin typeface="Berlin Sans FB Demi" panose="020E0802020502020306" pitchFamily="34" charset="0"/>
              </a:rPr>
              <a:t> </a:t>
            </a:r>
          </a:p>
        </p:txBody>
      </p:sp>
    </p:spTree>
    <p:extLst>
      <p:ext uri="{BB962C8B-B14F-4D97-AF65-F5344CB8AC3E}">
        <p14:creationId xmlns:p14="http://schemas.microsoft.com/office/powerpoint/2010/main" val="4097974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1B82-B22D-9ED1-9981-2370B6D4C4D6}"/>
              </a:ext>
            </a:extLst>
          </p:cNvPr>
          <p:cNvSpPr>
            <a:spLocks noGrp="1"/>
          </p:cNvSpPr>
          <p:nvPr>
            <p:ph type="title"/>
          </p:nvPr>
        </p:nvSpPr>
        <p:spPr>
          <a:xfrm>
            <a:off x="739588" y="167902"/>
            <a:ext cx="10515600" cy="567203"/>
          </a:xfrm>
        </p:spPr>
        <p:txBody>
          <a:bodyPr>
            <a:normAutofit/>
          </a:bodyPr>
          <a:lstStyle/>
          <a:p>
            <a:r>
              <a:rPr lang="en-US" sz="3200" dirty="0">
                <a:solidFill>
                  <a:srgbClr val="C00000"/>
                </a:solidFill>
                <a:latin typeface="Arial Black" panose="020B0A04020102020204" pitchFamily="34" charset="0"/>
              </a:rPr>
              <a:t>Comparison of Modularity</a:t>
            </a:r>
            <a:endParaRPr lang="en-US" sz="3200" dirty="0"/>
          </a:p>
        </p:txBody>
      </p:sp>
      <p:pic>
        <p:nvPicPr>
          <p:cNvPr id="5" name="Content Placeholder 4">
            <a:extLst>
              <a:ext uri="{FF2B5EF4-FFF2-40B4-BE49-F238E27FC236}">
                <a16:creationId xmlns:a16="http://schemas.microsoft.com/office/drawing/2014/main" id="{F259BAC6-432F-D80A-296D-048D23EA0184}"/>
              </a:ext>
            </a:extLst>
          </p:cNvPr>
          <p:cNvPicPr>
            <a:picLocks noGrp="1" noChangeAspect="1"/>
          </p:cNvPicPr>
          <p:nvPr>
            <p:ph idx="1"/>
          </p:nvPr>
        </p:nvPicPr>
        <p:blipFill>
          <a:blip r:embed="rId2"/>
          <a:stretch>
            <a:fillRect/>
          </a:stretch>
        </p:blipFill>
        <p:spPr>
          <a:xfrm>
            <a:off x="947003" y="932329"/>
            <a:ext cx="7049515" cy="3887943"/>
          </a:xfrm>
        </p:spPr>
      </p:pic>
      <p:sp>
        <p:nvSpPr>
          <p:cNvPr id="6" name="TextBox 5">
            <a:extLst>
              <a:ext uri="{FF2B5EF4-FFF2-40B4-BE49-F238E27FC236}">
                <a16:creationId xmlns:a16="http://schemas.microsoft.com/office/drawing/2014/main" id="{32847DBD-231E-DEBA-D643-45023136ADCE}"/>
              </a:ext>
            </a:extLst>
          </p:cNvPr>
          <p:cNvSpPr txBox="1"/>
          <p:nvPr/>
        </p:nvSpPr>
        <p:spPr>
          <a:xfrm>
            <a:off x="947003" y="4910008"/>
            <a:ext cx="9914965" cy="1015663"/>
          </a:xfrm>
          <a:prstGeom prst="rect">
            <a:avLst/>
          </a:prstGeom>
          <a:noFill/>
        </p:spPr>
        <p:txBody>
          <a:bodyPr wrap="square" rtlCol="0">
            <a:spAutoFit/>
          </a:bodyPr>
          <a:lstStyle/>
          <a:p>
            <a:pPr algn="just"/>
            <a:r>
              <a:rPr lang="en-US" sz="2000" b="0" i="0" dirty="0">
                <a:solidFill>
                  <a:srgbClr val="0070C0"/>
                </a:solidFill>
                <a:effectLst/>
                <a:latin typeface="Berlin Sans FB Demi" panose="020E0802020502020306" pitchFamily="34" charset="0"/>
              </a:rPr>
              <a:t>A software design with high cohesion and low coupling among modules is the effective problem decomposition. Such a design would lead to increased productivity during program development by bringing down the perceived problem complexity.</a:t>
            </a:r>
            <a:endParaRPr lang="en-US" dirty="0">
              <a:latin typeface="Berlin Sans FB Demi" panose="020E0802020502020306" pitchFamily="34" charset="0"/>
            </a:endParaRPr>
          </a:p>
        </p:txBody>
      </p:sp>
    </p:spTree>
    <p:extLst>
      <p:ext uri="{BB962C8B-B14F-4D97-AF65-F5344CB8AC3E}">
        <p14:creationId xmlns:p14="http://schemas.microsoft.com/office/powerpoint/2010/main" val="3160800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386B4-5FCA-3F20-72EB-017F424A49D1}"/>
              </a:ext>
            </a:extLst>
          </p:cNvPr>
          <p:cNvSpPr>
            <a:spLocks noGrp="1"/>
          </p:cNvSpPr>
          <p:nvPr>
            <p:ph type="title"/>
          </p:nvPr>
        </p:nvSpPr>
        <p:spPr>
          <a:xfrm>
            <a:off x="699247" y="365127"/>
            <a:ext cx="10515600" cy="432734"/>
          </a:xfrm>
        </p:spPr>
        <p:txBody>
          <a:bodyPr>
            <a:noAutofit/>
          </a:bodyPr>
          <a:lstStyle/>
          <a:p>
            <a:r>
              <a:rPr lang="en-US" sz="3200" b="1" i="0" dirty="0">
                <a:solidFill>
                  <a:srgbClr val="C00000"/>
                </a:solidFill>
                <a:effectLst/>
                <a:latin typeface="Arial Black" panose="020B0A04020102020204" pitchFamily="34" charset="0"/>
              </a:rPr>
              <a:t>Layered design</a:t>
            </a:r>
            <a:r>
              <a:rPr lang="en-US" sz="3200" dirty="0">
                <a:solidFill>
                  <a:srgbClr val="C00000"/>
                </a:solidFill>
                <a:latin typeface="Arial Black" panose="020B0A04020102020204" pitchFamily="34" charset="0"/>
              </a:rPr>
              <a:t> </a:t>
            </a:r>
          </a:p>
        </p:txBody>
      </p:sp>
      <p:sp>
        <p:nvSpPr>
          <p:cNvPr id="3" name="Content Placeholder 2">
            <a:extLst>
              <a:ext uri="{FF2B5EF4-FFF2-40B4-BE49-F238E27FC236}">
                <a16:creationId xmlns:a16="http://schemas.microsoft.com/office/drawing/2014/main" id="{D0AA1336-B110-D04D-1997-61F5E6C5C62F}"/>
              </a:ext>
            </a:extLst>
          </p:cNvPr>
          <p:cNvSpPr>
            <a:spLocks noGrp="1"/>
          </p:cNvSpPr>
          <p:nvPr>
            <p:ph idx="1"/>
          </p:nvPr>
        </p:nvSpPr>
        <p:spPr>
          <a:xfrm>
            <a:off x="699247" y="977152"/>
            <a:ext cx="11044517" cy="5515721"/>
          </a:xfrm>
        </p:spPr>
        <p:txBody>
          <a:bodyPr>
            <a:normAutofit/>
          </a:bodyPr>
          <a:lstStyle/>
          <a:p>
            <a:pPr algn="just">
              <a:lnSpc>
                <a:spcPct val="125000"/>
              </a:lnSpc>
              <a:buClr>
                <a:srgbClr val="FFC000"/>
              </a:buClr>
              <a:buFont typeface="Wingdings" panose="05000000000000000000" pitchFamily="2" charset="2"/>
              <a:buChar char="Ø"/>
            </a:pPr>
            <a:r>
              <a:rPr lang="en-US" sz="2200" b="0" i="0" dirty="0">
                <a:solidFill>
                  <a:srgbClr val="0070C0"/>
                </a:solidFill>
                <a:effectLst/>
                <a:latin typeface="Berlin Sans FB Demi" panose="020E0802020502020306" pitchFamily="34" charset="0"/>
              </a:rPr>
              <a:t>A layered design is one in which when the call relations among different modules are represented graphically, it would result in a tree-like diagram with clear layering. </a:t>
            </a:r>
          </a:p>
          <a:p>
            <a:pPr algn="just">
              <a:lnSpc>
                <a:spcPct val="125000"/>
              </a:lnSpc>
              <a:buClr>
                <a:srgbClr val="FFC000"/>
              </a:buClr>
              <a:buFont typeface="Wingdings" panose="05000000000000000000" pitchFamily="2" charset="2"/>
              <a:buChar char="Ø"/>
            </a:pPr>
            <a:r>
              <a:rPr lang="en-US" sz="2200" b="0" i="0" dirty="0">
                <a:solidFill>
                  <a:srgbClr val="0070C0"/>
                </a:solidFill>
                <a:effectLst/>
                <a:latin typeface="Berlin Sans FB Demi" panose="020E0802020502020306" pitchFamily="34" charset="0"/>
              </a:rPr>
              <a:t>In a layered design solution, the modules are arranged in a hierarchy of layers. A module can only invoke functions of the modules in the layer immediately below it. </a:t>
            </a:r>
          </a:p>
          <a:p>
            <a:pPr algn="just">
              <a:lnSpc>
                <a:spcPct val="125000"/>
              </a:lnSpc>
              <a:buClr>
                <a:srgbClr val="FFC000"/>
              </a:buClr>
              <a:buFont typeface="Wingdings" panose="05000000000000000000" pitchFamily="2" charset="2"/>
              <a:buChar char="Ø"/>
            </a:pPr>
            <a:r>
              <a:rPr lang="en-US" sz="2200" b="0" i="0" dirty="0">
                <a:solidFill>
                  <a:srgbClr val="0070C0"/>
                </a:solidFill>
                <a:effectLst/>
                <a:latin typeface="Berlin Sans FB Demi" panose="020E0802020502020306" pitchFamily="34" charset="0"/>
              </a:rPr>
              <a:t>The higher layer modules can be considered to be similar to managers that invoke (order) the lower layer modules to get certain tasks done. </a:t>
            </a:r>
          </a:p>
          <a:p>
            <a:pPr algn="just">
              <a:lnSpc>
                <a:spcPct val="125000"/>
              </a:lnSpc>
              <a:buClr>
                <a:srgbClr val="FFC000"/>
              </a:buClr>
              <a:buFont typeface="Wingdings" panose="05000000000000000000" pitchFamily="2" charset="2"/>
              <a:buChar char="Ø"/>
            </a:pPr>
            <a:r>
              <a:rPr lang="en-US" sz="2200" b="0" i="0" dirty="0">
                <a:solidFill>
                  <a:srgbClr val="0070C0"/>
                </a:solidFill>
                <a:effectLst/>
                <a:latin typeface="Berlin Sans FB Demi" panose="020E0802020502020306" pitchFamily="34" charset="0"/>
              </a:rPr>
              <a:t>A layered design can be considered to be implementing </a:t>
            </a:r>
            <a:r>
              <a:rPr lang="en-US" sz="2200" b="0" i="1" dirty="0">
                <a:solidFill>
                  <a:srgbClr val="0070C0"/>
                </a:solidFill>
                <a:effectLst/>
                <a:latin typeface="Berlin Sans FB Demi" panose="020E0802020502020306" pitchFamily="34" charset="0"/>
              </a:rPr>
              <a:t>control abstraction</a:t>
            </a:r>
            <a:r>
              <a:rPr lang="en-US" sz="2200" b="0" i="0" dirty="0">
                <a:solidFill>
                  <a:srgbClr val="0070C0"/>
                </a:solidFill>
                <a:effectLst/>
                <a:latin typeface="Berlin Sans FB Demi" panose="020E0802020502020306" pitchFamily="34" charset="0"/>
              </a:rPr>
              <a:t>, since a module at a lower layer is unaware of (about how to call) the higher layer modules.</a:t>
            </a:r>
          </a:p>
          <a:p>
            <a:pPr algn="just">
              <a:lnSpc>
                <a:spcPct val="125000"/>
              </a:lnSpc>
              <a:buClr>
                <a:srgbClr val="FFC000"/>
              </a:buClr>
              <a:buFont typeface="Wingdings" panose="05000000000000000000" pitchFamily="2" charset="2"/>
              <a:buChar char="Ø"/>
            </a:pPr>
            <a:r>
              <a:rPr lang="en-US" sz="2200" b="0" i="0" dirty="0">
                <a:solidFill>
                  <a:srgbClr val="0070C0"/>
                </a:solidFill>
                <a:effectLst/>
                <a:latin typeface="Berlin Sans FB Demi" panose="020E0802020502020306" pitchFamily="34" charset="0"/>
              </a:rPr>
              <a:t>When a failure is detected while executing a module, it is obvious that the modules below it can possibly be the source of the error. This greatly simplifies debugging since one would need to concentrate only on a few modules to detect the error.</a:t>
            </a:r>
            <a:endParaRPr lang="en-US" sz="2200" dirty="0">
              <a:solidFill>
                <a:srgbClr val="0070C0"/>
              </a:solidFill>
              <a:latin typeface="Berlin Sans FB Demi" panose="020E0802020502020306" pitchFamily="34" charset="0"/>
            </a:endParaRPr>
          </a:p>
        </p:txBody>
      </p:sp>
    </p:spTree>
    <p:extLst>
      <p:ext uri="{BB962C8B-B14F-4D97-AF65-F5344CB8AC3E}">
        <p14:creationId xmlns:p14="http://schemas.microsoft.com/office/powerpoint/2010/main" val="2608692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0A9B6-6056-DAC4-DE52-6D2394E9A95A}"/>
              </a:ext>
            </a:extLst>
          </p:cNvPr>
          <p:cNvSpPr>
            <a:spLocks noGrp="1"/>
          </p:cNvSpPr>
          <p:nvPr>
            <p:ph type="title"/>
          </p:nvPr>
        </p:nvSpPr>
        <p:spPr>
          <a:xfrm>
            <a:off x="838200" y="365126"/>
            <a:ext cx="10515600" cy="531346"/>
          </a:xfrm>
        </p:spPr>
        <p:txBody>
          <a:bodyPr>
            <a:normAutofit/>
          </a:bodyPr>
          <a:lstStyle/>
          <a:p>
            <a:r>
              <a:rPr lang="en-US" sz="3200" b="1" i="0" dirty="0">
                <a:solidFill>
                  <a:srgbClr val="C00000"/>
                </a:solidFill>
                <a:effectLst/>
                <a:latin typeface="Arial Black" panose="020B0A04020102020204" pitchFamily="34" charset="0"/>
              </a:rPr>
              <a:t>Layered Arrangement of Modules</a:t>
            </a:r>
            <a:r>
              <a:rPr lang="en-US" sz="3200" dirty="0">
                <a:solidFill>
                  <a:srgbClr val="C00000"/>
                </a:solidFill>
                <a:latin typeface="Arial Black" panose="020B0A04020102020204" pitchFamily="34" charset="0"/>
              </a:rPr>
              <a:t> </a:t>
            </a:r>
          </a:p>
        </p:txBody>
      </p:sp>
      <p:sp>
        <p:nvSpPr>
          <p:cNvPr id="3" name="Content Placeholder 2">
            <a:extLst>
              <a:ext uri="{FF2B5EF4-FFF2-40B4-BE49-F238E27FC236}">
                <a16:creationId xmlns:a16="http://schemas.microsoft.com/office/drawing/2014/main" id="{9120BB7F-2B0C-7CF4-5649-75AD13EA0466}"/>
              </a:ext>
            </a:extLst>
          </p:cNvPr>
          <p:cNvSpPr>
            <a:spLocks noGrp="1"/>
          </p:cNvSpPr>
          <p:nvPr>
            <p:ph idx="1"/>
          </p:nvPr>
        </p:nvSpPr>
        <p:spPr>
          <a:xfrm>
            <a:off x="838200" y="896472"/>
            <a:ext cx="10842812" cy="5809128"/>
          </a:xfrm>
        </p:spPr>
        <p:txBody>
          <a:bodyPr>
            <a:normAutofit lnSpcReduction="10000"/>
          </a:bodyPr>
          <a:lstStyle/>
          <a:p>
            <a:pPr algn="just">
              <a:lnSpc>
                <a:spcPct val="125000"/>
              </a:lnSpc>
              <a:buClr>
                <a:srgbClr val="FFC000"/>
              </a:buClr>
              <a:buFont typeface="Wingdings" panose="05000000000000000000" pitchFamily="2" charset="2"/>
              <a:buChar char="Ø"/>
            </a:pPr>
            <a:r>
              <a:rPr lang="en-US" sz="2400" b="0" i="0" dirty="0">
                <a:solidFill>
                  <a:srgbClr val="0070C0"/>
                </a:solidFill>
                <a:effectLst/>
                <a:latin typeface="Berlin Sans FB Demi" panose="020E0802020502020306" pitchFamily="34" charset="0"/>
              </a:rPr>
              <a:t>The </a:t>
            </a:r>
            <a:r>
              <a:rPr lang="en-US" sz="2400" b="0" i="1" dirty="0">
                <a:solidFill>
                  <a:srgbClr val="0070C0"/>
                </a:solidFill>
                <a:effectLst/>
                <a:latin typeface="Berlin Sans FB Demi" panose="020E0802020502020306" pitchFamily="34" charset="0"/>
              </a:rPr>
              <a:t>control hierarchy </a:t>
            </a:r>
            <a:r>
              <a:rPr lang="en-US" sz="2400" b="0" i="0" dirty="0">
                <a:solidFill>
                  <a:srgbClr val="0070C0"/>
                </a:solidFill>
                <a:effectLst/>
                <a:latin typeface="Berlin Sans FB Demi" panose="020E0802020502020306" pitchFamily="34" charset="0"/>
              </a:rPr>
              <a:t>represents the </a:t>
            </a:r>
            <a:r>
              <a:rPr lang="en-US" sz="2400" b="0" i="0" dirty="0" err="1">
                <a:solidFill>
                  <a:srgbClr val="0070C0"/>
                </a:solidFill>
                <a:effectLst/>
                <a:latin typeface="Berlin Sans FB Demi" panose="020E0802020502020306" pitchFamily="34" charset="0"/>
              </a:rPr>
              <a:t>organisation</a:t>
            </a:r>
            <a:r>
              <a:rPr lang="en-US" sz="2400" b="0" i="0" dirty="0">
                <a:solidFill>
                  <a:srgbClr val="0070C0"/>
                </a:solidFill>
                <a:effectLst/>
                <a:latin typeface="Berlin Sans FB Demi" panose="020E0802020502020306" pitchFamily="34" charset="0"/>
              </a:rPr>
              <a:t> of program components in terms of their call relationships. </a:t>
            </a:r>
          </a:p>
          <a:p>
            <a:pPr algn="just">
              <a:lnSpc>
                <a:spcPct val="125000"/>
              </a:lnSpc>
              <a:buClr>
                <a:srgbClr val="FFC000"/>
              </a:buClr>
              <a:buFont typeface="Wingdings" panose="05000000000000000000" pitchFamily="2" charset="2"/>
              <a:buChar char="Ø"/>
            </a:pPr>
            <a:r>
              <a:rPr lang="en-US" sz="2400" b="0" i="0" dirty="0">
                <a:solidFill>
                  <a:srgbClr val="0070C0"/>
                </a:solidFill>
                <a:effectLst/>
                <a:latin typeface="Berlin Sans FB Demi" panose="020E0802020502020306" pitchFamily="34" charset="0"/>
              </a:rPr>
              <a:t>The control hierarchy of a design is determined by the order in which different modules call each other. </a:t>
            </a:r>
          </a:p>
          <a:p>
            <a:pPr algn="just">
              <a:lnSpc>
                <a:spcPct val="125000"/>
              </a:lnSpc>
              <a:buClr>
                <a:srgbClr val="FFC000"/>
              </a:buClr>
              <a:buFont typeface="Wingdings" panose="05000000000000000000" pitchFamily="2" charset="2"/>
              <a:buChar char="Ø"/>
            </a:pPr>
            <a:r>
              <a:rPr lang="en-US" sz="2400" b="0" i="0" dirty="0">
                <a:solidFill>
                  <a:srgbClr val="0070C0"/>
                </a:solidFill>
                <a:effectLst/>
                <a:latin typeface="Berlin Sans FB Demi" panose="020E0802020502020306" pitchFamily="34" charset="0"/>
              </a:rPr>
              <a:t>Many different types of notations have been used to represent the control hierarchy. The most common notation is a treelike diagram known as a </a:t>
            </a:r>
            <a:r>
              <a:rPr lang="en-US" sz="2400" b="0" i="1" dirty="0">
                <a:solidFill>
                  <a:srgbClr val="0070C0"/>
                </a:solidFill>
                <a:effectLst/>
                <a:latin typeface="Berlin Sans FB Demi" panose="020E0802020502020306" pitchFamily="34" charset="0"/>
              </a:rPr>
              <a:t>structure chart.</a:t>
            </a:r>
          </a:p>
          <a:p>
            <a:pPr algn="just">
              <a:lnSpc>
                <a:spcPct val="125000"/>
              </a:lnSpc>
              <a:buClr>
                <a:srgbClr val="FFC000"/>
              </a:buClr>
              <a:buFont typeface="Wingdings" panose="05000000000000000000" pitchFamily="2" charset="2"/>
              <a:buChar char="Ø"/>
            </a:pPr>
            <a:r>
              <a:rPr lang="en-US" sz="2400" b="0" i="0" dirty="0">
                <a:solidFill>
                  <a:srgbClr val="0070C0"/>
                </a:solidFill>
                <a:effectLst/>
                <a:latin typeface="Berlin Sans FB Demi" panose="020E0802020502020306" pitchFamily="34" charset="0"/>
              </a:rPr>
              <a:t>In a layered design solution, the modules are arranged into several layers based on their call relationships. </a:t>
            </a:r>
          </a:p>
          <a:p>
            <a:pPr algn="just">
              <a:lnSpc>
                <a:spcPct val="125000"/>
              </a:lnSpc>
              <a:buClr>
                <a:srgbClr val="FFC000"/>
              </a:buClr>
              <a:buFont typeface="Wingdings" panose="05000000000000000000" pitchFamily="2" charset="2"/>
              <a:buChar char="Ø"/>
            </a:pPr>
            <a:r>
              <a:rPr lang="en-US" sz="2400" b="0" i="0" dirty="0">
                <a:solidFill>
                  <a:srgbClr val="0070C0"/>
                </a:solidFill>
                <a:effectLst/>
                <a:latin typeface="Berlin Sans FB Demi" panose="020E0802020502020306" pitchFamily="34" charset="0"/>
              </a:rPr>
              <a:t>A module is allowed to call only the modules that are at a lower layer. That is, a module should not call a module that is either at a higher layer or even in the same layer.</a:t>
            </a:r>
            <a:endParaRPr lang="en-US" dirty="0">
              <a:solidFill>
                <a:srgbClr val="0070C0"/>
              </a:solidFill>
              <a:latin typeface="Berlin Sans FB Demi" panose="020E0802020502020306" pitchFamily="34" charset="0"/>
            </a:endParaRPr>
          </a:p>
        </p:txBody>
      </p:sp>
    </p:spTree>
    <p:extLst>
      <p:ext uri="{BB962C8B-B14F-4D97-AF65-F5344CB8AC3E}">
        <p14:creationId xmlns:p14="http://schemas.microsoft.com/office/powerpoint/2010/main" val="448323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0A9B6-6056-DAC4-DE52-6D2394E9A95A}"/>
              </a:ext>
            </a:extLst>
          </p:cNvPr>
          <p:cNvSpPr>
            <a:spLocks noGrp="1"/>
          </p:cNvSpPr>
          <p:nvPr>
            <p:ph type="title"/>
          </p:nvPr>
        </p:nvSpPr>
        <p:spPr>
          <a:xfrm>
            <a:off x="838200" y="365126"/>
            <a:ext cx="10515600" cy="531346"/>
          </a:xfrm>
        </p:spPr>
        <p:txBody>
          <a:bodyPr>
            <a:normAutofit/>
          </a:bodyPr>
          <a:lstStyle/>
          <a:p>
            <a:r>
              <a:rPr lang="en-US" sz="3200" b="1" i="0" dirty="0">
                <a:solidFill>
                  <a:srgbClr val="C00000"/>
                </a:solidFill>
                <a:effectLst/>
                <a:latin typeface="Arial Black" panose="020B0A04020102020204" pitchFamily="34" charset="0"/>
              </a:rPr>
              <a:t>Layered Arrangement of Modules</a:t>
            </a:r>
            <a:endParaRPr lang="en-US" sz="3200" dirty="0">
              <a:solidFill>
                <a:srgbClr val="C00000"/>
              </a:solidFill>
              <a:latin typeface="Arial Black" panose="020B0A04020102020204" pitchFamily="34" charset="0"/>
            </a:endParaRPr>
          </a:p>
        </p:txBody>
      </p:sp>
      <p:pic>
        <p:nvPicPr>
          <p:cNvPr id="5" name="Content Placeholder 4">
            <a:extLst>
              <a:ext uri="{FF2B5EF4-FFF2-40B4-BE49-F238E27FC236}">
                <a16:creationId xmlns:a16="http://schemas.microsoft.com/office/drawing/2014/main" id="{037FEC0B-5362-B3CF-9725-F3A5B2F53002}"/>
              </a:ext>
            </a:extLst>
          </p:cNvPr>
          <p:cNvPicPr>
            <a:picLocks noGrp="1" noChangeAspect="1"/>
          </p:cNvPicPr>
          <p:nvPr>
            <p:ph idx="1"/>
          </p:nvPr>
        </p:nvPicPr>
        <p:blipFill>
          <a:blip r:embed="rId2"/>
          <a:stretch>
            <a:fillRect/>
          </a:stretch>
        </p:blipFill>
        <p:spPr>
          <a:xfrm>
            <a:off x="838200" y="1384194"/>
            <a:ext cx="6754906" cy="3331241"/>
          </a:xfrm>
        </p:spPr>
      </p:pic>
      <p:sp>
        <p:nvSpPr>
          <p:cNvPr id="7" name="TextBox 6">
            <a:extLst>
              <a:ext uri="{FF2B5EF4-FFF2-40B4-BE49-F238E27FC236}">
                <a16:creationId xmlns:a16="http://schemas.microsoft.com/office/drawing/2014/main" id="{245FF763-3E4F-F90D-949B-FD88D3FFE468}"/>
              </a:ext>
            </a:extLst>
          </p:cNvPr>
          <p:cNvSpPr txBox="1"/>
          <p:nvPr/>
        </p:nvSpPr>
        <p:spPr>
          <a:xfrm>
            <a:off x="838200" y="4965974"/>
            <a:ext cx="10842812" cy="1015663"/>
          </a:xfrm>
          <a:prstGeom prst="rect">
            <a:avLst/>
          </a:prstGeom>
          <a:noFill/>
        </p:spPr>
        <p:txBody>
          <a:bodyPr wrap="square" rtlCol="0">
            <a:spAutoFit/>
          </a:bodyPr>
          <a:lstStyle/>
          <a:p>
            <a:r>
              <a:rPr lang="en-US" sz="2000" b="0" i="0" dirty="0">
                <a:solidFill>
                  <a:srgbClr val="0070C0"/>
                </a:solidFill>
                <a:effectLst/>
                <a:latin typeface="Berlin Sans FB Demi" panose="020E0802020502020306" pitchFamily="34" charset="0"/>
              </a:rPr>
              <a:t>Figure (a) shows a layered design, whereas Figure (b) shows a design that is not layered. </a:t>
            </a:r>
          </a:p>
          <a:p>
            <a:r>
              <a:rPr lang="en-US" sz="2000" dirty="0">
                <a:solidFill>
                  <a:srgbClr val="0070C0"/>
                </a:solidFill>
                <a:latin typeface="Berlin Sans FB Demi" panose="020E0802020502020306" pitchFamily="34" charset="0"/>
              </a:rPr>
              <a:t>T</a:t>
            </a:r>
            <a:r>
              <a:rPr lang="en-US" sz="2000" b="0" i="0" dirty="0">
                <a:solidFill>
                  <a:srgbClr val="0070C0"/>
                </a:solidFill>
                <a:effectLst/>
                <a:latin typeface="Berlin Sans FB Demi" panose="020E0802020502020306" pitchFamily="34" charset="0"/>
              </a:rPr>
              <a:t>he design solution shown in Figure (b), is actually not layered since all the modules can be considered to be in the same layer.</a:t>
            </a:r>
            <a:endParaRPr lang="en-US" sz="2000" dirty="0">
              <a:solidFill>
                <a:srgbClr val="0070C0"/>
              </a:solidFill>
              <a:latin typeface="Berlin Sans FB Demi" panose="020E0802020502020306" pitchFamily="34" charset="0"/>
            </a:endParaRPr>
          </a:p>
        </p:txBody>
      </p:sp>
    </p:spTree>
    <p:extLst>
      <p:ext uri="{BB962C8B-B14F-4D97-AF65-F5344CB8AC3E}">
        <p14:creationId xmlns:p14="http://schemas.microsoft.com/office/powerpoint/2010/main" val="163171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0A9B6-6056-DAC4-DE52-6D2394E9A95A}"/>
              </a:ext>
            </a:extLst>
          </p:cNvPr>
          <p:cNvSpPr>
            <a:spLocks noGrp="1"/>
          </p:cNvSpPr>
          <p:nvPr>
            <p:ph type="title"/>
          </p:nvPr>
        </p:nvSpPr>
        <p:spPr>
          <a:xfrm>
            <a:off x="838200" y="365126"/>
            <a:ext cx="10515600" cy="531346"/>
          </a:xfrm>
        </p:spPr>
        <p:txBody>
          <a:bodyPr>
            <a:normAutofit/>
          </a:bodyPr>
          <a:lstStyle/>
          <a:p>
            <a:r>
              <a:rPr lang="en-US" sz="3200" b="1" i="0" dirty="0">
                <a:solidFill>
                  <a:srgbClr val="C00000"/>
                </a:solidFill>
                <a:effectLst/>
                <a:latin typeface="Arial Black" panose="020B0A04020102020204" pitchFamily="34" charset="0"/>
              </a:rPr>
              <a:t>Layered Arrangement of Modules</a:t>
            </a:r>
            <a:r>
              <a:rPr lang="en-US" sz="3200" dirty="0">
                <a:solidFill>
                  <a:srgbClr val="C00000"/>
                </a:solidFill>
                <a:latin typeface="Arial Black" panose="020B0A04020102020204" pitchFamily="34" charset="0"/>
              </a:rPr>
              <a:t> </a:t>
            </a:r>
          </a:p>
        </p:txBody>
      </p:sp>
      <p:sp>
        <p:nvSpPr>
          <p:cNvPr id="3" name="Content Placeholder 2">
            <a:extLst>
              <a:ext uri="{FF2B5EF4-FFF2-40B4-BE49-F238E27FC236}">
                <a16:creationId xmlns:a16="http://schemas.microsoft.com/office/drawing/2014/main" id="{9120BB7F-2B0C-7CF4-5649-75AD13EA0466}"/>
              </a:ext>
            </a:extLst>
          </p:cNvPr>
          <p:cNvSpPr>
            <a:spLocks noGrp="1"/>
          </p:cNvSpPr>
          <p:nvPr>
            <p:ph idx="1"/>
          </p:nvPr>
        </p:nvSpPr>
        <p:spPr>
          <a:xfrm>
            <a:off x="838200" y="896472"/>
            <a:ext cx="10842812" cy="5809128"/>
          </a:xfrm>
        </p:spPr>
        <p:txBody>
          <a:bodyPr>
            <a:normAutofit/>
          </a:bodyPr>
          <a:lstStyle/>
          <a:p>
            <a:pPr algn="just">
              <a:lnSpc>
                <a:spcPct val="150000"/>
              </a:lnSpc>
              <a:buClr>
                <a:srgbClr val="FFC000"/>
              </a:buClr>
              <a:buFont typeface="Wingdings" panose="05000000000000000000" pitchFamily="2" charset="2"/>
              <a:buChar char="Ø"/>
            </a:pPr>
            <a:r>
              <a:rPr lang="en-US" sz="2400" b="0" i="0" dirty="0">
                <a:solidFill>
                  <a:srgbClr val="0070C0"/>
                </a:solidFill>
                <a:effectLst/>
                <a:latin typeface="Berlin Sans FB Demi" panose="020E0802020502020306" pitchFamily="34" charset="0"/>
              </a:rPr>
              <a:t>In a layered design, the top-most module in the hierarchy can be considered as a manager that only invokes the services of the lower level module to discharge its responsibility. </a:t>
            </a:r>
          </a:p>
          <a:p>
            <a:pPr algn="just">
              <a:lnSpc>
                <a:spcPct val="150000"/>
              </a:lnSpc>
              <a:buClr>
                <a:srgbClr val="FFC000"/>
              </a:buClr>
              <a:buFont typeface="Wingdings" panose="05000000000000000000" pitchFamily="2" charset="2"/>
              <a:buChar char="Ø"/>
            </a:pPr>
            <a:r>
              <a:rPr lang="en-US" sz="2400" b="0" i="0" dirty="0">
                <a:solidFill>
                  <a:srgbClr val="0070C0"/>
                </a:solidFill>
                <a:effectLst/>
                <a:latin typeface="Berlin Sans FB Demi" panose="020E0802020502020306" pitchFamily="34" charset="0"/>
              </a:rPr>
              <a:t>The modules at the intermediate layers offer services to their higher layer by invoking the services of the lower layer modules and also by doing some work themselves to a limited extent. </a:t>
            </a:r>
          </a:p>
          <a:p>
            <a:pPr algn="just">
              <a:lnSpc>
                <a:spcPct val="150000"/>
              </a:lnSpc>
              <a:buClr>
                <a:srgbClr val="FFC000"/>
              </a:buClr>
              <a:buFont typeface="Wingdings" panose="05000000000000000000" pitchFamily="2" charset="2"/>
              <a:buChar char="Ø"/>
            </a:pPr>
            <a:r>
              <a:rPr lang="en-US" sz="2400" b="0" i="0" dirty="0">
                <a:solidFill>
                  <a:srgbClr val="0070C0"/>
                </a:solidFill>
                <a:effectLst/>
                <a:latin typeface="Berlin Sans FB Demi" panose="020E0802020502020306" pitchFamily="34" charset="0"/>
              </a:rPr>
              <a:t>The modules at the lowest layer are the worker modules. These do not invoke services of any module and entirely carry out their responsibilities by themselves.</a:t>
            </a:r>
            <a:r>
              <a:rPr lang="en-US" sz="2400" dirty="0">
                <a:solidFill>
                  <a:srgbClr val="0070C0"/>
                </a:solidFill>
                <a:latin typeface="Berlin Sans FB" panose="020E0602020502020306" pitchFamily="34" charset="0"/>
              </a:rPr>
              <a:t> </a:t>
            </a:r>
            <a:endParaRPr lang="en-US" sz="2400" b="0" i="0" dirty="0">
              <a:solidFill>
                <a:srgbClr val="0070C0"/>
              </a:solidFill>
              <a:effectLst/>
              <a:latin typeface="Berlin Sans FB" panose="020E0602020502020306" pitchFamily="34" charset="0"/>
            </a:endParaRPr>
          </a:p>
        </p:txBody>
      </p:sp>
    </p:spTree>
    <p:extLst>
      <p:ext uri="{BB962C8B-B14F-4D97-AF65-F5344CB8AC3E}">
        <p14:creationId xmlns:p14="http://schemas.microsoft.com/office/powerpoint/2010/main" val="2129976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0A9B6-6056-DAC4-DE52-6D2394E9A95A}"/>
              </a:ext>
            </a:extLst>
          </p:cNvPr>
          <p:cNvSpPr>
            <a:spLocks noGrp="1"/>
          </p:cNvSpPr>
          <p:nvPr>
            <p:ph type="title"/>
          </p:nvPr>
        </p:nvSpPr>
        <p:spPr>
          <a:xfrm>
            <a:off x="838200" y="365126"/>
            <a:ext cx="10515600" cy="531346"/>
          </a:xfrm>
        </p:spPr>
        <p:txBody>
          <a:bodyPr>
            <a:normAutofit/>
          </a:bodyPr>
          <a:lstStyle/>
          <a:p>
            <a:r>
              <a:rPr lang="en-US" sz="3200" b="1" i="0" dirty="0">
                <a:solidFill>
                  <a:srgbClr val="C00000"/>
                </a:solidFill>
                <a:effectLst/>
                <a:latin typeface="Arial Black" panose="020B0A04020102020204" pitchFamily="34" charset="0"/>
              </a:rPr>
              <a:t>Layered Arrangement of Modules</a:t>
            </a:r>
            <a:r>
              <a:rPr lang="en-US" sz="3200" dirty="0">
                <a:solidFill>
                  <a:srgbClr val="C00000"/>
                </a:solidFill>
                <a:latin typeface="Arial Black" panose="020B0A04020102020204" pitchFamily="34" charset="0"/>
              </a:rPr>
              <a:t> </a:t>
            </a:r>
          </a:p>
        </p:txBody>
      </p:sp>
      <p:sp>
        <p:nvSpPr>
          <p:cNvPr id="3" name="Content Placeholder 2">
            <a:extLst>
              <a:ext uri="{FF2B5EF4-FFF2-40B4-BE49-F238E27FC236}">
                <a16:creationId xmlns:a16="http://schemas.microsoft.com/office/drawing/2014/main" id="{9120BB7F-2B0C-7CF4-5649-75AD13EA0466}"/>
              </a:ext>
            </a:extLst>
          </p:cNvPr>
          <p:cNvSpPr>
            <a:spLocks noGrp="1"/>
          </p:cNvSpPr>
          <p:nvPr>
            <p:ph idx="1"/>
          </p:nvPr>
        </p:nvSpPr>
        <p:spPr>
          <a:xfrm>
            <a:off x="838200" y="896472"/>
            <a:ext cx="10995212" cy="5809128"/>
          </a:xfrm>
        </p:spPr>
        <p:txBody>
          <a:bodyPr>
            <a:normAutofit/>
          </a:bodyPr>
          <a:lstStyle/>
          <a:p>
            <a:pPr marL="0" indent="0">
              <a:buNone/>
            </a:pPr>
            <a:r>
              <a:rPr lang="en-US" dirty="0">
                <a:solidFill>
                  <a:srgbClr val="00B050"/>
                </a:solidFill>
                <a:latin typeface="Berlin Sans FB Demi" panose="020E0802020502020306" pitchFamily="34" charset="0"/>
              </a:rPr>
              <a:t>T</a:t>
            </a:r>
            <a:r>
              <a:rPr lang="en-US" b="0" i="0" dirty="0">
                <a:solidFill>
                  <a:srgbClr val="00B050"/>
                </a:solidFill>
                <a:effectLst/>
                <a:latin typeface="Berlin Sans FB Demi" panose="020E0802020502020306" pitchFamily="34" charset="0"/>
              </a:rPr>
              <a:t>erminologies associated with a layered design:</a:t>
            </a:r>
          </a:p>
          <a:p>
            <a:pPr>
              <a:lnSpc>
                <a:spcPct val="120000"/>
              </a:lnSpc>
              <a:buFont typeface="Wingdings" panose="05000000000000000000" pitchFamily="2" charset="2"/>
              <a:buChar char="Ø"/>
            </a:pPr>
            <a:r>
              <a:rPr lang="en-US" sz="2200" b="1" i="0" dirty="0">
                <a:solidFill>
                  <a:srgbClr val="FF0000"/>
                </a:solidFill>
                <a:effectLst/>
                <a:latin typeface="Berlin Sans FB Demi" panose="020E0802020502020306" pitchFamily="34" charset="0"/>
              </a:rPr>
              <a:t>Superordinate and subordinate modules:</a:t>
            </a:r>
            <a:r>
              <a:rPr lang="en-US" sz="2200" b="1" i="0" dirty="0">
                <a:solidFill>
                  <a:srgbClr val="0070C0"/>
                </a:solidFill>
                <a:effectLst/>
                <a:latin typeface="Berlin Sans FB Demi" panose="020E0802020502020306" pitchFamily="34" charset="0"/>
              </a:rPr>
              <a:t> </a:t>
            </a:r>
            <a:r>
              <a:rPr lang="en-US" sz="2200" b="0" i="0" dirty="0">
                <a:solidFill>
                  <a:srgbClr val="0070C0"/>
                </a:solidFill>
                <a:effectLst/>
                <a:latin typeface="Berlin Sans FB Demi" panose="020E0802020502020306" pitchFamily="34" charset="0"/>
              </a:rPr>
              <a:t>In a control hierarchy, a module that controls another module is said to be </a:t>
            </a:r>
            <a:r>
              <a:rPr lang="en-US" sz="2200" b="0" i="1" dirty="0">
                <a:solidFill>
                  <a:srgbClr val="0070C0"/>
                </a:solidFill>
                <a:effectLst/>
                <a:latin typeface="Berlin Sans FB Demi" panose="020E0802020502020306" pitchFamily="34" charset="0"/>
              </a:rPr>
              <a:t>superordinate </a:t>
            </a:r>
            <a:r>
              <a:rPr lang="en-US" sz="2200" b="0" i="0" dirty="0">
                <a:solidFill>
                  <a:srgbClr val="0070C0"/>
                </a:solidFill>
                <a:effectLst/>
                <a:latin typeface="Berlin Sans FB Demi" panose="020E0802020502020306" pitchFamily="34" charset="0"/>
              </a:rPr>
              <a:t>to it. Conversely, a module controlled by another module is said to be </a:t>
            </a:r>
            <a:r>
              <a:rPr lang="en-US" sz="2200" b="0" i="1" dirty="0">
                <a:solidFill>
                  <a:srgbClr val="0070C0"/>
                </a:solidFill>
                <a:effectLst/>
                <a:latin typeface="Berlin Sans FB Demi" panose="020E0802020502020306" pitchFamily="34" charset="0"/>
              </a:rPr>
              <a:t>subordinate </a:t>
            </a:r>
            <a:r>
              <a:rPr lang="en-US" sz="2200" b="0" i="0" dirty="0">
                <a:solidFill>
                  <a:srgbClr val="0070C0"/>
                </a:solidFill>
                <a:effectLst/>
                <a:latin typeface="Berlin Sans FB Demi" panose="020E0802020502020306" pitchFamily="34" charset="0"/>
              </a:rPr>
              <a:t>to the controller.</a:t>
            </a:r>
          </a:p>
          <a:p>
            <a:pPr>
              <a:lnSpc>
                <a:spcPct val="120000"/>
              </a:lnSpc>
              <a:buFont typeface="Wingdings" panose="05000000000000000000" pitchFamily="2" charset="2"/>
              <a:buChar char="Ø"/>
            </a:pPr>
            <a:r>
              <a:rPr lang="en-US" sz="2200" b="1" i="0" dirty="0">
                <a:solidFill>
                  <a:srgbClr val="FF0000"/>
                </a:solidFill>
                <a:effectLst/>
                <a:latin typeface="Berlin Sans FB Demi" panose="020E0802020502020306" pitchFamily="34" charset="0"/>
              </a:rPr>
              <a:t>Visibility:</a:t>
            </a:r>
            <a:r>
              <a:rPr lang="en-US" sz="2200" b="1" i="0" dirty="0">
                <a:solidFill>
                  <a:srgbClr val="0070C0"/>
                </a:solidFill>
                <a:effectLst/>
                <a:latin typeface="Berlin Sans FB Demi" panose="020E0802020502020306" pitchFamily="34" charset="0"/>
              </a:rPr>
              <a:t> </a:t>
            </a:r>
            <a:r>
              <a:rPr lang="en-US" sz="2200" b="0" i="0" dirty="0">
                <a:solidFill>
                  <a:srgbClr val="0070C0"/>
                </a:solidFill>
                <a:effectLst/>
                <a:latin typeface="Berlin Sans FB Demi" panose="020E0802020502020306" pitchFamily="34" charset="0"/>
              </a:rPr>
              <a:t>A module B is said to be visible to another module A, if A directly calls B. Thus, only the immediately lower layer modules are said to be visible to a module. </a:t>
            </a:r>
          </a:p>
          <a:p>
            <a:pPr>
              <a:lnSpc>
                <a:spcPct val="120000"/>
              </a:lnSpc>
              <a:buFont typeface="Wingdings" panose="05000000000000000000" pitchFamily="2" charset="2"/>
              <a:buChar char="Ø"/>
            </a:pPr>
            <a:r>
              <a:rPr lang="en-US" sz="2200" b="1" i="0" dirty="0">
                <a:solidFill>
                  <a:srgbClr val="FF0000"/>
                </a:solidFill>
                <a:effectLst/>
                <a:latin typeface="Berlin Sans FB Demi" panose="020E0802020502020306" pitchFamily="34" charset="0"/>
              </a:rPr>
              <a:t>Control abstraction:</a:t>
            </a:r>
            <a:r>
              <a:rPr lang="en-US" sz="2200" b="1" i="0" dirty="0">
                <a:solidFill>
                  <a:srgbClr val="0070C0"/>
                </a:solidFill>
                <a:effectLst/>
                <a:latin typeface="Berlin Sans FB Demi" panose="020E0802020502020306" pitchFamily="34" charset="0"/>
              </a:rPr>
              <a:t> </a:t>
            </a:r>
            <a:r>
              <a:rPr lang="en-US" sz="2200" b="0" i="0" dirty="0">
                <a:solidFill>
                  <a:srgbClr val="0070C0"/>
                </a:solidFill>
                <a:effectLst/>
                <a:latin typeface="Berlin Sans FB Demi" panose="020E0802020502020306" pitchFamily="34" charset="0"/>
              </a:rPr>
              <a:t>In a layered design, a module should only invoke the functions of the modules that are in the layer immediately below it. In other words, the modules at the higher layers, should not be visible (that is, abstracted out) to the modules at the lower layers. This is referred to as </a:t>
            </a:r>
            <a:r>
              <a:rPr lang="en-US" sz="2200" b="0" i="1" dirty="0">
                <a:solidFill>
                  <a:srgbClr val="0070C0"/>
                </a:solidFill>
                <a:effectLst/>
                <a:latin typeface="Berlin Sans FB Demi" panose="020E0802020502020306" pitchFamily="34" charset="0"/>
              </a:rPr>
              <a:t>control abstraction.</a:t>
            </a:r>
          </a:p>
          <a:p>
            <a:pPr>
              <a:lnSpc>
                <a:spcPct val="120000"/>
              </a:lnSpc>
              <a:buFont typeface="Wingdings" panose="05000000000000000000" pitchFamily="2" charset="2"/>
              <a:buChar char="Ø"/>
            </a:pPr>
            <a:r>
              <a:rPr lang="en-US" sz="2200" b="1" i="0" dirty="0">
                <a:solidFill>
                  <a:srgbClr val="FF0000"/>
                </a:solidFill>
                <a:effectLst/>
                <a:latin typeface="Berlin Sans FB Demi" panose="020E0802020502020306" pitchFamily="34" charset="0"/>
              </a:rPr>
              <a:t>Depth and width:</a:t>
            </a:r>
            <a:r>
              <a:rPr lang="en-US" sz="2200" b="1" i="0" dirty="0">
                <a:solidFill>
                  <a:srgbClr val="0070C0"/>
                </a:solidFill>
                <a:effectLst/>
                <a:latin typeface="Berlin Sans FB Demi" panose="020E0802020502020306" pitchFamily="34" charset="0"/>
              </a:rPr>
              <a:t> </a:t>
            </a:r>
            <a:r>
              <a:rPr lang="en-US" sz="2200" b="0" i="0" dirty="0">
                <a:solidFill>
                  <a:srgbClr val="0070C0"/>
                </a:solidFill>
                <a:effectLst/>
                <a:latin typeface="Berlin Sans FB Demi" panose="020E0802020502020306" pitchFamily="34" charset="0"/>
              </a:rPr>
              <a:t>Depth and width of a control hierarchy provide an indication of the number of layers and the overall span of control respectively. For the design of Figure 5.6(a), the depth is 3 and width is also 3.</a:t>
            </a:r>
            <a:r>
              <a:rPr lang="en-US" sz="2200" dirty="0">
                <a:solidFill>
                  <a:srgbClr val="0070C0"/>
                </a:solidFill>
                <a:latin typeface="Berlin Sans FB" panose="020E0602020502020306" pitchFamily="34" charset="0"/>
              </a:rPr>
              <a:t> </a:t>
            </a:r>
            <a:endParaRPr lang="en-US" sz="2400" b="0" i="0" dirty="0">
              <a:solidFill>
                <a:srgbClr val="0070C0"/>
              </a:solidFill>
              <a:effectLst/>
              <a:latin typeface="Berlin Sans FB" panose="020E0602020502020306" pitchFamily="34" charset="0"/>
            </a:endParaRPr>
          </a:p>
        </p:txBody>
      </p:sp>
    </p:spTree>
    <p:extLst>
      <p:ext uri="{BB962C8B-B14F-4D97-AF65-F5344CB8AC3E}">
        <p14:creationId xmlns:p14="http://schemas.microsoft.com/office/powerpoint/2010/main" val="2903832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0A9B6-6056-DAC4-DE52-6D2394E9A95A}"/>
              </a:ext>
            </a:extLst>
          </p:cNvPr>
          <p:cNvSpPr>
            <a:spLocks noGrp="1"/>
          </p:cNvSpPr>
          <p:nvPr>
            <p:ph type="title"/>
          </p:nvPr>
        </p:nvSpPr>
        <p:spPr>
          <a:xfrm>
            <a:off x="838200" y="365126"/>
            <a:ext cx="10515600" cy="531346"/>
          </a:xfrm>
        </p:spPr>
        <p:txBody>
          <a:bodyPr>
            <a:normAutofit/>
          </a:bodyPr>
          <a:lstStyle/>
          <a:p>
            <a:r>
              <a:rPr lang="en-US" sz="3200" b="1" i="0" dirty="0">
                <a:solidFill>
                  <a:srgbClr val="C00000"/>
                </a:solidFill>
                <a:effectLst/>
                <a:latin typeface="Arial Black" panose="020B0A04020102020204" pitchFamily="34" charset="0"/>
              </a:rPr>
              <a:t>Layered Arrangement of Modules</a:t>
            </a:r>
            <a:endParaRPr lang="en-US" sz="3200" dirty="0">
              <a:solidFill>
                <a:srgbClr val="C0000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9120BB7F-2B0C-7CF4-5649-75AD13EA0466}"/>
              </a:ext>
            </a:extLst>
          </p:cNvPr>
          <p:cNvSpPr>
            <a:spLocks noGrp="1"/>
          </p:cNvSpPr>
          <p:nvPr>
            <p:ph idx="1"/>
          </p:nvPr>
        </p:nvSpPr>
        <p:spPr>
          <a:xfrm>
            <a:off x="838200" y="896472"/>
            <a:ext cx="10869706" cy="5809128"/>
          </a:xfrm>
        </p:spPr>
        <p:txBody>
          <a:bodyPr>
            <a:normAutofit/>
          </a:bodyPr>
          <a:lstStyle/>
          <a:p>
            <a:pPr marL="0" indent="0">
              <a:buNone/>
            </a:pPr>
            <a:r>
              <a:rPr lang="en-US" dirty="0">
                <a:solidFill>
                  <a:srgbClr val="00B050"/>
                </a:solidFill>
                <a:latin typeface="Berlin Sans FB Demi" panose="020E0802020502020306" pitchFamily="34" charset="0"/>
              </a:rPr>
              <a:t>T</a:t>
            </a:r>
            <a:r>
              <a:rPr lang="en-US" b="0" i="0" dirty="0">
                <a:solidFill>
                  <a:srgbClr val="00B050"/>
                </a:solidFill>
                <a:effectLst/>
                <a:latin typeface="Berlin Sans FB Demi" panose="020E0802020502020306" pitchFamily="34" charset="0"/>
              </a:rPr>
              <a:t>erminologies associated with a layered design:</a:t>
            </a:r>
          </a:p>
          <a:p>
            <a:pPr algn="just">
              <a:lnSpc>
                <a:spcPct val="125000"/>
              </a:lnSpc>
              <a:buFont typeface="Wingdings" panose="05000000000000000000" pitchFamily="2" charset="2"/>
              <a:buChar char="Ø"/>
            </a:pPr>
            <a:r>
              <a:rPr lang="en-US" sz="2400" b="1" i="0" dirty="0">
                <a:solidFill>
                  <a:srgbClr val="FF0000"/>
                </a:solidFill>
                <a:effectLst/>
                <a:latin typeface="Berlin Sans FB Demi" panose="020E0802020502020306" pitchFamily="34" charset="0"/>
              </a:rPr>
              <a:t>Fan-out:</a:t>
            </a:r>
            <a:r>
              <a:rPr lang="en-US" sz="2400" b="1" i="0" dirty="0">
                <a:solidFill>
                  <a:srgbClr val="0070C0"/>
                </a:solidFill>
                <a:effectLst/>
                <a:latin typeface="Berlin Sans FB Demi" panose="020E0802020502020306" pitchFamily="34" charset="0"/>
              </a:rPr>
              <a:t> </a:t>
            </a:r>
            <a:r>
              <a:rPr lang="en-US" sz="2400" b="0" i="0" dirty="0">
                <a:solidFill>
                  <a:srgbClr val="0070C0"/>
                </a:solidFill>
                <a:effectLst/>
                <a:latin typeface="Berlin Sans FB Demi" panose="020E0802020502020306" pitchFamily="34" charset="0"/>
              </a:rPr>
              <a:t>Fan-out is a measure of the number of modules that are directly controlled by a given module. In Figure (a), the fan-out of the module M1 is 3. A design in which the modules have very high fan-out numbers is not a good design. The reason for this is that a very high fan-out is an indication that the module lacks cohesion. A module having a large fan-out (greater than 7) is likely to implement several different functions and not just a single cohesive function.</a:t>
            </a:r>
          </a:p>
          <a:p>
            <a:pPr algn="just">
              <a:lnSpc>
                <a:spcPct val="125000"/>
              </a:lnSpc>
              <a:buFont typeface="Wingdings" panose="05000000000000000000" pitchFamily="2" charset="2"/>
              <a:buChar char="Ø"/>
            </a:pPr>
            <a:r>
              <a:rPr lang="en-US" sz="2400" b="1" i="0" dirty="0">
                <a:solidFill>
                  <a:srgbClr val="FF0000"/>
                </a:solidFill>
                <a:effectLst/>
                <a:latin typeface="Berlin Sans FB Demi" panose="020E0802020502020306" pitchFamily="34" charset="0"/>
              </a:rPr>
              <a:t>Fan-in:</a:t>
            </a:r>
            <a:r>
              <a:rPr lang="en-US" sz="2400" b="1" i="0" dirty="0">
                <a:solidFill>
                  <a:srgbClr val="0070C0"/>
                </a:solidFill>
                <a:effectLst/>
                <a:latin typeface="Berlin Sans FB Demi" panose="020E0802020502020306" pitchFamily="34" charset="0"/>
              </a:rPr>
              <a:t> </a:t>
            </a:r>
            <a:r>
              <a:rPr lang="en-US" sz="2400" b="0" i="0" dirty="0">
                <a:solidFill>
                  <a:srgbClr val="0070C0"/>
                </a:solidFill>
                <a:effectLst/>
                <a:latin typeface="Berlin Sans FB Demi" panose="020E0802020502020306" pitchFamily="34" charset="0"/>
              </a:rPr>
              <a:t>Fan-in indicates the number of modules that directly invoke a given module. High fan-in represents code reuse and is in general, desirable in a good design. In Figure (a), the fan-in of the module M1 is 0, that of M2 is 1, and that of M5 is 2.</a:t>
            </a:r>
          </a:p>
        </p:txBody>
      </p:sp>
    </p:spTree>
    <p:extLst>
      <p:ext uri="{BB962C8B-B14F-4D97-AF65-F5344CB8AC3E}">
        <p14:creationId xmlns:p14="http://schemas.microsoft.com/office/powerpoint/2010/main" val="23675173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0A9B6-6056-DAC4-DE52-6D2394E9A95A}"/>
              </a:ext>
            </a:extLst>
          </p:cNvPr>
          <p:cNvSpPr>
            <a:spLocks noGrp="1"/>
          </p:cNvSpPr>
          <p:nvPr>
            <p:ph type="title"/>
          </p:nvPr>
        </p:nvSpPr>
        <p:spPr>
          <a:xfrm>
            <a:off x="838200" y="365126"/>
            <a:ext cx="10515600" cy="531346"/>
          </a:xfrm>
        </p:spPr>
        <p:txBody>
          <a:bodyPr>
            <a:normAutofit/>
          </a:bodyPr>
          <a:lstStyle/>
          <a:p>
            <a:r>
              <a:rPr lang="en-US" sz="3200" b="1" i="0" dirty="0">
                <a:solidFill>
                  <a:srgbClr val="C00000"/>
                </a:solidFill>
                <a:effectLst/>
                <a:latin typeface="Arial Black" panose="020B0A04020102020204" pitchFamily="34" charset="0"/>
              </a:rPr>
              <a:t>Layered Arrangement of Modules</a:t>
            </a:r>
            <a:endParaRPr lang="en-US" sz="3200" dirty="0">
              <a:solidFill>
                <a:srgbClr val="C0000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9120BB7F-2B0C-7CF4-5649-75AD13EA0466}"/>
              </a:ext>
            </a:extLst>
          </p:cNvPr>
          <p:cNvSpPr>
            <a:spLocks noGrp="1"/>
          </p:cNvSpPr>
          <p:nvPr>
            <p:ph idx="1"/>
          </p:nvPr>
        </p:nvSpPr>
        <p:spPr>
          <a:xfrm>
            <a:off x="838200" y="896472"/>
            <a:ext cx="10515600" cy="5809128"/>
          </a:xfrm>
        </p:spPr>
        <p:txBody>
          <a:bodyPr>
            <a:normAutofit/>
          </a:bodyPr>
          <a:lstStyle/>
          <a:p>
            <a:pPr marL="0" indent="0">
              <a:buNone/>
            </a:pPr>
            <a:r>
              <a:rPr lang="en-US" dirty="0">
                <a:solidFill>
                  <a:srgbClr val="C00000"/>
                </a:solidFill>
                <a:latin typeface="Berlin Sans FB Demi" panose="020E0802020502020306" pitchFamily="34" charset="0"/>
              </a:rPr>
              <a:t>T</a:t>
            </a:r>
            <a:r>
              <a:rPr lang="en-US" b="0" i="0" dirty="0">
                <a:solidFill>
                  <a:srgbClr val="C00000"/>
                </a:solidFill>
                <a:effectLst/>
                <a:latin typeface="Berlin Sans FB Demi" panose="020E0802020502020306" pitchFamily="34" charset="0"/>
              </a:rPr>
              <a:t>erminologies associated with a layered design:</a:t>
            </a:r>
          </a:p>
        </p:txBody>
      </p:sp>
      <p:pic>
        <p:nvPicPr>
          <p:cNvPr id="5" name="Picture 4">
            <a:extLst>
              <a:ext uri="{FF2B5EF4-FFF2-40B4-BE49-F238E27FC236}">
                <a16:creationId xmlns:a16="http://schemas.microsoft.com/office/drawing/2014/main" id="{5B9C7B8F-792F-AA4E-3DB8-9E04AF990DF8}"/>
              </a:ext>
            </a:extLst>
          </p:cNvPr>
          <p:cNvPicPr>
            <a:picLocks noChangeAspect="1"/>
          </p:cNvPicPr>
          <p:nvPr/>
        </p:nvPicPr>
        <p:blipFill>
          <a:blip r:embed="rId2"/>
          <a:stretch>
            <a:fillRect/>
          </a:stretch>
        </p:blipFill>
        <p:spPr>
          <a:xfrm>
            <a:off x="838200" y="1427818"/>
            <a:ext cx="10390094" cy="4827721"/>
          </a:xfrm>
          <a:prstGeom prst="rect">
            <a:avLst/>
          </a:prstGeom>
        </p:spPr>
      </p:pic>
    </p:spTree>
    <p:extLst>
      <p:ext uri="{BB962C8B-B14F-4D97-AF65-F5344CB8AC3E}">
        <p14:creationId xmlns:p14="http://schemas.microsoft.com/office/powerpoint/2010/main" val="1769239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CA49-83F2-3B0A-45C6-790356718FA4}"/>
              </a:ext>
            </a:extLst>
          </p:cNvPr>
          <p:cNvSpPr>
            <a:spLocks noGrp="1"/>
          </p:cNvSpPr>
          <p:nvPr>
            <p:ph type="title"/>
          </p:nvPr>
        </p:nvSpPr>
        <p:spPr>
          <a:xfrm>
            <a:off x="658905" y="151838"/>
            <a:ext cx="10515600" cy="495487"/>
          </a:xfrm>
        </p:spPr>
        <p:txBody>
          <a:bodyPr>
            <a:normAutofit fontScale="90000"/>
          </a:bodyPr>
          <a:lstStyle/>
          <a:p>
            <a:r>
              <a:rPr lang="en-US" sz="3200" dirty="0">
                <a:solidFill>
                  <a:srgbClr val="C00000"/>
                </a:solidFill>
                <a:latin typeface="Arial Black" panose="020B0A04020102020204" pitchFamily="34" charset="0"/>
              </a:rPr>
              <a:t>Functional Independence</a:t>
            </a:r>
          </a:p>
        </p:txBody>
      </p:sp>
      <p:sp>
        <p:nvSpPr>
          <p:cNvPr id="3" name="Content Placeholder 2">
            <a:extLst>
              <a:ext uri="{FF2B5EF4-FFF2-40B4-BE49-F238E27FC236}">
                <a16:creationId xmlns:a16="http://schemas.microsoft.com/office/drawing/2014/main" id="{75E43530-12C8-FE7E-7670-2A6B9A497003}"/>
              </a:ext>
            </a:extLst>
          </p:cNvPr>
          <p:cNvSpPr>
            <a:spLocks noGrp="1"/>
          </p:cNvSpPr>
          <p:nvPr>
            <p:ph idx="1"/>
          </p:nvPr>
        </p:nvSpPr>
        <p:spPr>
          <a:xfrm>
            <a:off x="658905" y="583638"/>
            <a:ext cx="11371730" cy="6274361"/>
          </a:xfrm>
        </p:spPr>
        <p:txBody>
          <a:bodyPr>
            <a:noAutofit/>
          </a:bodyPr>
          <a:lstStyle/>
          <a:p>
            <a:pPr marL="0" indent="0" algn="just">
              <a:lnSpc>
                <a:spcPct val="130000"/>
              </a:lnSpc>
              <a:buNone/>
            </a:pPr>
            <a:r>
              <a:rPr lang="en-US" sz="2200" i="1" dirty="0">
                <a:solidFill>
                  <a:srgbClr val="0070C0"/>
                </a:solidFill>
                <a:latin typeface="Berlin Sans FB Demi" panose="020E0802020502020306" pitchFamily="34" charset="0"/>
              </a:rPr>
              <a:t>By the terms </a:t>
            </a:r>
            <a:r>
              <a:rPr lang="en-US" sz="2200" i="1" dirty="0">
                <a:solidFill>
                  <a:srgbClr val="00B050"/>
                </a:solidFill>
                <a:latin typeface="Berlin Sans FB Demi" panose="020E0802020502020306" pitchFamily="34" charset="0"/>
              </a:rPr>
              <a:t>F</a:t>
            </a:r>
            <a:r>
              <a:rPr lang="en-US" sz="2200" b="0" i="1" dirty="0">
                <a:solidFill>
                  <a:srgbClr val="00B050"/>
                </a:solidFill>
                <a:effectLst/>
                <a:latin typeface="Berlin Sans FB Demi" panose="020E0802020502020306" pitchFamily="34" charset="0"/>
              </a:rPr>
              <a:t>unctional independence,</a:t>
            </a:r>
            <a:r>
              <a:rPr lang="en-US" sz="2200" b="0" i="1" dirty="0">
                <a:solidFill>
                  <a:srgbClr val="0070C0"/>
                </a:solidFill>
                <a:effectLst/>
                <a:latin typeface="Berlin Sans FB Demi" panose="020E0802020502020306" pitchFamily="34" charset="0"/>
              </a:rPr>
              <a:t> </a:t>
            </a:r>
            <a:r>
              <a:rPr lang="en-US" sz="2200" b="0" i="0" dirty="0">
                <a:solidFill>
                  <a:srgbClr val="0070C0"/>
                </a:solidFill>
                <a:effectLst/>
                <a:latin typeface="Berlin Sans FB Demi" panose="020E0802020502020306" pitchFamily="34" charset="0"/>
              </a:rPr>
              <a:t>we mean that a module performs a single task and needs very little interaction with other modules.</a:t>
            </a:r>
          </a:p>
          <a:p>
            <a:pPr marL="0" indent="0" algn="just">
              <a:lnSpc>
                <a:spcPct val="130000"/>
              </a:lnSpc>
              <a:buNone/>
            </a:pPr>
            <a:r>
              <a:rPr lang="en-US" sz="2200" b="0" i="0" dirty="0">
                <a:solidFill>
                  <a:srgbClr val="0070C0"/>
                </a:solidFill>
                <a:effectLst/>
                <a:latin typeface="Berlin Sans FB Demi" panose="020E0802020502020306" pitchFamily="34" charset="0"/>
              </a:rPr>
              <a:t>Functional independence is a key to any good design primarily due to the following advantages it offers:</a:t>
            </a:r>
          </a:p>
          <a:p>
            <a:pPr marL="0" indent="0" algn="just">
              <a:lnSpc>
                <a:spcPct val="130000"/>
              </a:lnSpc>
              <a:buNone/>
            </a:pPr>
            <a:r>
              <a:rPr lang="en-US" sz="2200" b="1" i="0" dirty="0">
                <a:solidFill>
                  <a:srgbClr val="FF0000"/>
                </a:solidFill>
                <a:effectLst/>
                <a:latin typeface="Berlin Sans FB Demi" panose="020E0802020502020306" pitchFamily="34" charset="0"/>
              </a:rPr>
              <a:t>Error isolation:</a:t>
            </a:r>
            <a:r>
              <a:rPr lang="en-US" sz="2200" b="1" i="0" dirty="0">
                <a:solidFill>
                  <a:srgbClr val="0070C0"/>
                </a:solidFill>
                <a:effectLst/>
                <a:latin typeface="Berlin Sans FB Demi" panose="020E0802020502020306" pitchFamily="34" charset="0"/>
              </a:rPr>
              <a:t> </a:t>
            </a:r>
            <a:r>
              <a:rPr lang="en-US" sz="2200" b="0" i="0" dirty="0">
                <a:solidFill>
                  <a:srgbClr val="0070C0"/>
                </a:solidFill>
                <a:effectLst/>
                <a:latin typeface="Berlin Sans FB Demi" panose="020E0802020502020306" pitchFamily="34" charset="0"/>
              </a:rPr>
              <a:t>Whenever an error exists in a module, functional independence reduces the chances of the error propagating to the other modules. The reason behind this is that if a module is functionally independent, its interaction with other modules is low. Therefore, an error existing in the module is very unlikely to affect the functioning of other modules.</a:t>
            </a:r>
          </a:p>
          <a:p>
            <a:pPr marL="0" indent="0" algn="just">
              <a:lnSpc>
                <a:spcPct val="130000"/>
              </a:lnSpc>
              <a:buNone/>
            </a:pPr>
            <a:r>
              <a:rPr lang="en-US" sz="2200" b="0" i="0" dirty="0">
                <a:solidFill>
                  <a:srgbClr val="0070C0"/>
                </a:solidFill>
                <a:effectLst/>
                <a:latin typeface="Berlin Sans FB Demi" panose="020E0802020502020306" pitchFamily="34" charset="0"/>
              </a:rPr>
              <a:t>Further, once a failure is detected, error isolation makes it very easy to locate the error. On the other hand, when a module is not functionally independent, once a failure is detected in a functionality provided by the module, the error can be potentially in any of the large number of modules and propagated to the functioning of the module.</a:t>
            </a:r>
          </a:p>
        </p:txBody>
      </p:sp>
    </p:spTree>
    <p:extLst>
      <p:ext uri="{BB962C8B-B14F-4D97-AF65-F5344CB8AC3E}">
        <p14:creationId xmlns:p14="http://schemas.microsoft.com/office/powerpoint/2010/main" val="806950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CEA87-0587-22F7-1BC6-96FC444E32C6}"/>
              </a:ext>
            </a:extLst>
          </p:cNvPr>
          <p:cNvSpPr>
            <a:spLocks noGrp="1"/>
          </p:cNvSpPr>
          <p:nvPr>
            <p:ph type="title"/>
          </p:nvPr>
        </p:nvSpPr>
        <p:spPr>
          <a:xfrm>
            <a:off x="838200" y="365126"/>
            <a:ext cx="10515600" cy="513416"/>
          </a:xfrm>
        </p:spPr>
        <p:txBody>
          <a:bodyPr>
            <a:noAutofit/>
          </a:bodyPr>
          <a:lstStyle/>
          <a:p>
            <a:r>
              <a:rPr lang="en-US" sz="3200" b="1" i="0" dirty="0">
                <a:solidFill>
                  <a:srgbClr val="C00000"/>
                </a:solidFill>
                <a:effectLst/>
                <a:latin typeface="Arial Black" panose="020B0A04020102020204" pitchFamily="34" charset="0"/>
              </a:rPr>
              <a:t>Structured Design</a:t>
            </a:r>
            <a:r>
              <a:rPr lang="en-US" sz="3200" dirty="0">
                <a:solidFill>
                  <a:srgbClr val="C00000"/>
                </a:solidFill>
                <a:latin typeface="Arial Black" panose="020B0A04020102020204" pitchFamily="34" charset="0"/>
              </a:rPr>
              <a:t> </a:t>
            </a:r>
          </a:p>
        </p:txBody>
      </p:sp>
      <p:sp>
        <p:nvSpPr>
          <p:cNvPr id="3" name="Content Placeholder 2">
            <a:extLst>
              <a:ext uri="{FF2B5EF4-FFF2-40B4-BE49-F238E27FC236}">
                <a16:creationId xmlns:a16="http://schemas.microsoft.com/office/drawing/2014/main" id="{362274BC-3796-8396-1586-84CA22769842}"/>
              </a:ext>
            </a:extLst>
          </p:cNvPr>
          <p:cNvSpPr>
            <a:spLocks noGrp="1"/>
          </p:cNvSpPr>
          <p:nvPr>
            <p:ph idx="1"/>
          </p:nvPr>
        </p:nvSpPr>
        <p:spPr>
          <a:xfrm>
            <a:off x="838199" y="1027766"/>
            <a:ext cx="11013141" cy="5633010"/>
          </a:xfrm>
        </p:spPr>
        <p:txBody>
          <a:bodyPr>
            <a:normAutofit lnSpcReduction="10000"/>
          </a:bodyPr>
          <a:lstStyle/>
          <a:p>
            <a:pPr algn="just">
              <a:lnSpc>
                <a:spcPct val="125000"/>
              </a:lnSpc>
              <a:buClr>
                <a:srgbClr val="FFC000"/>
              </a:buClr>
              <a:buFont typeface="Wingdings" panose="05000000000000000000" pitchFamily="2" charset="2"/>
              <a:buChar char="Ø"/>
            </a:pPr>
            <a:r>
              <a:rPr lang="en-US" sz="2400" b="0" i="0" dirty="0">
                <a:solidFill>
                  <a:srgbClr val="0070C0"/>
                </a:solidFill>
                <a:effectLst/>
                <a:latin typeface="Berlin Sans FB Demi" panose="020E0802020502020306" pitchFamily="34" charset="0"/>
              </a:rPr>
              <a:t>Structured design is a conceptualization of problem into several well-organized elements of solution. It is basically concerned with the solution design. </a:t>
            </a:r>
          </a:p>
          <a:p>
            <a:pPr algn="just">
              <a:lnSpc>
                <a:spcPct val="125000"/>
              </a:lnSpc>
              <a:buClr>
                <a:srgbClr val="FFC000"/>
              </a:buClr>
              <a:buFont typeface="Wingdings" panose="05000000000000000000" pitchFamily="2" charset="2"/>
              <a:buChar char="Ø"/>
            </a:pPr>
            <a:r>
              <a:rPr lang="en-US" sz="2400" b="0" i="0" dirty="0">
                <a:solidFill>
                  <a:srgbClr val="0070C0"/>
                </a:solidFill>
                <a:effectLst/>
                <a:latin typeface="Berlin Sans FB Demi" panose="020E0802020502020306" pitchFamily="34" charset="0"/>
              </a:rPr>
              <a:t>Benefit of structured design is, it gives better understanding of how the problem is being solved. Structured design also makes it simpler for designer to concentrate on the problem more accurately.</a:t>
            </a:r>
          </a:p>
          <a:p>
            <a:pPr algn="just">
              <a:lnSpc>
                <a:spcPct val="125000"/>
              </a:lnSpc>
              <a:buClr>
                <a:srgbClr val="FFC000"/>
              </a:buClr>
              <a:buFont typeface="Wingdings" panose="05000000000000000000" pitchFamily="2" charset="2"/>
              <a:buChar char="Ø"/>
            </a:pPr>
            <a:r>
              <a:rPr lang="en-US" sz="2400" b="0" i="0" dirty="0">
                <a:solidFill>
                  <a:srgbClr val="0070C0"/>
                </a:solidFill>
                <a:effectLst/>
                <a:latin typeface="Berlin Sans FB Demi" panose="020E0802020502020306" pitchFamily="34" charset="0"/>
              </a:rPr>
              <a:t>Structured design is mostly based on ‘divide and conquer’ strategy where a problem is broken into several small problems and each small problem is individually solved until the whole problem is solved.</a:t>
            </a:r>
          </a:p>
          <a:p>
            <a:pPr algn="just">
              <a:lnSpc>
                <a:spcPct val="125000"/>
              </a:lnSpc>
              <a:buClr>
                <a:srgbClr val="FFC000"/>
              </a:buClr>
              <a:buFont typeface="Wingdings" panose="05000000000000000000" pitchFamily="2" charset="2"/>
              <a:buChar char="Ø"/>
            </a:pPr>
            <a:r>
              <a:rPr lang="en-US" sz="2400" b="0" i="0" dirty="0">
                <a:solidFill>
                  <a:srgbClr val="0070C0"/>
                </a:solidFill>
                <a:effectLst/>
                <a:latin typeface="Berlin Sans FB Demi" panose="020E0802020502020306" pitchFamily="34" charset="0"/>
              </a:rPr>
              <a:t>The small pieces of problem are solved by means of solution modules. Structured design emphasis that these modules be well organized in order to achieve precise solution.</a:t>
            </a:r>
            <a:endParaRPr lang="en-US" sz="2400" dirty="0">
              <a:solidFill>
                <a:srgbClr val="0070C0"/>
              </a:solidFill>
              <a:latin typeface="Berlin Sans FB Demi" panose="020E0802020502020306" pitchFamily="34" charset="0"/>
            </a:endParaRPr>
          </a:p>
        </p:txBody>
      </p:sp>
    </p:spTree>
    <p:extLst>
      <p:ext uri="{BB962C8B-B14F-4D97-AF65-F5344CB8AC3E}">
        <p14:creationId xmlns:p14="http://schemas.microsoft.com/office/powerpoint/2010/main" val="11597631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CA49-83F2-3B0A-45C6-790356718FA4}"/>
              </a:ext>
            </a:extLst>
          </p:cNvPr>
          <p:cNvSpPr>
            <a:spLocks noGrp="1"/>
          </p:cNvSpPr>
          <p:nvPr>
            <p:ph type="title"/>
          </p:nvPr>
        </p:nvSpPr>
        <p:spPr>
          <a:xfrm>
            <a:off x="658905" y="151838"/>
            <a:ext cx="10515600" cy="495487"/>
          </a:xfrm>
        </p:spPr>
        <p:txBody>
          <a:bodyPr>
            <a:normAutofit fontScale="90000"/>
          </a:bodyPr>
          <a:lstStyle/>
          <a:p>
            <a:r>
              <a:rPr lang="en-US" sz="3200" dirty="0">
                <a:solidFill>
                  <a:srgbClr val="C00000"/>
                </a:solidFill>
                <a:latin typeface="Arial Black" panose="020B0A04020102020204" pitchFamily="34" charset="0"/>
              </a:rPr>
              <a:t>Functional Independence</a:t>
            </a:r>
          </a:p>
        </p:txBody>
      </p:sp>
      <p:sp>
        <p:nvSpPr>
          <p:cNvPr id="3" name="Content Placeholder 2">
            <a:extLst>
              <a:ext uri="{FF2B5EF4-FFF2-40B4-BE49-F238E27FC236}">
                <a16:creationId xmlns:a16="http://schemas.microsoft.com/office/drawing/2014/main" id="{75E43530-12C8-FE7E-7670-2A6B9A497003}"/>
              </a:ext>
            </a:extLst>
          </p:cNvPr>
          <p:cNvSpPr>
            <a:spLocks noGrp="1"/>
          </p:cNvSpPr>
          <p:nvPr>
            <p:ph idx="1"/>
          </p:nvPr>
        </p:nvSpPr>
        <p:spPr>
          <a:xfrm>
            <a:off x="658905" y="583638"/>
            <a:ext cx="11371730" cy="6274361"/>
          </a:xfrm>
        </p:spPr>
        <p:txBody>
          <a:bodyPr>
            <a:noAutofit/>
          </a:bodyPr>
          <a:lstStyle/>
          <a:p>
            <a:pPr marL="0" indent="0" algn="just">
              <a:lnSpc>
                <a:spcPct val="125000"/>
              </a:lnSpc>
              <a:buNone/>
            </a:pPr>
            <a:r>
              <a:rPr lang="en-US" sz="2200" i="1" dirty="0">
                <a:solidFill>
                  <a:srgbClr val="0070C0"/>
                </a:solidFill>
                <a:latin typeface="Berlin Sans FB Demi" panose="020E0802020502020306" pitchFamily="34" charset="0"/>
              </a:rPr>
              <a:t>By the terms F</a:t>
            </a:r>
            <a:r>
              <a:rPr lang="en-US" sz="2200" b="0" i="1" dirty="0">
                <a:solidFill>
                  <a:srgbClr val="0070C0"/>
                </a:solidFill>
                <a:effectLst/>
                <a:latin typeface="Berlin Sans FB Demi" panose="020E0802020502020306" pitchFamily="34" charset="0"/>
              </a:rPr>
              <a:t>unctional independence, </a:t>
            </a:r>
            <a:r>
              <a:rPr lang="en-US" sz="2200" b="0" i="0" dirty="0">
                <a:solidFill>
                  <a:srgbClr val="0070C0"/>
                </a:solidFill>
                <a:effectLst/>
                <a:latin typeface="Berlin Sans FB Demi" panose="020E0802020502020306" pitchFamily="34" charset="0"/>
              </a:rPr>
              <a:t>we mean that a module performs a single task and needs very little interaction with other modules.</a:t>
            </a:r>
          </a:p>
          <a:p>
            <a:pPr marL="0" indent="0" algn="just">
              <a:lnSpc>
                <a:spcPct val="125000"/>
              </a:lnSpc>
              <a:buNone/>
            </a:pPr>
            <a:r>
              <a:rPr lang="en-US" sz="2200" b="0" i="0" dirty="0">
                <a:solidFill>
                  <a:srgbClr val="0070C0"/>
                </a:solidFill>
                <a:effectLst/>
                <a:latin typeface="Berlin Sans FB Demi" panose="020E0802020502020306" pitchFamily="34" charset="0"/>
              </a:rPr>
              <a:t>Functional independence is a key to any good design primarily due to the following advantages it offers:</a:t>
            </a:r>
          </a:p>
          <a:p>
            <a:pPr marL="0" indent="0" algn="just">
              <a:lnSpc>
                <a:spcPct val="125000"/>
              </a:lnSpc>
              <a:buNone/>
            </a:pPr>
            <a:r>
              <a:rPr lang="en-US" sz="2200" b="1" i="0" dirty="0">
                <a:solidFill>
                  <a:srgbClr val="FF0000"/>
                </a:solidFill>
                <a:effectLst/>
                <a:latin typeface="Berlin Sans FB Demi" panose="020E0802020502020306" pitchFamily="34" charset="0"/>
              </a:rPr>
              <a:t>Scope of reuse:</a:t>
            </a:r>
            <a:r>
              <a:rPr lang="en-US" sz="2200" b="1" i="0" dirty="0">
                <a:solidFill>
                  <a:srgbClr val="0070C0"/>
                </a:solidFill>
                <a:effectLst/>
                <a:latin typeface="Berlin Sans FB Demi" panose="020E0802020502020306" pitchFamily="34" charset="0"/>
              </a:rPr>
              <a:t> </a:t>
            </a:r>
            <a:r>
              <a:rPr lang="en-US" sz="2200" b="0" i="0" dirty="0">
                <a:solidFill>
                  <a:srgbClr val="0070C0"/>
                </a:solidFill>
                <a:effectLst/>
                <a:latin typeface="Berlin Sans FB Demi" panose="020E0802020502020306" pitchFamily="34" charset="0"/>
              </a:rPr>
              <a:t>Reuse of a module for the development of other applications becomes easier. The reasons for this is as follows. A functionally independent module performs some well-defined and precise task and the interfaces of the module with other modules are very few and simple. A functionally independent module can therefore be easily taken out and reused in a different program. On the other hand, if a module interacts with several other modules or the functions of a module perform very different tasks, then it would be difficult to reuse it.</a:t>
            </a:r>
          </a:p>
          <a:p>
            <a:pPr marL="0" indent="0" algn="just">
              <a:lnSpc>
                <a:spcPct val="125000"/>
              </a:lnSpc>
              <a:buNone/>
            </a:pPr>
            <a:r>
              <a:rPr lang="en-US" sz="2200" b="1" i="0" dirty="0">
                <a:solidFill>
                  <a:srgbClr val="FF0000"/>
                </a:solidFill>
                <a:effectLst/>
                <a:latin typeface="Berlin Sans FB Demi" panose="020E0802020502020306" pitchFamily="34" charset="0"/>
              </a:rPr>
              <a:t>Understandability:</a:t>
            </a:r>
            <a:r>
              <a:rPr lang="en-US" sz="2200" b="1" i="0" dirty="0">
                <a:solidFill>
                  <a:srgbClr val="0070C0"/>
                </a:solidFill>
                <a:effectLst/>
                <a:latin typeface="Berlin Sans FB Demi" panose="020E0802020502020306" pitchFamily="34" charset="0"/>
              </a:rPr>
              <a:t> </a:t>
            </a:r>
            <a:r>
              <a:rPr lang="en-US" sz="2200" b="0" i="0" dirty="0">
                <a:solidFill>
                  <a:srgbClr val="0070C0"/>
                </a:solidFill>
                <a:effectLst/>
                <a:latin typeface="Berlin Sans FB Demi" panose="020E0802020502020306" pitchFamily="34" charset="0"/>
              </a:rPr>
              <a:t>When modules are functionally independent, complexity of the design is greatly reduced. This is because of the fact that different modules can be understood in isolation, since the modules are independent of each other.</a:t>
            </a:r>
            <a:endParaRPr lang="en-US" sz="2200" dirty="0">
              <a:latin typeface="Berlin Sans FB Demi" panose="020E0802020502020306" pitchFamily="34" charset="0"/>
            </a:endParaRPr>
          </a:p>
        </p:txBody>
      </p:sp>
    </p:spTree>
    <p:extLst>
      <p:ext uri="{BB962C8B-B14F-4D97-AF65-F5344CB8AC3E}">
        <p14:creationId xmlns:p14="http://schemas.microsoft.com/office/powerpoint/2010/main" val="1840841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CEA87-0587-22F7-1BC6-96FC444E32C6}"/>
              </a:ext>
            </a:extLst>
          </p:cNvPr>
          <p:cNvSpPr>
            <a:spLocks noGrp="1"/>
          </p:cNvSpPr>
          <p:nvPr>
            <p:ph type="title"/>
          </p:nvPr>
        </p:nvSpPr>
        <p:spPr>
          <a:xfrm>
            <a:off x="694764" y="365126"/>
            <a:ext cx="10515600" cy="513416"/>
          </a:xfrm>
        </p:spPr>
        <p:txBody>
          <a:bodyPr>
            <a:noAutofit/>
          </a:bodyPr>
          <a:lstStyle/>
          <a:p>
            <a:r>
              <a:rPr lang="en-US" sz="3200" b="1" i="0" dirty="0">
                <a:solidFill>
                  <a:srgbClr val="C00000"/>
                </a:solidFill>
                <a:effectLst/>
                <a:latin typeface="Arial Black" panose="020B0A04020102020204" pitchFamily="34" charset="0"/>
              </a:rPr>
              <a:t>Structured Design</a:t>
            </a:r>
            <a:r>
              <a:rPr lang="en-US" sz="3200" dirty="0">
                <a:solidFill>
                  <a:srgbClr val="C00000"/>
                </a:solidFill>
                <a:latin typeface="Arial Black" panose="020B0A04020102020204" pitchFamily="34" charset="0"/>
              </a:rPr>
              <a:t> </a:t>
            </a:r>
          </a:p>
        </p:txBody>
      </p:sp>
      <p:sp>
        <p:nvSpPr>
          <p:cNvPr id="3" name="Content Placeholder 2">
            <a:extLst>
              <a:ext uri="{FF2B5EF4-FFF2-40B4-BE49-F238E27FC236}">
                <a16:creationId xmlns:a16="http://schemas.microsoft.com/office/drawing/2014/main" id="{362274BC-3796-8396-1586-84CA22769842}"/>
              </a:ext>
            </a:extLst>
          </p:cNvPr>
          <p:cNvSpPr>
            <a:spLocks noGrp="1"/>
          </p:cNvSpPr>
          <p:nvPr>
            <p:ph idx="1"/>
          </p:nvPr>
        </p:nvSpPr>
        <p:spPr>
          <a:xfrm>
            <a:off x="838199" y="1027766"/>
            <a:ext cx="10878671" cy="4351338"/>
          </a:xfrm>
        </p:spPr>
        <p:txBody>
          <a:bodyPr>
            <a:normAutofit/>
          </a:bodyPr>
          <a:lstStyle/>
          <a:p>
            <a:pPr marL="0" indent="0">
              <a:lnSpc>
                <a:spcPct val="150000"/>
              </a:lnSpc>
              <a:buNone/>
            </a:pPr>
            <a:r>
              <a:rPr lang="en-US" sz="2400" b="0" i="0" dirty="0">
                <a:solidFill>
                  <a:srgbClr val="0070C0"/>
                </a:solidFill>
                <a:effectLst/>
                <a:latin typeface="Berlin Sans FB Demi" panose="020E0802020502020306" pitchFamily="34" charset="0"/>
              </a:rPr>
              <a:t>These modules are arranged in hierarchy. They communicate with each other. A good structured design always follows some rules for communication among multiple modules, namely -</a:t>
            </a:r>
          </a:p>
          <a:p>
            <a:pPr>
              <a:lnSpc>
                <a:spcPct val="150000"/>
              </a:lnSpc>
              <a:buFont typeface="Wingdings" panose="05000000000000000000" pitchFamily="2" charset="2"/>
              <a:buChar char="Ø"/>
            </a:pPr>
            <a:r>
              <a:rPr lang="en-US" sz="2400" b="1" i="0" dirty="0">
                <a:solidFill>
                  <a:srgbClr val="00B050"/>
                </a:solidFill>
                <a:effectLst/>
                <a:latin typeface="Berlin Sans FB Demi" panose="020E0802020502020306" pitchFamily="34" charset="0"/>
              </a:rPr>
              <a:t>Cohesion </a:t>
            </a:r>
            <a:r>
              <a:rPr lang="en-US" sz="2400" b="0" i="0" dirty="0">
                <a:solidFill>
                  <a:srgbClr val="00B050"/>
                </a:solidFill>
                <a:effectLst/>
                <a:latin typeface="Berlin Sans FB Demi" panose="020E0802020502020306" pitchFamily="34" charset="0"/>
              </a:rPr>
              <a:t>-</a:t>
            </a:r>
            <a:r>
              <a:rPr lang="en-US" sz="2400" b="0" i="0" dirty="0">
                <a:solidFill>
                  <a:srgbClr val="0070C0"/>
                </a:solidFill>
                <a:effectLst/>
                <a:latin typeface="Berlin Sans FB Demi" panose="020E0802020502020306" pitchFamily="34" charset="0"/>
              </a:rPr>
              <a:t> grouping of all functionally related elements.</a:t>
            </a:r>
          </a:p>
          <a:p>
            <a:pPr>
              <a:lnSpc>
                <a:spcPct val="150000"/>
              </a:lnSpc>
              <a:buFont typeface="Wingdings" panose="05000000000000000000" pitchFamily="2" charset="2"/>
              <a:buChar char="Ø"/>
            </a:pPr>
            <a:r>
              <a:rPr lang="en-US" sz="2400" b="1" i="0" dirty="0">
                <a:solidFill>
                  <a:srgbClr val="00B050"/>
                </a:solidFill>
                <a:effectLst/>
                <a:latin typeface="Berlin Sans FB Demi" panose="020E0802020502020306" pitchFamily="34" charset="0"/>
              </a:rPr>
              <a:t>Coupling </a:t>
            </a:r>
            <a:r>
              <a:rPr lang="en-US" sz="2400" b="0" i="0" dirty="0">
                <a:solidFill>
                  <a:srgbClr val="00B050"/>
                </a:solidFill>
                <a:effectLst/>
                <a:latin typeface="Berlin Sans FB Demi" panose="020E0802020502020306" pitchFamily="34" charset="0"/>
              </a:rPr>
              <a:t>-</a:t>
            </a:r>
            <a:r>
              <a:rPr lang="en-US" sz="2400" b="0" i="0" dirty="0">
                <a:solidFill>
                  <a:srgbClr val="0070C0"/>
                </a:solidFill>
                <a:effectLst/>
                <a:latin typeface="Berlin Sans FB Demi" panose="020E0802020502020306" pitchFamily="34" charset="0"/>
              </a:rPr>
              <a:t> communication between different modules.</a:t>
            </a:r>
          </a:p>
          <a:p>
            <a:pPr marL="0" indent="0">
              <a:lnSpc>
                <a:spcPct val="150000"/>
              </a:lnSpc>
              <a:buNone/>
            </a:pPr>
            <a:r>
              <a:rPr lang="en-US" sz="2400" b="0" i="0" dirty="0">
                <a:solidFill>
                  <a:srgbClr val="0070C0"/>
                </a:solidFill>
                <a:effectLst/>
                <a:latin typeface="Berlin Sans FB Demi" panose="020E0802020502020306" pitchFamily="34" charset="0"/>
              </a:rPr>
              <a:t>A good structured design has </a:t>
            </a:r>
            <a:r>
              <a:rPr lang="en-US" sz="2400" b="1" i="1" dirty="0">
                <a:solidFill>
                  <a:srgbClr val="0070C0"/>
                </a:solidFill>
                <a:effectLst/>
                <a:latin typeface="Berlin Sans FB Demi" panose="020E0802020502020306" pitchFamily="34" charset="0"/>
              </a:rPr>
              <a:t>high </a:t>
            </a:r>
            <a:r>
              <a:rPr lang="en-US" sz="2400" b="0" i="0" dirty="0">
                <a:solidFill>
                  <a:srgbClr val="0070C0"/>
                </a:solidFill>
                <a:effectLst/>
                <a:latin typeface="Berlin Sans FB Demi" panose="020E0802020502020306" pitchFamily="34" charset="0"/>
              </a:rPr>
              <a:t>cohesion and </a:t>
            </a:r>
            <a:r>
              <a:rPr lang="en-US" sz="2400" b="1" i="1" dirty="0">
                <a:solidFill>
                  <a:srgbClr val="0070C0"/>
                </a:solidFill>
                <a:effectLst/>
                <a:latin typeface="Berlin Sans FB Demi" panose="020E0802020502020306" pitchFamily="34" charset="0"/>
              </a:rPr>
              <a:t>low </a:t>
            </a:r>
            <a:r>
              <a:rPr lang="en-US" sz="2400" b="0" i="0" dirty="0">
                <a:solidFill>
                  <a:srgbClr val="0070C0"/>
                </a:solidFill>
                <a:effectLst/>
                <a:latin typeface="Berlin Sans FB Demi" panose="020E0802020502020306" pitchFamily="34" charset="0"/>
              </a:rPr>
              <a:t>coupling arrangements.</a:t>
            </a:r>
            <a:endParaRPr lang="en-US" sz="2400" dirty="0">
              <a:solidFill>
                <a:srgbClr val="0070C0"/>
              </a:solidFill>
              <a:latin typeface="Berlin Sans FB Demi" panose="020E0802020502020306" pitchFamily="34" charset="0"/>
            </a:endParaRPr>
          </a:p>
        </p:txBody>
      </p:sp>
    </p:spTree>
    <p:extLst>
      <p:ext uri="{BB962C8B-B14F-4D97-AF65-F5344CB8AC3E}">
        <p14:creationId xmlns:p14="http://schemas.microsoft.com/office/powerpoint/2010/main" val="1828196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C2F22-E99B-4731-923E-F0282FCD8936}"/>
              </a:ext>
            </a:extLst>
          </p:cNvPr>
          <p:cNvSpPr>
            <a:spLocks noGrp="1"/>
          </p:cNvSpPr>
          <p:nvPr>
            <p:ph type="title"/>
          </p:nvPr>
        </p:nvSpPr>
        <p:spPr>
          <a:xfrm>
            <a:off x="640977" y="347195"/>
            <a:ext cx="10515600" cy="656851"/>
          </a:xfrm>
        </p:spPr>
        <p:txBody>
          <a:bodyPr>
            <a:normAutofit/>
          </a:bodyPr>
          <a:lstStyle/>
          <a:p>
            <a:r>
              <a:rPr lang="en-US" sz="3200" dirty="0">
                <a:solidFill>
                  <a:srgbClr val="C00000"/>
                </a:solidFill>
                <a:latin typeface="Arial Black" panose="020B0A04020102020204" pitchFamily="34" charset="0"/>
              </a:rPr>
              <a:t>Cohesion vs Coupling</a:t>
            </a:r>
          </a:p>
        </p:txBody>
      </p:sp>
      <p:pic>
        <p:nvPicPr>
          <p:cNvPr id="5" name="Content Placeholder 4">
            <a:extLst>
              <a:ext uri="{FF2B5EF4-FFF2-40B4-BE49-F238E27FC236}">
                <a16:creationId xmlns:a16="http://schemas.microsoft.com/office/drawing/2014/main" id="{2CB90761-A9C0-92F0-692C-14BF6045D322}"/>
              </a:ext>
            </a:extLst>
          </p:cNvPr>
          <p:cNvPicPr>
            <a:picLocks noGrp="1" noChangeAspect="1"/>
          </p:cNvPicPr>
          <p:nvPr>
            <p:ph idx="1"/>
          </p:nvPr>
        </p:nvPicPr>
        <p:blipFill>
          <a:blip r:embed="rId2"/>
          <a:stretch>
            <a:fillRect/>
          </a:stretch>
        </p:blipFill>
        <p:spPr>
          <a:xfrm>
            <a:off x="1490689" y="1388317"/>
            <a:ext cx="7781991" cy="4862512"/>
          </a:xfrm>
        </p:spPr>
      </p:pic>
    </p:spTree>
    <p:extLst>
      <p:ext uri="{BB962C8B-B14F-4D97-AF65-F5344CB8AC3E}">
        <p14:creationId xmlns:p14="http://schemas.microsoft.com/office/powerpoint/2010/main" val="153288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C2F22-E99B-4731-923E-F0282FCD8936}"/>
              </a:ext>
            </a:extLst>
          </p:cNvPr>
          <p:cNvSpPr>
            <a:spLocks noGrp="1"/>
          </p:cNvSpPr>
          <p:nvPr>
            <p:ph type="title"/>
          </p:nvPr>
        </p:nvSpPr>
        <p:spPr>
          <a:xfrm>
            <a:off x="640977" y="347195"/>
            <a:ext cx="10515600" cy="656851"/>
          </a:xfrm>
        </p:spPr>
        <p:txBody>
          <a:bodyPr>
            <a:normAutofit/>
          </a:bodyPr>
          <a:lstStyle/>
          <a:p>
            <a:r>
              <a:rPr lang="en-US" sz="3200" dirty="0">
                <a:solidFill>
                  <a:srgbClr val="C00000"/>
                </a:solidFill>
                <a:latin typeface="Arial Black" panose="020B0A04020102020204" pitchFamily="34" charset="0"/>
              </a:rPr>
              <a:t>Cohesion vs Coupling</a:t>
            </a:r>
          </a:p>
        </p:txBody>
      </p:sp>
      <p:pic>
        <p:nvPicPr>
          <p:cNvPr id="9" name="Content Placeholder 8">
            <a:extLst>
              <a:ext uri="{FF2B5EF4-FFF2-40B4-BE49-F238E27FC236}">
                <a16:creationId xmlns:a16="http://schemas.microsoft.com/office/drawing/2014/main" id="{609AEAD4-47CF-B520-E901-53A6667BAEEA}"/>
              </a:ext>
            </a:extLst>
          </p:cNvPr>
          <p:cNvPicPr>
            <a:picLocks noGrp="1" noChangeAspect="1"/>
          </p:cNvPicPr>
          <p:nvPr>
            <p:ph idx="1"/>
          </p:nvPr>
        </p:nvPicPr>
        <p:blipFill>
          <a:blip r:embed="rId2"/>
          <a:stretch>
            <a:fillRect/>
          </a:stretch>
        </p:blipFill>
        <p:spPr>
          <a:xfrm>
            <a:off x="808022" y="1311123"/>
            <a:ext cx="8135099" cy="4766947"/>
          </a:xfrm>
        </p:spPr>
      </p:pic>
    </p:spTree>
    <p:extLst>
      <p:ext uri="{BB962C8B-B14F-4D97-AF65-F5344CB8AC3E}">
        <p14:creationId xmlns:p14="http://schemas.microsoft.com/office/powerpoint/2010/main" val="501421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C2F22-E99B-4731-923E-F0282FCD8936}"/>
              </a:ext>
            </a:extLst>
          </p:cNvPr>
          <p:cNvSpPr>
            <a:spLocks noGrp="1"/>
          </p:cNvSpPr>
          <p:nvPr>
            <p:ph type="title"/>
          </p:nvPr>
        </p:nvSpPr>
        <p:spPr>
          <a:xfrm>
            <a:off x="640977" y="347195"/>
            <a:ext cx="10515600" cy="656851"/>
          </a:xfrm>
        </p:spPr>
        <p:txBody>
          <a:bodyPr>
            <a:normAutofit/>
          </a:bodyPr>
          <a:lstStyle/>
          <a:p>
            <a:r>
              <a:rPr lang="en-US" sz="3200" dirty="0">
                <a:solidFill>
                  <a:srgbClr val="C00000"/>
                </a:solidFill>
                <a:latin typeface="Arial Black" panose="020B0A04020102020204" pitchFamily="34" charset="0"/>
              </a:rPr>
              <a:t>Examples of Modules Coupling</a:t>
            </a:r>
          </a:p>
        </p:txBody>
      </p:sp>
      <p:pic>
        <p:nvPicPr>
          <p:cNvPr id="7" name="Content Placeholder 6">
            <a:extLst>
              <a:ext uri="{FF2B5EF4-FFF2-40B4-BE49-F238E27FC236}">
                <a16:creationId xmlns:a16="http://schemas.microsoft.com/office/drawing/2014/main" id="{BF7A1206-96B8-7BC0-BFA6-D5D1621171A9}"/>
              </a:ext>
            </a:extLst>
          </p:cNvPr>
          <p:cNvPicPr>
            <a:picLocks noGrp="1" noChangeAspect="1"/>
          </p:cNvPicPr>
          <p:nvPr>
            <p:ph idx="1"/>
          </p:nvPr>
        </p:nvPicPr>
        <p:blipFill>
          <a:blip r:embed="rId2"/>
          <a:stretch>
            <a:fillRect/>
          </a:stretch>
        </p:blipFill>
        <p:spPr>
          <a:xfrm>
            <a:off x="1837407" y="1676400"/>
            <a:ext cx="8310602" cy="4258236"/>
          </a:xfrm>
        </p:spPr>
      </p:pic>
    </p:spTree>
    <p:extLst>
      <p:ext uri="{BB962C8B-B14F-4D97-AF65-F5344CB8AC3E}">
        <p14:creationId xmlns:p14="http://schemas.microsoft.com/office/powerpoint/2010/main" val="2450982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CEA87-0587-22F7-1BC6-96FC444E32C6}"/>
              </a:ext>
            </a:extLst>
          </p:cNvPr>
          <p:cNvSpPr>
            <a:spLocks noGrp="1"/>
          </p:cNvSpPr>
          <p:nvPr>
            <p:ph type="title"/>
          </p:nvPr>
        </p:nvSpPr>
        <p:spPr>
          <a:xfrm>
            <a:off x="838200" y="194797"/>
            <a:ext cx="10515600" cy="513416"/>
          </a:xfrm>
        </p:spPr>
        <p:txBody>
          <a:bodyPr>
            <a:noAutofit/>
          </a:bodyPr>
          <a:lstStyle/>
          <a:p>
            <a:r>
              <a:rPr lang="en-US" sz="3200" b="1" i="0" dirty="0">
                <a:solidFill>
                  <a:srgbClr val="C00000"/>
                </a:solidFill>
                <a:effectLst/>
                <a:latin typeface="Arial Black" panose="020B0A04020102020204" pitchFamily="34" charset="0"/>
              </a:rPr>
              <a:t>Function Oriented Design</a:t>
            </a:r>
            <a:endParaRPr lang="en-US" sz="3200" dirty="0">
              <a:solidFill>
                <a:srgbClr val="C0000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362274BC-3796-8396-1586-84CA22769842}"/>
              </a:ext>
            </a:extLst>
          </p:cNvPr>
          <p:cNvSpPr>
            <a:spLocks noGrp="1"/>
          </p:cNvSpPr>
          <p:nvPr>
            <p:ph idx="1"/>
          </p:nvPr>
        </p:nvSpPr>
        <p:spPr>
          <a:xfrm>
            <a:off x="838200" y="708213"/>
            <a:ext cx="10789024" cy="5954990"/>
          </a:xfrm>
        </p:spPr>
        <p:txBody>
          <a:bodyPr>
            <a:noAutofit/>
          </a:bodyPr>
          <a:lstStyle/>
          <a:p>
            <a:pPr algn="just">
              <a:lnSpc>
                <a:spcPct val="140000"/>
              </a:lnSpc>
              <a:buFont typeface="Wingdings" panose="05000000000000000000" pitchFamily="2" charset="2"/>
              <a:buChar char="Ø"/>
            </a:pPr>
            <a:r>
              <a:rPr lang="en-US" sz="2400" b="0" i="0" dirty="0">
                <a:solidFill>
                  <a:srgbClr val="0070C0"/>
                </a:solidFill>
                <a:effectLst/>
                <a:latin typeface="Berlin Sans FB Demi" panose="020E0802020502020306" pitchFamily="34" charset="0"/>
              </a:rPr>
              <a:t>In function-oriented design, the system is comprised of many smaller sub-systems known as functions. These functions are capable of performing significant task in the system. The system is considered as top view of all functions.</a:t>
            </a:r>
          </a:p>
          <a:p>
            <a:pPr algn="just">
              <a:lnSpc>
                <a:spcPct val="140000"/>
              </a:lnSpc>
              <a:buFont typeface="Wingdings" panose="05000000000000000000" pitchFamily="2" charset="2"/>
              <a:buChar char="Ø"/>
            </a:pPr>
            <a:r>
              <a:rPr lang="en-US" sz="2400" b="0" i="0" dirty="0">
                <a:solidFill>
                  <a:srgbClr val="0070C0"/>
                </a:solidFill>
                <a:effectLst/>
                <a:latin typeface="Berlin Sans FB Demi" panose="020E0802020502020306" pitchFamily="34" charset="0"/>
              </a:rPr>
              <a:t>Function oriented design inherits some properties of structured design where divide and conquer methodology is used.</a:t>
            </a:r>
          </a:p>
          <a:p>
            <a:pPr algn="just">
              <a:lnSpc>
                <a:spcPct val="140000"/>
              </a:lnSpc>
              <a:buFont typeface="Wingdings" panose="05000000000000000000" pitchFamily="2" charset="2"/>
              <a:buChar char="Ø"/>
            </a:pPr>
            <a:r>
              <a:rPr lang="en-US" sz="2400" b="0" i="0" dirty="0">
                <a:solidFill>
                  <a:srgbClr val="0070C0"/>
                </a:solidFill>
                <a:effectLst/>
                <a:latin typeface="Berlin Sans FB Demi" panose="020E0802020502020306" pitchFamily="34" charset="0"/>
              </a:rPr>
              <a:t>This design mechanism divides the whole system into smaller functions, which provides means of abstraction by concealing the information and their operation.</a:t>
            </a:r>
          </a:p>
        </p:txBody>
      </p:sp>
    </p:spTree>
    <p:extLst>
      <p:ext uri="{BB962C8B-B14F-4D97-AF65-F5344CB8AC3E}">
        <p14:creationId xmlns:p14="http://schemas.microsoft.com/office/powerpoint/2010/main" val="1755834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CEA87-0587-22F7-1BC6-96FC444E32C6}"/>
              </a:ext>
            </a:extLst>
          </p:cNvPr>
          <p:cNvSpPr>
            <a:spLocks noGrp="1"/>
          </p:cNvSpPr>
          <p:nvPr>
            <p:ph type="title"/>
          </p:nvPr>
        </p:nvSpPr>
        <p:spPr>
          <a:xfrm>
            <a:off x="838200" y="194797"/>
            <a:ext cx="10515600" cy="513416"/>
          </a:xfrm>
        </p:spPr>
        <p:txBody>
          <a:bodyPr>
            <a:noAutofit/>
          </a:bodyPr>
          <a:lstStyle/>
          <a:p>
            <a:r>
              <a:rPr lang="en-US" sz="3200" b="1" i="0" dirty="0">
                <a:solidFill>
                  <a:srgbClr val="C00000"/>
                </a:solidFill>
                <a:effectLst/>
                <a:latin typeface="Arial Black" panose="020B0A04020102020204" pitchFamily="34" charset="0"/>
              </a:rPr>
              <a:t>Function Oriented Design</a:t>
            </a:r>
            <a:endParaRPr lang="en-US" sz="3200" dirty="0">
              <a:solidFill>
                <a:srgbClr val="C0000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362274BC-3796-8396-1586-84CA22769842}"/>
              </a:ext>
            </a:extLst>
          </p:cNvPr>
          <p:cNvSpPr>
            <a:spLocks noGrp="1"/>
          </p:cNvSpPr>
          <p:nvPr>
            <p:ph idx="1"/>
          </p:nvPr>
        </p:nvSpPr>
        <p:spPr>
          <a:xfrm>
            <a:off x="838200" y="708213"/>
            <a:ext cx="10789024" cy="5954990"/>
          </a:xfrm>
        </p:spPr>
        <p:txBody>
          <a:bodyPr>
            <a:noAutofit/>
          </a:bodyPr>
          <a:lstStyle/>
          <a:p>
            <a:pPr algn="just">
              <a:lnSpc>
                <a:spcPct val="140000"/>
              </a:lnSpc>
              <a:buFont typeface="Wingdings" panose="05000000000000000000" pitchFamily="2" charset="2"/>
              <a:buChar char="Ø"/>
            </a:pPr>
            <a:r>
              <a:rPr lang="en-US" sz="2400" dirty="0">
                <a:solidFill>
                  <a:srgbClr val="0070C0"/>
                </a:solidFill>
                <a:latin typeface="Berlin Sans FB Demi" panose="020E0802020502020306" pitchFamily="34" charset="0"/>
              </a:rPr>
              <a:t>F</a:t>
            </a:r>
            <a:r>
              <a:rPr lang="en-US" sz="2400" b="0" i="0" dirty="0">
                <a:solidFill>
                  <a:srgbClr val="0070C0"/>
                </a:solidFill>
                <a:effectLst/>
                <a:latin typeface="Berlin Sans FB Demi" panose="020E0802020502020306" pitchFamily="34" charset="0"/>
              </a:rPr>
              <a:t>unctional modules can share information among themselves by means of information passing and using information available globally.</a:t>
            </a:r>
          </a:p>
          <a:p>
            <a:pPr algn="just">
              <a:lnSpc>
                <a:spcPct val="140000"/>
              </a:lnSpc>
              <a:buFont typeface="Wingdings" panose="05000000000000000000" pitchFamily="2" charset="2"/>
              <a:buChar char="Ø"/>
            </a:pPr>
            <a:r>
              <a:rPr lang="en-US" sz="2400" b="0" i="0" dirty="0">
                <a:solidFill>
                  <a:srgbClr val="0070C0"/>
                </a:solidFill>
                <a:effectLst/>
                <a:latin typeface="Berlin Sans FB Demi" panose="020E0802020502020306" pitchFamily="34" charset="0"/>
              </a:rPr>
              <a:t>Another characteristic of functions is that when a program calls a function, the function changes the state of the program, which sometimes is not acceptable by other modules. </a:t>
            </a:r>
          </a:p>
          <a:p>
            <a:pPr algn="just">
              <a:lnSpc>
                <a:spcPct val="140000"/>
              </a:lnSpc>
              <a:buFont typeface="Wingdings" panose="05000000000000000000" pitchFamily="2" charset="2"/>
              <a:buChar char="Ø"/>
            </a:pPr>
            <a:r>
              <a:rPr lang="en-US" sz="2400" b="0" i="0" dirty="0">
                <a:solidFill>
                  <a:srgbClr val="0070C0"/>
                </a:solidFill>
                <a:effectLst/>
                <a:latin typeface="Berlin Sans FB Demi" panose="020E0802020502020306" pitchFamily="34" charset="0"/>
              </a:rPr>
              <a:t>Function oriented design works well where the system state does not matter and program/functions work on input rather than on a state.</a:t>
            </a:r>
            <a:endParaRPr lang="en-US" sz="2400" dirty="0">
              <a:solidFill>
                <a:srgbClr val="0070C0"/>
              </a:solidFill>
              <a:latin typeface="Berlin Sans FB Demi" panose="020E0802020502020306" pitchFamily="34" charset="0"/>
            </a:endParaRPr>
          </a:p>
        </p:txBody>
      </p:sp>
    </p:spTree>
    <p:extLst>
      <p:ext uri="{BB962C8B-B14F-4D97-AF65-F5344CB8AC3E}">
        <p14:creationId xmlns:p14="http://schemas.microsoft.com/office/powerpoint/2010/main" val="1079063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2879</Words>
  <Application>Microsoft Office PowerPoint</Application>
  <PresentationFormat>Widescreen</PresentationFormat>
  <Paragraphs>124</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Arial Black</vt:lpstr>
      <vt:lpstr>Berlin Sans FB</vt:lpstr>
      <vt:lpstr>Berlin Sans FB Demi</vt:lpstr>
      <vt:lpstr>Calibri</vt:lpstr>
      <vt:lpstr>Calibri Light</vt:lpstr>
      <vt:lpstr>Wingdings</vt:lpstr>
      <vt:lpstr>Office Theme</vt:lpstr>
      <vt:lpstr>Software Design Strategies</vt:lpstr>
      <vt:lpstr>Software Design Strategies</vt:lpstr>
      <vt:lpstr>Structured Design </vt:lpstr>
      <vt:lpstr>Structured Design </vt:lpstr>
      <vt:lpstr>Cohesion vs Coupling</vt:lpstr>
      <vt:lpstr>Cohesion vs Coupling</vt:lpstr>
      <vt:lpstr>Examples of Modules Coupling</vt:lpstr>
      <vt:lpstr>Function Oriented Design</vt:lpstr>
      <vt:lpstr>Function Oriented Design</vt:lpstr>
      <vt:lpstr>Function Oriented Design</vt:lpstr>
      <vt:lpstr>Object Oriented Design </vt:lpstr>
      <vt:lpstr>Object Oriented Design </vt:lpstr>
      <vt:lpstr>Object Oriented Design </vt:lpstr>
      <vt:lpstr>Object Oriented Design </vt:lpstr>
      <vt:lpstr>Software Design Approaches</vt:lpstr>
      <vt:lpstr>Software Design Approaches</vt:lpstr>
      <vt:lpstr>Software Design Approaches</vt:lpstr>
      <vt:lpstr>Top down Design VS. Bottom Up Design</vt:lpstr>
      <vt:lpstr>Analysis vs. Design</vt:lpstr>
      <vt:lpstr>Comparison of Modularity</vt:lpstr>
      <vt:lpstr>Comparison of Modularity</vt:lpstr>
      <vt:lpstr>Layered design </vt:lpstr>
      <vt:lpstr>Layered Arrangement of Modules </vt:lpstr>
      <vt:lpstr>Layered Arrangement of Modules</vt:lpstr>
      <vt:lpstr>Layered Arrangement of Modules </vt:lpstr>
      <vt:lpstr>Layered Arrangement of Modules </vt:lpstr>
      <vt:lpstr>Layered Arrangement of Modules</vt:lpstr>
      <vt:lpstr>Layered Arrangement of Modules</vt:lpstr>
      <vt:lpstr>Functional Independence</vt:lpstr>
      <vt:lpstr>Functional Independence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Strategies</dc:title>
  <dc:creator>Nusrat Jahan</dc:creator>
  <cp:lastModifiedBy>Nusrat Jahan</cp:lastModifiedBy>
  <cp:revision>17</cp:revision>
  <dcterms:created xsi:type="dcterms:W3CDTF">2023-08-20T00:48:07Z</dcterms:created>
  <dcterms:modified xsi:type="dcterms:W3CDTF">2024-06-06T05:27:35Z</dcterms:modified>
</cp:coreProperties>
</file>