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9" r:id="rId3"/>
    <p:sldId id="257" r:id="rId4"/>
    <p:sldId id="260" r:id="rId5"/>
    <p:sldId id="261" r:id="rId6"/>
    <p:sldId id="262" r:id="rId7"/>
    <p:sldId id="264" r:id="rId8"/>
    <p:sldId id="263" r:id="rId9"/>
    <p:sldId id="265" r:id="rId10"/>
    <p:sldId id="266" r:id="rId11"/>
    <p:sldId id="269"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FE7746-21B7-67E7-E89A-09ABA82E0EA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BD2E7F4-B65E-7E52-BA67-991875D3F9B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9C07BD8-E5C7-9D62-BAEF-BE63111257EF}"/>
              </a:ext>
            </a:extLst>
          </p:cNvPr>
          <p:cNvSpPr>
            <a:spLocks noGrp="1"/>
          </p:cNvSpPr>
          <p:nvPr>
            <p:ph type="dt" sz="half" idx="10"/>
          </p:nvPr>
        </p:nvSpPr>
        <p:spPr/>
        <p:txBody>
          <a:bodyPr/>
          <a:lstStyle/>
          <a:p>
            <a:fld id="{362E3093-AFF6-4233-8520-0E28B019D99F}" type="datetimeFigureOut">
              <a:rPr lang="en-US" smtClean="0"/>
              <a:t>8/27/2023</a:t>
            </a:fld>
            <a:endParaRPr lang="en-US"/>
          </a:p>
        </p:txBody>
      </p:sp>
      <p:sp>
        <p:nvSpPr>
          <p:cNvPr id="5" name="Footer Placeholder 4">
            <a:extLst>
              <a:ext uri="{FF2B5EF4-FFF2-40B4-BE49-F238E27FC236}">
                <a16:creationId xmlns:a16="http://schemas.microsoft.com/office/drawing/2014/main" id="{CE46D68C-C494-F314-2F6B-86E73EC480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3D82A8-13CE-9959-1B49-69EAE16766FD}"/>
              </a:ext>
            </a:extLst>
          </p:cNvPr>
          <p:cNvSpPr>
            <a:spLocks noGrp="1"/>
          </p:cNvSpPr>
          <p:nvPr>
            <p:ph type="sldNum" sz="quarter" idx="12"/>
          </p:nvPr>
        </p:nvSpPr>
        <p:spPr/>
        <p:txBody>
          <a:bodyPr/>
          <a:lstStyle/>
          <a:p>
            <a:fld id="{6646240A-F31B-49DF-8A0B-F44D99CC7C29}" type="slidenum">
              <a:rPr lang="en-US" smtClean="0"/>
              <a:t>‹#›</a:t>
            </a:fld>
            <a:endParaRPr lang="en-US"/>
          </a:p>
        </p:txBody>
      </p:sp>
    </p:spTree>
    <p:extLst>
      <p:ext uri="{BB962C8B-B14F-4D97-AF65-F5344CB8AC3E}">
        <p14:creationId xmlns:p14="http://schemas.microsoft.com/office/powerpoint/2010/main" val="22611435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75FDE-5F80-1D02-8A69-5B82E95D4CE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57DA44D-D7F6-42DB-6E08-AF24F7FCE9A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F3717D-0FF9-5C81-F0D9-11F0419497DC}"/>
              </a:ext>
            </a:extLst>
          </p:cNvPr>
          <p:cNvSpPr>
            <a:spLocks noGrp="1"/>
          </p:cNvSpPr>
          <p:nvPr>
            <p:ph type="dt" sz="half" idx="10"/>
          </p:nvPr>
        </p:nvSpPr>
        <p:spPr/>
        <p:txBody>
          <a:bodyPr/>
          <a:lstStyle/>
          <a:p>
            <a:fld id="{362E3093-AFF6-4233-8520-0E28B019D99F}" type="datetimeFigureOut">
              <a:rPr lang="en-US" smtClean="0"/>
              <a:t>8/27/2023</a:t>
            </a:fld>
            <a:endParaRPr lang="en-US"/>
          </a:p>
        </p:txBody>
      </p:sp>
      <p:sp>
        <p:nvSpPr>
          <p:cNvPr id="5" name="Footer Placeholder 4">
            <a:extLst>
              <a:ext uri="{FF2B5EF4-FFF2-40B4-BE49-F238E27FC236}">
                <a16:creationId xmlns:a16="http://schemas.microsoft.com/office/drawing/2014/main" id="{E13FD7BF-8292-52B6-C212-56343CD1D0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D3FFA3-79C9-CF45-9988-47B52C42ADEA}"/>
              </a:ext>
            </a:extLst>
          </p:cNvPr>
          <p:cNvSpPr>
            <a:spLocks noGrp="1"/>
          </p:cNvSpPr>
          <p:nvPr>
            <p:ph type="sldNum" sz="quarter" idx="12"/>
          </p:nvPr>
        </p:nvSpPr>
        <p:spPr/>
        <p:txBody>
          <a:bodyPr/>
          <a:lstStyle/>
          <a:p>
            <a:fld id="{6646240A-F31B-49DF-8A0B-F44D99CC7C29}" type="slidenum">
              <a:rPr lang="en-US" smtClean="0"/>
              <a:t>‹#›</a:t>
            </a:fld>
            <a:endParaRPr lang="en-US"/>
          </a:p>
        </p:txBody>
      </p:sp>
    </p:spTree>
    <p:extLst>
      <p:ext uri="{BB962C8B-B14F-4D97-AF65-F5344CB8AC3E}">
        <p14:creationId xmlns:p14="http://schemas.microsoft.com/office/powerpoint/2010/main" val="21913058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055821C-4BAB-FCD4-6F79-DC46261AA20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518545F-0632-5A4E-6E87-E8AA9052583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8C90E35-C977-4EFD-F21F-26729FCA38EF}"/>
              </a:ext>
            </a:extLst>
          </p:cNvPr>
          <p:cNvSpPr>
            <a:spLocks noGrp="1"/>
          </p:cNvSpPr>
          <p:nvPr>
            <p:ph type="dt" sz="half" idx="10"/>
          </p:nvPr>
        </p:nvSpPr>
        <p:spPr/>
        <p:txBody>
          <a:bodyPr/>
          <a:lstStyle/>
          <a:p>
            <a:fld id="{362E3093-AFF6-4233-8520-0E28B019D99F}" type="datetimeFigureOut">
              <a:rPr lang="en-US" smtClean="0"/>
              <a:t>8/27/2023</a:t>
            </a:fld>
            <a:endParaRPr lang="en-US"/>
          </a:p>
        </p:txBody>
      </p:sp>
      <p:sp>
        <p:nvSpPr>
          <p:cNvPr id="5" name="Footer Placeholder 4">
            <a:extLst>
              <a:ext uri="{FF2B5EF4-FFF2-40B4-BE49-F238E27FC236}">
                <a16:creationId xmlns:a16="http://schemas.microsoft.com/office/drawing/2014/main" id="{2C1D1B70-238F-8962-36C3-B1F5FBB94A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66E9F9-2042-10FA-D5F2-9E5977944D03}"/>
              </a:ext>
            </a:extLst>
          </p:cNvPr>
          <p:cNvSpPr>
            <a:spLocks noGrp="1"/>
          </p:cNvSpPr>
          <p:nvPr>
            <p:ph type="sldNum" sz="quarter" idx="12"/>
          </p:nvPr>
        </p:nvSpPr>
        <p:spPr/>
        <p:txBody>
          <a:bodyPr/>
          <a:lstStyle/>
          <a:p>
            <a:fld id="{6646240A-F31B-49DF-8A0B-F44D99CC7C29}" type="slidenum">
              <a:rPr lang="en-US" smtClean="0"/>
              <a:t>‹#›</a:t>
            </a:fld>
            <a:endParaRPr lang="en-US"/>
          </a:p>
        </p:txBody>
      </p:sp>
    </p:spTree>
    <p:extLst>
      <p:ext uri="{BB962C8B-B14F-4D97-AF65-F5344CB8AC3E}">
        <p14:creationId xmlns:p14="http://schemas.microsoft.com/office/powerpoint/2010/main" val="23147461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637DC-BBF0-E49B-A468-24E5290C2F6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C57409E-9A93-00EE-8DA2-CEAB05ACC19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1F3B55F-3B58-B77B-251E-3AB9C4BE44A0}"/>
              </a:ext>
            </a:extLst>
          </p:cNvPr>
          <p:cNvSpPr>
            <a:spLocks noGrp="1"/>
          </p:cNvSpPr>
          <p:nvPr>
            <p:ph type="dt" sz="half" idx="10"/>
          </p:nvPr>
        </p:nvSpPr>
        <p:spPr/>
        <p:txBody>
          <a:bodyPr/>
          <a:lstStyle/>
          <a:p>
            <a:fld id="{362E3093-AFF6-4233-8520-0E28B019D99F}" type="datetimeFigureOut">
              <a:rPr lang="en-US" smtClean="0"/>
              <a:t>8/27/2023</a:t>
            </a:fld>
            <a:endParaRPr lang="en-US"/>
          </a:p>
        </p:txBody>
      </p:sp>
      <p:sp>
        <p:nvSpPr>
          <p:cNvPr id="5" name="Footer Placeholder 4">
            <a:extLst>
              <a:ext uri="{FF2B5EF4-FFF2-40B4-BE49-F238E27FC236}">
                <a16:creationId xmlns:a16="http://schemas.microsoft.com/office/drawing/2014/main" id="{C3DE6ABE-C287-4167-718F-9A132CC982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3B9CA4-4515-80B7-0BE9-B337EB6B9992}"/>
              </a:ext>
            </a:extLst>
          </p:cNvPr>
          <p:cNvSpPr>
            <a:spLocks noGrp="1"/>
          </p:cNvSpPr>
          <p:nvPr>
            <p:ph type="sldNum" sz="quarter" idx="12"/>
          </p:nvPr>
        </p:nvSpPr>
        <p:spPr/>
        <p:txBody>
          <a:bodyPr/>
          <a:lstStyle/>
          <a:p>
            <a:fld id="{6646240A-F31B-49DF-8A0B-F44D99CC7C29}" type="slidenum">
              <a:rPr lang="en-US" smtClean="0"/>
              <a:t>‹#›</a:t>
            </a:fld>
            <a:endParaRPr lang="en-US"/>
          </a:p>
        </p:txBody>
      </p:sp>
    </p:spTree>
    <p:extLst>
      <p:ext uri="{BB962C8B-B14F-4D97-AF65-F5344CB8AC3E}">
        <p14:creationId xmlns:p14="http://schemas.microsoft.com/office/powerpoint/2010/main" val="9553959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1BCE2-607A-E917-7AC6-2A7F5DA0D24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E8CB0AD-2D6C-A0BB-54CA-7ECA3B8D632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820B173-DCB6-5772-4365-C12A8D068FA5}"/>
              </a:ext>
            </a:extLst>
          </p:cNvPr>
          <p:cNvSpPr>
            <a:spLocks noGrp="1"/>
          </p:cNvSpPr>
          <p:nvPr>
            <p:ph type="dt" sz="half" idx="10"/>
          </p:nvPr>
        </p:nvSpPr>
        <p:spPr/>
        <p:txBody>
          <a:bodyPr/>
          <a:lstStyle/>
          <a:p>
            <a:fld id="{362E3093-AFF6-4233-8520-0E28B019D99F}" type="datetimeFigureOut">
              <a:rPr lang="en-US" smtClean="0"/>
              <a:t>8/27/2023</a:t>
            </a:fld>
            <a:endParaRPr lang="en-US"/>
          </a:p>
        </p:txBody>
      </p:sp>
      <p:sp>
        <p:nvSpPr>
          <p:cNvPr id="5" name="Footer Placeholder 4">
            <a:extLst>
              <a:ext uri="{FF2B5EF4-FFF2-40B4-BE49-F238E27FC236}">
                <a16:creationId xmlns:a16="http://schemas.microsoft.com/office/drawing/2014/main" id="{4828622C-64AE-6566-D10F-A943DC0F8F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B888E7-CF0C-F882-7D58-882DF5D5EFA9}"/>
              </a:ext>
            </a:extLst>
          </p:cNvPr>
          <p:cNvSpPr>
            <a:spLocks noGrp="1"/>
          </p:cNvSpPr>
          <p:nvPr>
            <p:ph type="sldNum" sz="quarter" idx="12"/>
          </p:nvPr>
        </p:nvSpPr>
        <p:spPr/>
        <p:txBody>
          <a:bodyPr/>
          <a:lstStyle/>
          <a:p>
            <a:fld id="{6646240A-F31B-49DF-8A0B-F44D99CC7C29}" type="slidenum">
              <a:rPr lang="en-US" smtClean="0"/>
              <a:t>‹#›</a:t>
            </a:fld>
            <a:endParaRPr lang="en-US"/>
          </a:p>
        </p:txBody>
      </p:sp>
    </p:spTree>
    <p:extLst>
      <p:ext uri="{BB962C8B-B14F-4D97-AF65-F5344CB8AC3E}">
        <p14:creationId xmlns:p14="http://schemas.microsoft.com/office/powerpoint/2010/main" val="19307034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491690-4DB7-F720-9465-A13D2FC8509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0B6ADB2-B01A-570F-2594-A0A8E473A5B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E94ACD4-9512-6F1F-A10F-C107C63E2A1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8201EFD-7E9B-7999-BA89-7EB46D06EBCA}"/>
              </a:ext>
            </a:extLst>
          </p:cNvPr>
          <p:cNvSpPr>
            <a:spLocks noGrp="1"/>
          </p:cNvSpPr>
          <p:nvPr>
            <p:ph type="dt" sz="half" idx="10"/>
          </p:nvPr>
        </p:nvSpPr>
        <p:spPr/>
        <p:txBody>
          <a:bodyPr/>
          <a:lstStyle/>
          <a:p>
            <a:fld id="{362E3093-AFF6-4233-8520-0E28B019D99F}" type="datetimeFigureOut">
              <a:rPr lang="en-US" smtClean="0"/>
              <a:t>8/27/2023</a:t>
            </a:fld>
            <a:endParaRPr lang="en-US"/>
          </a:p>
        </p:txBody>
      </p:sp>
      <p:sp>
        <p:nvSpPr>
          <p:cNvPr id="6" name="Footer Placeholder 5">
            <a:extLst>
              <a:ext uri="{FF2B5EF4-FFF2-40B4-BE49-F238E27FC236}">
                <a16:creationId xmlns:a16="http://schemas.microsoft.com/office/drawing/2014/main" id="{829EC507-7743-31B6-CB16-8260FDBB773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9885086-3511-B604-AB60-2D93E517FC3C}"/>
              </a:ext>
            </a:extLst>
          </p:cNvPr>
          <p:cNvSpPr>
            <a:spLocks noGrp="1"/>
          </p:cNvSpPr>
          <p:nvPr>
            <p:ph type="sldNum" sz="quarter" idx="12"/>
          </p:nvPr>
        </p:nvSpPr>
        <p:spPr/>
        <p:txBody>
          <a:bodyPr/>
          <a:lstStyle/>
          <a:p>
            <a:fld id="{6646240A-F31B-49DF-8A0B-F44D99CC7C29}" type="slidenum">
              <a:rPr lang="en-US" smtClean="0"/>
              <a:t>‹#›</a:t>
            </a:fld>
            <a:endParaRPr lang="en-US"/>
          </a:p>
        </p:txBody>
      </p:sp>
    </p:spTree>
    <p:extLst>
      <p:ext uri="{BB962C8B-B14F-4D97-AF65-F5344CB8AC3E}">
        <p14:creationId xmlns:p14="http://schemas.microsoft.com/office/powerpoint/2010/main" val="12955242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383E79-1223-6FC5-ABDB-599C16F459F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461B857-AE58-E2A4-BC29-51E06C102D3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51A1E4-B872-EF33-4103-C38C0C691C2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7FBAA3F-CCCF-29B8-2132-5BCCC4334EC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585792A-2E66-7AE8-EC3A-89466FDDC11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CAA339A-A0A1-3CF8-1F65-B01859E71028}"/>
              </a:ext>
            </a:extLst>
          </p:cNvPr>
          <p:cNvSpPr>
            <a:spLocks noGrp="1"/>
          </p:cNvSpPr>
          <p:nvPr>
            <p:ph type="dt" sz="half" idx="10"/>
          </p:nvPr>
        </p:nvSpPr>
        <p:spPr/>
        <p:txBody>
          <a:bodyPr/>
          <a:lstStyle/>
          <a:p>
            <a:fld id="{362E3093-AFF6-4233-8520-0E28B019D99F}" type="datetimeFigureOut">
              <a:rPr lang="en-US" smtClean="0"/>
              <a:t>8/27/2023</a:t>
            </a:fld>
            <a:endParaRPr lang="en-US"/>
          </a:p>
        </p:txBody>
      </p:sp>
      <p:sp>
        <p:nvSpPr>
          <p:cNvPr id="8" name="Footer Placeholder 7">
            <a:extLst>
              <a:ext uri="{FF2B5EF4-FFF2-40B4-BE49-F238E27FC236}">
                <a16:creationId xmlns:a16="http://schemas.microsoft.com/office/drawing/2014/main" id="{B43DDF13-25D9-38B0-4327-AFD482D954F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F636C0A-AB6E-2FAD-0F44-917A22341A0C}"/>
              </a:ext>
            </a:extLst>
          </p:cNvPr>
          <p:cNvSpPr>
            <a:spLocks noGrp="1"/>
          </p:cNvSpPr>
          <p:nvPr>
            <p:ph type="sldNum" sz="quarter" idx="12"/>
          </p:nvPr>
        </p:nvSpPr>
        <p:spPr/>
        <p:txBody>
          <a:bodyPr/>
          <a:lstStyle/>
          <a:p>
            <a:fld id="{6646240A-F31B-49DF-8A0B-F44D99CC7C29}" type="slidenum">
              <a:rPr lang="en-US" smtClean="0"/>
              <a:t>‹#›</a:t>
            </a:fld>
            <a:endParaRPr lang="en-US"/>
          </a:p>
        </p:txBody>
      </p:sp>
    </p:spTree>
    <p:extLst>
      <p:ext uri="{BB962C8B-B14F-4D97-AF65-F5344CB8AC3E}">
        <p14:creationId xmlns:p14="http://schemas.microsoft.com/office/powerpoint/2010/main" val="40519133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CA420D-92B6-3FB6-0455-E71D9E67360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B90B461-F372-200B-2ED5-357427D89071}"/>
              </a:ext>
            </a:extLst>
          </p:cNvPr>
          <p:cNvSpPr>
            <a:spLocks noGrp="1"/>
          </p:cNvSpPr>
          <p:nvPr>
            <p:ph type="dt" sz="half" idx="10"/>
          </p:nvPr>
        </p:nvSpPr>
        <p:spPr/>
        <p:txBody>
          <a:bodyPr/>
          <a:lstStyle/>
          <a:p>
            <a:fld id="{362E3093-AFF6-4233-8520-0E28B019D99F}" type="datetimeFigureOut">
              <a:rPr lang="en-US" smtClean="0"/>
              <a:t>8/27/2023</a:t>
            </a:fld>
            <a:endParaRPr lang="en-US"/>
          </a:p>
        </p:txBody>
      </p:sp>
      <p:sp>
        <p:nvSpPr>
          <p:cNvPr id="4" name="Footer Placeholder 3">
            <a:extLst>
              <a:ext uri="{FF2B5EF4-FFF2-40B4-BE49-F238E27FC236}">
                <a16:creationId xmlns:a16="http://schemas.microsoft.com/office/drawing/2014/main" id="{01530229-8D44-3F70-A5EF-5FBEA301861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9B3200B-8204-E2A1-43FF-AB4760832903}"/>
              </a:ext>
            </a:extLst>
          </p:cNvPr>
          <p:cNvSpPr>
            <a:spLocks noGrp="1"/>
          </p:cNvSpPr>
          <p:nvPr>
            <p:ph type="sldNum" sz="quarter" idx="12"/>
          </p:nvPr>
        </p:nvSpPr>
        <p:spPr/>
        <p:txBody>
          <a:bodyPr/>
          <a:lstStyle/>
          <a:p>
            <a:fld id="{6646240A-F31B-49DF-8A0B-F44D99CC7C29}" type="slidenum">
              <a:rPr lang="en-US" smtClean="0"/>
              <a:t>‹#›</a:t>
            </a:fld>
            <a:endParaRPr lang="en-US"/>
          </a:p>
        </p:txBody>
      </p:sp>
    </p:spTree>
    <p:extLst>
      <p:ext uri="{BB962C8B-B14F-4D97-AF65-F5344CB8AC3E}">
        <p14:creationId xmlns:p14="http://schemas.microsoft.com/office/powerpoint/2010/main" val="25056727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921E1F5-2574-77E6-73D5-478B54609311}"/>
              </a:ext>
            </a:extLst>
          </p:cNvPr>
          <p:cNvSpPr>
            <a:spLocks noGrp="1"/>
          </p:cNvSpPr>
          <p:nvPr>
            <p:ph type="dt" sz="half" idx="10"/>
          </p:nvPr>
        </p:nvSpPr>
        <p:spPr/>
        <p:txBody>
          <a:bodyPr/>
          <a:lstStyle/>
          <a:p>
            <a:fld id="{362E3093-AFF6-4233-8520-0E28B019D99F}" type="datetimeFigureOut">
              <a:rPr lang="en-US" smtClean="0"/>
              <a:t>8/27/2023</a:t>
            </a:fld>
            <a:endParaRPr lang="en-US"/>
          </a:p>
        </p:txBody>
      </p:sp>
      <p:sp>
        <p:nvSpPr>
          <p:cNvPr id="3" name="Footer Placeholder 2">
            <a:extLst>
              <a:ext uri="{FF2B5EF4-FFF2-40B4-BE49-F238E27FC236}">
                <a16:creationId xmlns:a16="http://schemas.microsoft.com/office/drawing/2014/main" id="{A1E8B3B7-2A3B-C9FD-B476-35FAA8F3562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CF1912C-43B4-4AD8-FA73-CA67FB338674}"/>
              </a:ext>
            </a:extLst>
          </p:cNvPr>
          <p:cNvSpPr>
            <a:spLocks noGrp="1"/>
          </p:cNvSpPr>
          <p:nvPr>
            <p:ph type="sldNum" sz="quarter" idx="12"/>
          </p:nvPr>
        </p:nvSpPr>
        <p:spPr/>
        <p:txBody>
          <a:bodyPr/>
          <a:lstStyle/>
          <a:p>
            <a:fld id="{6646240A-F31B-49DF-8A0B-F44D99CC7C29}" type="slidenum">
              <a:rPr lang="en-US" smtClean="0"/>
              <a:t>‹#›</a:t>
            </a:fld>
            <a:endParaRPr lang="en-US"/>
          </a:p>
        </p:txBody>
      </p:sp>
    </p:spTree>
    <p:extLst>
      <p:ext uri="{BB962C8B-B14F-4D97-AF65-F5344CB8AC3E}">
        <p14:creationId xmlns:p14="http://schemas.microsoft.com/office/powerpoint/2010/main" val="34276645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7AB28-0B53-81BB-3451-4975B97179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E7B4C1B-3BAF-8CED-4EE4-7203D7DD7FA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D2468B6-7181-FB70-73DD-C6F062E2D5F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F0963D9-5C74-24A6-BB27-884C55AD1004}"/>
              </a:ext>
            </a:extLst>
          </p:cNvPr>
          <p:cNvSpPr>
            <a:spLocks noGrp="1"/>
          </p:cNvSpPr>
          <p:nvPr>
            <p:ph type="dt" sz="half" idx="10"/>
          </p:nvPr>
        </p:nvSpPr>
        <p:spPr/>
        <p:txBody>
          <a:bodyPr/>
          <a:lstStyle/>
          <a:p>
            <a:fld id="{362E3093-AFF6-4233-8520-0E28B019D99F}" type="datetimeFigureOut">
              <a:rPr lang="en-US" smtClean="0"/>
              <a:t>8/27/2023</a:t>
            </a:fld>
            <a:endParaRPr lang="en-US"/>
          </a:p>
        </p:txBody>
      </p:sp>
      <p:sp>
        <p:nvSpPr>
          <p:cNvPr id="6" name="Footer Placeholder 5">
            <a:extLst>
              <a:ext uri="{FF2B5EF4-FFF2-40B4-BE49-F238E27FC236}">
                <a16:creationId xmlns:a16="http://schemas.microsoft.com/office/drawing/2014/main" id="{467F0E08-2F4E-5E17-11EF-07BF879F4E0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5B75E9C-1579-722E-534F-574171558B3C}"/>
              </a:ext>
            </a:extLst>
          </p:cNvPr>
          <p:cNvSpPr>
            <a:spLocks noGrp="1"/>
          </p:cNvSpPr>
          <p:nvPr>
            <p:ph type="sldNum" sz="quarter" idx="12"/>
          </p:nvPr>
        </p:nvSpPr>
        <p:spPr/>
        <p:txBody>
          <a:bodyPr/>
          <a:lstStyle/>
          <a:p>
            <a:fld id="{6646240A-F31B-49DF-8A0B-F44D99CC7C29}" type="slidenum">
              <a:rPr lang="en-US" smtClean="0"/>
              <a:t>‹#›</a:t>
            </a:fld>
            <a:endParaRPr lang="en-US"/>
          </a:p>
        </p:txBody>
      </p:sp>
    </p:spTree>
    <p:extLst>
      <p:ext uri="{BB962C8B-B14F-4D97-AF65-F5344CB8AC3E}">
        <p14:creationId xmlns:p14="http://schemas.microsoft.com/office/powerpoint/2010/main" val="7683701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D58A1-72D4-A7C8-0091-E080FC05ACB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29B4D84-08AE-F22D-1C17-A9763463FE8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4428124-4648-1143-C380-D0BAF53E91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7EA644F-4CD1-F83B-CCE2-07B800E6CCEA}"/>
              </a:ext>
            </a:extLst>
          </p:cNvPr>
          <p:cNvSpPr>
            <a:spLocks noGrp="1"/>
          </p:cNvSpPr>
          <p:nvPr>
            <p:ph type="dt" sz="half" idx="10"/>
          </p:nvPr>
        </p:nvSpPr>
        <p:spPr/>
        <p:txBody>
          <a:bodyPr/>
          <a:lstStyle/>
          <a:p>
            <a:fld id="{362E3093-AFF6-4233-8520-0E28B019D99F}" type="datetimeFigureOut">
              <a:rPr lang="en-US" smtClean="0"/>
              <a:t>8/27/2023</a:t>
            </a:fld>
            <a:endParaRPr lang="en-US"/>
          </a:p>
        </p:txBody>
      </p:sp>
      <p:sp>
        <p:nvSpPr>
          <p:cNvPr id="6" name="Footer Placeholder 5">
            <a:extLst>
              <a:ext uri="{FF2B5EF4-FFF2-40B4-BE49-F238E27FC236}">
                <a16:creationId xmlns:a16="http://schemas.microsoft.com/office/drawing/2014/main" id="{9FFAF8C1-748E-D701-EF4F-92162D764F2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8D1C1E3-D697-D2BC-4899-A96F139F8A5A}"/>
              </a:ext>
            </a:extLst>
          </p:cNvPr>
          <p:cNvSpPr>
            <a:spLocks noGrp="1"/>
          </p:cNvSpPr>
          <p:nvPr>
            <p:ph type="sldNum" sz="quarter" idx="12"/>
          </p:nvPr>
        </p:nvSpPr>
        <p:spPr/>
        <p:txBody>
          <a:bodyPr/>
          <a:lstStyle/>
          <a:p>
            <a:fld id="{6646240A-F31B-49DF-8A0B-F44D99CC7C29}" type="slidenum">
              <a:rPr lang="en-US" smtClean="0"/>
              <a:t>‹#›</a:t>
            </a:fld>
            <a:endParaRPr lang="en-US"/>
          </a:p>
        </p:txBody>
      </p:sp>
    </p:spTree>
    <p:extLst>
      <p:ext uri="{BB962C8B-B14F-4D97-AF65-F5344CB8AC3E}">
        <p14:creationId xmlns:p14="http://schemas.microsoft.com/office/powerpoint/2010/main" val="7799832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D251ADF-4917-9953-EFFC-019376B1C1D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C013899-97FD-E5B2-FF4A-9B883D71AE1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73817C-5156-8F80-C78A-F88B4C3594E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2E3093-AFF6-4233-8520-0E28B019D99F}" type="datetimeFigureOut">
              <a:rPr lang="en-US" smtClean="0"/>
              <a:t>8/27/2023</a:t>
            </a:fld>
            <a:endParaRPr lang="en-US"/>
          </a:p>
        </p:txBody>
      </p:sp>
      <p:sp>
        <p:nvSpPr>
          <p:cNvPr id="5" name="Footer Placeholder 4">
            <a:extLst>
              <a:ext uri="{FF2B5EF4-FFF2-40B4-BE49-F238E27FC236}">
                <a16:creationId xmlns:a16="http://schemas.microsoft.com/office/drawing/2014/main" id="{A3152B95-980A-D0BB-7A16-E1E023A7857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5578C28-55F9-E158-705F-B73FDB55896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646240A-F31B-49DF-8A0B-F44D99CC7C29}" type="slidenum">
              <a:rPr lang="en-US" smtClean="0"/>
              <a:t>‹#›</a:t>
            </a:fld>
            <a:endParaRPr lang="en-US"/>
          </a:p>
        </p:txBody>
      </p:sp>
    </p:spTree>
    <p:extLst>
      <p:ext uri="{BB962C8B-B14F-4D97-AF65-F5344CB8AC3E}">
        <p14:creationId xmlns:p14="http://schemas.microsoft.com/office/powerpoint/2010/main" val="20856847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46A1D8-4D06-ADF6-670A-AB76C1FD8345}"/>
              </a:ext>
            </a:extLst>
          </p:cNvPr>
          <p:cNvSpPr>
            <a:spLocks noGrp="1"/>
          </p:cNvSpPr>
          <p:nvPr>
            <p:ph type="title"/>
          </p:nvPr>
        </p:nvSpPr>
        <p:spPr>
          <a:xfrm>
            <a:off x="614082" y="2519082"/>
            <a:ext cx="10963835" cy="847165"/>
          </a:xfrm>
        </p:spPr>
        <p:txBody>
          <a:bodyPr>
            <a:normAutofit/>
          </a:bodyPr>
          <a:lstStyle/>
          <a:p>
            <a:pPr algn="ctr"/>
            <a:r>
              <a:rPr lang="en-US" b="0" i="0" dirty="0">
                <a:solidFill>
                  <a:srgbClr val="C00000"/>
                </a:solidFill>
                <a:effectLst/>
                <a:latin typeface="Arial Black" panose="020B0A04020102020204" pitchFamily="34" charset="0"/>
              </a:rPr>
              <a:t>Function-Oriented Software Design</a:t>
            </a:r>
            <a:endParaRPr lang="en-US" dirty="0">
              <a:solidFill>
                <a:srgbClr val="C00000"/>
              </a:solidFill>
              <a:latin typeface="Arial Black" panose="020B0A04020102020204" pitchFamily="34" charset="0"/>
            </a:endParaRPr>
          </a:p>
        </p:txBody>
      </p:sp>
    </p:spTree>
    <p:extLst>
      <p:ext uri="{BB962C8B-B14F-4D97-AF65-F5344CB8AC3E}">
        <p14:creationId xmlns:p14="http://schemas.microsoft.com/office/powerpoint/2010/main" val="4172315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22D10-5197-2B5C-6DB7-60361D3E3867}"/>
              </a:ext>
            </a:extLst>
          </p:cNvPr>
          <p:cNvSpPr>
            <a:spLocks noGrp="1"/>
          </p:cNvSpPr>
          <p:nvPr>
            <p:ph type="title"/>
          </p:nvPr>
        </p:nvSpPr>
        <p:spPr>
          <a:xfrm>
            <a:off x="515470" y="284162"/>
            <a:ext cx="10515600" cy="396875"/>
          </a:xfrm>
        </p:spPr>
        <p:txBody>
          <a:bodyPr>
            <a:normAutofit fontScale="90000"/>
          </a:bodyPr>
          <a:lstStyle/>
          <a:p>
            <a:r>
              <a:rPr lang="en-US" sz="3200" dirty="0">
                <a:solidFill>
                  <a:srgbClr val="C00000"/>
                </a:solidFill>
                <a:latin typeface="Arial Black" panose="020B0A04020102020204" pitchFamily="34" charset="0"/>
              </a:rPr>
              <a:t>Synchronous VS. Asynchronous Operations</a:t>
            </a:r>
          </a:p>
        </p:txBody>
      </p:sp>
      <p:pic>
        <p:nvPicPr>
          <p:cNvPr id="5" name="Content Placeholder 4">
            <a:extLst>
              <a:ext uri="{FF2B5EF4-FFF2-40B4-BE49-F238E27FC236}">
                <a16:creationId xmlns:a16="http://schemas.microsoft.com/office/drawing/2014/main" id="{D93F8347-49FD-CDE3-D776-07C960A5C16A}"/>
              </a:ext>
            </a:extLst>
          </p:cNvPr>
          <p:cNvPicPr>
            <a:picLocks noGrp="1" noChangeAspect="1"/>
          </p:cNvPicPr>
          <p:nvPr>
            <p:ph idx="1"/>
          </p:nvPr>
        </p:nvPicPr>
        <p:blipFill>
          <a:blip r:embed="rId2"/>
          <a:stretch>
            <a:fillRect/>
          </a:stretch>
        </p:blipFill>
        <p:spPr>
          <a:xfrm>
            <a:off x="380450" y="1559861"/>
            <a:ext cx="11251805" cy="2931457"/>
          </a:xfrm>
        </p:spPr>
      </p:pic>
      <p:sp>
        <p:nvSpPr>
          <p:cNvPr id="6" name="TextBox 5">
            <a:extLst>
              <a:ext uri="{FF2B5EF4-FFF2-40B4-BE49-F238E27FC236}">
                <a16:creationId xmlns:a16="http://schemas.microsoft.com/office/drawing/2014/main" id="{19D003F6-1FD0-8436-0C7D-8E3C0E82C676}"/>
              </a:ext>
            </a:extLst>
          </p:cNvPr>
          <p:cNvSpPr txBox="1"/>
          <p:nvPr/>
        </p:nvSpPr>
        <p:spPr>
          <a:xfrm>
            <a:off x="1497107" y="4728273"/>
            <a:ext cx="2169458" cy="400110"/>
          </a:xfrm>
          <a:prstGeom prst="rect">
            <a:avLst/>
          </a:prstGeom>
          <a:noFill/>
        </p:spPr>
        <p:txBody>
          <a:bodyPr wrap="square" rtlCol="0">
            <a:spAutoFit/>
          </a:bodyPr>
          <a:lstStyle/>
          <a:p>
            <a:r>
              <a:rPr lang="en-US" sz="2000" b="1" dirty="0"/>
              <a:t>Figure-(a).</a:t>
            </a:r>
          </a:p>
        </p:txBody>
      </p:sp>
      <p:sp>
        <p:nvSpPr>
          <p:cNvPr id="7" name="TextBox 6">
            <a:extLst>
              <a:ext uri="{FF2B5EF4-FFF2-40B4-BE49-F238E27FC236}">
                <a16:creationId xmlns:a16="http://schemas.microsoft.com/office/drawing/2014/main" id="{CFAFE55E-115E-A52A-8D90-E08F5BEC3BCC}"/>
              </a:ext>
            </a:extLst>
          </p:cNvPr>
          <p:cNvSpPr txBox="1"/>
          <p:nvPr/>
        </p:nvSpPr>
        <p:spPr>
          <a:xfrm>
            <a:off x="7915835" y="4728273"/>
            <a:ext cx="2169458" cy="400110"/>
          </a:xfrm>
          <a:prstGeom prst="rect">
            <a:avLst/>
          </a:prstGeom>
          <a:noFill/>
        </p:spPr>
        <p:txBody>
          <a:bodyPr wrap="square" rtlCol="0">
            <a:spAutoFit/>
          </a:bodyPr>
          <a:lstStyle/>
          <a:p>
            <a:r>
              <a:rPr lang="en-US" sz="2000" b="1" dirty="0"/>
              <a:t>Figure-(b).</a:t>
            </a:r>
          </a:p>
        </p:txBody>
      </p:sp>
    </p:spTree>
    <p:extLst>
      <p:ext uri="{BB962C8B-B14F-4D97-AF65-F5344CB8AC3E}">
        <p14:creationId xmlns:p14="http://schemas.microsoft.com/office/powerpoint/2010/main" val="31531212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3D872-0D1B-1749-B6AE-61A1CD79B80A}"/>
              </a:ext>
            </a:extLst>
          </p:cNvPr>
          <p:cNvSpPr>
            <a:spLocks noGrp="1"/>
          </p:cNvSpPr>
          <p:nvPr>
            <p:ph type="title"/>
          </p:nvPr>
        </p:nvSpPr>
        <p:spPr>
          <a:xfrm>
            <a:off x="838200" y="365125"/>
            <a:ext cx="10515600" cy="504451"/>
          </a:xfrm>
        </p:spPr>
        <p:txBody>
          <a:bodyPr>
            <a:noAutofit/>
          </a:bodyPr>
          <a:lstStyle/>
          <a:p>
            <a:r>
              <a:rPr lang="en-US" sz="3200" dirty="0">
                <a:solidFill>
                  <a:srgbClr val="C00000"/>
                </a:solidFill>
                <a:latin typeface="Arial Black" panose="020B0A04020102020204" pitchFamily="34" charset="0"/>
              </a:rPr>
              <a:t>DFD</a:t>
            </a:r>
          </a:p>
        </p:txBody>
      </p:sp>
      <p:sp>
        <p:nvSpPr>
          <p:cNvPr id="3" name="Content Placeholder 2">
            <a:extLst>
              <a:ext uri="{FF2B5EF4-FFF2-40B4-BE49-F238E27FC236}">
                <a16:creationId xmlns:a16="http://schemas.microsoft.com/office/drawing/2014/main" id="{506E1F25-0839-D155-61EF-FB1D66AF1252}"/>
              </a:ext>
            </a:extLst>
          </p:cNvPr>
          <p:cNvSpPr>
            <a:spLocks noGrp="1"/>
          </p:cNvSpPr>
          <p:nvPr>
            <p:ph idx="1"/>
          </p:nvPr>
        </p:nvSpPr>
        <p:spPr>
          <a:xfrm>
            <a:off x="640976" y="869576"/>
            <a:ext cx="11093823" cy="5710518"/>
          </a:xfrm>
        </p:spPr>
        <p:txBody>
          <a:bodyPr>
            <a:normAutofit lnSpcReduction="10000"/>
          </a:bodyPr>
          <a:lstStyle/>
          <a:p>
            <a:pPr marL="0" indent="0">
              <a:lnSpc>
                <a:spcPct val="125000"/>
              </a:lnSpc>
              <a:buNone/>
            </a:pPr>
            <a:r>
              <a:rPr lang="en-US" sz="2400" dirty="0">
                <a:solidFill>
                  <a:srgbClr val="C00000"/>
                </a:solidFill>
                <a:latin typeface="Berlin Sans FB Demi" panose="020E0802020502020306" pitchFamily="34" charset="0"/>
              </a:rPr>
              <a:t>Importance of DFD</a:t>
            </a:r>
          </a:p>
          <a:p>
            <a:pPr marL="0" indent="0" algn="just">
              <a:lnSpc>
                <a:spcPct val="125000"/>
              </a:lnSpc>
              <a:buNone/>
            </a:pPr>
            <a:r>
              <a:rPr lang="en-US" sz="2400" b="0" i="0" dirty="0">
                <a:solidFill>
                  <a:srgbClr val="0070C0"/>
                </a:solidFill>
                <a:effectLst/>
                <a:latin typeface="Berlin Sans FB" panose="020E0602020502020306" pitchFamily="34" charset="0"/>
              </a:rPr>
              <a:t>DFD is a very simple formalism – it is simple to understand and use. </a:t>
            </a:r>
          </a:p>
          <a:p>
            <a:pPr marL="0" indent="0" algn="just">
              <a:lnSpc>
                <a:spcPct val="125000"/>
              </a:lnSpc>
              <a:buNone/>
            </a:pPr>
            <a:r>
              <a:rPr lang="en-US" sz="2400" b="0" i="0" dirty="0">
                <a:solidFill>
                  <a:srgbClr val="0070C0"/>
                </a:solidFill>
                <a:effectLst/>
                <a:latin typeface="Berlin Sans FB" panose="020E0602020502020306" pitchFamily="34" charset="0"/>
              </a:rPr>
              <a:t>Starting with a set of high-level functions that a system performs, a DFD model hierarchically represents various simple to understand sub-functions.</a:t>
            </a:r>
          </a:p>
          <a:p>
            <a:pPr marL="0" indent="0" algn="just">
              <a:lnSpc>
                <a:spcPct val="125000"/>
              </a:lnSpc>
              <a:buNone/>
            </a:pPr>
            <a:r>
              <a:rPr lang="en-US" sz="2400" b="0" i="0" dirty="0">
                <a:solidFill>
                  <a:srgbClr val="0070C0"/>
                </a:solidFill>
                <a:effectLst/>
                <a:latin typeface="Berlin Sans FB" panose="020E0602020502020306" pitchFamily="34" charset="0"/>
              </a:rPr>
              <a:t>Human mind is such that it can easily understand any hierarchical model of a system – because in a hierarchical model, starting with a very simple and abstract model of a system, different details of the system are slowly introduced through different hierarchies. </a:t>
            </a:r>
          </a:p>
          <a:p>
            <a:pPr marL="0" indent="0" algn="just">
              <a:lnSpc>
                <a:spcPct val="125000"/>
              </a:lnSpc>
              <a:buNone/>
            </a:pPr>
            <a:r>
              <a:rPr lang="en-US" sz="2400" b="0" i="0" dirty="0">
                <a:solidFill>
                  <a:srgbClr val="0070C0"/>
                </a:solidFill>
                <a:effectLst/>
                <a:latin typeface="Berlin Sans FB" panose="020E0602020502020306" pitchFamily="34" charset="0"/>
              </a:rPr>
              <a:t>DFD is an elegant modeling technique that turns out to be useful not only to represent the results of structured analysis of a software problem, but also for several other applications such as showing the flow of documents or items in an organization.</a:t>
            </a:r>
            <a:r>
              <a:rPr lang="en-US" sz="2400" dirty="0">
                <a:latin typeface="Berlin Sans FB" panose="020E0602020502020306" pitchFamily="34" charset="0"/>
              </a:rPr>
              <a:t> </a:t>
            </a:r>
            <a:br>
              <a:rPr lang="en-US" sz="1600" dirty="0"/>
            </a:br>
            <a:endParaRPr lang="en-US" sz="2400" dirty="0">
              <a:solidFill>
                <a:srgbClr val="C00000"/>
              </a:solidFill>
              <a:latin typeface="Berlin Sans FB Demi" panose="020E0802020502020306" pitchFamily="34" charset="0"/>
            </a:endParaRPr>
          </a:p>
        </p:txBody>
      </p:sp>
    </p:spTree>
    <p:extLst>
      <p:ext uri="{BB962C8B-B14F-4D97-AF65-F5344CB8AC3E}">
        <p14:creationId xmlns:p14="http://schemas.microsoft.com/office/powerpoint/2010/main" val="13938865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0A913-9271-7B74-37F7-0C5D9F95805F}"/>
              </a:ext>
            </a:extLst>
          </p:cNvPr>
          <p:cNvSpPr>
            <a:spLocks noGrp="1"/>
          </p:cNvSpPr>
          <p:nvPr>
            <p:ph type="title"/>
          </p:nvPr>
        </p:nvSpPr>
        <p:spPr>
          <a:xfrm>
            <a:off x="757517" y="320302"/>
            <a:ext cx="10515600" cy="495487"/>
          </a:xfrm>
        </p:spPr>
        <p:txBody>
          <a:bodyPr>
            <a:normAutofit fontScale="90000"/>
          </a:bodyPr>
          <a:lstStyle/>
          <a:p>
            <a:r>
              <a:rPr lang="en-US" sz="3200" b="1" i="0" dirty="0">
                <a:solidFill>
                  <a:srgbClr val="C00000"/>
                </a:solidFill>
                <a:effectLst/>
                <a:latin typeface="Arial Black" panose="020B0A04020102020204" pitchFamily="34" charset="0"/>
              </a:rPr>
              <a:t>Data dictionary</a:t>
            </a:r>
            <a:endParaRPr lang="en-US" sz="3200" dirty="0">
              <a:solidFill>
                <a:srgbClr val="C00000"/>
              </a:solidFill>
              <a:latin typeface="Arial Black" panose="020B0A04020102020204" pitchFamily="34" charset="0"/>
            </a:endParaRPr>
          </a:p>
        </p:txBody>
      </p:sp>
      <p:sp>
        <p:nvSpPr>
          <p:cNvPr id="3" name="Content Placeholder 2">
            <a:extLst>
              <a:ext uri="{FF2B5EF4-FFF2-40B4-BE49-F238E27FC236}">
                <a16:creationId xmlns:a16="http://schemas.microsoft.com/office/drawing/2014/main" id="{6CA420CE-BD08-AE46-6873-2D27F47FAF7E}"/>
              </a:ext>
            </a:extLst>
          </p:cNvPr>
          <p:cNvSpPr>
            <a:spLocks noGrp="1"/>
          </p:cNvSpPr>
          <p:nvPr>
            <p:ph idx="1"/>
          </p:nvPr>
        </p:nvSpPr>
        <p:spPr>
          <a:xfrm>
            <a:off x="838199" y="947083"/>
            <a:ext cx="11111753" cy="5668869"/>
          </a:xfrm>
        </p:spPr>
        <p:txBody>
          <a:bodyPr>
            <a:normAutofit fontScale="92500"/>
          </a:bodyPr>
          <a:lstStyle/>
          <a:p>
            <a:pPr marL="0" indent="0" algn="just">
              <a:lnSpc>
                <a:spcPct val="120000"/>
              </a:lnSpc>
              <a:buNone/>
            </a:pPr>
            <a:r>
              <a:rPr lang="en-US" sz="2400" b="0" i="0" dirty="0">
                <a:solidFill>
                  <a:srgbClr val="0070C0"/>
                </a:solidFill>
                <a:effectLst/>
                <a:latin typeface="Berlin Sans FB" panose="020E0602020502020306" pitchFamily="34" charset="0"/>
              </a:rPr>
              <a:t>Every DFD model of a system must be accompanied by a data dictionary. A data dictionary lists all data items that appear in a DFD model. The data items listed include all data flows and the contents of all data stores appearing on all the DFDs in a DFD model. However, a single data dictionary should capture all the data appearing in all the DFDs constituting the DFD model of a system.</a:t>
            </a:r>
          </a:p>
          <a:p>
            <a:pPr marL="0" indent="0">
              <a:buNone/>
            </a:pPr>
            <a:r>
              <a:rPr lang="en-US" sz="2400" dirty="0">
                <a:solidFill>
                  <a:srgbClr val="C00000"/>
                </a:solidFill>
                <a:latin typeface="Berlin Sans FB Demi" panose="020E0802020502020306" pitchFamily="34" charset="0"/>
              </a:rPr>
              <a:t>Importance of Data Dictionary</a:t>
            </a:r>
          </a:p>
          <a:p>
            <a:pPr algn="just">
              <a:lnSpc>
                <a:spcPct val="120000"/>
              </a:lnSpc>
              <a:buFont typeface="Wingdings" panose="05000000000000000000" pitchFamily="2" charset="2"/>
              <a:buChar char="Ø"/>
            </a:pPr>
            <a:r>
              <a:rPr lang="en-US" sz="2200" b="0" i="0" dirty="0">
                <a:solidFill>
                  <a:srgbClr val="0070C0"/>
                </a:solidFill>
                <a:effectLst/>
                <a:latin typeface="Berlin Sans FB" panose="020E0602020502020306" pitchFamily="34" charset="0"/>
              </a:rPr>
              <a:t>A data dictionary provides a standard terminology for all relevant data for use by the developers working in a project. A consistent vocabulary for data items is very important, since in large projects different developers of the project have a tendency to use different terms to refer to the same data.</a:t>
            </a:r>
          </a:p>
          <a:p>
            <a:pPr algn="just">
              <a:lnSpc>
                <a:spcPct val="120000"/>
              </a:lnSpc>
              <a:buFont typeface="Wingdings" panose="05000000000000000000" pitchFamily="2" charset="2"/>
              <a:buChar char="Ø"/>
            </a:pPr>
            <a:r>
              <a:rPr lang="en-US" sz="2200" b="0" i="0" dirty="0">
                <a:solidFill>
                  <a:srgbClr val="0070C0"/>
                </a:solidFill>
                <a:effectLst/>
                <a:latin typeface="Berlin Sans FB" panose="020E0602020502020306" pitchFamily="34" charset="0"/>
              </a:rPr>
              <a:t>The data dictionary helps the developers to determine the definition of different data structures in terms of their component elements while implementing the design.</a:t>
            </a:r>
          </a:p>
          <a:p>
            <a:pPr algn="just">
              <a:lnSpc>
                <a:spcPct val="120000"/>
              </a:lnSpc>
              <a:buFont typeface="Wingdings" panose="05000000000000000000" pitchFamily="2" charset="2"/>
              <a:buChar char="Ø"/>
            </a:pPr>
            <a:r>
              <a:rPr lang="en-US" sz="2200" b="0" i="0" dirty="0">
                <a:solidFill>
                  <a:srgbClr val="0070C0"/>
                </a:solidFill>
                <a:effectLst/>
                <a:latin typeface="Berlin Sans FB" panose="020E0602020502020306" pitchFamily="34" charset="0"/>
              </a:rPr>
              <a:t>The data dictionary helps to perform impact analysis. That is, it is possible to determine the effect of some data on various processing activities and </a:t>
            </a:r>
            <a:r>
              <a:rPr lang="en-US" sz="2200" b="0" i="1" dirty="0">
                <a:solidFill>
                  <a:srgbClr val="0070C0"/>
                </a:solidFill>
                <a:effectLst/>
                <a:latin typeface="Berlin Sans FB" panose="020E0602020502020306" pitchFamily="34" charset="0"/>
              </a:rPr>
              <a:t>vice versa</a:t>
            </a:r>
            <a:r>
              <a:rPr lang="en-US" sz="2200" b="0" i="0" dirty="0">
                <a:solidFill>
                  <a:srgbClr val="0070C0"/>
                </a:solidFill>
                <a:effectLst/>
                <a:latin typeface="Berlin Sans FB" panose="020E0602020502020306" pitchFamily="34" charset="0"/>
              </a:rPr>
              <a:t>.</a:t>
            </a:r>
          </a:p>
        </p:txBody>
      </p:sp>
    </p:spTree>
    <p:extLst>
      <p:ext uri="{BB962C8B-B14F-4D97-AF65-F5344CB8AC3E}">
        <p14:creationId xmlns:p14="http://schemas.microsoft.com/office/powerpoint/2010/main" val="17614266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4EBB8-FDAA-0670-79E6-F1D66F6F9832}"/>
              </a:ext>
            </a:extLst>
          </p:cNvPr>
          <p:cNvSpPr>
            <a:spLocks noGrp="1"/>
          </p:cNvSpPr>
          <p:nvPr>
            <p:ph type="title"/>
          </p:nvPr>
        </p:nvSpPr>
        <p:spPr>
          <a:xfrm>
            <a:off x="838200" y="203480"/>
            <a:ext cx="10515600" cy="567204"/>
          </a:xfrm>
        </p:spPr>
        <p:txBody>
          <a:bodyPr>
            <a:normAutofit/>
          </a:bodyPr>
          <a:lstStyle/>
          <a:p>
            <a:r>
              <a:rPr lang="en-US" sz="3200" dirty="0">
                <a:solidFill>
                  <a:srgbClr val="C00000"/>
                </a:solidFill>
                <a:latin typeface="Arial Black" panose="020B0A04020102020204" pitchFamily="34" charset="0"/>
              </a:rPr>
              <a:t>Data Definition</a:t>
            </a:r>
          </a:p>
        </p:txBody>
      </p:sp>
      <p:sp>
        <p:nvSpPr>
          <p:cNvPr id="8" name="Content Placeholder 7">
            <a:extLst>
              <a:ext uri="{FF2B5EF4-FFF2-40B4-BE49-F238E27FC236}">
                <a16:creationId xmlns:a16="http://schemas.microsoft.com/office/drawing/2014/main" id="{B69631D6-A7C7-34F3-B3CE-5A24805186D3}"/>
              </a:ext>
            </a:extLst>
          </p:cNvPr>
          <p:cNvSpPr>
            <a:spLocks noGrp="1"/>
          </p:cNvSpPr>
          <p:nvPr>
            <p:ph idx="1"/>
          </p:nvPr>
        </p:nvSpPr>
        <p:spPr>
          <a:xfrm>
            <a:off x="838199" y="770684"/>
            <a:ext cx="10986247" cy="5818375"/>
          </a:xfrm>
        </p:spPr>
        <p:txBody>
          <a:bodyPr>
            <a:normAutofit lnSpcReduction="10000"/>
          </a:bodyPr>
          <a:lstStyle/>
          <a:p>
            <a:pPr marL="0" indent="0">
              <a:lnSpc>
                <a:spcPct val="120000"/>
              </a:lnSpc>
              <a:buNone/>
            </a:pPr>
            <a:r>
              <a:rPr lang="en-US" sz="2400" b="0" i="0" dirty="0">
                <a:solidFill>
                  <a:srgbClr val="0070C0"/>
                </a:solidFill>
                <a:effectLst/>
                <a:latin typeface="Berlin Sans FB" panose="020E0602020502020306" pitchFamily="34" charset="0"/>
              </a:rPr>
              <a:t>Composite data items can be defined in terms of primitive data items using the following data definition operators.</a:t>
            </a:r>
          </a:p>
          <a:p>
            <a:pPr marL="0" indent="0">
              <a:lnSpc>
                <a:spcPct val="120000"/>
              </a:lnSpc>
              <a:buNone/>
            </a:pPr>
            <a:r>
              <a:rPr lang="en-US" sz="2400" b="1" i="0" dirty="0">
                <a:solidFill>
                  <a:srgbClr val="0070C0"/>
                </a:solidFill>
                <a:effectLst/>
                <a:latin typeface="Berlin Sans FB" panose="020E0602020502020306" pitchFamily="34" charset="0"/>
              </a:rPr>
              <a:t>+</a:t>
            </a:r>
            <a:r>
              <a:rPr lang="en-US" sz="2400" b="0" i="0" dirty="0">
                <a:solidFill>
                  <a:srgbClr val="0070C0"/>
                </a:solidFill>
                <a:effectLst/>
                <a:latin typeface="Berlin Sans FB" panose="020E0602020502020306" pitchFamily="34" charset="0"/>
              </a:rPr>
              <a:t>: denotes composition of two data items, e.g. </a:t>
            </a:r>
            <a:r>
              <a:rPr lang="en-US" sz="2400" b="1" i="0" dirty="0" err="1">
                <a:solidFill>
                  <a:srgbClr val="0070C0"/>
                </a:solidFill>
                <a:effectLst/>
                <a:latin typeface="Berlin Sans FB" panose="020E0602020502020306" pitchFamily="34" charset="0"/>
              </a:rPr>
              <a:t>a+b</a:t>
            </a:r>
            <a:r>
              <a:rPr lang="en-US" sz="2400" b="1" i="0" dirty="0">
                <a:solidFill>
                  <a:srgbClr val="0070C0"/>
                </a:solidFill>
                <a:effectLst/>
                <a:latin typeface="Berlin Sans FB" panose="020E0602020502020306" pitchFamily="34" charset="0"/>
              </a:rPr>
              <a:t> </a:t>
            </a:r>
            <a:r>
              <a:rPr lang="en-US" sz="2400" b="0" i="0" dirty="0">
                <a:solidFill>
                  <a:srgbClr val="0070C0"/>
                </a:solidFill>
                <a:effectLst/>
                <a:latin typeface="Berlin Sans FB" panose="020E0602020502020306" pitchFamily="34" charset="0"/>
              </a:rPr>
              <a:t>represents data </a:t>
            </a:r>
            <a:r>
              <a:rPr lang="en-US" sz="2400" b="1" i="0" dirty="0">
                <a:solidFill>
                  <a:srgbClr val="0070C0"/>
                </a:solidFill>
                <a:effectLst/>
                <a:latin typeface="Berlin Sans FB" panose="020E0602020502020306" pitchFamily="34" charset="0"/>
              </a:rPr>
              <a:t>a</a:t>
            </a:r>
            <a:r>
              <a:rPr lang="en-US" sz="2400" b="0" i="0" dirty="0">
                <a:solidFill>
                  <a:srgbClr val="0070C0"/>
                </a:solidFill>
                <a:effectLst/>
                <a:latin typeface="Berlin Sans FB" panose="020E0602020502020306" pitchFamily="34" charset="0"/>
              </a:rPr>
              <a:t> and </a:t>
            </a:r>
            <a:r>
              <a:rPr lang="en-US" sz="2400" b="1" i="0" dirty="0">
                <a:solidFill>
                  <a:srgbClr val="0070C0"/>
                </a:solidFill>
                <a:effectLst/>
                <a:latin typeface="Berlin Sans FB" panose="020E0602020502020306" pitchFamily="34" charset="0"/>
              </a:rPr>
              <a:t>b</a:t>
            </a:r>
            <a:r>
              <a:rPr lang="en-US" sz="2400" i="0" dirty="0">
                <a:solidFill>
                  <a:srgbClr val="0070C0"/>
                </a:solidFill>
                <a:effectLst/>
                <a:latin typeface="Berlin Sans FB" panose="020E0602020502020306" pitchFamily="34" charset="0"/>
              </a:rPr>
              <a:t>.</a:t>
            </a:r>
          </a:p>
          <a:p>
            <a:pPr marL="0" indent="0">
              <a:lnSpc>
                <a:spcPct val="120000"/>
              </a:lnSpc>
              <a:buNone/>
            </a:pPr>
            <a:r>
              <a:rPr lang="en-US" sz="2400" b="1" i="0" dirty="0">
                <a:solidFill>
                  <a:srgbClr val="0070C0"/>
                </a:solidFill>
                <a:effectLst/>
                <a:latin typeface="Berlin Sans FB" panose="020E0602020502020306" pitchFamily="34" charset="0"/>
              </a:rPr>
              <a:t>[,,]</a:t>
            </a:r>
            <a:r>
              <a:rPr lang="en-US" sz="2400" b="0" i="0" dirty="0">
                <a:solidFill>
                  <a:srgbClr val="0070C0"/>
                </a:solidFill>
                <a:effectLst/>
                <a:latin typeface="Berlin Sans FB" panose="020E0602020502020306" pitchFamily="34" charset="0"/>
              </a:rPr>
              <a:t>: represents selection, i.e. any one of the data items listed in the brackets can occur. For example</a:t>
            </a:r>
            <a:r>
              <a:rPr lang="en-US" sz="2400" i="0" dirty="0">
                <a:solidFill>
                  <a:srgbClr val="0070C0"/>
                </a:solidFill>
                <a:effectLst/>
                <a:latin typeface="Berlin Sans FB" panose="020E0602020502020306" pitchFamily="34" charset="0"/>
              </a:rPr>
              <a:t>, </a:t>
            </a:r>
            <a:r>
              <a:rPr lang="en-US" sz="2400" b="1" i="0" dirty="0">
                <a:solidFill>
                  <a:srgbClr val="0070C0"/>
                </a:solidFill>
                <a:effectLst/>
                <a:latin typeface="Berlin Sans FB" panose="020E0602020502020306" pitchFamily="34" charset="0"/>
              </a:rPr>
              <a:t>[</a:t>
            </a:r>
            <a:r>
              <a:rPr lang="en-US" sz="2400" b="1" i="0" dirty="0" err="1">
                <a:solidFill>
                  <a:srgbClr val="0070C0"/>
                </a:solidFill>
                <a:effectLst/>
                <a:latin typeface="Berlin Sans FB" panose="020E0602020502020306" pitchFamily="34" charset="0"/>
              </a:rPr>
              <a:t>a,b</a:t>
            </a:r>
            <a:r>
              <a:rPr lang="en-US" sz="2400" b="1" i="0" dirty="0">
                <a:solidFill>
                  <a:srgbClr val="0070C0"/>
                </a:solidFill>
                <a:effectLst/>
                <a:latin typeface="Berlin Sans FB" panose="020E0602020502020306" pitchFamily="34" charset="0"/>
              </a:rPr>
              <a:t>]</a:t>
            </a:r>
            <a:r>
              <a:rPr lang="en-US" sz="2400" i="0" dirty="0">
                <a:solidFill>
                  <a:srgbClr val="0070C0"/>
                </a:solidFill>
                <a:effectLst/>
                <a:latin typeface="Berlin Sans FB" panose="020E0602020502020306" pitchFamily="34" charset="0"/>
              </a:rPr>
              <a:t> represents either </a:t>
            </a:r>
            <a:r>
              <a:rPr lang="en-US" sz="2400" b="1" i="0" dirty="0">
                <a:solidFill>
                  <a:srgbClr val="0070C0"/>
                </a:solidFill>
                <a:effectLst/>
                <a:latin typeface="Berlin Sans FB" panose="020E0602020502020306" pitchFamily="34" charset="0"/>
              </a:rPr>
              <a:t>a</a:t>
            </a:r>
            <a:r>
              <a:rPr lang="en-US" sz="2400" i="0" dirty="0">
                <a:solidFill>
                  <a:srgbClr val="0070C0"/>
                </a:solidFill>
                <a:effectLst/>
                <a:latin typeface="Berlin Sans FB" panose="020E0602020502020306" pitchFamily="34" charset="0"/>
              </a:rPr>
              <a:t> occurs or </a:t>
            </a:r>
            <a:r>
              <a:rPr lang="en-US" sz="2400" b="1" i="0" dirty="0">
                <a:solidFill>
                  <a:srgbClr val="0070C0"/>
                </a:solidFill>
                <a:effectLst/>
                <a:latin typeface="Berlin Sans FB" panose="020E0602020502020306" pitchFamily="34" charset="0"/>
              </a:rPr>
              <a:t>b</a:t>
            </a:r>
            <a:r>
              <a:rPr lang="en-US" sz="2400" i="0" dirty="0">
                <a:solidFill>
                  <a:srgbClr val="0070C0"/>
                </a:solidFill>
                <a:effectLst/>
                <a:latin typeface="Berlin Sans FB" panose="020E0602020502020306" pitchFamily="34" charset="0"/>
              </a:rPr>
              <a:t> occurs.</a:t>
            </a:r>
          </a:p>
          <a:p>
            <a:pPr marL="0" indent="0">
              <a:lnSpc>
                <a:spcPct val="120000"/>
              </a:lnSpc>
              <a:buNone/>
            </a:pPr>
            <a:r>
              <a:rPr lang="en-US" sz="2400" b="1" i="0" dirty="0">
                <a:solidFill>
                  <a:srgbClr val="0070C0"/>
                </a:solidFill>
                <a:effectLst/>
                <a:latin typeface="Berlin Sans FB" panose="020E0602020502020306" pitchFamily="34" charset="0"/>
              </a:rPr>
              <a:t>()</a:t>
            </a:r>
            <a:r>
              <a:rPr lang="en-US" sz="2400" b="0" i="0" dirty="0">
                <a:solidFill>
                  <a:srgbClr val="0070C0"/>
                </a:solidFill>
                <a:effectLst/>
                <a:latin typeface="Berlin Sans FB" panose="020E0602020502020306" pitchFamily="34" charset="0"/>
              </a:rPr>
              <a:t>: the contents inside the bracket represent </a:t>
            </a:r>
            <a:r>
              <a:rPr lang="en-US" sz="2400" i="0" dirty="0">
                <a:solidFill>
                  <a:srgbClr val="0070C0"/>
                </a:solidFill>
                <a:effectLst/>
                <a:latin typeface="Berlin Sans FB" panose="020E0602020502020306" pitchFamily="34" charset="0"/>
              </a:rPr>
              <a:t>optional data which may or may not appear. e.g. </a:t>
            </a:r>
            <a:r>
              <a:rPr lang="en-US" sz="2400" b="1" i="0" dirty="0">
                <a:solidFill>
                  <a:srgbClr val="0070C0"/>
                </a:solidFill>
                <a:effectLst/>
                <a:latin typeface="Berlin Sans FB" panose="020E0602020502020306" pitchFamily="34" charset="0"/>
              </a:rPr>
              <a:t>a+(b)</a:t>
            </a:r>
            <a:r>
              <a:rPr lang="en-US" sz="2400" i="0" dirty="0">
                <a:solidFill>
                  <a:srgbClr val="0070C0"/>
                </a:solidFill>
                <a:effectLst/>
                <a:latin typeface="Berlin Sans FB" panose="020E0602020502020306" pitchFamily="34" charset="0"/>
              </a:rPr>
              <a:t> represents either </a:t>
            </a:r>
            <a:r>
              <a:rPr lang="en-US" sz="2400" b="1" i="0" dirty="0">
                <a:solidFill>
                  <a:srgbClr val="0070C0"/>
                </a:solidFill>
                <a:effectLst/>
                <a:latin typeface="Berlin Sans FB" panose="020E0602020502020306" pitchFamily="34" charset="0"/>
              </a:rPr>
              <a:t>a</a:t>
            </a:r>
            <a:r>
              <a:rPr lang="en-US" sz="2400" i="0" dirty="0">
                <a:solidFill>
                  <a:srgbClr val="0070C0"/>
                </a:solidFill>
                <a:effectLst/>
                <a:latin typeface="Berlin Sans FB" panose="020E0602020502020306" pitchFamily="34" charset="0"/>
              </a:rPr>
              <a:t> occurs or </a:t>
            </a:r>
            <a:r>
              <a:rPr lang="en-US" sz="2400" b="1" i="0" dirty="0" err="1">
                <a:solidFill>
                  <a:srgbClr val="0070C0"/>
                </a:solidFill>
                <a:effectLst/>
                <a:latin typeface="Berlin Sans FB" panose="020E0602020502020306" pitchFamily="34" charset="0"/>
              </a:rPr>
              <a:t>a+b</a:t>
            </a:r>
            <a:r>
              <a:rPr lang="en-US" sz="2400" i="0" dirty="0">
                <a:solidFill>
                  <a:srgbClr val="0070C0"/>
                </a:solidFill>
                <a:effectLst/>
                <a:latin typeface="Berlin Sans FB" panose="020E0602020502020306" pitchFamily="34" charset="0"/>
              </a:rPr>
              <a:t> occurs.</a:t>
            </a:r>
          </a:p>
          <a:p>
            <a:pPr marL="0" indent="0">
              <a:lnSpc>
                <a:spcPct val="120000"/>
              </a:lnSpc>
              <a:buNone/>
            </a:pPr>
            <a:r>
              <a:rPr lang="en-US" sz="2400" b="1" i="0" dirty="0">
                <a:solidFill>
                  <a:srgbClr val="0070C0"/>
                </a:solidFill>
                <a:effectLst/>
                <a:latin typeface="Berlin Sans FB" panose="020E0602020502020306" pitchFamily="34" charset="0"/>
              </a:rPr>
              <a:t>{}</a:t>
            </a:r>
            <a:r>
              <a:rPr lang="en-US" sz="2400" b="0" i="0" dirty="0">
                <a:solidFill>
                  <a:srgbClr val="0070C0"/>
                </a:solidFill>
                <a:effectLst/>
                <a:latin typeface="Berlin Sans FB" panose="020E0602020502020306" pitchFamily="34" charset="0"/>
              </a:rPr>
              <a:t>: represents iterative data definition, e.g. </a:t>
            </a:r>
            <a:r>
              <a:rPr lang="en-US" sz="2400" b="1" i="0" dirty="0">
                <a:solidFill>
                  <a:srgbClr val="0070C0"/>
                </a:solidFill>
                <a:effectLst/>
                <a:latin typeface="Berlin Sans FB" panose="020E0602020502020306" pitchFamily="34" charset="0"/>
              </a:rPr>
              <a:t>{name}5 </a:t>
            </a:r>
            <a:r>
              <a:rPr lang="en-US" sz="2400" b="0" i="0" dirty="0">
                <a:solidFill>
                  <a:srgbClr val="0070C0"/>
                </a:solidFill>
                <a:effectLst/>
                <a:latin typeface="Berlin Sans FB" panose="020E0602020502020306" pitchFamily="34" charset="0"/>
              </a:rPr>
              <a:t>represents five </a:t>
            </a:r>
            <a:r>
              <a:rPr lang="en-US" sz="2400" b="1" i="0" dirty="0">
                <a:solidFill>
                  <a:srgbClr val="0070C0"/>
                </a:solidFill>
                <a:effectLst/>
                <a:latin typeface="Berlin Sans FB" panose="020E0602020502020306" pitchFamily="34" charset="0"/>
              </a:rPr>
              <a:t>name </a:t>
            </a:r>
            <a:r>
              <a:rPr lang="en-US" sz="2400" b="0" i="0" dirty="0">
                <a:solidFill>
                  <a:srgbClr val="0070C0"/>
                </a:solidFill>
                <a:effectLst/>
                <a:latin typeface="Berlin Sans FB" panose="020E0602020502020306" pitchFamily="34" charset="0"/>
              </a:rPr>
              <a:t>data. </a:t>
            </a:r>
            <a:r>
              <a:rPr lang="en-US" sz="2400" b="1" i="0" dirty="0">
                <a:solidFill>
                  <a:srgbClr val="0070C0"/>
                </a:solidFill>
                <a:effectLst/>
                <a:latin typeface="Berlin Sans FB" panose="020E0602020502020306" pitchFamily="34" charset="0"/>
              </a:rPr>
              <a:t>{name}* </a:t>
            </a:r>
            <a:r>
              <a:rPr lang="en-US" sz="2400" b="0" i="0" dirty="0">
                <a:solidFill>
                  <a:srgbClr val="0070C0"/>
                </a:solidFill>
                <a:effectLst/>
                <a:latin typeface="Berlin Sans FB" panose="020E0602020502020306" pitchFamily="34" charset="0"/>
              </a:rPr>
              <a:t>represents zero or more instances of </a:t>
            </a:r>
            <a:r>
              <a:rPr lang="en-US" sz="2400" b="1" i="0" dirty="0">
                <a:solidFill>
                  <a:srgbClr val="0070C0"/>
                </a:solidFill>
                <a:effectLst/>
                <a:latin typeface="Berlin Sans FB" panose="020E0602020502020306" pitchFamily="34" charset="0"/>
              </a:rPr>
              <a:t>name </a:t>
            </a:r>
            <a:r>
              <a:rPr lang="en-US" sz="2400" b="0" i="0" dirty="0">
                <a:solidFill>
                  <a:srgbClr val="0070C0"/>
                </a:solidFill>
                <a:effectLst/>
                <a:latin typeface="Berlin Sans FB" panose="020E0602020502020306" pitchFamily="34" charset="0"/>
              </a:rPr>
              <a:t>data.</a:t>
            </a:r>
          </a:p>
          <a:p>
            <a:pPr marL="0" indent="0">
              <a:lnSpc>
                <a:spcPct val="120000"/>
              </a:lnSpc>
              <a:buNone/>
            </a:pPr>
            <a:r>
              <a:rPr lang="en-US" sz="2400" b="1" i="0" dirty="0">
                <a:solidFill>
                  <a:srgbClr val="0070C0"/>
                </a:solidFill>
                <a:effectLst/>
                <a:latin typeface="Berlin Sans FB" panose="020E0602020502020306" pitchFamily="34" charset="0"/>
              </a:rPr>
              <a:t>=</a:t>
            </a:r>
            <a:r>
              <a:rPr lang="en-US" sz="2400" b="0" i="0" dirty="0">
                <a:solidFill>
                  <a:srgbClr val="0070C0"/>
                </a:solidFill>
                <a:effectLst/>
                <a:latin typeface="Berlin Sans FB" panose="020E0602020502020306" pitchFamily="34" charset="0"/>
              </a:rPr>
              <a:t>: represents equivalence, e.g. </a:t>
            </a:r>
            <a:r>
              <a:rPr lang="en-US" sz="2400" b="1" i="0" dirty="0">
                <a:solidFill>
                  <a:srgbClr val="0070C0"/>
                </a:solidFill>
                <a:effectLst/>
                <a:latin typeface="Berlin Sans FB" panose="020E0602020502020306" pitchFamily="34" charset="0"/>
              </a:rPr>
              <a:t>a=</a:t>
            </a:r>
            <a:r>
              <a:rPr lang="en-US" sz="2400" b="1" i="0" dirty="0" err="1">
                <a:solidFill>
                  <a:srgbClr val="0070C0"/>
                </a:solidFill>
                <a:effectLst/>
                <a:latin typeface="Berlin Sans FB" panose="020E0602020502020306" pitchFamily="34" charset="0"/>
              </a:rPr>
              <a:t>b+c</a:t>
            </a:r>
            <a:r>
              <a:rPr lang="en-US" sz="2400" b="1" i="0" dirty="0">
                <a:solidFill>
                  <a:srgbClr val="0070C0"/>
                </a:solidFill>
                <a:effectLst/>
                <a:latin typeface="Berlin Sans FB" panose="020E0602020502020306" pitchFamily="34" charset="0"/>
              </a:rPr>
              <a:t> </a:t>
            </a:r>
            <a:r>
              <a:rPr lang="en-US" sz="2400" b="0" i="0" dirty="0">
                <a:solidFill>
                  <a:srgbClr val="0070C0"/>
                </a:solidFill>
                <a:effectLst/>
                <a:latin typeface="Berlin Sans FB" panose="020E0602020502020306" pitchFamily="34" charset="0"/>
              </a:rPr>
              <a:t>means that </a:t>
            </a:r>
            <a:r>
              <a:rPr lang="en-US" sz="2400" b="1" i="0" dirty="0">
                <a:solidFill>
                  <a:srgbClr val="0070C0"/>
                </a:solidFill>
                <a:effectLst/>
                <a:latin typeface="Berlin Sans FB" panose="020E0602020502020306" pitchFamily="34" charset="0"/>
              </a:rPr>
              <a:t>a </a:t>
            </a:r>
            <a:r>
              <a:rPr lang="en-US" sz="2400" i="0" dirty="0">
                <a:solidFill>
                  <a:srgbClr val="0070C0"/>
                </a:solidFill>
                <a:effectLst/>
                <a:latin typeface="Berlin Sans FB" panose="020E0602020502020306" pitchFamily="34" charset="0"/>
              </a:rPr>
              <a:t>is composite data item comprising both</a:t>
            </a:r>
            <a:r>
              <a:rPr lang="en-US" sz="2400" b="1" i="0" dirty="0">
                <a:solidFill>
                  <a:srgbClr val="0070C0"/>
                </a:solidFill>
                <a:effectLst/>
                <a:latin typeface="Berlin Sans FB" panose="020E0602020502020306" pitchFamily="34" charset="0"/>
              </a:rPr>
              <a:t> b </a:t>
            </a:r>
            <a:r>
              <a:rPr lang="en-US" sz="2400" i="0" dirty="0">
                <a:solidFill>
                  <a:srgbClr val="0070C0"/>
                </a:solidFill>
                <a:effectLst/>
                <a:latin typeface="Berlin Sans FB" panose="020E0602020502020306" pitchFamily="34" charset="0"/>
              </a:rPr>
              <a:t>and</a:t>
            </a:r>
            <a:r>
              <a:rPr lang="en-US" sz="2400" b="1" i="0" dirty="0">
                <a:solidFill>
                  <a:srgbClr val="0070C0"/>
                </a:solidFill>
                <a:effectLst/>
                <a:latin typeface="Berlin Sans FB" panose="020E0602020502020306" pitchFamily="34" charset="0"/>
              </a:rPr>
              <a:t> c.</a:t>
            </a:r>
          </a:p>
          <a:p>
            <a:pPr marL="0" indent="0">
              <a:lnSpc>
                <a:spcPct val="120000"/>
              </a:lnSpc>
              <a:buNone/>
            </a:pPr>
            <a:r>
              <a:rPr lang="en-US" sz="2400" b="1" i="0" dirty="0">
                <a:solidFill>
                  <a:srgbClr val="0070C0"/>
                </a:solidFill>
                <a:effectLst/>
                <a:latin typeface="Berlin Sans FB" panose="020E0602020502020306" pitchFamily="34" charset="0"/>
              </a:rPr>
              <a:t>/* */</a:t>
            </a:r>
            <a:r>
              <a:rPr lang="en-US" sz="2400" b="0" i="0" dirty="0">
                <a:solidFill>
                  <a:srgbClr val="0070C0"/>
                </a:solidFill>
                <a:effectLst/>
                <a:latin typeface="Berlin Sans FB" panose="020E0602020502020306" pitchFamily="34" charset="0"/>
              </a:rPr>
              <a:t>: Anything appearing within </a:t>
            </a:r>
            <a:r>
              <a:rPr lang="en-US" sz="2400" b="1" i="0" dirty="0">
                <a:solidFill>
                  <a:srgbClr val="0070C0"/>
                </a:solidFill>
                <a:effectLst/>
                <a:latin typeface="Berlin Sans FB" panose="020E0602020502020306" pitchFamily="34" charset="0"/>
              </a:rPr>
              <a:t>/* </a:t>
            </a:r>
            <a:r>
              <a:rPr lang="en-US" sz="2400" b="0" i="0" dirty="0">
                <a:solidFill>
                  <a:srgbClr val="0070C0"/>
                </a:solidFill>
                <a:effectLst/>
                <a:latin typeface="Berlin Sans FB" panose="020E0602020502020306" pitchFamily="34" charset="0"/>
              </a:rPr>
              <a:t>and </a:t>
            </a:r>
            <a:r>
              <a:rPr lang="en-US" sz="2400" b="1" i="0" dirty="0">
                <a:solidFill>
                  <a:srgbClr val="0070C0"/>
                </a:solidFill>
                <a:effectLst/>
                <a:latin typeface="Berlin Sans FB" panose="020E0602020502020306" pitchFamily="34" charset="0"/>
              </a:rPr>
              <a:t>*/ </a:t>
            </a:r>
            <a:r>
              <a:rPr lang="en-US" sz="2400" b="0" i="0" dirty="0">
                <a:solidFill>
                  <a:srgbClr val="0070C0"/>
                </a:solidFill>
                <a:effectLst/>
                <a:latin typeface="Berlin Sans FB" panose="020E0602020502020306" pitchFamily="34" charset="0"/>
              </a:rPr>
              <a:t>is considered as a comment.</a:t>
            </a:r>
            <a:r>
              <a:rPr lang="en-US" dirty="0">
                <a:solidFill>
                  <a:srgbClr val="0070C0"/>
                </a:solidFill>
              </a:rPr>
              <a:t> </a:t>
            </a:r>
          </a:p>
        </p:txBody>
      </p:sp>
    </p:spTree>
    <p:extLst>
      <p:ext uri="{BB962C8B-B14F-4D97-AF65-F5344CB8AC3E}">
        <p14:creationId xmlns:p14="http://schemas.microsoft.com/office/powerpoint/2010/main" val="20743306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FC9339-8E41-9A65-F566-F67028C494AE}"/>
              </a:ext>
            </a:extLst>
          </p:cNvPr>
          <p:cNvSpPr>
            <a:spLocks noGrp="1"/>
          </p:cNvSpPr>
          <p:nvPr>
            <p:ph type="title"/>
          </p:nvPr>
        </p:nvSpPr>
        <p:spPr>
          <a:xfrm>
            <a:off x="757518" y="194796"/>
            <a:ext cx="10515600" cy="558240"/>
          </a:xfrm>
        </p:spPr>
        <p:txBody>
          <a:bodyPr>
            <a:normAutofit/>
          </a:bodyPr>
          <a:lstStyle/>
          <a:p>
            <a:r>
              <a:rPr lang="en-US" sz="3200" b="0" i="0" dirty="0">
                <a:solidFill>
                  <a:srgbClr val="C00000"/>
                </a:solidFill>
                <a:effectLst/>
                <a:latin typeface="Arial Black" panose="020B0A04020102020204" pitchFamily="34" charset="0"/>
              </a:rPr>
              <a:t>Function-Oriented Software Design</a:t>
            </a:r>
            <a:endParaRPr lang="en-US" sz="3200" dirty="0">
              <a:solidFill>
                <a:srgbClr val="C00000"/>
              </a:solidFill>
              <a:latin typeface="Arial Black" panose="020B0A04020102020204" pitchFamily="34" charset="0"/>
            </a:endParaRPr>
          </a:p>
        </p:txBody>
      </p:sp>
      <p:sp>
        <p:nvSpPr>
          <p:cNvPr id="3" name="Content Placeholder 2">
            <a:extLst>
              <a:ext uri="{FF2B5EF4-FFF2-40B4-BE49-F238E27FC236}">
                <a16:creationId xmlns:a16="http://schemas.microsoft.com/office/drawing/2014/main" id="{CA0FDE58-BB92-E32B-8552-6F64509E5D2E}"/>
              </a:ext>
            </a:extLst>
          </p:cNvPr>
          <p:cNvSpPr>
            <a:spLocks noGrp="1"/>
          </p:cNvSpPr>
          <p:nvPr>
            <p:ph idx="1"/>
          </p:nvPr>
        </p:nvSpPr>
        <p:spPr>
          <a:xfrm>
            <a:off x="421341" y="753036"/>
            <a:ext cx="11618259" cy="6024282"/>
          </a:xfrm>
        </p:spPr>
        <p:txBody>
          <a:bodyPr>
            <a:noAutofit/>
          </a:bodyPr>
          <a:lstStyle/>
          <a:p>
            <a:pPr algn="just">
              <a:lnSpc>
                <a:spcPct val="150000"/>
              </a:lnSpc>
              <a:buFont typeface="Wingdings" panose="05000000000000000000" pitchFamily="2" charset="2"/>
              <a:buChar char="Ø"/>
            </a:pPr>
            <a:r>
              <a:rPr lang="en-US" sz="2400" b="0" i="0" dirty="0">
                <a:solidFill>
                  <a:srgbClr val="0070C0"/>
                </a:solidFill>
                <a:effectLst/>
                <a:latin typeface="Berlin Sans FB" panose="020E0602020502020306" pitchFamily="34" charset="0"/>
              </a:rPr>
              <a:t>Function-oriented design techniques were proposed nearly four decades ago. </a:t>
            </a:r>
          </a:p>
          <a:p>
            <a:pPr algn="just">
              <a:lnSpc>
                <a:spcPct val="150000"/>
              </a:lnSpc>
              <a:buFont typeface="Wingdings" panose="05000000000000000000" pitchFamily="2" charset="2"/>
              <a:buChar char="Ø"/>
            </a:pPr>
            <a:r>
              <a:rPr lang="en-US" sz="2400" b="0" i="0" dirty="0">
                <a:solidFill>
                  <a:srgbClr val="0070C0"/>
                </a:solidFill>
                <a:effectLst/>
                <a:latin typeface="Berlin Sans FB" panose="020E0602020502020306" pitchFamily="34" charset="0"/>
              </a:rPr>
              <a:t>These techniques still very popular and are currently being used in many are at the present time software development projects. </a:t>
            </a:r>
          </a:p>
          <a:p>
            <a:pPr algn="just">
              <a:lnSpc>
                <a:spcPct val="150000"/>
              </a:lnSpc>
              <a:buFont typeface="Wingdings" panose="05000000000000000000" pitchFamily="2" charset="2"/>
              <a:buChar char="Ø"/>
            </a:pPr>
            <a:r>
              <a:rPr lang="en-US" sz="2400" b="0" i="0" dirty="0">
                <a:solidFill>
                  <a:srgbClr val="0070C0"/>
                </a:solidFill>
                <a:effectLst/>
                <a:latin typeface="Berlin Sans FB" panose="020E0602020502020306" pitchFamily="34" charset="0"/>
              </a:rPr>
              <a:t>These techniques, to start with, view a system as a black-box that provides a set of services to the users of the software.</a:t>
            </a:r>
          </a:p>
          <a:p>
            <a:pPr algn="just">
              <a:lnSpc>
                <a:spcPct val="150000"/>
              </a:lnSpc>
              <a:buFont typeface="Wingdings" panose="05000000000000000000" pitchFamily="2" charset="2"/>
              <a:buChar char="Ø"/>
            </a:pPr>
            <a:r>
              <a:rPr lang="en-US" sz="2400" b="0" i="0" dirty="0">
                <a:solidFill>
                  <a:srgbClr val="0070C0"/>
                </a:solidFill>
                <a:effectLst/>
                <a:latin typeface="Berlin Sans FB" panose="020E0602020502020306" pitchFamily="34" charset="0"/>
              </a:rPr>
              <a:t>These services provided by a software to its users are also known as the high-level functions supported by the software. During the design process, these high-level functions are successively decomposed into more detailed functions.</a:t>
            </a:r>
          </a:p>
          <a:p>
            <a:pPr algn="just">
              <a:lnSpc>
                <a:spcPct val="150000"/>
              </a:lnSpc>
              <a:buFont typeface="Wingdings" panose="05000000000000000000" pitchFamily="2" charset="2"/>
              <a:buChar char="Ø"/>
            </a:pPr>
            <a:r>
              <a:rPr lang="en-US" sz="2400" b="0" i="0" dirty="0">
                <a:solidFill>
                  <a:srgbClr val="0070C0"/>
                </a:solidFill>
                <a:effectLst/>
                <a:latin typeface="Berlin Sans FB" panose="020E0602020502020306" pitchFamily="34" charset="0"/>
              </a:rPr>
              <a:t>After top-down decomposition has been carried out, the different identified functions are mapped to modules and a module structure is created.</a:t>
            </a:r>
            <a:endParaRPr lang="en-US" sz="2400" dirty="0">
              <a:solidFill>
                <a:srgbClr val="0070C0"/>
              </a:solidFill>
              <a:latin typeface="Berlin Sans FB" panose="020E0602020502020306" pitchFamily="34" charset="0"/>
            </a:endParaRPr>
          </a:p>
        </p:txBody>
      </p:sp>
    </p:spTree>
    <p:extLst>
      <p:ext uri="{BB962C8B-B14F-4D97-AF65-F5344CB8AC3E}">
        <p14:creationId xmlns:p14="http://schemas.microsoft.com/office/powerpoint/2010/main" val="15184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51191-39C4-E241-D5A8-36C52C78EF66}"/>
              </a:ext>
            </a:extLst>
          </p:cNvPr>
          <p:cNvSpPr>
            <a:spLocks noGrp="1"/>
          </p:cNvSpPr>
          <p:nvPr>
            <p:ph type="title"/>
          </p:nvPr>
        </p:nvSpPr>
        <p:spPr>
          <a:xfrm>
            <a:off x="838200" y="365126"/>
            <a:ext cx="7803776" cy="558240"/>
          </a:xfrm>
        </p:spPr>
        <p:txBody>
          <a:bodyPr>
            <a:normAutofit/>
          </a:bodyPr>
          <a:lstStyle/>
          <a:p>
            <a:r>
              <a:rPr lang="en-US" sz="3200" dirty="0">
                <a:solidFill>
                  <a:srgbClr val="C00000"/>
                </a:solidFill>
                <a:latin typeface="Arial Black" panose="020B0A04020102020204" pitchFamily="34" charset="0"/>
              </a:rPr>
              <a:t>SA/SD Design Methodology</a:t>
            </a:r>
          </a:p>
        </p:txBody>
      </p:sp>
      <p:pic>
        <p:nvPicPr>
          <p:cNvPr id="5" name="Content Placeholder 4">
            <a:extLst>
              <a:ext uri="{FF2B5EF4-FFF2-40B4-BE49-F238E27FC236}">
                <a16:creationId xmlns:a16="http://schemas.microsoft.com/office/drawing/2014/main" id="{9296DFF4-5F6B-46B0-BBAA-C08E01DB9EF5}"/>
              </a:ext>
            </a:extLst>
          </p:cNvPr>
          <p:cNvPicPr>
            <a:picLocks noGrp="1" noChangeAspect="1"/>
          </p:cNvPicPr>
          <p:nvPr>
            <p:ph idx="1"/>
          </p:nvPr>
        </p:nvPicPr>
        <p:blipFill>
          <a:blip r:embed="rId2"/>
          <a:stretch>
            <a:fillRect/>
          </a:stretch>
        </p:blipFill>
        <p:spPr>
          <a:xfrm>
            <a:off x="838200" y="1084730"/>
            <a:ext cx="10466294" cy="3756211"/>
          </a:xfrm>
        </p:spPr>
      </p:pic>
      <p:sp>
        <p:nvSpPr>
          <p:cNvPr id="7" name="TextBox 6">
            <a:extLst>
              <a:ext uri="{FF2B5EF4-FFF2-40B4-BE49-F238E27FC236}">
                <a16:creationId xmlns:a16="http://schemas.microsoft.com/office/drawing/2014/main" id="{0A147C44-C845-2CDC-34FA-F6B1A665BFAC}"/>
              </a:ext>
            </a:extLst>
          </p:cNvPr>
          <p:cNvSpPr txBox="1"/>
          <p:nvPr/>
        </p:nvSpPr>
        <p:spPr>
          <a:xfrm>
            <a:off x="838200" y="5100917"/>
            <a:ext cx="11004176" cy="1200329"/>
          </a:xfrm>
          <a:prstGeom prst="rect">
            <a:avLst/>
          </a:prstGeom>
          <a:noFill/>
        </p:spPr>
        <p:txBody>
          <a:bodyPr wrap="square" rtlCol="0">
            <a:spAutoFit/>
          </a:bodyPr>
          <a:lstStyle/>
          <a:p>
            <a:pPr marL="342900" indent="-342900">
              <a:buFont typeface="Wingdings" panose="05000000000000000000" pitchFamily="2" charset="2"/>
              <a:buChar char="Ø"/>
            </a:pPr>
            <a:r>
              <a:rPr lang="en-US" sz="2400" b="0" i="0" dirty="0">
                <a:solidFill>
                  <a:srgbClr val="0070C0"/>
                </a:solidFill>
                <a:effectLst/>
                <a:latin typeface="Berlin Sans FB" panose="020E0602020502020306" pitchFamily="34" charset="0"/>
              </a:rPr>
              <a:t>During structured analysis, the SRS document is transformed into a </a:t>
            </a:r>
            <a:r>
              <a:rPr lang="en-US" sz="2400" b="0" i="1" dirty="0">
                <a:solidFill>
                  <a:srgbClr val="0070C0"/>
                </a:solidFill>
                <a:effectLst/>
                <a:latin typeface="Berlin Sans FB" panose="020E0602020502020306" pitchFamily="34" charset="0"/>
              </a:rPr>
              <a:t>data flow diagram </a:t>
            </a:r>
            <a:r>
              <a:rPr lang="en-US" sz="2400" b="0" i="0" dirty="0">
                <a:solidFill>
                  <a:srgbClr val="0070C0"/>
                </a:solidFill>
                <a:effectLst/>
                <a:latin typeface="Berlin Sans FB" panose="020E0602020502020306" pitchFamily="34" charset="0"/>
              </a:rPr>
              <a:t>(DFD) model.</a:t>
            </a:r>
          </a:p>
          <a:p>
            <a:pPr marL="342900" indent="-342900">
              <a:buFont typeface="Wingdings" panose="05000000000000000000" pitchFamily="2" charset="2"/>
              <a:buChar char="Ø"/>
            </a:pPr>
            <a:r>
              <a:rPr lang="en-US" sz="2400" b="0" i="0" dirty="0">
                <a:solidFill>
                  <a:srgbClr val="0070C0"/>
                </a:solidFill>
                <a:effectLst/>
                <a:latin typeface="Berlin Sans FB" panose="020E0602020502020306" pitchFamily="34" charset="0"/>
              </a:rPr>
              <a:t>During structured design, the DFD model is transformed into a structure chart.</a:t>
            </a:r>
            <a:r>
              <a:rPr lang="en-US" sz="2400" dirty="0">
                <a:solidFill>
                  <a:srgbClr val="0070C0"/>
                </a:solidFill>
                <a:latin typeface="Berlin Sans FB" panose="020E0602020502020306" pitchFamily="34" charset="0"/>
              </a:rPr>
              <a:t> </a:t>
            </a:r>
          </a:p>
        </p:txBody>
      </p:sp>
    </p:spTree>
    <p:extLst>
      <p:ext uri="{BB962C8B-B14F-4D97-AF65-F5344CB8AC3E}">
        <p14:creationId xmlns:p14="http://schemas.microsoft.com/office/powerpoint/2010/main" val="15853243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8E46A-1742-9BF0-1DA5-2A71DBB601C5}"/>
              </a:ext>
            </a:extLst>
          </p:cNvPr>
          <p:cNvSpPr>
            <a:spLocks noGrp="1"/>
          </p:cNvSpPr>
          <p:nvPr>
            <p:ph type="title"/>
          </p:nvPr>
        </p:nvSpPr>
        <p:spPr>
          <a:xfrm>
            <a:off x="838200" y="365125"/>
            <a:ext cx="10515600" cy="495487"/>
          </a:xfrm>
        </p:spPr>
        <p:txBody>
          <a:bodyPr>
            <a:normAutofit fontScale="90000"/>
          </a:bodyPr>
          <a:lstStyle/>
          <a:p>
            <a:r>
              <a:rPr lang="en-US" sz="3200" dirty="0">
                <a:solidFill>
                  <a:srgbClr val="C00000"/>
                </a:solidFill>
                <a:latin typeface="Arial Black" panose="020B0A04020102020204" pitchFamily="34" charset="0"/>
              </a:rPr>
              <a:t>Structured Analysis</a:t>
            </a:r>
          </a:p>
        </p:txBody>
      </p:sp>
      <p:sp>
        <p:nvSpPr>
          <p:cNvPr id="3" name="Content Placeholder 2">
            <a:extLst>
              <a:ext uri="{FF2B5EF4-FFF2-40B4-BE49-F238E27FC236}">
                <a16:creationId xmlns:a16="http://schemas.microsoft.com/office/drawing/2014/main" id="{08469594-9BC0-B2F3-299D-5B9A0C578CC6}"/>
              </a:ext>
            </a:extLst>
          </p:cNvPr>
          <p:cNvSpPr>
            <a:spLocks noGrp="1"/>
          </p:cNvSpPr>
          <p:nvPr>
            <p:ph idx="1"/>
          </p:nvPr>
        </p:nvSpPr>
        <p:spPr>
          <a:xfrm>
            <a:off x="569258" y="860612"/>
            <a:ext cx="11264154" cy="5468470"/>
          </a:xfrm>
        </p:spPr>
        <p:txBody>
          <a:bodyPr>
            <a:noAutofit/>
          </a:bodyPr>
          <a:lstStyle/>
          <a:p>
            <a:pPr>
              <a:lnSpc>
                <a:spcPct val="125000"/>
              </a:lnSpc>
              <a:buFont typeface="Wingdings" panose="05000000000000000000" pitchFamily="2" charset="2"/>
              <a:buChar char="q"/>
            </a:pPr>
            <a:r>
              <a:rPr lang="en-US" sz="2400" dirty="0">
                <a:solidFill>
                  <a:srgbClr val="0070C0"/>
                </a:solidFill>
                <a:latin typeface="Berlin Sans FB" panose="020E0602020502020306" pitchFamily="34" charset="0"/>
              </a:rPr>
              <a:t>T</a:t>
            </a:r>
            <a:r>
              <a:rPr lang="en-US" sz="2400" b="0" i="0" dirty="0">
                <a:solidFill>
                  <a:srgbClr val="0070C0"/>
                </a:solidFill>
                <a:effectLst/>
                <a:latin typeface="Berlin Sans FB" panose="020E0602020502020306" pitchFamily="34" charset="0"/>
              </a:rPr>
              <a:t>he structured analysis activity transforms the SRS document into a graphic model called the DFD model. </a:t>
            </a:r>
            <a:endParaRPr lang="en-US" sz="2400" dirty="0">
              <a:solidFill>
                <a:srgbClr val="0070C0"/>
              </a:solidFill>
              <a:latin typeface="Berlin Sans FB" panose="020E0602020502020306" pitchFamily="34" charset="0"/>
            </a:endParaRPr>
          </a:p>
          <a:p>
            <a:pPr>
              <a:lnSpc>
                <a:spcPct val="125000"/>
              </a:lnSpc>
              <a:buFont typeface="Wingdings" panose="05000000000000000000" pitchFamily="2" charset="2"/>
              <a:buChar char="q"/>
            </a:pPr>
            <a:r>
              <a:rPr lang="en-US" sz="2400" dirty="0">
                <a:solidFill>
                  <a:srgbClr val="0070C0"/>
                </a:solidFill>
                <a:latin typeface="Berlin Sans FB" panose="020E0602020502020306" pitchFamily="34" charset="0"/>
              </a:rPr>
              <a:t>D</a:t>
            </a:r>
            <a:r>
              <a:rPr lang="en-US" sz="2400" b="0" i="0" dirty="0">
                <a:solidFill>
                  <a:srgbClr val="0070C0"/>
                </a:solidFill>
                <a:effectLst/>
                <a:latin typeface="Berlin Sans FB" panose="020E0602020502020306" pitchFamily="34" charset="0"/>
              </a:rPr>
              <a:t>uring structured analysis, the major processing tasks (high-level functions) of the system are analyzed, and the data flow among these processing tasks are represented graphically. </a:t>
            </a:r>
          </a:p>
          <a:p>
            <a:pPr>
              <a:lnSpc>
                <a:spcPct val="125000"/>
              </a:lnSpc>
              <a:buFont typeface="Wingdings" panose="05000000000000000000" pitchFamily="2" charset="2"/>
              <a:buChar char="q"/>
            </a:pPr>
            <a:r>
              <a:rPr lang="en-US" sz="2400" b="0" i="0" dirty="0">
                <a:solidFill>
                  <a:srgbClr val="0070C0"/>
                </a:solidFill>
                <a:effectLst/>
                <a:latin typeface="Berlin Sans FB" panose="020E0602020502020306" pitchFamily="34" charset="0"/>
              </a:rPr>
              <a:t>The structured analysis technique is based on the following underlying principles:</a:t>
            </a:r>
          </a:p>
          <a:p>
            <a:pPr>
              <a:lnSpc>
                <a:spcPct val="125000"/>
              </a:lnSpc>
              <a:buFont typeface="Wingdings" panose="05000000000000000000" pitchFamily="2" charset="2"/>
              <a:buChar char="Ø"/>
            </a:pPr>
            <a:r>
              <a:rPr lang="en-US" sz="2400" b="0" i="0" dirty="0">
                <a:solidFill>
                  <a:srgbClr val="0070C0"/>
                </a:solidFill>
                <a:effectLst/>
                <a:latin typeface="Berlin Sans FB" panose="020E0602020502020306" pitchFamily="34" charset="0"/>
              </a:rPr>
              <a:t>Top-down decomposition approach.</a:t>
            </a:r>
          </a:p>
          <a:p>
            <a:pPr>
              <a:lnSpc>
                <a:spcPct val="125000"/>
              </a:lnSpc>
              <a:buFont typeface="Wingdings" panose="05000000000000000000" pitchFamily="2" charset="2"/>
              <a:buChar char="Ø"/>
            </a:pPr>
            <a:r>
              <a:rPr lang="en-US" sz="2400" b="0" i="0" dirty="0">
                <a:solidFill>
                  <a:srgbClr val="0070C0"/>
                </a:solidFill>
                <a:effectLst/>
                <a:latin typeface="Berlin Sans FB" panose="020E0602020502020306" pitchFamily="34" charset="0"/>
              </a:rPr>
              <a:t>Application of divide and conquer principle. Through this each high-level function  is independently decomposed into detailed functions.</a:t>
            </a:r>
          </a:p>
          <a:p>
            <a:pPr>
              <a:lnSpc>
                <a:spcPct val="125000"/>
              </a:lnSpc>
              <a:buFont typeface="Wingdings" panose="05000000000000000000" pitchFamily="2" charset="2"/>
              <a:buChar char="Ø"/>
            </a:pPr>
            <a:r>
              <a:rPr lang="en-US" sz="2400" b="0" i="0" dirty="0">
                <a:solidFill>
                  <a:srgbClr val="0070C0"/>
                </a:solidFill>
                <a:effectLst/>
                <a:latin typeface="Berlin Sans FB" panose="020E0602020502020306" pitchFamily="34" charset="0"/>
              </a:rPr>
              <a:t>Graphical representation of the analysis results using </a:t>
            </a:r>
            <a:r>
              <a:rPr lang="en-US" sz="2400" b="0" i="1" dirty="0">
                <a:solidFill>
                  <a:srgbClr val="0070C0"/>
                </a:solidFill>
                <a:effectLst/>
                <a:latin typeface="Berlin Sans FB" panose="020E0602020502020306" pitchFamily="34" charset="0"/>
              </a:rPr>
              <a:t>data flow diagrams </a:t>
            </a:r>
            <a:r>
              <a:rPr lang="en-US" sz="2400" b="0" i="0" dirty="0">
                <a:solidFill>
                  <a:srgbClr val="0070C0"/>
                </a:solidFill>
                <a:effectLst/>
                <a:latin typeface="Berlin Sans FB" panose="020E0602020502020306" pitchFamily="34" charset="0"/>
              </a:rPr>
              <a:t>(DFDs).</a:t>
            </a:r>
            <a:endParaRPr lang="en-US" sz="2400" dirty="0">
              <a:solidFill>
                <a:srgbClr val="0070C0"/>
              </a:solidFill>
              <a:latin typeface="Berlin Sans FB" panose="020E0602020502020306" pitchFamily="34" charset="0"/>
            </a:endParaRPr>
          </a:p>
        </p:txBody>
      </p:sp>
    </p:spTree>
    <p:extLst>
      <p:ext uri="{BB962C8B-B14F-4D97-AF65-F5344CB8AC3E}">
        <p14:creationId xmlns:p14="http://schemas.microsoft.com/office/powerpoint/2010/main" val="17436281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CA8F00-5731-71D5-C302-3EC0DF29A3E3}"/>
              </a:ext>
            </a:extLst>
          </p:cNvPr>
          <p:cNvSpPr>
            <a:spLocks noGrp="1"/>
          </p:cNvSpPr>
          <p:nvPr>
            <p:ph type="title"/>
          </p:nvPr>
        </p:nvSpPr>
        <p:spPr>
          <a:xfrm>
            <a:off x="623047" y="143436"/>
            <a:ext cx="10515600" cy="461681"/>
          </a:xfrm>
        </p:spPr>
        <p:txBody>
          <a:bodyPr>
            <a:normAutofit fontScale="90000"/>
          </a:bodyPr>
          <a:lstStyle/>
          <a:p>
            <a:r>
              <a:rPr lang="en-US" sz="3200" dirty="0">
                <a:solidFill>
                  <a:srgbClr val="C00000"/>
                </a:solidFill>
                <a:latin typeface="Arial Black" panose="020B0A04020102020204" pitchFamily="34" charset="0"/>
              </a:rPr>
              <a:t>DFD</a:t>
            </a:r>
          </a:p>
        </p:txBody>
      </p:sp>
      <p:sp>
        <p:nvSpPr>
          <p:cNvPr id="3" name="Content Placeholder 2">
            <a:extLst>
              <a:ext uri="{FF2B5EF4-FFF2-40B4-BE49-F238E27FC236}">
                <a16:creationId xmlns:a16="http://schemas.microsoft.com/office/drawing/2014/main" id="{69B59079-55DA-F2B7-9185-7BFAA856243C}"/>
              </a:ext>
            </a:extLst>
          </p:cNvPr>
          <p:cNvSpPr>
            <a:spLocks noGrp="1"/>
          </p:cNvSpPr>
          <p:nvPr>
            <p:ph idx="1"/>
          </p:nvPr>
        </p:nvSpPr>
        <p:spPr>
          <a:xfrm>
            <a:off x="600634" y="506505"/>
            <a:ext cx="11394141" cy="6351495"/>
          </a:xfrm>
        </p:spPr>
        <p:txBody>
          <a:bodyPr>
            <a:noAutofit/>
          </a:bodyPr>
          <a:lstStyle/>
          <a:p>
            <a:pPr>
              <a:lnSpc>
                <a:spcPct val="120000"/>
              </a:lnSpc>
              <a:buFont typeface="Wingdings" panose="05000000000000000000" pitchFamily="2" charset="2"/>
              <a:buChar char="Ø"/>
            </a:pPr>
            <a:r>
              <a:rPr lang="en-US" sz="2400" b="0" i="0" dirty="0">
                <a:solidFill>
                  <a:srgbClr val="0070C0"/>
                </a:solidFill>
                <a:effectLst/>
                <a:latin typeface="Berlin Sans FB" panose="020E0602020502020306" pitchFamily="34" charset="0"/>
              </a:rPr>
              <a:t>The DFD (also known as the </a:t>
            </a:r>
            <a:r>
              <a:rPr lang="en-US" sz="2400" b="0" i="1" dirty="0">
                <a:solidFill>
                  <a:srgbClr val="0070C0"/>
                </a:solidFill>
                <a:effectLst/>
                <a:latin typeface="Berlin Sans FB" panose="020E0602020502020306" pitchFamily="34" charset="0"/>
              </a:rPr>
              <a:t>bubble chart</a:t>
            </a:r>
            <a:r>
              <a:rPr lang="en-US" sz="2400" b="0" i="0" dirty="0">
                <a:solidFill>
                  <a:srgbClr val="0070C0"/>
                </a:solidFill>
                <a:effectLst/>
                <a:latin typeface="Berlin Sans FB" panose="020E0602020502020306" pitchFamily="34" charset="0"/>
              </a:rPr>
              <a:t>) is a simple graphical formalism that can be used to represent a system in terms of the input data to the system, various processing carried out on those data, and the output data generated by the system.</a:t>
            </a:r>
            <a:r>
              <a:rPr lang="en-US" sz="2400" dirty="0">
                <a:solidFill>
                  <a:srgbClr val="0070C0"/>
                </a:solidFill>
                <a:latin typeface="Berlin Sans FB" panose="020E0602020502020306" pitchFamily="34" charset="0"/>
              </a:rPr>
              <a:t> </a:t>
            </a:r>
            <a:endParaRPr lang="en-US" sz="2400" b="0" i="0" dirty="0">
              <a:solidFill>
                <a:srgbClr val="0070C0"/>
              </a:solidFill>
              <a:effectLst/>
              <a:latin typeface="Berlin Sans FB" panose="020E0602020502020306" pitchFamily="34" charset="0"/>
            </a:endParaRPr>
          </a:p>
          <a:p>
            <a:pPr>
              <a:lnSpc>
                <a:spcPct val="120000"/>
              </a:lnSpc>
              <a:buFont typeface="Wingdings" panose="05000000000000000000" pitchFamily="2" charset="2"/>
              <a:buChar char="Ø"/>
            </a:pPr>
            <a:r>
              <a:rPr lang="en-US" sz="2400" b="0" i="0" dirty="0">
                <a:solidFill>
                  <a:srgbClr val="0070C0"/>
                </a:solidFill>
                <a:effectLst/>
                <a:latin typeface="Berlin Sans FB" panose="020E0602020502020306" pitchFamily="34" charset="0"/>
              </a:rPr>
              <a:t>DFD representation of a problem is very easy to construct.</a:t>
            </a:r>
          </a:p>
          <a:p>
            <a:pPr>
              <a:lnSpc>
                <a:spcPct val="120000"/>
              </a:lnSpc>
              <a:buFont typeface="Wingdings" panose="05000000000000000000" pitchFamily="2" charset="2"/>
              <a:buChar char="Ø"/>
            </a:pPr>
            <a:r>
              <a:rPr lang="en-US" sz="2400" dirty="0">
                <a:solidFill>
                  <a:srgbClr val="0070C0"/>
                </a:solidFill>
                <a:latin typeface="Berlin Sans FB" panose="020E0602020502020306" pitchFamily="34" charset="0"/>
              </a:rPr>
              <a:t>I</a:t>
            </a:r>
            <a:r>
              <a:rPr lang="en-US" sz="2400" b="0" i="0" dirty="0">
                <a:solidFill>
                  <a:srgbClr val="0070C0"/>
                </a:solidFill>
                <a:effectLst/>
                <a:latin typeface="Berlin Sans FB" panose="020E0602020502020306" pitchFamily="34" charset="0"/>
              </a:rPr>
              <a:t>t is a very powerful tool to tackle the complexity of industry standard problems.</a:t>
            </a:r>
          </a:p>
          <a:p>
            <a:pPr>
              <a:lnSpc>
                <a:spcPct val="120000"/>
              </a:lnSpc>
              <a:buFont typeface="Wingdings" panose="05000000000000000000" pitchFamily="2" charset="2"/>
              <a:buChar char="Ø"/>
            </a:pPr>
            <a:r>
              <a:rPr lang="en-US" sz="2400" b="0" i="0" dirty="0">
                <a:solidFill>
                  <a:srgbClr val="0070C0"/>
                </a:solidFill>
                <a:effectLst/>
                <a:latin typeface="Berlin Sans FB" panose="020E0602020502020306" pitchFamily="34" charset="0"/>
              </a:rPr>
              <a:t>DFD model only represents the data flow aspects and does not show the sequence of execution of the different functions and the conditions based on which a function may or may not be executed. </a:t>
            </a:r>
          </a:p>
          <a:p>
            <a:pPr>
              <a:lnSpc>
                <a:spcPct val="120000"/>
              </a:lnSpc>
              <a:buFont typeface="Wingdings" panose="05000000000000000000" pitchFamily="2" charset="2"/>
              <a:buChar char="Ø"/>
            </a:pPr>
            <a:r>
              <a:rPr lang="en-US" sz="2400" b="0" i="0" dirty="0">
                <a:solidFill>
                  <a:srgbClr val="0070C0"/>
                </a:solidFill>
                <a:effectLst/>
                <a:latin typeface="Berlin Sans FB" panose="020E0602020502020306" pitchFamily="34" charset="0"/>
              </a:rPr>
              <a:t>It completely ignores aspects such as control flow, the specific algorithms used by the functions, etc. In the DFD terminology, each function is called a </a:t>
            </a:r>
            <a:r>
              <a:rPr lang="en-US" sz="2400" b="0" i="1" dirty="0">
                <a:solidFill>
                  <a:srgbClr val="0070C0"/>
                </a:solidFill>
                <a:effectLst/>
                <a:latin typeface="Berlin Sans FB" panose="020E0602020502020306" pitchFamily="34" charset="0"/>
              </a:rPr>
              <a:t>process </a:t>
            </a:r>
            <a:r>
              <a:rPr lang="en-US" sz="2400" b="0" i="0" dirty="0">
                <a:solidFill>
                  <a:srgbClr val="0070C0"/>
                </a:solidFill>
                <a:effectLst/>
                <a:latin typeface="Berlin Sans FB" panose="020E0602020502020306" pitchFamily="34" charset="0"/>
              </a:rPr>
              <a:t>or a </a:t>
            </a:r>
            <a:r>
              <a:rPr lang="en-US" sz="2400" b="0" i="1" dirty="0">
                <a:solidFill>
                  <a:srgbClr val="0070C0"/>
                </a:solidFill>
                <a:effectLst/>
                <a:latin typeface="Berlin Sans FB" panose="020E0602020502020306" pitchFamily="34" charset="0"/>
              </a:rPr>
              <a:t>bubble</a:t>
            </a:r>
            <a:r>
              <a:rPr lang="en-US" sz="2400" b="0" i="0" dirty="0">
                <a:solidFill>
                  <a:srgbClr val="0070C0"/>
                </a:solidFill>
                <a:effectLst/>
                <a:latin typeface="Berlin Sans FB" panose="020E0602020502020306" pitchFamily="34" charset="0"/>
              </a:rPr>
              <a:t>.</a:t>
            </a:r>
          </a:p>
          <a:p>
            <a:pPr>
              <a:lnSpc>
                <a:spcPct val="120000"/>
              </a:lnSpc>
              <a:buFont typeface="Wingdings" panose="05000000000000000000" pitchFamily="2" charset="2"/>
              <a:buChar char="Ø"/>
            </a:pPr>
            <a:r>
              <a:rPr lang="en-US" sz="2400" b="0" i="0" dirty="0">
                <a:solidFill>
                  <a:srgbClr val="0070C0"/>
                </a:solidFill>
                <a:effectLst/>
                <a:latin typeface="Berlin Sans FB" panose="020E0602020502020306" pitchFamily="34" charset="0"/>
              </a:rPr>
              <a:t>There is a prominent difference between DFD and Flowchart. The flowchart depicts flow of control in program modules. DFDs depict flow of data in the system at various levels. DFD does not contain any control or branch elements.</a:t>
            </a:r>
            <a:r>
              <a:rPr lang="en-US" sz="2400" dirty="0">
                <a:solidFill>
                  <a:srgbClr val="0070C0"/>
                </a:solidFill>
                <a:latin typeface="Berlin Sans FB" panose="020E0602020502020306" pitchFamily="34" charset="0"/>
              </a:rPr>
              <a:t> </a:t>
            </a:r>
            <a:br>
              <a:rPr lang="en-US" sz="2400" dirty="0">
                <a:solidFill>
                  <a:srgbClr val="0070C0"/>
                </a:solidFill>
                <a:latin typeface="Berlin Sans FB" panose="020E0602020502020306" pitchFamily="34" charset="0"/>
              </a:rPr>
            </a:br>
            <a:endParaRPr lang="en-US" sz="2400" dirty="0">
              <a:solidFill>
                <a:srgbClr val="0070C0"/>
              </a:solidFill>
              <a:latin typeface="Berlin Sans FB" panose="020E0602020502020306" pitchFamily="34" charset="0"/>
            </a:endParaRPr>
          </a:p>
        </p:txBody>
      </p:sp>
    </p:spTree>
    <p:extLst>
      <p:ext uri="{BB962C8B-B14F-4D97-AF65-F5344CB8AC3E}">
        <p14:creationId xmlns:p14="http://schemas.microsoft.com/office/powerpoint/2010/main" val="11412937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CA8F00-5731-71D5-C302-3EC0DF29A3E3}"/>
              </a:ext>
            </a:extLst>
          </p:cNvPr>
          <p:cNvSpPr>
            <a:spLocks noGrp="1"/>
          </p:cNvSpPr>
          <p:nvPr>
            <p:ph type="title"/>
          </p:nvPr>
        </p:nvSpPr>
        <p:spPr>
          <a:xfrm>
            <a:off x="685800" y="203761"/>
            <a:ext cx="10515600" cy="567204"/>
          </a:xfrm>
        </p:spPr>
        <p:txBody>
          <a:bodyPr>
            <a:normAutofit/>
          </a:bodyPr>
          <a:lstStyle/>
          <a:p>
            <a:r>
              <a:rPr lang="en-US" sz="3200" dirty="0">
                <a:solidFill>
                  <a:srgbClr val="C00000"/>
                </a:solidFill>
                <a:latin typeface="Arial Black" panose="020B0A04020102020204" pitchFamily="34" charset="0"/>
              </a:rPr>
              <a:t>DFD</a:t>
            </a:r>
          </a:p>
        </p:txBody>
      </p:sp>
      <p:sp>
        <p:nvSpPr>
          <p:cNvPr id="3" name="Content Placeholder 2">
            <a:extLst>
              <a:ext uri="{FF2B5EF4-FFF2-40B4-BE49-F238E27FC236}">
                <a16:creationId xmlns:a16="http://schemas.microsoft.com/office/drawing/2014/main" id="{69B59079-55DA-F2B7-9185-7BFAA856243C}"/>
              </a:ext>
            </a:extLst>
          </p:cNvPr>
          <p:cNvSpPr>
            <a:spLocks noGrp="1"/>
          </p:cNvSpPr>
          <p:nvPr>
            <p:ph idx="1"/>
          </p:nvPr>
        </p:nvSpPr>
        <p:spPr>
          <a:xfrm>
            <a:off x="757516" y="770965"/>
            <a:ext cx="11156577" cy="5764306"/>
          </a:xfrm>
        </p:spPr>
        <p:txBody>
          <a:bodyPr>
            <a:normAutofit/>
          </a:bodyPr>
          <a:lstStyle/>
          <a:p>
            <a:pPr marL="0" indent="0">
              <a:lnSpc>
                <a:spcPct val="120000"/>
              </a:lnSpc>
              <a:buNone/>
            </a:pPr>
            <a:r>
              <a:rPr lang="en-US" sz="2400" b="1" dirty="0">
                <a:solidFill>
                  <a:srgbClr val="C00000"/>
                </a:solidFill>
                <a:latin typeface="Berlin Sans FB Demi" panose="020E0802020502020306" pitchFamily="34" charset="0"/>
              </a:rPr>
              <a:t>S</a:t>
            </a:r>
            <a:r>
              <a:rPr lang="en-US" sz="2400" b="1" i="0" dirty="0">
                <a:solidFill>
                  <a:srgbClr val="C00000"/>
                </a:solidFill>
                <a:effectLst/>
                <a:latin typeface="Berlin Sans FB Demi" panose="020E0802020502020306" pitchFamily="34" charset="0"/>
              </a:rPr>
              <a:t>ymbols used for constructing DFDs</a:t>
            </a:r>
          </a:p>
          <a:p>
            <a:pPr marL="0" indent="0" algn="just">
              <a:lnSpc>
                <a:spcPct val="120000"/>
              </a:lnSpc>
              <a:buNone/>
            </a:pPr>
            <a:r>
              <a:rPr lang="en-US" sz="2200" b="1" i="0" dirty="0">
                <a:solidFill>
                  <a:srgbClr val="0070C0"/>
                </a:solidFill>
                <a:effectLst/>
                <a:latin typeface="Berlin Sans FB" panose="020E0602020502020306" pitchFamily="34" charset="0"/>
              </a:rPr>
              <a:t>Function symbol: </a:t>
            </a:r>
            <a:r>
              <a:rPr lang="en-US" sz="2200" b="0" i="0" dirty="0">
                <a:solidFill>
                  <a:srgbClr val="0070C0"/>
                </a:solidFill>
                <a:effectLst/>
                <a:latin typeface="Berlin Sans FB" panose="020E0602020502020306" pitchFamily="34" charset="0"/>
              </a:rPr>
              <a:t>A function is represented using a circle. This symbol is called a </a:t>
            </a:r>
            <a:r>
              <a:rPr lang="en-US" sz="2200" b="0" i="1" dirty="0">
                <a:solidFill>
                  <a:srgbClr val="0070C0"/>
                </a:solidFill>
                <a:effectLst/>
                <a:latin typeface="Berlin Sans FB" panose="020E0602020502020306" pitchFamily="34" charset="0"/>
              </a:rPr>
              <a:t>process </a:t>
            </a:r>
            <a:r>
              <a:rPr lang="en-US" sz="2200" b="0" i="0" dirty="0">
                <a:solidFill>
                  <a:srgbClr val="0070C0"/>
                </a:solidFill>
                <a:effectLst/>
                <a:latin typeface="Berlin Sans FB" panose="020E0602020502020306" pitchFamily="34" charset="0"/>
              </a:rPr>
              <a:t>or a </a:t>
            </a:r>
            <a:r>
              <a:rPr lang="en-US" sz="2200" b="0" i="1" dirty="0">
                <a:solidFill>
                  <a:srgbClr val="0070C0"/>
                </a:solidFill>
                <a:effectLst/>
                <a:latin typeface="Berlin Sans FB" panose="020E0602020502020306" pitchFamily="34" charset="0"/>
              </a:rPr>
              <a:t>bubble</a:t>
            </a:r>
            <a:r>
              <a:rPr lang="en-US" sz="2200" b="0" i="0" dirty="0">
                <a:solidFill>
                  <a:srgbClr val="0070C0"/>
                </a:solidFill>
                <a:effectLst/>
                <a:latin typeface="Berlin Sans FB" panose="020E0602020502020306" pitchFamily="34" charset="0"/>
              </a:rPr>
              <a:t>. Bubbles are annotated with the names of the corresponding functions.</a:t>
            </a:r>
          </a:p>
          <a:p>
            <a:pPr marL="0" indent="0" algn="just">
              <a:lnSpc>
                <a:spcPct val="120000"/>
              </a:lnSpc>
              <a:buNone/>
            </a:pPr>
            <a:r>
              <a:rPr lang="en-US" sz="2200" b="1" i="0" dirty="0">
                <a:solidFill>
                  <a:srgbClr val="0070C0"/>
                </a:solidFill>
                <a:effectLst/>
                <a:latin typeface="Berlin Sans FB" panose="020E0602020502020306" pitchFamily="34" charset="0"/>
              </a:rPr>
              <a:t>External entity symbol:</a:t>
            </a:r>
            <a:r>
              <a:rPr lang="en-US" sz="2200" b="0" i="0" dirty="0">
                <a:solidFill>
                  <a:srgbClr val="0070C0"/>
                </a:solidFill>
                <a:effectLst/>
                <a:latin typeface="Berlin Sans FB" panose="020E0602020502020306" pitchFamily="34" charset="0"/>
              </a:rPr>
              <a:t> An external entity is represented by a rectangle. The external entities are essentially those physical entities external to the software system which interact with the system by inputting data to the system or by consuming the data produced by the system. In addition to the human users, the external entity symbols can be used to represent external hardware and software such as another application software that would interact with the software being modelled.</a:t>
            </a:r>
          </a:p>
          <a:p>
            <a:pPr marL="0" indent="0" algn="just">
              <a:lnSpc>
                <a:spcPct val="120000"/>
              </a:lnSpc>
              <a:buNone/>
            </a:pPr>
            <a:r>
              <a:rPr lang="en-US" sz="2200" b="1" i="0" dirty="0">
                <a:solidFill>
                  <a:srgbClr val="0070C0"/>
                </a:solidFill>
                <a:effectLst/>
                <a:latin typeface="Berlin Sans FB" panose="020E0602020502020306" pitchFamily="34" charset="0"/>
              </a:rPr>
              <a:t>Data flow symbol: </a:t>
            </a:r>
            <a:r>
              <a:rPr lang="en-US" sz="2200" b="0" i="0" dirty="0">
                <a:solidFill>
                  <a:srgbClr val="0070C0"/>
                </a:solidFill>
                <a:effectLst/>
                <a:latin typeface="Berlin Sans FB" panose="020E0602020502020306" pitchFamily="34" charset="0"/>
              </a:rPr>
              <a:t>A directed arc (or an arrow) is used as a data flow symbol. A data flow symbol represents the data flow occurring between two processes or between an external entity and a process in the direction of the data flow arrow. Data flow symbols are usually annotated with the corresponding data names.</a:t>
            </a:r>
            <a:endParaRPr lang="en-US" sz="2200" dirty="0">
              <a:solidFill>
                <a:srgbClr val="0070C0"/>
              </a:solidFill>
              <a:latin typeface="Berlin Sans FB" panose="020E0602020502020306" pitchFamily="34" charset="0"/>
            </a:endParaRPr>
          </a:p>
        </p:txBody>
      </p:sp>
    </p:spTree>
    <p:extLst>
      <p:ext uri="{BB962C8B-B14F-4D97-AF65-F5344CB8AC3E}">
        <p14:creationId xmlns:p14="http://schemas.microsoft.com/office/powerpoint/2010/main" val="7958639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D86A2-9C23-DDBE-C5AF-09646B1FEAE2}"/>
              </a:ext>
            </a:extLst>
          </p:cNvPr>
          <p:cNvSpPr>
            <a:spLocks noGrp="1"/>
          </p:cNvSpPr>
          <p:nvPr>
            <p:ph type="title"/>
          </p:nvPr>
        </p:nvSpPr>
        <p:spPr>
          <a:xfrm>
            <a:off x="838200" y="365125"/>
            <a:ext cx="10515600" cy="629957"/>
          </a:xfrm>
        </p:spPr>
        <p:txBody>
          <a:bodyPr>
            <a:normAutofit/>
          </a:bodyPr>
          <a:lstStyle/>
          <a:p>
            <a:r>
              <a:rPr lang="en-US" sz="3200" dirty="0">
                <a:solidFill>
                  <a:srgbClr val="C00000"/>
                </a:solidFill>
                <a:latin typeface="Arial Black" panose="020B0A04020102020204" pitchFamily="34" charset="0"/>
              </a:rPr>
              <a:t>DFD</a:t>
            </a:r>
            <a:endParaRPr lang="en-US" sz="3200" dirty="0"/>
          </a:p>
        </p:txBody>
      </p:sp>
      <p:pic>
        <p:nvPicPr>
          <p:cNvPr id="13" name="Content Placeholder 12">
            <a:extLst>
              <a:ext uri="{FF2B5EF4-FFF2-40B4-BE49-F238E27FC236}">
                <a16:creationId xmlns:a16="http://schemas.microsoft.com/office/drawing/2014/main" id="{FA2E40CB-D328-E88D-2484-05D43B91848E}"/>
              </a:ext>
            </a:extLst>
          </p:cNvPr>
          <p:cNvPicPr>
            <a:picLocks noGrp="1" noChangeAspect="1"/>
          </p:cNvPicPr>
          <p:nvPr>
            <p:ph idx="1"/>
          </p:nvPr>
        </p:nvPicPr>
        <p:blipFill>
          <a:blip r:embed="rId2"/>
          <a:stretch>
            <a:fillRect/>
          </a:stretch>
        </p:blipFill>
        <p:spPr>
          <a:xfrm>
            <a:off x="1062037" y="1605476"/>
            <a:ext cx="10067925" cy="4343400"/>
          </a:xfrm>
        </p:spPr>
      </p:pic>
      <p:sp>
        <p:nvSpPr>
          <p:cNvPr id="15" name="TextBox 14">
            <a:extLst>
              <a:ext uri="{FF2B5EF4-FFF2-40B4-BE49-F238E27FC236}">
                <a16:creationId xmlns:a16="http://schemas.microsoft.com/office/drawing/2014/main" id="{127E1A59-FA92-BBCB-08B5-7B7B5FDE24E9}"/>
              </a:ext>
            </a:extLst>
          </p:cNvPr>
          <p:cNvSpPr txBox="1"/>
          <p:nvPr/>
        </p:nvSpPr>
        <p:spPr>
          <a:xfrm>
            <a:off x="838200" y="1104199"/>
            <a:ext cx="6096000" cy="392159"/>
          </a:xfrm>
          <a:prstGeom prst="rect">
            <a:avLst/>
          </a:prstGeom>
          <a:noFill/>
        </p:spPr>
        <p:txBody>
          <a:bodyPr wrap="square">
            <a:spAutoFit/>
          </a:bodyPr>
          <a:lstStyle/>
          <a:p>
            <a:pPr marL="0" indent="0">
              <a:lnSpc>
                <a:spcPct val="120000"/>
              </a:lnSpc>
              <a:buNone/>
            </a:pPr>
            <a:r>
              <a:rPr lang="en-US" sz="1800" b="1" dirty="0">
                <a:solidFill>
                  <a:srgbClr val="C00000"/>
                </a:solidFill>
                <a:latin typeface="Berlin Sans FB Demi" panose="020E0802020502020306" pitchFamily="34" charset="0"/>
              </a:rPr>
              <a:t>S</a:t>
            </a:r>
            <a:r>
              <a:rPr lang="en-US" sz="1800" b="1" i="0" dirty="0">
                <a:solidFill>
                  <a:srgbClr val="C00000"/>
                </a:solidFill>
                <a:effectLst/>
                <a:latin typeface="Berlin Sans FB Demi" panose="020E0802020502020306" pitchFamily="34" charset="0"/>
              </a:rPr>
              <a:t>ymbols used for constructing DFDs</a:t>
            </a:r>
          </a:p>
        </p:txBody>
      </p:sp>
    </p:spTree>
    <p:extLst>
      <p:ext uri="{BB962C8B-B14F-4D97-AF65-F5344CB8AC3E}">
        <p14:creationId xmlns:p14="http://schemas.microsoft.com/office/powerpoint/2010/main" val="7418851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CA8F00-5731-71D5-C302-3EC0DF29A3E3}"/>
              </a:ext>
            </a:extLst>
          </p:cNvPr>
          <p:cNvSpPr>
            <a:spLocks noGrp="1"/>
          </p:cNvSpPr>
          <p:nvPr>
            <p:ph type="title"/>
          </p:nvPr>
        </p:nvSpPr>
        <p:spPr>
          <a:xfrm>
            <a:off x="838200" y="365126"/>
            <a:ext cx="10515600" cy="567204"/>
          </a:xfrm>
        </p:spPr>
        <p:txBody>
          <a:bodyPr>
            <a:normAutofit/>
          </a:bodyPr>
          <a:lstStyle/>
          <a:p>
            <a:r>
              <a:rPr lang="en-US" sz="3200" dirty="0">
                <a:solidFill>
                  <a:srgbClr val="C00000"/>
                </a:solidFill>
                <a:latin typeface="Arial Black" panose="020B0A04020102020204" pitchFamily="34" charset="0"/>
              </a:rPr>
              <a:t>DFD</a:t>
            </a:r>
          </a:p>
        </p:txBody>
      </p:sp>
      <p:sp>
        <p:nvSpPr>
          <p:cNvPr id="3" name="Content Placeholder 2">
            <a:extLst>
              <a:ext uri="{FF2B5EF4-FFF2-40B4-BE49-F238E27FC236}">
                <a16:creationId xmlns:a16="http://schemas.microsoft.com/office/drawing/2014/main" id="{69B59079-55DA-F2B7-9185-7BFAA856243C}"/>
              </a:ext>
            </a:extLst>
          </p:cNvPr>
          <p:cNvSpPr>
            <a:spLocks noGrp="1"/>
          </p:cNvSpPr>
          <p:nvPr>
            <p:ph idx="1"/>
          </p:nvPr>
        </p:nvSpPr>
        <p:spPr>
          <a:xfrm>
            <a:off x="838200" y="1066800"/>
            <a:ext cx="10968318" cy="5426074"/>
          </a:xfrm>
        </p:spPr>
        <p:txBody>
          <a:bodyPr>
            <a:normAutofit/>
          </a:bodyPr>
          <a:lstStyle/>
          <a:p>
            <a:pPr marL="0" indent="0">
              <a:lnSpc>
                <a:spcPct val="120000"/>
              </a:lnSpc>
              <a:buNone/>
            </a:pPr>
            <a:r>
              <a:rPr lang="en-US" sz="2400" b="1" i="0" dirty="0">
                <a:solidFill>
                  <a:srgbClr val="0070C0"/>
                </a:solidFill>
                <a:effectLst/>
                <a:latin typeface="Berlin Sans FB" panose="020E0602020502020306" pitchFamily="34" charset="0"/>
              </a:rPr>
              <a:t>Data store symbol: </a:t>
            </a:r>
            <a:r>
              <a:rPr lang="en-US" sz="2400" b="0" i="0" dirty="0">
                <a:solidFill>
                  <a:srgbClr val="0070C0"/>
                </a:solidFill>
                <a:effectLst/>
                <a:latin typeface="Berlin Sans FB" panose="020E0602020502020306" pitchFamily="34" charset="0"/>
              </a:rPr>
              <a:t>A data store is represented using two parallel lines. A data store symbol can represent either a data structure or a physical file on disk. Each data store is connected to a process by means of a data flow symbol. The direction of the data flow arrow shows whether data is being read from or written into a data store. An arrow flowing in or out of a data store implicitly represents the entire data of the data store and hence arrows connecting to a data store need not be annotated with the name of the corresponding data items.</a:t>
            </a:r>
          </a:p>
          <a:p>
            <a:pPr marL="0" indent="0">
              <a:lnSpc>
                <a:spcPct val="120000"/>
              </a:lnSpc>
              <a:buNone/>
            </a:pPr>
            <a:r>
              <a:rPr lang="en-US" sz="2400" b="1" i="0" dirty="0">
                <a:solidFill>
                  <a:srgbClr val="0070C0"/>
                </a:solidFill>
                <a:effectLst/>
                <a:latin typeface="Berlin Sans FB" panose="020E0602020502020306" pitchFamily="34" charset="0"/>
              </a:rPr>
              <a:t>Output symbol: </a:t>
            </a:r>
            <a:r>
              <a:rPr lang="en-US" sz="2400" b="0" i="0" dirty="0">
                <a:solidFill>
                  <a:srgbClr val="0070C0"/>
                </a:solidFill>
                <a:effectLst/>
                <a:latin typeface="Berlin Sans FB" panose="020E0602020502020306" pitchFamily="34" charset="0"/>
              </a:rPr>
              <a:t>The output symbol is as shown in figure. The output symbol is used when a hard copy is produced.</a:t>
            </a:r>
            <a:endParaRPr lang="en-US" sz="2400" dirty="0">
              <a:solidFill>
                <a:srgbClr val="0070C0"/>
              </a:solidFill>
              <a:latin typeface="Berlin Sans FB" panose="020E0602020502020306" pitchFamily="34" charset="0"/>
            </a:endParaRPr>
          </a:p>
        </p:txBody>
      </p:sp>
    </p:spTree>
    <p:extLst>
      <p:ext uri="{BB962C8B-B14F-4D97-AF65-F5344CB8AC3E}">
        <p14:creationId xmlns:p14="http://schemas.microsoft.com/office/powerpoint/2010/main" val="229382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22D10-5197-2B5C-6DB7-60361D3E3867}"/>
              </a:ext>
            </a:extLst>
          </p:cNvPr>
          <p:cNvSpPr>
            <a:spLocks noGrp="1"/>
          </p:cNvSpPr>
          <p:nvPr>
            <p:ph type="title"/>
          </p:nvPr>
        </p:nvSpPr>
        <p:spPr>
          <a:xfrm>
            <a:off x="515470" y="284162"/>
            <a:ext cx="10515600" cy="396875"/>
          </a:xfrm>
        </p:spPr>
        <p:txBody>
          <a:bodyPr>
            <a:normAutofit fontScale="90000"/>
          </a:bodyPr>
          <a:lstStyle/>
          <a:p>
            <a:r>
              <a:rPr lang="en-US" sz="3200" dirty="0">
                <a:solidFill>
                  <a:srgbClr val="C00000"/>
                </a:solidFill>
                <a:latin typeface="Arial Black" panose="020B0A04020102020204" pitchFamily="34" charset="0"/>
              </a:rPr>
              <a:t>Synchronous VS. Asynchronous Operations</a:t>
            </a:r>
          </a:p>
        </p:txBody>
      </p:sp>
      <p:sp>
        <p:nvSpPr>
          <p:cNvPr id="3" name="Content Placeholder 2">
            <a:extLst>
              <a:ext uri="{FF2B5EF4-FFF2-40B4-BE49-F238E27FC236}">
                <a16:creationId xmlns:a16="http://schemas.microsoft.com/office/drawing/2014/main" id="{12C778CB-5567-24A5-DC9D-D401DDA5DA6F}"/>
              </a:ext>
            </a:extLst>
          </p:cNvPr>
          <p:cNvSpPr>
            <a:spLocks noGrp="1"/>
          </p:cNvSpPr>
          <p:nvPr>
            <p:ph idx="1"/>
          </p:nvPr>
        </p:nvSpPr>
        <p:spPr>
          <a:xfrm>
            <a:off x="515470" y="857435"/>
            <a:ext cx="11551024" cy="5534399"/>
          </a:xfrm>
        </p:spPr>
        <p:txBody>
          <a:bodyPr>
            <a:noAutofit/>
          </a:bodyPr>
          <a:lstStyle/>
          <a:p>
            <a:pPr marL="0" indent="0" algn="just">
              <a:lnSpc>
                <a:spcPct val="125000"/>
              </a:lnSpc>
              <a:buNone/>
            </a:pPr>
            <a:r>
              <a:rPr lang="en-US" sz="2400" i="0" dirty="0">
                <a:solidFill>
                  <a:srgbClr val="0070C0"/>
                </a:solidFill>
                <a:effectLst/>
                <a:latin typeface="Berlin Sans FB Demi" panose="020E0802020502020306" pitchFamily="34" charset="0"/>
              </a:rPr>
              <a:t>Synchronous: </a:t>
            </a:r>
            <a:r>
              <a:rPr lang="en-US" sz="2400" b="0" i="0" dirty="0">
                <a:solidFill>
                  <a:srgbClr val="0070C0"/>
                </a:solidFill>
                <a:effectLst/>
                <a:latin typeface="Berlin Sans FB" panose="020E0602020502020306" pitchFamily="34" charset="0"/>
              </a:rPr>
              <a:t>If two bubbles are directly connected by a data flow arrow, then they are synchronous. This means that they operate at the same speed. An example of such an arrangement is shown in Figure-(a). Here, the validate-number bubble can start processing only after the read-number bubble has supplied data to it; and the read-number bubble has to wait until the validate-number bubble has consumed its data.</a:t>
            </a:r>
          </a:p>
          <a:p>
            <a:pPr marL="0" indent="0" algn="just">
              <a:lnSpc>
                <a:spcPct val="125000"/>
              </a:lnSpc>
              <a:buNone/>
            </a:pPr>
            <a:r>
              <a:rPr lang="en-US" sz="2400" b="1" dirty="0">
                <a:solidFill>
                  <a:srgbClr val="0070C0"/>
                </a:solidFill>
                <a:latin typeface="Berlin Sans FB Demi" panose="020E0802020502020306" pitchFamily="34" charset="0"/>
              </a:rPr>
              <a:t>Asynchronous:</a:t>
            </a:r>
            <a:r>
              <a:rPr lang="en-US" sz="2400" dirty="0">
                <a:solidFill>
                  <a:srgbClr val="0070C0"/>
                </a:solidFill>
                <a:latin typeface="Berlin Sans FB Demi" panose="020E0802020502020306" pitchFamily="34" charset="0"/>
              </a:rPr>
              <a:t> </a:t>
            </a:r>
            <a:r>
              <a:rPr lang="en-US" sz="2400" b="0" i="0" dirty="0">
                <a:solidFill>
                  <a:srgbClr val="0070C0"/>
                </a:solidFill>
                <a:effectLst/>
                <a:latin typeface="Berlin Sans FB" panose="020E0602020502020306" pitchFamily="34" charset="0"/>
              </a:rPr>
              <a:t>if two bubbles are connected through a data store, as in Figure-(b) then the speed of operation of the bubbles are independent. This statement can be explained using the following reasoning. The data produced by a producer bubble gets stored in the data store. It is therefore possible that the producer bubble stores several pieces of data items, even before the consumer bubble consumes any of them.</a:t>
            </a:r>
            <a:endParaRPr lang="en-US" sz="2400" dirty="0">
              <a:solidFill>
                <a:srgbClr val="0070C0"/>
              </a:solidFill>
              <a:latin typeface="Berlin Sans FB" panose="020E0602020502020306" pitchFamily="34" charset="0"/>
            </a:endParaRPr>
          </a:p>
        </p:txBody>
      </p:sp>
    </p:spTree>
    <p:extLst>
      <p:ext uri="{BB962C8B-B14F-4D97-AF65-F5344CB8AC3E}">
        <p14:creationId xmlns:p14="http://schemas.microsoft.com/office/powerpoint/2010/main" val="16968220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304</TotalTime>
  <Words>1449</Words>
  <Application>Microsoft Office PowerPoint</Application>
  <PresentationFormat>Widescreen</PresentationFormat>
  <Paragraphs>60</Paragraphs>
  <Slides>13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Arial Black</vt:lpstr>
      <vt:lpstr>Berlin Sans FB</vt:lpstr>
      <vt:lpstr>Berlin Sans FB Demi</vt:lpstr>
      <vt:lpstr>Calibri</vt:lpstr>
      <vt:lpstr>Calibri Light</vt:lpstr>
      <vt:lpstr>Wingdings</vt:lpstr>
      <vt:lpstr>Office Theme</vt:lpstr>
      <vt:lpstr>Function-Oriented Software Design</vt:lpstr>
      <vt:lpstr>Function-Oriented Software Design</vt:lpstr>
      <vt:lpstr>SA/SD Design Methodology</vt:lpstr>
      <vt:lpstr>Structured Analysis</vt:lpstr>
      <vt:lpstr>DFD</vt:lpstr>
      <vt:lpstr>DFD</vt:lpstr>
      <vt:lpstr>DFD</vt:lpstr>
      <vt:lpstr>DFD</vt:lpstr>
      <vt:lpstr>Synchronous VS. Asynchronous Operations</vt:lpstr>
      <vt:lpstr>Synchronous VS. Asynchronous Operations</vt:lpstr>
      <vt:lpstr>DFD</vt:lpstr>
      <vt:lpstr>Data dictionary</vt:lpstr>
      <vt:lpstr>Data Definition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Function-Oriented Software Design</dc:title>
  <dc:creator>Nusrat Jahan</dc:creator>
  <cp:lastModifiedBy>Nusrat Jahan</cp:lastModifiedBy>
  <cp:revision>11</cp:revision>
  <dcterms:created xsi:type="dcterms:W3CDTF">2023-08-26T15:55:08Z</dcterms:created>
  <dcterms:modified xsi:type="dcterms:W3CDTF">2023-08-27T04:03:45Z</dcterms:modified>
</cp:coreProperties>
</file>