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BFC1-E53B-102E-E903-C83C0B7A1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8ED581-D3C4-2259-DDEB-CC35D8A4A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74F36-8999-516E-C431-C156E54456AB}"/>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15C62F6A-6A8C-A522-72AA-FA9E7E743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23BEE-D037-8B50-984D-38164606632E}"/>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5910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A9121-5DD8-D2E5-3641-97B1DBA70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AE02F-CD6C-7DE3-6DD7-955F169349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B0692-FA44-3470-0CD9-C8F2B1D09409}"/>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A766CAC3-A485-4CB7-511D-145630AF7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1E66C-4CF3-5ED8-110C-3AAB2669326C}"/>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1585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55E0B-D2C7-C134-AFA0-29CE5841DC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EDF97C-ECD5-5593-006A-E2BFE9EF0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1A155-2FDC-348D-0698-945171589A02}"/>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1618833A-5F5F-6349-6B78-F9695E0E8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F4887-A8C5-6982-C69E-EBF4BBB8BB4B}"/>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169663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494F-C459-B168-B82F-2B475EACC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5C3D0-2E74-3942-6AD6-24988EBB47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A9FB3-C6BB-1732-DF78-D0D575533D24}"/>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193B0046-6302-4A3F-BA60-59ADF6910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E3F7F-B146-8088-DE71-AD163E2DAE0A}"/>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326906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ACA3-62E6-7888-0106-525E4DD13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1DB28-DEE2-1D59-40C2-73C22233A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9642F-2BE7-9C16-4319-2357F9D00E0F}"/>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2DD7FF8D-E0F3-4AC9-8690-7B388876E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AD0EF-7FA1-0571-4D7B-BD584FBD6DF5}"/>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7434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083A-8C66-3406-827F-0C10D1408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EDAE23-79A2-36BF-286F-0DFFC00C1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A32EB-4676-5894-F7BB-A16E96D81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9AA16D-E69B-E583-C47D-987D8DC912FD}"/>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6" name="Footer Placeholder 5">
            <a:extLst>
              <a:ext uri="{FF2B5EF4-FFF2-40B4-BE49-F238E27FC236}">
                <a16:creationId xmlns:a16="http://schemas.microsoft.com/office/drawing/2014/main" id="{A0814229-CB59-9444-9DFE-E76576BF3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0140C-1C26-6E05-21E5-94F8D63EB3FF}"/>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5945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5DA9-4A1A-93BF-E1B1-1FEB2833AA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1F885-34E9-4C22-5914-B33E30FD8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2BA8CD-31F0-C843-E3CE-7CC7104B8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054AB7-8832-B8B2-9263-899813F4C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FC434-0811-D765-D208-7285A51F0B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73121A-2236-373F-A947-999231568D1F}"/>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8" name="Footer Placeholder 7">
            <a:extLst>
              <a:ext uri="{FF2B5EF4-FFF2-40B4-BE49-F238E27FC236}">
                <a16:creationId xmlns:a16="http://schemas.microsoft.com/office/drawing/2014/main" id="{0BDB3BDA-9871-02E3-1BFC-AA9EC402FA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5AFDDC-E037-2716-AC35-3EEC73EE2349}"/>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46486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7684-94C8-9AC8-2933-FEAFF3B74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DA10C-3AFC-95BF-1647-60CB4BD77627}"/>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4" name="Footer Placeholder 3">
            <a:extLst>
              <a:ext uri="{FF2B5EF4-FFF2-40B4-BE49-F238E27FC236}">
                <a16:creationId xmlns:a16="http://schemas.microsoft.com/office/drawing/2014/main" id="{89F4694D-CD84-A17F-BA23-5712F2FE4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CA0635-3E8E-C602-A6BD-8907F53E464C}"/>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113025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96D9A-46FF-0B49-B8B3-47F3CE3B6AF9}"/>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3" name="Footer Placeholder 2">
            <a:extLst>
              <a:ext uri="{FF2B5EF4-FFF2-40B4-BE49-F238E27FC236}">
                <a16:creationId xmlns:a16="http://schemas.microsoft.com/office/drawing/2014/main" id="{7430D12C-E1D5-59FE-8BCF-ACD72FF8F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702FAF-C55B-4368-4D1A-8598DE921746}"/>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295196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377D-FD06-EE53-F5B6-DAA5B20B6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0DCF07-A4A3-BFA3-6FE2-E089E04E5A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ADD483-08B2-9A89-B098-8EA5FDC5D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8E874-1FE2-5868-A93F-033E7519F800}"/>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6" name="Footer Placeholder 5">
            <a:extLst>
              <a:ext uri="{FF2B5EF4-FFF2-40B4-BE49-F238E27FC236}">
                <a16:creationId xmlns:a16="http://schemas.microsoft.com/office/drawing/2014/main" id="{04F767B3-6B4C-75C3-416E-76F410926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06E9A-E575-731E-52E7-A006674FAD57}"/>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131473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D1F4-1AA8-847B-FF00-4DBE316F0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903DF-F633-8BA3-DBE0-A71D8457C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7616D7-F0A7-4A1A-3013-3E2ACC5BD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7C8CB-2124-A3DB-F5E9-FB7A2F4E7754}"/>
              </a:ext>
            </a:extLst>
          </p:cNvPr>
          <p:cNvSpPr>
            <a:spLocks noGrp="1"/>
          </p:cNvSpPr>
          <p:nvPr>
            <p:ph type="dt" sz="half" idx="10"/>
          </p:nvPr>
        </p:nvSpPr>
        <p:spPr/>
        <p:txBody>
          <a:bodyPr/>
          <a:lstStyle/>
          <a:p>
            <a:fld id="{2F8431C7-09EA-49B0-8FE0-AF07B0FCD75A}" type="datetimeFigureOut">
              <a:rPr lang="en-US" smtClean="0"/>
              <a:t>8/28/2023</a:t>
            </a:fld>
            <a:endParaRPr lang="en-US"/>
          </a:p>
        </p:txBody>
      </p:sp>
      <p:sp>
        <p:nvSpPr>
          <p:cNvPr id="6" name="Footer Placeholder 5">
            <a:extLst>
              <a:ext uri="{FF2B5EF4-FFF2-40B4-BE49-F238E27FC236}">
                <a16:creationId xmlns:a16="http://schemas.microsoft.com/office/drawing/2014/main" id="{029C67C2-275F-3415-998A-E21A2B02E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C9E41-AF66-E407-0045-FD561D2913C0}"/>
              </a:ext>
            </a:extLst>
          </p:cNvPr>
          <p:cNvSpPr>
            <a:spLocks noGrp="1"/>
          </p:cNvSpPr>
          <p:nvPr>
            <p:ph type="sldNum" sz="quarter" idx="12"/>
          </p:nvPr>
        </p:nvSpPr>
        <p:spPr/>
        <p:txBody>
          <a:bodyPr/>
          <a:lstStyle/>
          <a:p>
            <a:fld id="{BF23B2F1-A6D3-44C4-A173-37A0BB6C616B}" type="slidenum">
              <a:rPr lang="en-US" smtClean="0"/>
              <a:t>‹#›</a:t>
            </a:fld>
            <a:endParaRPr lang="en-US"/>
          </a:p>
        </p:txBody>
      </p:sp>
    </p:spTree>
    <p:extLst>
      <p:ext uri="{BB962C8B-B14F-4D97-AF65-F5344CB8AC3E}">
        <p14:creationId xmlns:p14="http://schemas.microsoft.com/office/powerpoint/2010/main" val="292440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1313A-2B0A-6B45-37C2-2F623715B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FDB64-6363-D772-7982-27660F44A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F5B45-4E19-D609-7BF6-05A19FB228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431C7-09EA-49B0-8FE0-AF07B0FCD75A}" type="datetimeFigureOut">
              <a:rPr lang="en-US" smtClean="0"/>
              <a:t>8/28/2023</a:t>
            </a:fld>
            <a:endParaRPr lang="en-US"/>
          </a:p>
        </p:txBody>
      </p:sp>
      <p:sp>
        <p:nvSpPr>
          <p:cNvPr id="5" name="Footer Placeholder 4">
            <a:extLst>
              <a:ext uri="{FF2B5EF4-FFF2-40B4-BE49-F238E27FC236}">
                <a16:creationId xmlns:a16="http://schemas.microsoft.com/office/drawing/2014/main" id="{C450CABD-7CE2-C3B0-DCC7-5ED3552F0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9510D-DADB-7D89-6BB7-9CC803814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3B2F1-A6D3-44C4-A173-37A0BB6C616B}" type="slidenum">
              <a:rPr lang="en-US" smtClean="0"/>
              <a:t>‹#›</a:t>
            </a:fld>
            <a:endParaRPr lang="en-US"/>
          </a:p>
        </p:txBody>
      </p:sp>
    </p:spTree>
    <p:extLst>
      <p:ext uri="{BB962C8B-B14F-4D97-AF65-F5344CB8AC3E}">
        <p14:creationId xmlns:p14="http://schemas.microsoft.com/office/powerpoint/2010/main" val="3996949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94E5-4464-F1BC-DA7A-C07308C8203D}"/>
              </a:ext>
            </a:extLst>
          </p:cNvPr>
          <p:cNvSpPr>
            <a:spLocks noGrp="1"/>
          </p:cNvSpPr>
          <p:nvPr>
            <p:ph type="ctrTitle"/>
          </p:nvPr>
        </p:nvSpPr>
        <p:spPr>
          <a:xfrm>
            <a:off x="349624" y="2734235"/>
            <a:ext cx="11430000" cy="775728"/>
          </a:xfrm>
        </p:spPr>
        <p:txBody>
          <a:bodyPr>
            <a:normAutofit/>
          </a:bodyPr>
          <a:lstStyle/>
          <a:p>
            <a:r>
              <a:rPr lang="en-US" sz="4400" dirty="0">
                <a:solidFill>
                  <a:srgbClr val="00B050"/>
                </a:solidFill>
                <a:latin typeface="Arial Black" panose="020B0A04020102020204" pitchFamily="34" charset="0"/>
              </a:rPr>
              <a:t>Constructing DFD Model of a System</a:t>
            </a:r>
          </a:p>
        </p:txBody>
      </p:sp>
    </p:spTree>
    <p:extLst>
      <p:ext uri="{BB962C8B-B14F-4D97-AF65-F5344CB8AC3E}">
        <p14:creationId xmlns:p14="http://schemas.microsoft.com/office/powerpoint/2010/main" val="2037307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0DE0-B31C-9F27-157B-52FD7EB1CE26}"/>
              </a:ext>
            </a:extLst>
          </p:cNvPr>
          <p:cNvSpPr>
            <a:spLocks noGrp="1"/>
          </p:cNvSpPr>
          <p:nvPr>
            <p:ph type="title"/>
          </p:nvPr>
        </p:nvSpPr>
        <p:spPr>
          <a:xfrm>
            <a:off x="838200" y="365126"/>
            <a:ext cx="10515600" cy="531346"/>
          </a:xfrm>
        </p:spPr>
        <p:txBody>
          <a:bodyPr>
            <a:normAutofit/>
          </a:bodyPr>
          <a:lstStyle/>
          <a:p>
            <a:r>
              <a:rPr lang="en-US" sz="3200" b="1" i="0" dirty="0">
                <a:solidFill>
                  <a:srgbClr val="00B050"/>
                </a:solidFill>
                <a:effectLst/>
                <a:latin typeface="Arial Black" panose="020B0A04020102020204" pitchFamily="34" charset="0"/>
              </a:rPr>
              <a:t>Construction of lower-level diagrams</a:t>
            </a:r>
            <a:endParaRPr lang="en-US" sz="3200" dirty="0">
              <a:solidFill>
                <a:srgbClr val="00B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814C627-9BA2-DBDD-7725-67433B227D56}"/>
              </a:ext>
            </a:extLst>
          </p:cNvPr>
          <p:cNvSpPr>
            <a:spLocks noGrp="1"/>
          </p:cNvSpPr>
          <p:nvPr>
            <p:ph idx="1"/>
          </p:nvPr>
        </p:nvSpPr>
        <p:spPr>
          <a:xfrm>
            <a:off x="838200" y="995082"/>
            <a:ext cx="10941424" cy="5497792"/>
          </a:xfrm>
        </p:spPr>
        <p:txBody>
          <a:bodyPr>
            <a:normAutofit lnSpcReduction="10000"/>
          </a:bodyPr>
          <a:lstStyle/>
          <a:p>
            <a:pPr marL="0" indent="0">
              <a:lnSpc>
                <a:spcPct val="150000"/>
              </a:lnSpc>
              <a:buNone/>
            </a:pPr>
            <a:r>
              <a:rPr lang="en-US" sz="2400" b="0" i="0" dirty="0">
                <a:solidFill>
                  <a:srgbClr val="0070C0"/>
                </a:solidFill>
                <a:effectLst/>
                <a:latin typeface="Berlin Sans FB" panose="020E0602020502020306" pitchFamily="34" charset="0"/>
              </a:rPr>
              <a:t>Decompose each high-level function into its constituent subfunctions through the following set of activities:</a:t>
            </a:r>
            <a:endParaRPr lang="en-US" sz="2400" dirty="0">
              <a:solidFill>
                <a:srgbClr val="0070C0"/>
              </a:solidFill>
              <a:latin typeface="Berlin Sans FB" panose="020E0602020502020306" pitchFamily="34" charset="0"/>
            </a:endParaRP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Identify the different subfunctions of the high-level function. </a:t>
            </a:r>
            <a:endParaRPr lang="en-US" sz="2400" dirty="0">
              <a:solidFill>
                <a:srgbClr val="0070C0"/>
              </a:solidFill>
              <a:latin typeface="Berlin Sans FB" panose="020E0602020502020306" pitchFamily="34" charset="0"/>
            </a:endParaRP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Identify the data input to each of these subfunctions. </a:t>
            </a:r>
            <a:endParaRPr lang="en-US" sz="2400" dirty="0">
              <a:solidFill>
                <a:srgbClr val="0070C0"/>
              </a:solidFill>
              <a:latin typeface="Berlin Sans FB" panose="020E0602020502020306" pitchFamily="34" charset="0"/>
            </a:endParaRP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Identify the data output from each of these subfunctions. </a:t>
            </a:r>
            <a:endParaRPr lang="en-US" sz="2400" dirty="0">
              <a:solidFill>
                <a:srgbClr val="0070C0"/>
              </a:solidFill>
              <a:latin typeface="Berlin Sans FB" panose="020E0602020502020306" pitchFamily="34" charset="0"/>
            </a:endParaRP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Identify the interactions (data flow) among these subfunctions. Represent these aspects in a diagrammatic form using a DFD.</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Recursively repeat Step 3 for each subfunction until a subfunction can be represented by using a simple algorithm.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31726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046A-6F45-65E5-A503-CFF36469C51B}"/>
              </a:ext>
            </a:extLst>
          </p:cNvPr>
          <p:cNvSpPr>
            <a:spLocks noGrp="1"/>
          </p:cNvSpPr>
          <p:nvPr>
            <p:ph type="title"/>
          </p:nvPr>
        </p:nvSpPr>
        <p:spPr>
          <a:xfrm>
            <a:off x="703729" y="266513"/>
            <a:ext cx="10515600" cy="522381"/>
          </a:xfrm>
        </p:spPr>
        <p:txBody>
          <a:bodyPr>
            <a:normAutofit fontScale="90000"/>
          </a:bodyPr>
          <a:lstStyle/>
          <a:p>
            <a:r>
              <a:rPr lang="en-US" sz="3200" b="1" i="0" dirty="0">
                <a:solidFill>
                  <a:srgbClr val="00B050"/>
                </a:solidFill>
                <a:effectLst/>
                <a:latin typeface="Arial Black" panose="020B0A04020102020204" pitchFamily="34" charset="0"/>
              </a:rPr>
              <a:t>Numbering of bubbles</a:t>
            </a:r>
            <a:r>
              <a:rPr lang="en-US" sz="3200" dirty="0">
                <a:solidFill>
                  <a:srgbClr val="00B05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A182A134-8376-120C-8942-E1DF83FE05F1}"/>
              </a:ext>
            </a:extLst>
          </p:cNvPr>
          <p:cNvSpPr>
            <a:spLocks noGrp="1"/>
          </p:cNvSpPr>
          <p:nvPr>
            <p:ph idx="1"/>
          </p:nvPr>
        </p:nvSpPr>
        <p:spPr>
          <a:xfrm>
            <a:off x="703728" y="938119"/>
            <a:ext cx="11255189" cy="5077199"/>
          </a:xfrm>
        </p:spPr>
        <p:txBody>
          <a:bodyPr>
            <a:normAutofit fontScale="92500"/>
          </a:bodyPr>
          <a:lstStyle/>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It is necessary to number the different bubbles occurring in the DFD.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These numbers help in uniquely identifying any bubble in the DFD from its bubble number.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bubble at the context level is usually assigned the number 0 to indicate that it is the 0 level DFD.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Bubbles at level 1 are numbered, 0.1, 0.2, 0.3, etc.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When a bubble numbered x is decomposed, its children bubble are numbered x.1, x.2, x.3, etc.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In this numbering scheme, by looking at the number of a bubble we can unambiguously determine its level, its ancestors, and its successors.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2708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C065-B7CF-E655-C24E-4F5220791FAC}"/>
              </a:ext>
            </a:extLst>
          </p:cNvPr>
          <p:cNvSpPr>
            <a:spLocks noGrp="1"/>
          </p:cNvSpPr>
          <p:nvPr>
            <p:ph type="title"/>
          </p:nvPr>
        </p:nvSpPr>
        <p:spPr>
          <a:xfrm>
            <a:off x="416859" y="365125"/>
            <a:ext cx="10515600" cy="504451"/>
          </a:xfrm>
        </p:spPr>
        <p:txBody>
          <a:bodyPr>
            <a:normAutofit fontScale="90000"/>
          </a:bodyPr>
          <a:lstStyle/>
          <a:p>
            <a:r>
              <a:rPr lang="en-US" sz="3200" b="1" i="0" dirty="0">
                <a:solidFill>
                  <a:srgbClr val="00B050"/>
                </a:solidFill>
                <a:effectLst/>
                <a:latin typeface="Arial Black" panose="020B0A04020102020204" pitchFamily="34" charset="0"/>
              </a:rPr>
              <a:t>Balancing DFDs</a:t>
            </a:r>
            <a:r>
              <a:rPr lang="en-US" sz="3200" dirty="0">
                <a:solidFill>
                  <a:srgbClr val="00B05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B0F30F47-63F9-6886-900A-98E8BFF26B51}"/>
              </a:ext>
            </a:extLst>
          </p:cNvPr>
          <p:cNvSpPr>
            <a:spLocks noGrp="1"/>
          </p:cNvSpPr>
          <p:nvPr>
            <p:ph idx="1"/>
          </p:nvPr>
        </p:nvSpPr>
        <p:spPr>
          <a:xfrm>
            <a:off x="416859" y="860611"/>
            <a:ext cx="11040035" cy="5701553"/>
          </a:xfrm>
        </p:spPr>
        <p:txBody>
          <a:bodyPr/>
          <a:lstStyle/>
          <a:p>
            <a:pPr marL="0" indent="0" algn="just">
              <a:buNone/>
            </a:pPr>
            <a:r>
              <a:rPr lang="en-US" sz="1800" b="0" i="0" dirty="0">
                <a:solidFill>
                  <a:srgbClr val="0070C0"/>
                </a:solidFill>
                <a:effectLst/>
                <a:latin typeface="PalatinoLinotype-Roman"/>
              </a:rPr>
              <a:t>The DFD model of a system usually consists of many DFDs that are organized in a hierarchy. In this context, a DFD is required to be balanced with respect to the corresponding bubble of the parent DFD.</a:t>
            </a:r>
          </a:p>
          <a:p>
            <a:pPr marL="0" indent="0" algn="just">
              <a:buNone/>
            </a:pPr>
            <a:r>
              <a:rPr lang="en-US" sz="1800" dirty="0">
                <a:solidFill>
                  <a:srgbClr val="0070C0"/>
                </a:solidFill>
                <a:latin typeface="PalatinoLinotype-Roman"/>
              </a:rPr>
              <a:t>Example:</a:t>
            </a:r>
            <a:endParaRPr lang="en-US" sz="1800" b="0" i="0" dirty="0">
              <a:solidFill>
                <a:srgbClr val="0070C0"/>
              </a:solidFill>
              <a:effectLst/>
              <a:latin typeface="PalatinoLinotype-Roman"/>
            </a:endParaRPr>
          </a:p>
          <a:p>
            <a:pPr marL="0" indent="0" algn="just">
              <a:buNone/>
            </a:pPr>
            <a:r>
              <a:rPr lang="en-US" sz="1800" b="0" i="0" dirty="0">
                <a:solidFill>
                  <a:srgbClr val="0070C0"/>
                </a:solidFill>
                <a:effectLst/>
                <a:latin typeface="PalatinoLinotype-Roman"/>
              </a:rPr>
              <a:t>We illustrate the concept of balancing a DFD in figure next. In the level 1 DFD, data items d1 and d3 flow out of the bubble 0.1 and the data item d2 flows into the bubble 0.1 (shown by the dotted circle). In the next level, bubble 0.1 is decomposed into three bubbles (0.1.1, 0.1.2, 0.1.3). </a:t>
            </a:r>
          </a:p>
          <a:p>
            <a:pPr marL="0" indent="0" algn="just">
              <a:buNone/>
            </a:pPr>
            <a:r>
              <a:rPr lang="en-US" sz="1800" b="0" i="0" dirty="0">
                <a:solidFill>
                  <a:srgbClr val="0070C0"/>
                </a:solidFill>
                <a:effectLst/>
                <a:latin typeface="PalatinoLinotype-Roman"/>
              </a:rPr>
              <a:t>The decomposition is balanced, as d1 and d3 flow out of the level 2 diagram and d2 flows in. </a:t>
            </a:r>
            <a:endParaRPr lang="en-US" dirty="0">
              <a:solidFill>
                <a:srgbClr val="0070C0"/>
              </a:solidFill>
            </a:endParaRPr>
          </a:p>
        </p:txBody>
      </p:sp>
      <p:pic>
        <p:nvPicPr>
          <p:cNvPr id="5" name="Picture 4">
            <a:extLst>
              <a:ext uri="{FF2B5EF4-FFF2-40B4-BE49-F238E27FC236}">
                <a16:creationId xmlns:a16="http://schemas.microsoft.com/office/drawing/2014/main" id="{3328296A-281E-7DA5-BB39-445E0450B824}"/>
              </a:ext>
            </a:extLst>
          </p:cNvPr>
          <p:cNvPicPr>
            <a:picLocks noChangeAspect="1"/>
          </p:cNvPicPr>
          <p:nvPr/>
        </p:nvPicPr>
        <p:blipFill>
          <a:blip r:embed="rId2"/>
          <a:stretch>
            <a:fillRect/>
          </a:stretch>
        </p:blipFill>
        <p:spPr>
          <a:xfrm>
            <a:off x="416859" y="3199839"/>
            <a:ext cx="4648200" cy="3362325"/>
          </a:xfrm>
          <a:prstGeom prst="rect">
            <a:avLst/>
          </a:prstGeom>
        </p:spPr>
      </p:pic>
      <p:pic>
        <p:nvPicPr>
          <p:cNvPr id="7" name="Picture 6">
            <a:extLst>
              <a:ext uri="{FF2B5EF4-FFF2-40B4-BE49-F238E27FC236}">
                <a16:creationId xmlns:a16="http://schemas.microsoft.com/office/drawing/2014/main" id="{5A8E03A2-4D39-302C-3651-0226EC20C3E8}"/>
              </a:ext>
            </a:extLst>
          </p:cNvPr>
          <p:cNvPicPr>
            <a:picLocks noChangeAspect="1"/>
          </p:cNvPicPr>
          <p:nvPr/>
        </p:nvPicPr>
        <p:blipFill>
          <a:blip r:embed="rId3"/>
          <a:stretch>
            <a:fillRect/>
          </a:stretch>
        </p:blipFill>
        <p:spPr>
          <a:xfrm>
            <a:off x="5820895" y="3145642"/>
            <a:ext cx="4237504" cy="3470718"/>
          </a:xfrm>
          <a:prstGeom prst="rect">
            <a:avLst/>
          </a:prstGeom>
        </p:spPr>
      </p:pic>
    </p:spTree>
    <p:extLst>
      <p:ext uri="{BB962C8B-B14F-4D97-AF65-F5344CB8AC3E}">
        <p14:creationId xmlns:p14="http://schemas.microsoft.com/office/powerpoint/2010/main" val="1431877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282-D4FC-48EC-211F-7790910A8915}"/>
              </a:ext>
            </a:extLst>
          </p:cNvPr>
          <p:cNvSpPr>
            <a:spLocks noGrp="1"/>
          </p:cNvSpPr>
          <p:nvPr>
            <p:ph type="title"/>
          </p:nvPr>
        </p:nvSpPr>
        <p:spPr>
          <a:xfrm>
            <a:off x="578224" y="406774"/>
            <a:ext cx="10515600" cy="495487"/>
          </a:xfrm>
        </p:spPr>
        <p:txBody>
          <a:bodyPr>
            <a:normAutofit/>
          </a:bodyPr>
          <a:lstStyle/>
          <a:p>
            <a:r>
              <a:rPr lang="en-US" sz="2800" dirty="0">
                <a:solidFill>
                  <a:srgbClr val="00B050"/>
                </a:solidFill>
                <a:latin typeface="Arial Black" panose="020B0A04020102020204" pitchFamily="34" charset="0"/>
              </a:rPr>
              <a:t>DFD: RMS Calculating Software</a:t>
            </a:r>
          </a:p>
        </p:txBody>
      </p:sp>
      <p:sp>
        <p:nvSpPr>
          <p:cNvPr id="3" name="Content Placeholder 2">
            <a:extLst>
              <a:ext uri="{FF2B5EF4-FFF2-40B4-BE49-F238E27FC236}">
                <a16:creationId xmlns:a16="http://schemas.microsoft.com/office/drawing/2014/main" id="{5F84680F-DF2D-FCE5-0F1B-266EE70FBD03}"/>
              </a:ext>
            </a:extLst>
          </p:cNvPr>
          <p:cNvSpPr>
            <a:spLocks noGrp="1"/>
          </p:cNvSpPr>
          <p:nvPr>
            <p:ph idx="1"/>
          </p:nvPr>
        </p:nvSpPr>
        <p:spPr>
          <a:xfrm>
            <a:off x="578224" y="908050"/>
            <a:ext cx="11201400" cy="5689973"/>
          </a:xfrm>
        </p:spPr>
        <p:txBody>
          <a:bodyPr>
            <a:normAutofit fontScale="92500"/>
          </a:bodyPr>
          <a:lstStyle/>
          <a:p>
            <a:pPr marL="0" indent="0" algn="just">
              <a:lnSpc>
                <a:spcPct val="125000"/>
              </a:lnSpc>
              <a:buNone/>
            </a:pPr>
            <a:r>
              <a:rPr lang="en-US" sz="2000" b="0" i="0" dirty="0">
                <a:solidFill>
                  <a:srgbClr val="0070C0"/>
                </a:solidFill>
                <a:effectLst/>
                <a:latin typeface="PalatinoLinotype-Roman"/>
              </a:rPr>
              <a:t>A software system called RMS calculating software would read three integral numbers from the user in the range of –1000 and +1000 and would determine the </a:t>
            </a:r>
            <a:r>
              <a:rPr lang="en-US" sz="2000" b="0" i="1" dirty="0">
                <a:solidFill>
                  <a:srgbClr val="0070C0"/>
                </a:solidFill>
                <a:effectLst/>
                <a:latin typeface="PalatinoLinotype-Italic"/>
              </a:rPr>
              <a:t>root mean square </a:t>
            </a:r>
            <a:r>
              <a:rPr lang="en-US" sz="2000" b="0" i="0" dirty="0">
                <a:solidFill>
                  <a:srgbClr val="0070C0"/>
                </a:solidFill>
                <a:effectLst/>
                <a:latin typeface="PalatinoLinotype-Roman"/>
              </a:rPr>
              <a:t>(RMS) of the three input numbers and display it.</a:t>
            </a:r>
          </a:p>
          <a:p>
            <a:pPr marL="0" indent="0" algn="just">
              <a:lnSpc>
                <a:spcPct val="125000"/>
              </a:lnSpc>
              <a:buNone/>
            </a:pPr>
            <a:r>
              <a:rPr lang="en-US" sz="2000" b="0" i="0" dirty="0">
                <a:solidFill>
                  <a:srgbClr val="0070C0"/>
                </a:solidFill>
                <a:effectLst/>
                <a:latin typeface="PalatinoLinotype-Roman"/>
              </a:rPr>
              <a:t>In this example, the context diagram is simple to draw. The system accepts three integers from the user and returns the result to him. This has been shown in Figure-(a). To draw the level 1 DFD, from a cursory analysis of the problem description, we can see that there are four basic functions that the system needs to perform—</a:t>
            </a:r>
          </a:p>
          <a:p>
            <a:pPr lvl="1" algn="just">
              <a:lnSpc>
                <a:spcPct val="125000"/>
              </a:lnSpc>
              <a:buFont typeface="Wingdings" panose="05000000000000000000" pitchFamily="2" charset="2"/>
              <a:buChar char="Ø"/>
            </a:pPr>
            <a:r>
              <a:rPr lang="en-US" sz="2000" b="0" i="0" dirty="0">
                <a:solidFill>
                  <a:srgbClr val="0070C0"/>
                </a:solidFill>
                <a:effectLst/>
                <a:latin typeface="PalatinoLinotype-Roman"/>
              </a:rPr>
              <a:t>Accept the input numbers from the user, </a:t>
            </a:r>
          </a:p>
          <a:p>
            <a:pPr lvl="1" algn="just">
              <a:lnSpc>
                <a:spcPct val="125000"/>
              </a:lnSpc>
              <a:buFont typeface="Wingdings" panose="05000000000000000000" pitchFamily="2" charset="2"/>
              <a:buChar char="Ø"/>
            </a:pPr>
            <a:r>
              <a:rPr lang="en-US" sz="2000" dirty="0">
                <a:solidFill>
                  <a:srgbClr val="0070C0"/>
                </a:solidFill>
                <a:latin typeface="PalatinoLinotype-Roman"/>
              </a:rPr>
              <a:t>V</a:t>
            </a:r>
            <a:r>
              <a:rPr lang="en-US" sz="2000" b="0" i="0" dirty="0">
                <a:solidFill>
                  <a:srgbClr val="0070C0"/>
                </a:solidFill>
                <a:effectLst/>
                <a:latin typeface="PalatinoLinotype-Roman"/>
              </a:rPr>
              <a:t>alidate the numbers, </a:t>
            </a:r>
          </a:p>
          <a:p>
            <a:pPr lvl="1" algn="just">
              <a:lnSpc>
                <a:spcPct val="125000"/>
              </a:lnSpc>
              <a:buFont typeface="Wingdings" panose="05000000000000000000" pitchFamily="2" charset="2"/>
              <a:buChar char="Ø"/>
            </a:pPr>
            <a:r>
              <a:rPr lang="en-US" sz="2000" dirty="0">
                <a:solidFill>
                  <a:srgbClr val="0070C0"/>
                </a:solidFill>
                <a:latin typeface="PalatinoLinotype-Roman"/>
              </a:rPr>
              <a:t>C</a:t>
            </a:r>
            <a:r>
              <a:rPr lang="en-US" sz="2000" b="0" i="0" dirty="0">
                <a:solidFill>
                  <a:srgbClr val="0070C0"/>
                </a:solidFill>
                <a:effectLst/>
                <a:latin typeface="PalatinoLinotype-Roman"/>
              </a:rPr>
              <a:t>alculate the root mean square of the input numbers</a:t>
            </a:r>
          </a:p>
          <a:p>
            <a:pPr lvl="1" algn="just">
              <a:lnSpc>
                <a:spcPct val="125000"/>
              </a:lnSpc>
              <a:buFont typeface="Wingdings" panose="05000000000000000000" pitchFamily="2" charset="2"/>
              <a:buChar char="Ø"/>
            </a:pPr>
            <a:r>
              <a:rPr lang="en-US" sz="2000" dirty="0">
                <a:solidFill>
                  <a:srgbClr val="0070C0"/>
                </a:solidFill>
                <a:latin typeface="PalatinoLinotype-Roman"/>
              </a:rPr>
              <a:t>D</a:t>
            </a:r>
            <a:r>
              <a:rPr lang="en-US" sz="2000" b="0" i="0" dirty="0">
                <a:solidFill>
                  <a:srgbClr val="0070C0"/>
                </a:solidFill>
                <a:effectLst/>
                <a:latin typeface="PalatinoLinotype-Roman"/>
              </a:rPr>
              <a:t>isplay the result. </a:t>
            </a:r>
          </a:p>
          <a:p>
            <a:pPr marL="0" indent="0" algn="just">
              <a:lnSpc>
                <a:spcPct val="125000"/>
              </a:lnSpc>
              <a:buNone/>
            </a:pPr>
            <a:r>
              <a:rPr lang="en-US" sz="2000" b="0" i="0" dirty="0">
                <a:solidFill>
                  <a:srgbClr val="0070C0"/>
                </a:solidFill>
                <a:effectLst/>
                <a:latin typeface="PalatinoLinotype-Roman"/>
              </a:rPr>
              <a:t>After representing these four functions in Figure-(b), we observe that the calculation of root mean square essentially consists of the functions—calculate the squares of the input numbers, calculate the mean, and finally calculate the root. This decomposition is shown in the level 2 DFD in Figure-(c).</a:t>
            </a:r>
            <a:endParaRPr lang="en-US" dirty="0">
              <a:solidFill>
                <a:srgbClr val="0070C0"/>
              </a:solidFill>
            </a:endParaRPr>
          </a:p>
        </p:txBody>
      </p:sp>
    </p:spTree>
    <p:extLst>
      <p:ext uri="{BB962C8B-B14F-4D97-AF65-F5344CB8AC3E}">
        <p14:creationId xmlns:p14="http://schemas.microsoft.com/office/powerpoint/2010/main" val="54403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5282-D4FC-48EC-211F-7790910A8915}"/>
              </a:ext>
            </a:extLst>
          </p:cNvPr>
          <p:cNvSpPr>
            <a:spLocks noGrp="1"/>
          </p:cNvSpPr>
          <p:nvPr>
            <p:ph type="title"/>
          </p:nvPr>
        </p:nvSpPr>
        <p:spPr>
          <a:xfrm>
            <a:off x="578224" y="406774"/>
            <a:ext cx="10515600" cy="495487"/>
          </a:xfrm>
        </p:spPr>
        <p:txBody>
          <a:bodyPr>
            <a:normAutofit/>
          </a:bodyPr>
          <a:lstStyle/>
          <a:p>
            <a:r>
              <a:rPr lang="en-US" sz="2800" dirty="0">
                <a:solidFill>
                  <a:srgbClr val="00B050"/>
                </a:solidFill>
                <a:latin typeface="Arial Black" panose="020B0A04020102020204" pitchFamily="34" charset="0"/>
              </a:rPr>
              <a:t>DFD: RMS Calculating Software</a:t>
            </a:r>
          </a:p>
        </p:txBody>
      </p:sp>
      <p:pic>
        <p:nvPicPr>
          <p:cNvPr id="5" name="Content Placeholder 4">
            <a:extLst>
              <a:ext uri="{FF2B5EF4-FFF2-40B4-BE49-F238E27FC236}">
                <a16:creationId xmlns:a16="http://schemas.microsoft.com/office/drawing/2014/main" id="{8815C4AD-726A-88CD-3506-D94546D232B0}"/>
              </a:ext>
            </a:extLst>
          </p:cNvPr>
          <p:cNvPicPr>
            <a:picLocks noGrp="1" noChangeAspect="1"/>
          </p:cNvPicPr>
          <p:nvPr>
            <p:ph idx="1"/>
          </p:nvPr>
        </p:nvPicPr>
        <p:blipFill>
          <a:blip r:embed="rId2"/>
          <a:stretch>
            <a:fillRect/>
          </a:stretch>
        </p:blipFill>
        <p:spPr>
          <a:xfrm>
            <a:off x="345607" y="902261"/>
            <a:ext cx="3567067" cy="3239061"/>
          </a:xfrm>
        </p:spPr>
      </p:pic>
      <p:pic>
        <p:nvPicPr>
          <p:cNvPr id="7" name="Picture 6">
            <a:extLst>
              <a:ext uri="{FF2B5EF4-FFF2-40B4-BE49-F238E27FC236}">
                <a16:creationId xmlns:a16="http://schemas.microsoft.com/office/drawing/2014/main" id="{E955792F-2E0E-386F-94CA-2BB30B42866D}"/>
              </a:ext>
            </a:extLst>
          </p:cNvPr>
          <p:cNvPicPr>
            <a:picLocks noChangeAspect="1"/>
          </p:cNvPicPr>
          <p:nvPr/>
        </p:nvPicPr>
        <p:blipFill>
          <a:blip r:embed="rId3"/>
          <a:stretch>
            <a:fillRect/>
          </a:stretch>
        </p:blipFill>
        <p:spPr>
          <a:xfrm>
            <a:off x="3985279" y="1100931"/>
            <a:ext cx="6185292" cy="1526241"/>
          </a:xfrm>
          <a:prstGeom prst="rect">
            <a:avLst/>
          </a:prstGeom>
        </p:spPr>
      </p:pic>
      <p:pic>
        <p:nvPicPr>
          <p:cNvPr id="9" name="Picture 8">
            <a:extLst>
              <a:ext uri="{FF2B5EF4-FFF2-40B4-BE49-F238E27FC236}">
                <a16:creationId xmlns:a16="http://schemas.microsoft.com/office/drawing/2014/main" id="{0892A530-3306-E745-B416-00A8E7D7CF64}"/>
              </a:ext>
            </a:extLst>
          </p:cNvPr>
          <p:cNvPicPr>
            <a:picLocks noChangeAspect="1"/>
          </p:cNvPicPr>
          <p:nvPr/>
        </p:nvPicPr>
        <p:blipFill>
          <a:blip r:embed="rId4"/>
          <a:stretch>
            <a:fillRect/>
          </a:stretch>
        </p:blipFill>
        <p:spPr>
          <a:xfrm>
            <a:off x="3985279" y="2691373"/>
            <a:ext cx="5804180" cy="3978501"/>
          </a:xfrm>
          <a:prstGeom prst="rect">
            <a:avLst/>
          </a:prstGeom>
        </p:spPr>
      </p:pic>
      <p:pic>
        <p:nvPicPr>
          <p:cNvPr id="11" name="Picture 10">
            <a:extLst>
              <a:ext uri="{FF2B5EF4-FFF2-40B4-BE49-F238E27FC236}">
                <a16:creationId xmlns:a16="http://schemas.microsoft.com/office/drawing/2014/main" id="{A94C0885-AD3B-1C31-F667-EC176CA66AE1}"/>
              </a:ext>
            </a:extLst>
          </p:cNvPr>
          <p:cNvPicPr>
            <a:picLocks noChangeAspect="1"/>
          </p:cNvPicPr>
          <p:nvPr/>
        </p:nvPicPr>
        <p:blipFill>
          <a:blip r:embed="rId5"/>
          <a:stretch>
            <a:fillRect/>
          </a:stretch>
        </p:blipFill>
        <p:spPr>
          <a:xfrm>
            <a:off x="414640" y="4221949"/>
            <a:ext cx="3429000" cy="2447925"/>
          </a:xfrm>
          <a:prstGeom prst="rect">
            <a:avLst/>
          </a:prstGeom>
        </p:spPr>
      </p:pic>
    </p:spTree>
    <p:extLst>
      <p:ext uri="{BB962C8B-B14F-4D97-AF65-F5344CB8AC3E}">
        <p14:creationId xmlns:p14="http://schemas.microsoft.com/office/powerpoint/2010/main" val="216168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BBE7-3E27-B519-B717-0BDAC3D15A9C}"/>
              </a:ext>
            </a:extLst>
          </p:cNvPr>
          <p:cNvSpPr>
            <a:spLocks noGrp="1"/>
          </p:cNvSpPr>
          <p:nvPr>
            <p:ph type="title"/>
          </p:nvPr>
        </p:nvSpPr>
        <p:spPr>
          <a:xfrm>
            <a:off x="623047" y="347196"/>
            <a:ext cx="10515600" cy="531346"/>
          </a:xfrm>
        </p:spPr>
        <p:txBody>
          <a:bodyPr>
            <a:normAutofit/>
          </a:bodyPr>
          <a:lstStyle/>
          <a:p>
            <a:r>
              <a:rPr lang="en-US" sz="3200" dirty="0">
                <a:solidFill>
                  <a:srgbClr val="00B050"/>
                </a:solidFill>
                <a:latin typeface="Arial Black" panose="020B0A04020102020204" pitchFamily="34" charset="0"/>
              </a:rPr>
              <a:t>Construction of DFD</a:t>
            </a:r>
          </a:p>
        </p:txBody>
      </p:sp>
      <p:sp>
        <p:nvSpPr>
          <p:cNvPr id="3" name="Content Placeholder 2">
            <a:extLst>
              <a:ext uri="{FF2B5EF4-FFF2-40B4-BE49-F238E27FC236}">
                <a16:creationId xmlns:a16="http://schemas.microsoft.com/office/drawing/2014/main" id="{6813DB71-FE18-EEEE-84CB-FAC2DF99A992}"/>
              </a:ext>
            </a:extLst>
          </p:cNvPr>
          <p:cNvSpPr>
            <a:spLocks noGrp="1"/>
          </p:cNvSpPr>
          <p:nvPr>
            <p:ph idx="1"/>
          </p:nvPr>
        </p:nvSpPr>
        <p:spPr>
          <a:xfrm>
            <a:off x="694764" y="878542"/>
            <a:ext cx="10986247" cy="5755340"/>
          </a:xfrm>
        </p:spPr>
        <p:txBody>
          <a:bodyPr>
            <a:noAutofit/>
          </a:bodyPr>
          <a:lstStyle/>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A DFD model of a system graphically represents how each input data is transformed to its corresponding output data through a hierarchy of DFDs.</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DFD model of a system is constructed by using a hierarchy of DFDs as shown in the figure given next.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top level DFD is called the level 0 DFD or the context diagram. This is the most abstract (simplest) representation of the system (highest level). It is the easiest to draw and understand.</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At each successive lower level DFDs, more and more details are gradually introduced.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To develop a higher-level DFD model, processes are decomposed into their subprocesses and the data flow among these subprocesses are identified.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40556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E628-628A-1494-3A4E-DBFCEFD455BA}"/>
              </a:ext>
            </a:extLst>
          </p:cNvPr>
          <p:cNvSpPr>
            <a:spLocks noGrp="1"/>
          </p:cNvSpPr>
          <p:nvPr>
            <p:ph type="title"/>
          </p:nvPr>
        </p:nvSpPr>
        <p:spPr>
          <a:xfrm>
            <a:off x="345753" y="307788"/>
            <a:ext cx="5472954" cy="459628"/>
          </a:xfrm>
        </p:spPr>
        <p:txBody>
          <a:bodyPr>
            <a:normAutofit fontScale="90000"/>
          </a:bodyPr>
          <a:lstStyle/>
          <a:p>
            <a:r>
              <a:rPr lang="en-US" sz="3200" dirty="0">
                <a:solidFill>
                  <a:srgbClr val="00B050"/>
                </a:solidFill>
                <a:latin typeface="Arial Black" panose="020B0A04020102020204" pitchFamily="34" charset="0"/>
              </a:rPr>
              <a:t>Construction of DFD</a:t>
            </a:r>
            <a:endParaRPr lang="en-US" sz="3200" dirty="0">
              <a:solidFill>
                <a:srgbClr val="00B050"/>
              </a:solidFill>
            </a:endParaRPr>
          </a:p>
        </p:txBody>
      </p:sp>
      <p:pic>
        <p:nvPicPr>
          <p:cNvPr id="5" name="Content Placeholder 4">
            <a:extLst>
              <a:ext uri="{FF2B5EF4-FFF2-40B4-BE49-F238E27FC236}">
                <a16:creationId xmlns:a16="http://schemas.microsoft.com/office/drawing/2014/main" id="{22207597-7C66-E1E1-BCB6-5FE374213DF7}"/>
              </a:ext>
            </a:extLst>
          </p:cNvPr>
          <p:cNvPicPr>
            <a:picLocks noGrp="1" noChangeAspect="1"/>
          </p:cNvPicPr>
          <p:nvPr>
            <p:ph idx="1"/>
          </p:nvPr>
        </p:nvPicPr>
        <p:blipFill>
          <a:blip r:embed="rId2"/>
          <a:stretch>
            <a:fillRect/>
          </a:stretch>
        </p:blipFill>
        <p:spPr>
          <a:xfrm>
            <a:off x="5818707" y="968935"/>
            <a:ext cx="6039497" cy="5581277"/>
          </a:xfrm>
        </p:spPr>
      </p:pic>
      <p:sp>
        <p:nvSpPr>
          <p:cNvPr id="6" name="TextBox 5">
            <a:extLst>
              <a:ext uri="{FF2B5EF4-FFF2-40B4-BE49-F238E27FC236}">
                <a16:creationId xmlns:a16="http://schemas.microsoft.com/office/drawing/2014/main" id="{515CC020-CC36-07F4-F614-534A50383EBA}"/>
              </a:ext>
            </a:extLst>
          </p:cNvPr>
          <p:cNvSpPr txBox="1"/>
          <p:nvPr/>
        </p:nvSpPr>
        <p:spPr>
          <a:xfrm>
            <a:off x="519953" y="1111624"/>
            <a:ext cx="5109882" cy="533505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To develop the data flow model of a system, first the most abstract representation (highest level) of the problem is to be worked out.</a:t>
            </a:r>
          </a:p>
          <a:p>
            <a:pPr marL="342900" indent="-342900"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Subsequently, the lower level DFDs are developed. </a:t>
            </a:r>
          </a:p>
          <a:p>
            <a:pPr marL="342900" indent="-342900"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Level 0 and Level 1 consist of only one DFD each. </a:t>
            </a:r>
          </a:p>
          <a:p>
            <a:pPr marL="342900" indent="-342900"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Level 2 may contain up to 7 separate DFDs, and level 3 up to 49 DFDs, and so on. </a:t>
            </a:r>
          </a:p>
          <a:p>
            <a:pPr marL="342900" indent="-342900" algn="just">
              <a:lnSpc>
                <a:spcPct val="12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However, there is only a single data dictionary for the entire DFD model.</a:t>
            </a:r>
            <a:r>
              <a:rPr lang="en-US" sz="2200" dirty="0">
                <a:solidFill>
                  <a:srgbClr val="0070C0"/>
                </a:solidFill>
                <a:latin typeface="Berlin Sans FB" panose="020E0602020502020306" pitchFamily="34" charset="0"/>
              </a:rPr>
              <a:t> </a:t>
            </a:r>
          </a:p>
        </p:txBody>
      </p:sp>
    </p:spTree>
    <p:extLst>
      <p:ext uri="{BB962C8B-B14F-4D97-AF65-F5344CB8AC3E}">
        <p14:creationId xmlns:p14="http://schemas.microsoft.com/office/powerpoint/2010/main" val="48346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4C5F-926B-07D0-948D-9AE2447A8719}"/>
              </a:ext>
            </a:extLst>
          </p:cNvPr>
          <p:cNvSpPr>
            <a:spLocks noGrp="1"/>
          </p:cNvSpPr>
          <p:nvPr>
            <p:ph type="title"/>
          </p:nvPr>
        </p:nvSpPr>
        <p:spPr>
          <a:xfrm>
            <a:off x="838200" y="365125"/>
            <a:ext cx="10515600" cy="549275"/>
          </a:xfrm>
        </p:spPr>
        <p:txBody>
          <a:bodyPr>
            <a:normAutofit/>
          </a:bodyPr>
          <a:lstStyle/>
          <a:p>
            <a:r>
              <a:rPr lang="en-US" sz="3200" b="1" i="0" dirty="0">
                <a:solidFill>
                  <a:srgbClr val="00B050"/>
                </a:solidFill>
                <a:effectLst/>
                <a:latin typeface="Arial Black" panose="020B0A04020102020204" pitchFamily="34" charset="0"/>
              </a:rPr>
              <a:t>Context Diagram</a:t>
            </a:r>
            <a:r>
              <a:rPr lang="en-US" sz="3200" dirty="0">
                <a:solidFill>
                  <a:srgbClr val="00B05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12E176A4-9DC9-342A-7007-846491B89BE6}"/>
              </a:ext>
            </a:extLst>
          </p:cNvPr>
          <p:cNvSpPr>
            <a:spLocks noGrp="1"/>
          </p:cNvSpPr>
          <p:nvPr>
            <p:ph idx="1"/>
          </p:nvPr>
        </p:nvSpPr>
        <p:spPr>
          <a:xfrm>
            <a:off x="838199" y="914400"/>
            <a:ext cx="10887635" cy="5701553"/>
          </a:xfrm>
        </p:spPr>
        <p:txBody>
          <a:bodyPr>
            <a:normAutofit/>
          </a:bodyPr>
          <a:lstStyle/>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context diagram is the most abstract (highest level) data flow representation of a system. It represents the entire system as a single bubble. The bubble in the context diagram is annotated with the name of the software system being developed (usually a noun). This is the only bubble in a DFD model, where a noun is used for naming the bubble. The bubbles at all other levels are annotated with verbs according to the main function performed by the bubble. This is expected since the purpose of the context diagram is to capture the context of the system rather than its functionality</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 As an example of a context diagram, consider the context diagram a software developed to automate the book keeping activities of a supermarket. The context diagram has been labelled as ‘Supermarket software’.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20789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4C5F-926B-07D0-948D-9AE2447A8719}"/>
              </a:ext>
            </a:extLst>
          </p:cNvPr>
          <p:cNvSpPr>
            <a:spLocks noGrp="1"/>
          </p:cNvSpPr>
          <p:nvPr>
            <p:ph type="title"/>
          </p:nvPr>
        </p:nvSpPr>
        <p:spPr>
          <a:xfrm>
            <a:off x="838200" y="365125"/>
            <a:ext cx="10515600" cy="549275"/>
          </a:xfrm>
        </p:spPr>
        <p:txBody>
          <a:bodyPr>
            <a:normAutofit/>
          </a:bodyPr>
          <a:lstStyle/>
          <a:p>
            <a:r>
              <a:rPr lang="en-US" sz="3200" b="1" i="0" dirty="0">
                <a:solidFill>
                  <a:srgbClr val="00B050"/>
                </a:solidFill>
                <a:effectLst/>
                <a:latin typeface="Arial Black" panose="020B0A04020102020204" pitchFamily="34" charset="0"/>
              </a:rPr>
              <a:t>Context Diagram</a:t>
            </a:r>
            <a:r>
              <a:rPr lang="en-US" sz="3200" dirty="0">
                <a:solidFill>
                  <a:srgbClr val="00B050"/>
                </a:solidFill>
                <a:latin typeface="Arial Black" panose="020B0A04020102020204" pitchFamily="34" charset="0"/>
              </a:rPr>
              <a:t> </a:t>
            </a:r>
          </a:p>
        </p:txBody>
      </p:sp>
      <p:pic>
        <p:nvPicPr>
          <p:cNvPr id="5" name="Content Placeholder 4">
            <a:extLst>
              <a:ext uri="{FF2B5EF4-FFF2-40B4-BE49-F238E27FC236}">
                <a16:creationId xmlns:a16="http://schemas.microsoft.com/office/drawing/2014/main" id="{5E2903C2-C4D0-06F8-0CB3-44C59037D742}"/>
              </a:ext>
            </a:extLst>
          </p:cNvPr>
          <p:cNvPicPr>
            <a:picLocks noGrp="1" noChangeAspect="1"/>
          </p:cNvPicPr>
          <p:nvPr>
            <p:ph idx="1"/>
          </p:nvPr>
        </p:nvPicPr>
        <p:blipFill>
          <a:blip r:embed="rId2"/>
          <a:stretch>
            <a:fillRect/>
          </a:stretch>
        </p:blipFill>
        <p:spPr>
          <a:xfrm>
            <a:off x="2384612" y="1532512"/>
            <a:ext cx="7422776" cy="5219669"/>
          </a:xfrm>
        </p:spPr>
      </p:pic>
      <p:sp>
        <p:nvSpPr>
          <p:cNvPr id="7" name="TextBox 6">
            <a:extLst>
              <a:ext uri="{FF2B5EF4-FFF2-40B4-BE49-F238E27FC236}">
                <a16:creationId xmlns:a16="http://schemas.microsoft.com/office/drawing/2014/main" id="{153AB1BC-3A21-5ADF-57A1-1E6DC82A5EF0}"/>
              </a:ext>
            </a:extLst>
          </p:cNvPr>
          <p:cNvSpPr txBox="1"/>
          <p:nvPr/>
        </p:nvSpPr>
        <p:spPr>
          <a:xfrm>
            <a:off x="2223247" y="1041494"/>
            <a:ext cx="6929718" cy="461665"/>
          </a:xfrm>
          <a:prstGeom prst="rect">
            <a:avLst/>
          </a:prstGeom>
          <a:noFill/>
        </p:spPr>
        <p:txBody>
          <a:bodyPr wrap="square">
            <a:spAutoFit/>
          </a:bodyPr>
          <a:lstStyle/>
          <a:p>
            <a:r>
              <a:rPr lang="en-US" sz="2400" b="0" i="0" dirty="0">
                <a:solidFill>
                  <a:srgbClr val="2E3092"/>
                </a:solidFill>
                <a:effectLst/>
                <a:latin typeface="Berlin Sans FB Demi" panose="020E0802020502020306" pitchFamily="34" charset="0"/>
              </a:rPr>
              <a:t>Context diagram for </a:t>
            </a:r>
            <a:r>
              <a:rPr lang="en-US" sz="2400" dirty="0">
                <a:solidFill>
                  <a:srgbClr val="2E3092"/>
                </a:solidFill>
                <a:latin typeface="Berlin Sans FB Demi" panose="020E0802020502020306" pitchFamily="34" charset="0"/>
              </a:rPr>
              <a:t>Super Market Software</a:t>
            </a:r>
            <a:r>
              <a:rPr lang="en-US" sz="2400" b="0" i="0" dirty="0">
                <a:solidFill>
                  <a:srgbClr val="2E3092"/>
                </a:solidFill>
                <a:effectLst/>
                <a:latin typeface="Berlin Sans FB Demi" panose="020E0802020502020306" pitchFamily="34" charset="0"/>
              </a:rPr>
              <a:t> </a:t>
            </a:r>
            <a:endParaRPr lang="en-US" dirty="0"/>
          </a:p>
        </p:txBody>
      </p:sp>
    </p:spTree>
    <p:extLst>
      <p:ext uri="{BB962C8B-B14F-4D97-AF65-F5344CB8AC3E}">
        <p14:creationId xmlns:p14="http://schemas.microsoft.com/office/powerpoint/2010/main" val="39969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DE1D-5E91-F84B-1146-4006673561DA}"/>
              </a:ext>
            </a:extLst>
          </p:cNvPr>
          <p:cNvSpPr>
            <a:spLocks noGrp="1"/>
          </p:cNvSpPr>
          <p:nvPr>
            <p:ph type="title"/>
          </p:nvPr>
        </p:nvSpPr>
        <p:spPr>
          <a:xfrm>
            <a:off x="838200" y="365125"/>
            <a:ext cx="2783541" cy="450663"/>
          </a:xfrm>
        </p:spPr>
        <p:txBody>
          <a:bodyPr>
            <a:normAutofit fontScale="90000"/>
          </a:bodyPr>
          <a:lstStyle/>
          <a:p>
            <a:r>
              <a:rPr lang="en-US" sz="3200" b="1" i="0" dirty="0">
                <a:solidFill>
                  <a:srgbClr val="00B050"/>
                </a:solidFill>
                <a:effectLst/>
                <a:latin typeface="Arial Black" panose="020B0A04020102020204" pitchFamily="34" charset="0"/>
              </a:rPr>
              <a:t>Level 1 DFD</a:t>
            </a:r>
            <a:r>
              <a:rPr lang="en-US" sz="3200" dirty="0">
                <a:solidFill>
                  <a:srgbClr val="00B05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AB637493-F42A-A08A-7922-CDB7E754DF7E}"/>
              </a:ext>
            </a:extLst>
          </p:cNvPr>
          <p:cNvSpPr>
            <a:spLocks noGrp="1"/>
          </p:cNvSpPr>
          <p:nvPr>
            <p:ph idx="1"/>
          </p:nvPr>
        </p:nvSpPr>
        <p:spPr>
          <a:xfrm>
            <a:off x="838199" y="896470"/>
            <a:ext cx="11138647" cy="5737411"/>
          </a:xfrm>
        </p:spPr>
        <p:txBody>
          <a:bodyPr>
            <a:normAutofit lnSpcReduction="10000"/>
          </a:bodyPr>
          <a:lstStyle/>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level 1 DFD usually contains three to seven bubbles. That is, the system is represented as performing three to seven important functions.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To develop the level 1 DFD, examine the high-level functional requirements in the SRS document. If there are three to seven high-level functional requirements, then each of these can be directly represented as a bubble in the level 1 DFD. </a:t>
            </a:r>
          </a:p>
          <a:p>
            <a:pPr algn="just">
              <a:lnSpc>
                <a:spcPct val="125000"/>
              </a:lnSpc>
              <a:buFont typeface="Wingdings" panose="05000000000000000000" pitchFamily="2" charset="2"/>
              <a:buChar char="Ø"/>
            </a:pPr>
            <a:r>
              <a:rPr lang="en-US" sz="2400" dirty="0">
                <a:solidFill>
                  <a:srgbClr val="0070C0"/>
                </a:solidFill>
                <a:latin typeface="Berlin Sans FB" panose="020E0602020502020306" pitchFamily="34" charset="0"/>
              </a:rPr>
              <a:t>I</a:t>
            </a:r>
            <a:r>
              <a:rPr lang="en-US" sz="2400" b="0" i="0" dirty="0">
                <a:solidFill>
                  <a:srgbClr val="0070C0"/>
                </a:solidFill>
                <a:effectLst/>
                <a:latin typeface="Berlin Sans FB" panose="020E0602020502020306" pitchFamily="34" charset="0"/>
              </a:rPr>
              <a:t>f a system has more than seven high-level requirements identified in the SRS document, then, some of the related requirements have to be combined and represented as a single bubble in the level 1 DFD. These can be split appropriately in the lower DFD levels.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If a system has less than three high-level functional requirements, then some of the high-level requirements need to be split into their subfunctions so that we have roughly about five to seven bubbles represented on the diagram.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05403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8F86-3E40-D374-1C33-4E6F83F9390F}"/>
              </a:ext>
            </a:extLst>
          </p:cNvPr>
          <p:cNvSpPr>
            <a:spLocks noGrp="1"/>
          </p:cNvSpPr>
          <p:nvPr>
            <p:ph type="title"/>
          </p:nvPr>
        </p:nvSpPr>
        <p:spPr>
          <a:xfrm>
            <a:off x="838200" y="365126"/>
            <a:ext cx="10515600" cy="585134"/>
          </a:xfrm>
        </p:spPr>
        <p:txBody>
          <a:bodyPr>
            <a:normAutofit/>
          </a:bodyPr>
          <a:lstStyle/>
          <a:p>
            <a:r>
              <a:rPr lang="en-US" sz="3200" dirty="0">
                <a:solidFill>
                  <a:srgbClr val="00B050"/>
                </a:solidFill>
                <a:latin typeface="Arial Black" panose="020B0A04020102020204" pitchFamily="34" charset="0"/>
              </a:rPr>
              <a:t>Decomposition</a:t>
            </a:r>
          </a:p>
        </p:txBody>
      </p:sp>
      <p:sp>
        <p:nvSpPr>
          <p:cNvPr id="3" name="Content Placeholder 2">
            <a:extLst>
              <a:ext uri="{FF2B5EF4-FFF2-40B4-BE49-F238E27FC236}">
                <a16:creationId xmlns:a16="http://schemas.microsoft.com/office/drawing/2014/main" id="{415652E5-86AA-F4AA-5FEB-4CA2F217928F}"/>
              </a:ext>
            </a:extLst>
          </p:cNvPr>
          <p:cNvSpPr>
            <a:spLocks noGrp="1"/>
          </p:cNvSpPr>
          <p:nvPr>
            <p:ph idx="1"/>
          </p:nvPr>
        </p:nvSpPr>
        <p:spPr>
          <a:xfrm>
            <a:off x="838199" y="950260"/>
            <a:ext cx="11111753" cy="5638799"/>
          </a:xfrm>
        </p:spPr>
        <p:txBody>
          <a:bodyPr>
            <a:normAutofit/>
          </a:bodyPr>
          <a:lstStyle/>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Each bubble in the DFD represents a function performed by the system. The bubbles are decomposed into subfunctions at the successive levels of the DFD model. Decomposition of a bubble is also known as </a:t>
            </a:r>
            <a:r>
              <a:rPr lang="en-US" sz="2400" b="0" i="1" dirty="0">
                <a:solidFill>
                  <a:srgbClr val="0070C0"/>
                </a:solidFill>
                <a:effectLst/>
                <a:latin typeface="Berlin Sans FB" panose="020E0602020502020306" pitchFamily="34" charset="0"/>
              </a:rPr>
              <a:t>factoring </a:t>
            </a:r>
            <a:r>
              <a:rPr lang="en-US" sz="2400" b="0" i="0" dirty="0">
                <a:solidFill>
                  <a:srgbClr val="0070C0"/>
                </a:solidFill>
                <a:effectLst/>
                <a:latin typeface="Berlin Sans FB" panose="020E0602020502020306" pitchFamily="34" charset="0"/>
              </a:rPr>
              <a:t>or </a:t>
            </a:r>
            <a:r>
              <a:rPr lang="en-US" sz="2400" b="0" i="1" dirty="0">
                <a:solidFill>
                  <a:srgbClr val="0070C0"/>
                </a:solidFill>
                <a:effectLst/>
                <a:latin typeface="Berlin Sans FB" panose="020E0602020502020306" pitchFamily="34" charset="0"/>
              </a:rPr>
              <a:t>exploding </a:t>
            </a:r>
            <a:r>
              <a:rPr lang="en-US" sz="2400" b="0" i="0" dirty="0">
                <a:solidFill>
                  <a:srgbClr val="0070C0"/>
                </a:solidFill>
                <a:effectLst/>
                <a:latin typeface="Berlin Sans FB" panose="020E0602020502020306" pitchFamily="34" charset="0"/>
              </a:rPr>
              <a:t>a bubble.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Each bubble at any level of DFD is usually decomposed to anything three to seven bubbles. A few bubbles at any level make that level superfluous.</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For example, if a bubble is decomposed to just one bubble or two bubbles, then this decomposition becomes trivial and redundant. </a:t>
            </a:r>
          </a:p>
          <a:p>
            <a:pPr algn="just">
              <a:lnSpc>
                <a:spcPct val="125000"/>
              </a:lnSpc>
              <a:buFont typeface="Wingdings" panose="05000000000000000000" pitchFamily="2" charset="2"/>
              <a:buChar char="Ø"/>
            </a:pPr>
            <a:r>
              <a:rPr lang="en-US" sz="2400" dirty="0">
                <a:solidFill>
                  <a:srgbClr val="0070C0"/>
                </a:solidFill>
                <a:latin typeface="Berlin Sans FB" panose="020E0602020502020306" pitchFamily="34" charset="0"/>
              </a:rPr>
              <a:t>T</a:t>
            </a:r>
            <a:r>
              <a:rPr lang="en-US" sz="2400" b="0" i="0" dirty="0">
                <a:solidFill>
                  <a:srgbClr val="0070C0"/>
                </a:solidFill>
                <a:effectLst/>
                <a:latin typeface="Berlin Sans FB" panose="020E0602020502020306" pitchFamily="34" charset="0"/>
              </a:rPr>
              <a:t>oo many bubbles (i.e. more than seven bubbles) at any level of a DFD makes the DFD model hard to understand.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Decomposition of a bubble should be carried on until a level is reached at which the function of the bubble can be described using a simple algorithm.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6882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F016-4EED-1577-6B59-4EA515FB3C99}"/>
              </a:ext>
            </a:extLst>
          </p:cNvPr>
          <p:cNvSpPr>
            <a:spLocks noGrp="1"/>
          </p:cNvSpPr>
          <p:nvPr>
            <p:ph type="title"/>
          </p:nvPr>
        </p:nvSpPr>
        <p:spPr>
          <a:xfrm>
            <a:off x="838200" y="365125"/>
            <a:ext cx="10515600" cy="594099"/>
          </a:xfrm>
        </p:spPr>
        <p:txBody>
          <a:bodyPr>
            <a:normAutofit/>
          </a:bodyPr>
          <a:lstStyle/>
          <a:p>
            <a:r>
              <a:rPr lang="en-US" sz="3200" b="1" i="0" dirty="0">
                <a:solidFill>
                  <a:srgbClr val="00B050"/>
                </a:solidFill>
                <a:effectLst/>
                <a:latin typeface="Arial Black" panose="020B0A04020102020204" pitchFamily="34" charset="0"/>
              </a:rPr>
              <a:t>Construction of context diagram</a:t>
            </a:r>
            <a:endParaRPr lang="en-US" sz="3200" dirty="0">
              <a:solidFill>
                <a:srgbClr val="00B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B52A96A-CE89-395A-0B65-7860B82A9BF7}"/>
              </a:ext>
            </a:extLst>
          </p:cNvPr>
          <p:cNvSpPr>
            <a:spLocks noGrp="1"/>
          </p:cNvSpPr>
          <p:nvPr>
            <p:ph idx="1"/>
          </p:nvPr>
        </p:nvSpPr>
        <p:spPr>
          <a:xfrm>
            <a:off x="838200" y="959224"/>
            <a:ext cx="10515600" cy="5217739"/>
          </a:xfrm>
        </p:spPr>
        <p:txBody>
          <a:bodyPr>
            <a:normAutofit/>
          </a:bodyPr>
          <a:lstStyle/>
          <a:p>
            <a:pPr marL="0" indent="0">
              <a:lnSpc>
                <a:spcPct val="150000"/>
              </a:lnSpc>
              <a:buNone/>
            </a:pPr>
            <a:r>
              <a:rPr lang="en-US" sz="2400" b="0" i="0" dirty="0">
                <a:solidFill>
                  <a:srgbClr val="0070C0"/>
                </a:solidFill>
                <a:effectLst/>
                <a:latin typeface="Berlin Sans FB" panose="020E0602020502020306" pitchFamily="34" charset="0"/>
              </a:rPr>
              <a:t>Examine the SRS document to determine:</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Different high-level functions that the system needs to perform.</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Data input to every high-level function.</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Data output from every high-level function.</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Interactions (data flow) among the identified high-level functions.</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Represent these aspects of the high-level functions in a diagrammatic form. This would form the top-level </a:t>
            </a:r>
            <a:r>
              <a:rPr lang="en-US" sz="2400" b="0" i="1" dirty="0">
                <a:solidFill>
                  <a:srgbClr val="0070C0"/>
                </a:solidFill>
                <a:effectLst/>
                <a:latin typeface="Berlin Sans FB" panose="020E0602020502020306" pitchFamily="34" charset="0"/>
              </a:rPr>
              <a:t>data flow diagram </a:t>
            </a:r>
            <a:r>
              <a:rPr lang="en-US" sz="2400" b="0" i="0" dirty="0">
                <a:solidFill>
                  <a:srgbClr val="0070C0"/>
                </a:solidFill>
                <a:effectLst/>
                <a:latin typeface="Berlin Sans FB" panose="020E0602020502020306" pitchFamily="34" charset="0"/>
              </a:rPr>
              <a:t>(DFD), usually called the DFD 0.</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96696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3930-67FB-0924-9378-63FD1F3EE204}"/>
              </a:ext>
            </a:extLst>
          </p:cNvPr>
          <p:cNvSpPr>
            <a:spLocks noGrp="1"/>
          </p:cNvSpPr>
          <p:nvPr>
            <p:ph type="title"/>
          </p:nvPr>
        </p:nvSpPr>
        <p:spPr>
          <a:xfrm>
            <a:off x="838200" y="365125"/>
            <a:ext cx="10515600" cy="620993"/>
          </a:xfrm>
        </p:spPr>
        <p:txBody>
          <a:bodyPr>
            <a:normAutofit/>
          </a:bodyPr>
          <a:lstStyle/>
          <a:p>
            <a:r>
              <a:rPr lang="en-US" sz="3200" b="1" i="0" dirty="0">
                <a:solidFill>
                  <a:srgbClr val="00B050"/>
                </a:solidFill>
                <a:effectLst/>
                <a:latin typeface="Arial Black" panose="020B0A04020102020204" pitchFamily="34" charset="0"/>
              </a:rPr>
              <a:t>Construction of level 1 diagram</a:t>
            </a:r>
            <a:endParaRPr lang="en-US" sz="3200" dirty="0">
              <a:solidFill>
                <a:srgbClr val="00B05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F7CF8482-A181-2559-2273-EDB5F483A2D3}"/>
              </a:ext>
            </a:extLst>
          </p:cNvPr>
          <p:cNvSpPr>
            <a:spLocks noGrp="1"/>
          </p:cNvSpPr>
          <p:nvPr>
            <p:ph idx="1"/>
          </p:nvPr>
        </p:nvSpPr>
        <p:spPr>
          <a:xfrm>
            <a:off x="838200" y="986118"/>
            <a:ext cx="10515600" cy="5190845"/>
          </a:xfrm>
        </p:spPr>
        <p:txBody>
          <a:bodyPr>
            <a:normAutofit/>
          </a:bodyPr>
          <a:lstStyle/>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Examine the high-level functions described in the SRS document. </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If there are three to seven high-level requirements in the SRS document, then represent each of the high-level function in the form of a bubble.</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If there are more than seven bubbles, then some of them have to be combined. </a:t>
            </a:r>
          </a:p>
          <a:p>
            <a:pPr>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If</a:t>
            </a:r>
            <a:r>
              <a:rPr lang="en-US" sz="2400" dirty="0">
                <a:solidFill>
                  <a:srgbClr val="0070C0"/>
                </a:solidFill>
                <a:latin typeface="Berlin Sans FB" panose="020E0602020502020306" pitchFamily="34" charset="0"/>
              </a:rPr>
              <a:t> </a:t>
            </a:r>
            <a:r>
              <a:rPr lang="en-US" sz="2400" b="0" i="0" dirty="0">
                <a:solidFill>
                  <a:srgbClr val="0070C0"/>
                </a:solidFill>
                <a:effectLst/>
                <a:latin typeface="Berlin Sans FB" panose="020E0602020502020306" pitchFamily="34" charset="0"/>
              </a:rPr>
              <a:t>there are less than three bubbles, then some of these have to be split.</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57948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1389</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Berlin Sans FB</vt:lpstr>
      <vt:lpstr>Berlin Sans FB Demi</vt:lpstr>
      <vt:lpstr>Calibri</vt:lpstr>
      <vt:lpstr>Calibri Light</vt:lpstr>
      <vt:lpstr>PalatinoLinotype-Italic</vt:lpstr>
      <vt:lpstr>PalatinoLinotype-Roman</vt:lpstr>
      <vt:lpstr>Wingdings</vt:lpstr>
      <vt:lpstr>Office Theme</vt:lpstr>
      <vt:lpstr>Constructing DFD Model of a System</vt:lpstr>
      <vt:lpstr>Construction of DFD</vt:lpstr>
      <vt:lpstr>Construction of DFD</vt:lpstr>
      <vt:lpstr>Context Diagram </vt:lpstr>
      <vt:lpstr>Context Diagram </vt:lpstr>
      <vt:lpstr>Level 1 DFD </vt:lpstr>
      <vt:lpstr>Decomposition</vt:lpstr>
      <vt:lpstr>Construction of context diagram</vt:lpstr>
      <vt:lpstr>Construction of level 1 diagram</vt:lpstr>
      <vt:lpstr>Construction of lower-level diagrams</vt:lpstr>
      <vt:lpstr>Numbering of bubbles </vt:lpstr>
      <vt:lpstr>Balancing DFDs </vt:lpstr>
      <vt:lpstr>DFD: RMS Calculating Software</vt:lpstr>
      <vt:lpstr>DFD: RMS Calculating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Constructing DFD Model of a System</dc:title>
  <dc:creator>Nusrat Jahan</dc:creator>
  <cp:lastModifiedBy>Nusrat Jahan</cp:lastModifiedBy>
  <cp:revision>7</cp:revision>
  <dcterms:created xsi:type="dcterms:W3CDTF">2023-08-27T16:17:15Z</dcterms:created>
  <dcterms:modified xsi:type="dcterms:W3CDTF">2023-08-28T04:01:52Z</dcterms:modified>
</cp:coreProperties>
</file>