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sldIdLst>
    <p:sldId id="257" r:id="rId2"/>
    <p:sldId id="258" r:id="rId3"/>
    <p:sldId id="259" r:id="rId4"/>
    <p:sldId id="266"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0842B-38D2-C5CF-7C08-D1B7D4D058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C8C804-5098-A179-0EC5-AA07E9813E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EC4A0B-D1B6-5A14-ED74-1FAC4B8C7B1B}"/>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C83C3D92-F2BC-7581-80C4-DA283673F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88DBD-4F63-BCE4-D65A-946213089093}"/>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474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11C8-DAC3-6C58-FC93-D80299B6D5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FC586F-1282-0278-F0C9-C69678FACF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16396-CEB8-8BD8-80D7-2158FBFBFEF4}"/>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C9E27168-0C58-733A-548B-9E9807C44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318AE-7783-25E0-F038-E44732A37407}"/>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201652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099CB5-53A3-33C4-207F-ACAE4DF7B4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4CB957-645D-9F52-449B-E0A869624A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D43EE-5168-345D-F0C6-5A9FE80BCF0C}"/>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26B84D55-53ED-9BDD-1A7F-43D28C30A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E1D23-A31C-A5AD-CA9E-F0C547F2CFC9}"/>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3770138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B253-EC80-1BE6-70FA-B35BBA2836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FA441F-70AC-311C-C5C9-F92AEEB34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3A9158-3E11-55C6-0B52-0D8662588862}"/>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4DF3DBC8-3B91-3F0C-E9D5-99EF268FB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B68DF-55C8-E751-01E5-0227F7CA3A85}"/>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428446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9EB9E-E09A-8DE0-470C-3750A04F7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814BB9-9577-9557-C373-7C24E14A60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C0DC61-BA69-858F-EE26-22A520DBA6B0}"/>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B5657263-8BFC-41DD-E713-F6B4C17E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07A51-C817-A9D0-29BF-1F39453BDB18}"/>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224467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8306-C771-D2F2-8818-1AB66D5BC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60FB35-E874-EBF8-903F-B62FFE6F5C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3D44CB-7CE0-E750-646B-D5CA6DCDE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AF6307-D747-AE77-5539-AD6562BFF502}"/>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6" name="Footer Placeholder 5">
            <a:extLst>
              <a:ext uri="{FF2B5EF4-FFF2-40B4-BE49-F238E27FC236}">
                <a16:creationId xmlns:a16="http://schemas.microsoft.com/office/drawing/2014/main" id="{E31D6ED4-7685-12BD-F3A7-8CA4B17A2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E142B-4F77-8260-E702-BA59170EBAE2}"/>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1240716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0E3A9-6CC7-20DC-D914-080FE783B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16DDA-BF95-F6F0-CF6A-2D70C853C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E3EFB2-AAF3-E859-02CA-3A24A46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53B44D-E963-6536-93FB-FACA4932B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C9D30-72A2-37E6-6D5B-1AD2590C6C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25586-5AEA-F06F-CC78-FF117EC3EAFB}"/>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8" name="Footer Placeholder 7">
            <a:extLst>
              <a:ext uri="{FF2B5EF4-FFF2-40B4-BE49-F238E27FC236}">
                <a16:creationId xmlns:a16="http://schemas.microsoft.com/office/drawing/2014/main" id="{2EF19872-0E6F-60AF-5964-E7EBBF10A1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6D67A7-E58E-7093-026D-9AE34944DDD7}"/>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2860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E0A6-F39F-0E3E-9C60-E3C1909F29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140F57-4763-EC8E-66C5-CCC88A6B526F}"/>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4" name="Footer Placeholder 3">
            <a:extLst>
              <a:ext uri="{FF2B5EF4-FFF2-40B4-BE49-F238E27FC236}">
                <a16:creationId xmlns:a16="http://schemas.microsoft.com/office/drawing/2014/main" id="{64C68D83-89C3-DA86-E257-04278E934F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D9521D-5668-F086-6319-CBA66FBE6AAE}"/>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238413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F0B00D-0D62-B27F-9F67-61EC1A6F1629}"/>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3" name="Footer Placeholder 2">
            <a:extLst>
              <a:ext uri="{FF2B5EF4-FFF2-40B4-BE49-F238E27FC236}">
                <a16:creationId xmlns:a16="http://schemas.microsoft.com/office/drawing/2014/main" id="{32AEF17A-465F-87C4-44CE-AEF98E4B70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11D56B-F022-E1AB-CF35-A50756887B2A}"/>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3546021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F660-A945-F714-F0E9-E3D7C9A2F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67EF64-24C4-4431-6150-097F5BB34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E177C6-9646-66AD-029C-03ACF0BA0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87392-C94C-C57F-1503-B278EEF78FC7}"/>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6" name="Footer Placeholder 5">
            <a:extLst>
              <a:ext uri="{FF2B5EF4-FFF2-40B4-BE49-F238E27FC236}">
                <a16:creationId xmlns:a16="http://schemas.microsoft.com/office/drawing/2014/main" id="{1A7BE575-7704-B3C8-46CB-346E0409D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74C024-03F0-046A-80F9-DA7F922AE431}"/>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171300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4BD6-8816-530B-46E7-14516B37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6E4DA-B6F5-A02F-A62A-CA2935DED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9D345-1CBA-9BA5-CAEB-0D218C629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5BC00-3CBB-E48E-8200-88545654B17F}"/>
              </a:ext>
            </a:extLst>
          </p:cNvPr>
          <p:cNvSpPr>
            <a:spLocks noGrp="1"/>
          </p:cNvSpPr>
          <p:nvPr>
            <p:ph type="dt" sz="half" idx="10"/>
          </p:nvPr>
        </p:nvSpPr>
        <p:spPr/>
        <p:txBody>
          <a:bodyPr/>
          <a:lstStyle/>
          <a:p>
            <a:fld id="{6B8CC98C-F12E-4403-9A82-B71EEF175891}" type="datetimeFigureOut">
              <a:rPr lang="en-US" smtClean="0"/>
              <a:t>9/4/2023</a:t>
            </a:fld>
            <a:endParaRPr lang="en-US"/>
          </a:p>
        </p:txBody>
      </p:sp>
      <p:sp>
        <p:nvSpPr>
          <p:cNvPr id="6" name="Footer Placeholder 5">
            <a:extLst>
              <a:ext uri="{FF2B5EF4-FFF2-40B4-BE49-F238E27FC236}">
                <a16:creationId xmlns:a16="http://schemas.microsoft.com/office/drawing/2014/main" id="{36255961-E70E-092B-5AFC-0DB5E03391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D465B4-71FA-C85C-CD94-937AEA27ACBB}"/>
              </a:ext>
            </a:extLst>
          </p:cNvPr>
          <p:cNvSpPr>
            <a:spLocks noGrp="1"/>
          </p:cNvSpPr>
          <p:nvPr>
            <p:ph type="sldNum" sz="quarter" idx="12"/>
          </p:nvPr>
        </p:nvSpPr>
        <p:spPr/>
        <p:txBody>
          <a:bodyPr/>
          <a:lstStyle/>
          <a:p>
            <a:fld id="{1D5CCD73-F33C-4FF1-BD76-72542AC37446}" type="slidenum">
              <a:rPr lang="en-US" smtClean="0"/>
              <a:t>‹#›</a:t>
            </a:fld>
            <a:endParaRPr lang="en-US"/>
          </a:p>
        </p:txBody>
      </p:sp>
    </p:spTree>
    <p:extLst>
      <p:ext uri="{BB962C8B-B14F-4D97-AF65-F5344CB8AC3E}">
        <p14:creationId xmlns:p14="http://schemas.microsoft.com/office/powerpoint/2010/main" val="86047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4CDB5-EB84-BF65-5AE6-2B7504301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B83E81-E255-E0DF-CC99-91CB2D520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43966-8A7D-39E3-F99C-A89C224B3E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CC98C-F12E-4403-9A82-B71EEF175891}" type="datetimeFigureOut">
              <a:rPr lang="en-US" smtClean="0"/>
              <a:t>9/4/2023</a:t>
            </a:fld>
            <a:endParaRPr lang="en-US"/>
          </a:p>
        </p:txBody>
      </p:sp>
      <p:sp>
        <p:nvSpPr>
          <p:cNvPr id="5" name="Footer Placeholder 4">
            <a:extLst>
              <a:ext uri="{FF2B5EF4-FFF2-40B4-BE49-F238E27FC236}">
                <a16:creationId xmlns:a16="http://schemas.microsoft.com/office/drawing/2014/main" id="{5BBE2DB0-D727-89F0-4828-92779679D8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268AD6-20EE-587E-348D-F00D7452AB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CD73-F33C-4FF1-BD76-72542AC37446}" type="slidenum">
              <a:rPr lang="en-US" smtClean="0"/>
              <a:t>‹#›</a:t>
            </a:fld>
            <a:endParaRPr lang="en-US"/>
          </a:p>
        </p:txBody>
      </p:sp>
    </p:spTree>
    <p:extLst>
      <p:ext uri="{BB962C8B-B14F-4D97-AF65-F5344CB8AC3E}">
        <p14:creationId xmlns:p14="http://schemas.microsoft.com/office/powerpoint/2010/main" val="1285274843"/>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1A81-C6DF-D062-206A-8A1448914055}"/>
              </a:ext>
            </a:extLst>
          </p:cNvPr>
          <p:cNvSpPr>
            <a:spLocks noGrp="1"/>
          </p:cNvSpPr>
          <p:nvPr>
            <p:ph type="title"/>
          </p:nvPr>
        </p:nvSpPr>
        <p:spPr>
          <a:xfrm>
            <a:off x="838200" y="2766219"/>
            <a:ext cx="10515600" cy="1196182"/>
          </a:xfrm>
        </p:spPr>
        <p:txBody>
          <a:bodyPr>
            <a:normAutofit/>
          </a:bodyPr>
          <a:lstStyle/>
          <a:p>
            <a:pPr algn="ctr"/>
            <a:r>
              <a:rPr lang="en-US" sz="6000" dirty="0">
                <a:solidFill>
                  <a:srgbClr val="C00000"/>
                </a:solidFill>
                <a:latin typeface="Arial Black" panose="020B0A04020102020204" pitchFamily="34" charset="0"/>
              </a:rPr>
              <a:t>Structure Chart</a:t>
            </a:r>
          </a:p>
        </p:txBody>
      </p:sp>
    </p:spTree>
    <p:extLst>
      <p:ext uri="{BB962C8B-B14F-4D97-AF65-F5344CB8AC3E}">
        <p14:creationId xmlns:p14="http://schemas.microsoft.com/office/powerpoint/2010/main" val="2079177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564775" y="320303"/>
            <a:ext cx="11178990" cy="414804"/>
          </a:xfrm>
        </p:spPr>
        <p:txBody>
          <a:bodyPr>
            <a:noAutofit/>
          </a:bodyPr>
          <a:lstStyle/>
          <a:p>
            <a:r>
              <a:rPr lang="en-US" sz="2800" b="1" dirty="0">
                <a:solidFill>
                  <a:srgbClr val="C00000"/>
                </a:solidFill>
                <a:latin typeface="Arial Black" panose="020B0A04020102020204" pitchFamily="34" charset="0"/>
              </a:rPr>
              <a:t>Transform analysis</a:t>
            </a:r>
            <a:endParaRPr lang="en-US" sz="2800" dirty="0">
              <a:solidFill>
                <a:srgbClr val="C0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564775" y="735107"/>
            <a:ext cx="11286565" cy="5943599"/>
          </a:xfrm>
        </p:spPr>
        <p:txBody>
          <a:bodyPr>
            <a:noAutofit/>
          </a:bodyPr>
          <a:lstStyle/>
          <a:p>
            <a:pPr marL="0" indent="0" algn="just">
              <a:lnSpc>
                <a:spcPct val="130000"/>
              </a:lnSpc>
              <a:buNone/>
            </a:pPr>
            <a:r>
              <a:rPr lang="en-US" sz="2200" b="0" i="0" dirty="0">
                <a:solidFill>
                  <a:srgbClr val="0070C0"/>
                </a:solidFill>
                <a:effectLst/>
                <a:latin typeface="Berlin Sans FB" panose="020E0602020502020306" pitchFamily="34" charset="0"/>
              </a:rPr>
              <a:t>Transform analysis identifies the primary functional components (modules) and the input and output data for these components. The first step in transform analysis is to divide the DFD into three types of parts:</a:t>
            </a:r>
          </a:p>
          <a:p>
            <a:pPr lvl="1" algn="just">
              <a:lnSpc>
                <a:spcPct val="130000"/>
              </a:lnSpc>
              <a:buFont typeface="Wingdings" panose="05000000000000000000" pitchFamily="2" charset="2"/>
              <a:buChar char="q"/>
            </a:pPr>
            <a:r>
              <a:rPr lang="en-US" b="0" i="0" dirty="0">
                <a:solidFill>
                  <a:srgbClr val="00B050"/>
                </a:solidFill>
                <a:effectLst/>
                <a:latin typeface="Berlin Sans FB" panose="020E0602020502020306" pitchFamily="34" charset="0"/>
              </a:rPr>
              <a:t>Input.</a:t>
            </a:r>
          </a:p>
          <a:p>
            <a:pPr lvl="1" algn="just">
              <a:lnSpc>
                <a:spcPct val="130000"/>
              </a:lnSpc>
              <a:buFont typeface="Wingdings" panose="05000000000000000000" pitchFamily="2" charset="2"/>
              <a:buChar char="q"/>
            </a:pPr>
            <a:r>
              <a:rPr lang="en-US" b="0" i="0" dirty="0">
                <a:solidFill>
                  <a:srgbClr val="00B050"/>
                </a:solidFill>
                <a:effectLst/>
                <a:latin typeface="Berlin Sans FB" panose="020E0602020502020306" pitchFamily="34" charset="0"/>
              </a:rPr>
              <a:t>Processing.</a:t>
            </a:r>
          </a:p>
          <a:p>
            <a:pPr lvl="1" algn="just">
              <a:lnSpc>
                <a:spcPct val="130000"/>
              </a:lnSpc>
              <a:buFont typeface="Wingdings" panose="05000000000000000000" pitchFamily="2" charset="2"/>
              <a:buChar char="q"/>
            </a:pPr>
            <a:r>
              <a:rPr lang="en-US" b="0" i="0" dirty="0">
                <a:solidFill>
                  <a:srgbClr val="00B050"/>
                </a:solidFill>
                <a:effectLst/>
                <a:latin typeface="Berlin Sans FB" panose="020E0602020502020306" pitchFamily="34" charset="0"/>
              </a:rPr>
              <a:t>Output.</a:t>
            </a:r>
          </a:p>
          <a:p>
            <a:pPr algn="just">
              <a:lnSpc>
                <a:spcPct val="13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The input portion in the DFD includes processes that transform input data from physical (e.g., character from terminal) to logical form (e.g., internal tables, lists, etc.). Each input portion is called an </a:t>
            </a:r>
            <a:r>
              <a:rPr lang="en-US" sz="2200" b="0" i="1" dirty="0">
                <a:solidFill>
                  <a:srgbClr val="0070C0"/>
                </a:solidFill>
                <a:effectLst/>
                <a:latin typeface="Berlin Sans FB" panose="020E0602020502020306" pitchFamily="34" charset="0"/>
              </a:rPr>
              <a:t>afferent branch.</a:t>
            </a:r>
          </a:p>
          <a:p>
            <a:pPr algn="just">
              <a:lnSpc>
                <a:spcPct val="13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The output portion of a DFD transforms output data from logical form to physical form. Each output portion is called an </a:t>
            </a:r>
            <a:r>
              <a:rPr lang="en-US" sz="2200" b="0" i="1" dirty="0">
                <a:solidFill>
                  <a:srgbClr val="00B050"/>
                </a:solidFill>
                <a:effectLst/>
                <a:latin typeface="Berlin Sans FB" panose="020E0602020502020306" pitchFamily="34" charset="0"/>
              </a:rPr>
              <a:t>efferent branch. </a:t>
            </a:r>
          </a:p>
          <a:p>
            <a:pPr algn="just">
              <a:lnSpc>
                <a:spcPct val="130000"/>
              </a:lnSpc>
              <a:buFont typeface="Wingdings" panose="05000000000000000000" pitchFamily="2" charset="2"/>
              <a:buChar char="Ø"/>
            </a:pPr>
            <a:r>
              <a:rPr lang="en-US" sz="2200" b="0" i="0" dirty="0">
                <a:solidFill>
                  <a:srgbClr val="0070C0"/>
                </a:solidFill>
                <a:effectLst/>
                <a:latin typeface="Berlin Sans FB" panose="020E0602020502020306" pitchFamily="34" charset="0"/>
              </a:rPr>
              <a:t>The remaining portion of a DFD is called </a:t>
            </a:r>
            <a:r>
              <a:rPr lang="en-US" sz="2200" b="0" i="1" dirty="0">
                <a:solidFill>
                  <a:srgbClr val="00B050"/>
                </a:solidFill>
                <a:effectLst/>
                <a:latin typeface="Berlin Sans FB" panose="020E0602020502020306" pitchFamily="34" charset="0"/>
              </a:rPr>
              <a:t>central transform</a:t>
            </a:r>
            <a:r>
              <a:rPr lang="en-US" sz="2200" b="0" i="0" dirty="0">
                <a:solidFill>
                  <a:srgbClr val="00B050"/>
                </a:solidFill>
                <a:effectLst/>
                <a:latin typeface="Berlin Sans FB" panose="020E0602020502020306" pitchFamily="34" charset="0"/>
              </a:rPr>
              <a:t>.</a:t>
            </a:r>
            <a:endParaRPr lang="en-US" sz="2200" dirty="0">
              <a:solidFill>
                <a:srgbClr val="00B050"/>
              </a:solidFill>
              <a:latin typeface="Berlin Sans FB" panose="020E0602020502020306" pitchFamily="34" charset="0"/>
            </a:endParaRPr>
          </a:p>
        </p:txBody>
      </p:sp>
    </p:spTree>
    <p:extLst>
      <p:ext uri="{BB962C8B-B14F-4D97-AF65-F5344CB8AC3E}">
        <p14:creationId xmlns:p14="http://schemas.microsoft.com/office/powerpoint/2010/main" val="3372312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838200" y="365126"/>
            <a:ext cx="10515600" cy="414804"/>
          </a:xfrm>
        </p:spPr>
        <p:txBody>
          <a:bodyPr>
            <a:normAutofit fontScale="90000"/>
          </a:bodyPr>
          <a:lstStyle/>
          <a:p>
            <a:r>
              <a:rPr lang="en-US" sz="3200" dirty="0">
                <a:solidFill>
                  <a:srgbClr val="C00000"/>
                </a:solidFill>
                <a:latin typeface="Arial Black" panose="020B0A04020102020204" pitchFamily="34" charset="0"/>
              </a:rPr>
              <a:t>Structure Chart</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838200" y="920188"/>
            <a:ext cx="10771094" cy="5572686"/>
          </a:xfrm>
        </p:spPr>
        <p:txBody>
          <a:bodyPr>
            <a:normAutofit/>
          </a:bodyPr>
          <a:lstStyle/>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A structure chart represents the software architecture. The various modules making up the system, the module dependency (i.e., which module calls which other modules), and the parameters that are passed among the different modules.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structure chart representation can be easily implemented using some programming language. </a:t>
            </a:r>
          </a:p>
          <a:p>
            <a:pPr algn="just">
              <a:lnSpc>
                <a:spcPct val="15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Since the main focus in a structure chart representation is on module structure of a software and the interaction among the different modules, the procedural aspects (e.g., how a particular functionality is achieved) are not represented.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893308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421341" y="194797"/>
            <a:ext cx="10515600" cy="414804"/>
          </a:xfrm>
        </p:spPr>
        <p:txBody>
          <a:bodyPr>
            <a:normAutofit fontScale="90000"/>
          </a:bodyPr>
          <a:lstStyle/>
          <a:p>
            <a:r>
              <a:rPr lang="en-US" sz="3200" dirty="0">
                <a:solidFill>
                  <a:srgbClr val="C00000"/>
                </a:solidFill>
                <a:latin typeface="Arial Black" panose="020B0A04020102020204" pitchFamily="34" charset="0"/>
              </a:rPr>
              <a:t>Structure Chart</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421341" y="681317"/>
            <a:ext cx="11403106" cy="6060141"/>
          </a:xfrm>
        </p:spPr>
        <p:txBody>
          <a:bodyPr>
            <a:noAutofit/>
          </a:bodyPr>
          <a:lstStyle/>
          <a:p>
            <a:pPr marL="0" indent="0" algn="just">
              <a:buNone/>
            </a:pPr>
            <a:r>
              <a:rPr lang="en-US" sz="2000" b="0" i="0" dirty="0">
                <a:solidFill>
                  <a:srgbClr val="0070C0"/>
                </a:solidFill>
                <a:effectLst/>
                <a:latin typeface="Berlin Sans FB" panose="020E0602020502020306" pitchFamily="34" charset="0"/>
              </a:rPr>
              <a:t>The basic building blocks using which structure charts are designed are as following:</a:t>
            </a:r>
          </a:p>
          <a:p>
            <a:pPr algn="just"/>
            <a:r>
              <a:rPr lang="en-US" sz="2000" b="1" i="0" dirty="0">
                <a:solidFill>
                  <a:srgbClr val="0070C0"/>
                </a:solidFill>
                <a:effectLst/>
                <a:latin typeface="Berlin Sans FB" panose="020E0602020502020306" pitchFamily="34" charset="0"/>
              </a:rPr>
              <a:t>Rectangular boxes: </a:t>
            </a:r>
            <a:r>
              <a:rPr lang="en-US" sz="2000" b="0" i="0" dirty="0">
                <a:solidFill>
                  <a:srgbClr val="0070C0"/>
                </a:solidFill>
                <a:effectLst/>
                <a:latin typeface="Berlin Sans FB" panose="020E0602020502020306" pitchFamily="34" charset="0"/>
              </a:rPr>
              <a:t>A rectangular box represents a module. Usually, every rectangular box is annotated with the name of the module it represents.</a:t>
            </a:r>
          </a:p>
          <a:p>
            <a:pPr algn="just"/>
            <a:r>
              <a:rPr lang="en-US" sz="2000" b="1" i="0" dirty="0">
                <a:solidFill>
                  <a:srgbClr val="0070C0"/>
                </a:solidFill>
                <a:effectLst/>
                <a:latin typeface="Berlin Sans FB" panose="020E0602020502020306" pitchFamily="34" charset="0"/>
              </a:rPr>
              <a:t>Module invocation arrows: </a:t>
            </a:r>
            <a:r>
              <a:rPr lang="en-US" sz="2000" b="0" i="0" dirty="0">
                <a:solidFill>
                  <a:srgbClr val="0070C0"/>
                </a:solidFill>
                <a:effectLst/>
                <a:latin typeface="Berlin Sans FB" panose="020E0602020502020306" pitchFamily="34" charset="0"/>
              </a:rPr>
              <a:t>An arrow connecting two modules implies that during program execution control is passed from one module to the other in the direction of the connecting arrow. However, just by looking at the structure chart, we cannot say whether a modules calls another module just once or many times. Also, just by looking at the structure chart, we cannot tell the order in which the different modules are invoked.</a:t>
            </a:r>
          </a:p>
          <a:p>
            <a:pPr algn="just"/>
            <a:r>
              <a:rPr lang="en-US" sz="2000" b="1" i="0" dirty="0">
                <a:solidFill>
                  <a:srgbClr val="0070C0"/>
                </a:solidFill>
                <a:effectLst/>
                <a:latin typeface="Berlin Sans FB" panose="020E0602020502020306" pitchFamily="34" charset="0"/>
              </a:rPr>
              <a:t>Data flow arrows: </a:t>
            </a:r>
            <a:r>
              <a:rPr lang="en-US" sz="2000" b="0" i="0" dirty="0">
                <a:solidFill>
                  <a:srgbClr val="0070C0"/>
                </a:solidFill>
                <a:effectLst/>
                <a:latin typeface="Berlin Sans FB" panose="020E0602020502020306" pitchFamily="34" charset="0"/>
              </a:rPr>
              <a:t>These are small arrows appearing alongside the module invocation arrows. The data flow arrows are annotated with the corresponding data name. Data flow arrows represent the fact that the named data passes from one module to the other in the direction of the arrow.</a:t>
            </a:r>
          </a:p>
          <a:p>
            <a:pPr algn="just"/>
            <a:r>
              <a:rPr lang="en-US" sz="2000" b="1" i="0" dirty="0">
                <a:solidFill>
                  <a:srgbClr val="0070C0"/>
                </a:solidFill>
                <a:effectLst/>
                <a:latin typeface="Berlin Sans FB" panose="020E0602020502020306" pitchFamily="34" charset="0"/>
              </a:rPr>
              <a:t>Library modules: </a:t>
            </a:r>
            <a:r>
              <a:rPr lang="en-US" sz="2000" b="0" i="0" dirty="0">
                <a:solidFill>
                  <a:srgbClr val="0070C0"/>
                </a:solidFill>
                <a:effectLst/>
                <a:latin typeface="Berlin Sans FB" panose="020E0602020502020306" pitchFamily="34" charset="0"/>
              </a:rPr>
              <a:t>A library module is usually represented by a rectangle with double edges. Libraries comprise the frequently called </a:t>
            </a:r>
            <a:r>
              <a:rPr lang="en-US" sz="2000" b="0" i="1" dirty="0">
                <a:solidFill>
                  <a:srgbClr val="0070C0"/>
                </a:solidFill>
                <a:effectLst/>
                <a:latin typeface="Berlin Sans FB" panose="020E0602020502020306" pitchFamily="34" charset="0"/>
              </a:rPr>
              <a:t>modules</a:t>
            </a:r>
            <a:r>
              <a:rPr lang="en-US" sz="2000" b="0" i="0" dirty="0">
                <a:solidFill>
                  <a:srgbClr val="0070C0"/>
                </a:solidFill>
                <a:effectLst/>
                <a:latin typeface="Berlin Sans FB" panose="020E0602020502020306" pitchFamily="34" charset="0"/>
              </a:rPr>
              <a:t>. Usually, when a module is invoked by many other modules, it is made into a library module.</a:t>
            </a:r>
          </a:p>
          <a:p>
            <a:pPr algn="just"/>
            <a:r>
              <a:rPr lang="en-US" sz="2000" b="1" i="0" dirty="0">
                <a:solidFill>
                  <a:srgbClr val="0070C0"/>
                </a:solidFill>
                <a:effectLst/>
                <a:latin typeface="Berlin Sans FB" panose="020E0602020502020306" pitchFamily="34" charset="0"/>
              </a:rPr>
              <a:t>Selection: </a:t>
            </a:r>
            <a:r>
              <a:rPr lang="en-US" sz="2000" b="0" i="0" dirty="0">
                <a:solidFill>
                  <a:srgbClr val="0070C0"/>
                </a:solidFill>
                <a:effectLst/>
                <a:latin typeface="Berlin Sans FB" panose="020E0602020502020306" pitchFamily="34" charset="0"/>
              </a:rPr>
              <a:t>The diamond symbol represents the fact that one module of several modules connected with the diamond symbol is invoked depending on the outcome of the condition attached with the diamond symbol.</a:t>
            </a:r>
          </a:p>
          <a:p>
            <a:pPr algn="just"/>
            <a:r>
              <a:rPr lang="en-US" sz="2000" b="1" i="0" dirty="0">
                <a:solidFill>
                  <a:srgbClr val="0070C0"/>
                </a:solidFill>
                <a:effectLst/>
                <a:latin typeface="Berlin Sans FB" panose="020E0602020502020306" pitchFamily="34" charset="0"/>
              </a:rPr>
              <a:t>Repetition: </a:t>
            </a:r>
            <a:r>
              <a:rPr lang="en-US" sz="2000" b="0" i="0" dirty="0">
                <a:solidFill>
                  <a:srgbClr val="0070C0"/>
                </a:solidFill>
                <a:effectLst/>
                <a:latin typeface="Berlin Sans FB" panose="020E0602020502020306" pitchFamily="34" charset="0"/>
              </a:rPr>
              <a:t>A loop around the control flow arrows denotes that the respective modules are invoked repeatedly.</a:t>
            </a:r>
            <a:endParaRPr lang="en-US" sz="20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996669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D327-57FA-4D95-F4B2-E6A62DB43318}"/>
              </a:ext>
            </a:extLst>
          </p:cNvPr>
          <p:cNvSpPr>
            <a:spLocks noGrp="1"/>
          </p:cNvSpPr>
          <p:nvPr>
            <p:ph type="title"/>
          </p:nvPr>
        </p:nvSpPr>
        <p:spPr>
          <a:xfrm>
            <a:off x="838200" y="365125"/>
            <a:ext cx="10515600" cy="468593"/>
          </a:xfrm>
        </p:spPr>
        <p:txBody>
          <a:bodyPr>
            <a:normAutofit fontScale="90000"/>
          </a:bodyPr>
          <a:lstStyle/>
          <a:p>
            <a:r>
              <a:rPr lang="en-US" sz="3200" dirty="0">
                <a:solidFill>
                  <a:srgbClr val="C00000"/>
                </a:solidFill>
                <a:latin typeface="Arial Black" panose="020B0A04020102020204" pitchFamily="34" charset="0"/>
              </a:rPr>
              <a:t>Structure Chart</a:t>
            </a:r>
            <a:endParaRPr lang="en-US" sz="3200" dirty="0"/>
          </a:p>
        </p:txBody>
      </p:sp>
      <p:pic>
        <p:nvPicPr>
          <p:cNvPr id="5" name="Content Placeholder 4">
            <a:extLst>
              <a:ext uri="{FF2B5EF4-FFF2-40B4-BE49-F238E27FC236}">
                <a16:creationId xmlns:a16="http://schemas.microsoft.com/office/drawing/2014/main" id="{C0E4ABAD-90D3-3E39-92B0-0643D1C2D911}"/>
              </a:ext>
            </a:extLst>
          </p:cNvPr>
          <p:cNvPicPr>
            <a:picLocks noGrp="1" noChangeAspect="1"/>
          </p:cNvPicPr>
          <p:nvPr>
            <p:ph idx="1"/>
          </p:nvPr>
        </p:nvPicPr>
        <p:blipFill>
          <a:blip r:embed="rId2"/>
          <a:stretch>
            <a:fillRect/>
          </a:stretch>
        </p:blipFill>
        <p:spPr>
          <a:xfrm>
            <a:off x="955344" y="833717"/>
            <a:ext cx="7781686" cy="4635265"/>
          </a:xfrm>
        </p:spPr>
      </p:pic>
      <p:sp>
        <p:nvSpPr>
          <p:cNvPr id="6" name="TextBox 5">
            <a:extLst>
              <a:ext uri="{FF2B5EF4-FFF2-40B4-BE49-F238E27FC236}">
                <a16:creationId xmlns:a16="http://schemas.microsoft.com/office/drawing/2014/main" id="{8EBAC679-30A2-8233-6108-195EB85A20A1}"/>
              </a:ext>
            </a:extLst>
          </p:cNvPr>
          <p:cNvSpPr txBox="1"/>
          <p:nvPr/>
        </p:nvSpPr>
        <p:spPr>
          <a:xfrm>
            <a:off x="955344" y="5468983"/>
            <a:ext cx="8579224" cy="369332"/>
          </a:xfrm>
          <a:prstGeom prst="rect">
            <a:avLst/>
          </a:prstGeom>
          <a:noFill/>
        </p:spPr>
        <p:txBody>
          <a:bodyPr wrap="square" rtlCol="0">
            <a:spAutoFit/>
          </a:bodyPr>
          <a:lstStyle/>
          <a:p>
            <a:r>
              <a:rPr lang="en-US" dirty="0">
                <a:solidFill>
                  <a:srgbClr val="0070C0"/>
                </a:solidFill>
                <a:latin typeface="Berlin Sans FB" panose="020E0602020502020306" pitchFamily="34" charset="0"/>
              </a:rPr>
              <a:t>A simple structure chart for the problem of RMS computation.</a:t>
            </a:r>
          </a:p>
        </p:txBody>
      </p:sp>
    </p:spTree>
    <p:extLst>
      <p:ext uri="{BB962C8B-B14F-4D97-AF65-F5344CB8AC3E}">
        <p14:creationId xmlns:p14="http://schemas.microsoft.com/office/powerpoint/2010/main" val="250763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564775" y="320303"/>
            <a:ext cx="10515600" cy="414804"/>
          </a:xfrm>
        </p:spPr>
        <p:txBody>
          <a:bodyPr>
            <a:noAutofit/>
          </a:bodyPr>
          <a:lstStyle/>
          <a:p>
            <a:r>
              <a:rPr lang="en-US" sz="3200" dirty="0">
                <a:solidFill>
                  <a:srgbClr val="C00000"/>
                </a:solidFill>
                <a:latin typeface="Arial Black" panose="020B0A04020102020204" pitchFamily="34" charset="0"/>
              </a:rPr>
              <a:t>Structure Chart</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564775" y="920187"/>
            <a:ext cx="11286565" cy="5803341"/>
          </a:xfrm>
        </p:spPr>
        <p:txBody>
          <a:bodyPr>
            <a:noAutofit/>
          </a:bodyPr>
          <a:lstStyle/>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In any structure chart, there should be one and only one module at the top, called the </a:t>
            </a:r>
            <a:r>
              <a:rPr lang="en-US" sz="2400" b="0" i="1" dirty="0">
                <a:solidFill>
                  <a:srgbClr val="C00000"/>
                </a:solidFill>
                <a:effectLst/>
                <a:latin typeface="Berlin Sans FB" panose="020E0602020502020306" pitchFamily="34" charset="0"/>
              </a:rPr>
              <a:t>root</a:t>
            </a:r>
            <a:r>
              <a:rPr lang="en-US" sz="2400" b="0" i="0" dirty="0">
                <a:solidFill>
                  <a:srgbClr val="C00000"/>
                </a:solidFill>
                <a:effectLst/>
                <a:latin typeface="Berlin Sans FB" panose="020E0602020502020306" pitchFamily="34" charset="0"/>
              </a:rPr>
              <a:t>.</a:t>
            </a:r>
            <a:r>
              <a:rPr lang="en-US" sz="2400" b="0" i="0" dirty="0">
                <a:solidFill>
                  <a:srgbClr val="0070C0"/>
                </a:solidFill>
                <a:effectLst/>
                <a:latin typeface="Berlin Sans FB" panose="020E0602020502020306" pitchFamily="34" charset="0"/>
              </a:rPr>
              <a:t>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There should be at most one control relationship between any two modules in the structure chart. </a:t>
            </a:r>
            <a:r>
              <a:rPr lang="en-US" sz="2400" b="1" i="0" dirty="0">
                <a:solidFill>
                  <a:srgbClr val="0070C0"/>
                </a:solidFill>
                <a:effectLst/>
                <a:latin typeface="Berlin Sans FB" panose="020E0602020502020306" pitchFamily="34" charset="0"/>
              </a:rPr>
              <a:t>This means that if module A invokes module B, module B cannot invoke module A.</a:t>
            </a:r>
            <a:r>
              <a:rPr lang="en-US" sz="2400" b="0" i="0" dirty="0">
                <a:solidFill>
                  <a:srgbClr val="0070C0"/>
                </a:solidFill>
                <a:effectLst/>
                <a:latin typeface="Berlin Sans FB" panose="020E0602020502020306" pitchFamily="34" charset="0"/>
              </a:rPr>
              <a:t> The main reason behind this restriction is that we can consider the different modules of a structure chart to be arranged in layers or levels.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The principle of abstraction does not allow lower-level modules to be aware of the existence of the high-level modules.</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However, it is possible for two higher-level modules to invoke the same lower-level module.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48509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6A2D4-8F68-A261-FF5C-8660AD8AECC2}"/>
              </a:ext>
            </a:extLst>
          </p:cNvPr>
          <p:cNvSpPr>
            <a:spLocks noGrp="1"/>
          </p:cNvSpPr>
          <p:nvPr>
            <p:ph type="title"/>
          </p:nvPr>
        </p:nvSpPr>
        <p:spPr>
          <a:xfrm>
            <a:off x="838200" y="365125"/>
            <a:ext cx="10515600" cy="470441"/>
          </a:xfrm>
        </p:spPr>
        <p:txBody>
          <a:bodyPr>
            <a:normAutofit fontScale="90000"/>
          </a:bodyPr>
          <a:lstStyle/>
          <a:p>
            <a:r>
              <a:rPr lang="en-US" sz="3200" dirty="0">
                <a:solidFill>
                  <a:srgbClr val="C00000"/>
                </a:solidFill>
                <a:latin typeface="Arial Black" panose="020B0A04020102020204" pitchFamily="34" charset="0"/>
              </a:rPr>
              <a:t>Structure Chart</a:t>
            </a:r>
            <a:endParaRPr lang="en-US" sz="3200" dirty="0"/>
          </a:p>
        </p:txBody>
      </p:sp>
      <p:pic>
        <p:nvPicPr>
          <p:cNvPr id="5" name="Content Placeholder 4">
            <a:extLst>
              <a:ext uri="{FF2B5EF4-FFF2-40B4-BE49-F238E27FC236}">
                <a16:creationId xmlns:a16="http://schemas.microsoft.com/office/drawing/2014/main" id="{89E87003-ED18-809F-D205-7D3AE2AE292C}"/>
              </a:ext>
            </a:extLst>
          </p:cNvPr>
          <p:cNvPicPr>
            <a:picLocks noGrp="1" noChangeAspect="1"/>
          </p:cNvPicPr>
          <p:nvPr>
            <p:ph idx="1"/>
          </p:nvPr>
        </p:nvPicPr>
        <p:blipFill>
          <a:blip r:embed="rId2"/>
          <a:stretch>
            <a:fillRect/>
          </a:stretch>
        </p:blipFill>
        <p:spPr>
          <a:xfrm>
            <a:off x="1576387" y="2024856"/>
            <a:ext cx="9039225" cy="3952875"/>
          </a:xfrm>
        </p:spPr>
      </p:pic>
      <p:sp>
        <p:nvSpPr>
          <p:cNvPr id="6" name="TextBox 5">
            <a:extLst>
              <a:ext uri="{FF2B5EF4-FFF2-40B4-BE49-F238E27FC236}">
                <a16:creationId xmlns:a16="http://schemas.microsoft.com/office/drawing/2014/main" id="{4E8AACF8-9BA9-0837-57F0-3437E76750EC}"/>
              </a:ext>
            </a:extLst>
          </p:cNvPr>
          <p:cNvSpPr txBox="1"/>
          <p:nvPr/>
        </p:nvSpPr>
        <p:spPr>
          <a:xfrm>
            <a:off x="1447098" y="6031210"/>
            <a:ext cx="9297801" cy="461665"/>
          </a:xfrm>
          <a:prstGeom prst="rect">
            <a:avLst/>
          </a:prstGeom>
          <a:noFill/>
        </p:spPr>
        <p:txBody>
          <a:bodyPr wrap="square" rtlCol="0">
            <a:spAutoFit/>
          </a:bodyPr>
          <a:lstStyle/>
          <a:p>
            <a:r>
              <a:rPr lang="en-US" sz="2400" b="0" i="0" dirty="0">
                <a:solidFill>
                  <a:srgbClr val="2E3092"/>
                </a:solidFill>
                <a:effectLst/>
                <a:latin typeface="Berlin Sans FB" panose="020E0602020502020306" pitchFamily="34" charset="0"/>
              </a:rPr>
              <a:t>Examples of properly and poorly layered designs.</a:t>
            </a:r>
            <a:endParaRPr lang="en-US" sz="2400" dirty="0">
              <a:latin typeface="Berlin Sans FB" panose="020E0602020502020306" pitchFamily="34" charset="0"/>
            </a:endParaRPr>
          </a:p>
        </p:txBody>
      </p:sp>
    </p:spTree>
    <p:extLst>
      <p:ext uri="{BB962C8B-B14F-4D97-AF65-F5344CB8AC3E}">
        <p14:creationId xmlns:p14="http://schemas.microsoft.com/office/powerpoint/2010/main" val="197649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564775" y="320303"/>
            <a:ext cx="10515600" cy="414804"/>
          </a:xfrm>
        </p:spPr>
        <p:txBody>
          <a:bodyPr>
            <a:normAutofit fontScale="90000"/>
          </a:bodyPr>
          <a:lstStyle/>
          <a:p>
            <a:r>
              <a:rPr lang="en-US" sz="3200" dirty="0">
                <a:solidFill>
                  <a:srgbClr val="C00000"/>
                </a:solidFill>
                <a:latin typeface="Arial Black" panose="020B0A04020102020204" pitchFamily="34" charset="0"/>
              </a:rPr>
              <a:t>Structure Chart</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564775" y="920187"/>
            <a:ext cx="11286565" cy="5148919"/>
          </a:xfrm>
        </p:spPr>
        <p:txBody>
          <a:bodyPr>
            <a:noAutofit/>
          </a:bodyPr>
          <a:lstStyle/>
          <a:p>
            <a:pPr marL="0" indent="0" algn="just">
              <a:lnSpc>
                <a:spcPct val="130000"/>
              </a:lnSpc>
              <a:buNone/>
            </a:pPr>
            <a:r>
              <a:rPr lang="en-US" dirty="0">
                <a:solidFill>
                  <a:srgbClr val="00B050"/>
                </a:solidFill>
                <a:latin typeface="Berlin Sans FB" panose="020E0602020502020306" pitchFamily="34" charset="0"/>
              </a:rPr>
              <a:t>Flowchart VS. Structure Chart</a:t>
            </a:r>
          </a:p>
          <a:p>
            <a:pPr marL="0" indent="0" algn="just">
              <a:lnSpc>
                <a:spcPct val="130000"/>
              </a:lnSpc>
              <a:buNone/>
            </a:pPr>
            <a:r>
              <a:rPr lang="en-US" sz="2400" b="0" i="0" dirty="0">
                <a:solidFill>
                  <a:srgbClr val="0070C0"/>
                </a:solidFill>
                <a:effectLst/>
                <a:latin typeface="Berlin Sans FB" panose="020E0602020502020306" pitchFamily="34" charset="0"/>
              </a:rPr>
              <a:t>Flow chart is a convenient technique to represent the flow of control in a program. A structure chart differs from a flow chart in three principal ways:</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It is usually difficult to identify the different modules of a program from its flow chart representation.</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Data interchange among different modules is not represented in a flow chart.</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Sequential ordering of tasks that is inherent to a flow chart is suppressed in a structure chart.</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49764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564775" y="320303"/>
            <a:ext cx="10515600" cy="414804"/>
          </a:xfrm>
        </p:spPr>
        <p:txBody>
          <a:bodyPr>
            <a:noAutofit/>
          </a:bodyPr>
          <a:lstStyle/>
          <a:p>
            <a:r>
              <a:rPr lang="en-US" sz="2800" b="1" i="0" dirty="0">
                <a:solidFill>
                  <a:srgbClr val="C00000"/>
                </a:solidFill>
                <a:effectLst/>
                <a:latin typeface="Arial Black" panose="020B0A04020102020204" pitchFamily="34" charset="0"/>
              </a:rPr>
              <a:t>Transformation of a DFD Model into Structure Chart</a:t>
            </a:r>
            <a:r>
              <a:rPr lang="en-US" sz="28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564775" y="920187"/>
            <a:ext cx="11286565" cy="5803341"/>
          </a:xfrm>
        </p:spPr>
        <p:txBody>
          <a:bodyPr>
            <a:noAutofit/>
          </a:bodyPr>
          <a:lstStyle/>
          <a:p>
            <a:pPr marL="0" indent="0" algn="just">
              <a:lnSpc>
                <a:spcPct val="150000"/>
              </a:lnSpc>
              <a:buNone/>
            </a:pPr>
            <a:r>
              <a:rPr lang="en-US" sz="2400" b="0" i="0" dirty="0">
                <a:solidFill>
                  <a:srgbClr val="0070C0"/>
                </a:solidFill>
                <a:effectLst/>
                <a:latin typeface="Berlin Sans FB" panose="020E0602020502020306" pitchFamily="34" charset="0"/>
              </a:rPr>
              <a:t>Systematic techniques are available to transform the DFD representation of a problem into a module structure represented by as a structure chart. There are two strategies to guide transformation of a DFD into a structure chart: </a:t>
            </a:r>
          </a:p>
          <a:p>
            <a:pPr algn="just">
              <a:lnSpc>
                <a:spcPct val="150000"/>
              </a:lnSpc>
              <a:buFont typeface="Wingdings" panose="05000000000000000000" pitchFamily="2" charset="2"/>
              <a:buChar char="Ø"/>
            </a:pPr>
            <a:r>
              <a:rPr lang="en-US" sz="2400" b="0" i="0" dirty="0">
                <a:solidFill>
                  <a:srgbClr val="00B050"/>
                </a:solidFill>
                <a:effectLst/>
                <a:latin typeface="Berlin Sans FB" panose="020E0602020502020306" pitchFamily="34" charset="0"/>
              </a:rPr>
              <a:t>Transform analysis </a:t>
            </a:r>
          </a:p>
          <a:p>
            <a:pPr algn="just">
              <a:lnSpc>
                <a:spcPct val="150000"/>
              </a:lnSpc>
              <a:buFont typeface="Wingdings" panose="05000000000000000000" pitchFamily="2" charset="2"/>
              <a:buChar char="Ø"/>
            </a:pPr>
            <a:r>
              <a:rPr lang="en-US" sz="2400" b="0" i="0" dirty="0">
                <a:solidFill>
                  <a:srgbClr val="00B050"/>
                </a:solidFill>
                <a:effectLst/>
                <a:latin typeface="Berlin Sans FB" panose="020E0602020502020306" pitchFamily="34" charset="0"/>
              </a:rPr>
              <a:t>Transaction analysis</a:t>
            </a:r>
          </a:p>
          <a:p>
            <a:pPr marL="0" indent="0" algn="just">
              <a:lnSpc>
                <a:spcPct val="150000"/>
              </a:lnSpc>
              <a:buNone/>
            </a:pPr>
            <a:r>
              <a:rPr lang="en-US" sz="2400" b="0" i="1" dirty="0">
                <a:solidFill>
                  <a:srgbClr val="0070C0"/>
                </a:solidFill>
                <a:effectLst/>
                <a:latin typeface="Berlin Sans FB" panose="020E0602020502020306" pitchFamily="34" charset="0"/>
              </a:rPr>
              <a:t>At each level of transformation, it is important to first determine whether the transform or the transaction analysis is applicable to a particular DFD.</a:t>
            </a:r>
            <a:endParaRPr lang="en-US" sz="2400" i="1"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317891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A14F8-3CBE-B4F0-936A-FBB00312A8BE}"/>
              </a:ext>
            </a:extLst>
          </p:cNvPr>
          <p:cNvSpPr>
            <a:spLocks noGrp="1"/>
          </p:cNvSpPr>
          <p:nvPr>
            <p:ph type="title"/>
          </p:nvPr>
        </p:nvSpPr>
        <p:spPr>
          <a:xfrm>
            <a:off x="564775" y="320303"/>
            <a:ext cx="11178990" cy="414804"/>
          </a:xfrm>
        </p:spPr>
        <p:txBody>
          <a:bodyPr>
            <a:noAutofit/>
          </a:bodyPr>
          <a:lstStyle/>
          <a:p>
            <a:r>
              <a:rPr lang="en-US" sz="2800" b="1" dirty="0">
                <a:solidFill>
                  <a:srgbClr val="C00000"/>
                </a:solidFill>
                <a:latin typeface="Arial Black" panose="020B0A04020102020204" pitchFamily="34" charset="0"/>
              </a:rPr>
              <a:t>Whether to apply Transform or Transaction Processing</a:t>
            </a:r>
            <a:r>
              <a:rPr lang="en-US" sz="2800" dirty="0">
                <a:solidFill>
                  <a:srgbClr val="C00000"/>
                </a:solidFill>
                <a:latin typeface="Arial Black" panose="020B0A04020102020204" pitchFamily="34" charset="0"/>
              </a:rPr>
              <a:t> </a:t>
            </a:r>
          </a:p>
        </p:txBody>
      </p:sp>
      <p:sp>
        <p:nvSpPr>
          <p:cNvPr id="3" name="Content Placeholder 2">
            <a:extLst>
              <a:ext uri="{FF2B5EF4-FFF2-40B4-BE49-F238E27FC236}">
                <a16:creationId xmlns:a16="http://schemas.microsoft.com/office/drawing/2014/main" id="{B283B20C-3D18-11D5-7904-DCCE74EE13B1}"/>
              </a:ext>
            </a:extLst>
          </p:cNvPr>
          <p:cNvSpPr>
            <a:spLocks noGrp="1"/>
          </p:cNvSpPr>
          <p:nvPr>
            <p:ph idx="1"/>
          </p:nvPr>
        </p:nvSpPr>
        <p:spPr>
          <a:xfrm>
            <a:off x="564775" y="920187"/>
            <a:ext cx="11286565" cy="5803341"/>
          </a:xfrm>
        </p:spPr>
        <p:txBody>
          <a:bodyPr>
            <a:noAutofit/>
          </a:bodyPr>
          <a:lstStyle/>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First, examine the data input to the diagram.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If all the data flow into the diagram are processed in similar ways (i.e., if all the input data flow arrows are incident on the same bubble in the DFD) then transform analysis is applicable.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Otherwise, transaction analysis is applicable. Normally, transform analysis is applicable only to very simple processing.</a:t>
            </a:r>
          </a:p>
          <a:p>
            <a:pPr algn="just">
              <a:lnSpc>
                <a:spcPct val="130000"/>
              </a:lnSpc>
              <a:buFont typeface="Wingdings" panose="05000000000000000000" pitchFamily="2" charset="2"/>
              <a:buChar char="Ø"/>
            </a:pPr>
            <a:r>
              <a:rPr lang="en-US" sz="2400" dirty="0">
                <a:solidFill>
                  <a:srgbClr val="0070C0"/>
                </a:solidFill>
                <a:latin typeface="Berlin Sans FB" panose="020E0602020502020306" pitchFamily="34" charset="0"/>
              </a:rPr>
              <a:t>T</a:t>
            </a:r>
            <a:r>
              <a:rPr lang="en-US" sz="2400" b="0" i="0" dirty="0">
                <a:solidFill>
                  <a:srgbClr val="0070C0"/>
                </a:solidFill>
                <a:effectLst/>
                <a:latin typeface="Berlin Sans FB" panose="020E0602020502020306" pitchFamily="34" charset="0"/>
              </a:rPr>
              <a:t>ransform analysis is normally applicable at the lower levels of a DFD model.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Each different way in which data is processed corresponds to a separate transaction. Each transaction corresponds to a functionality that lets a user perform a meaningful piece of work using the software.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44547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TotalTime>
  <Words>925</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Black</vt:lpstr>
      <vt:lpstr>Berlin Sans FB</vt:lpstr>
      <vt:lpstr>Calibri</vt:lpstr>
      <vt:lpstr>Calibri Light</vt:lpstr>
      <vt:lpstr>Wingdings</vt:lpstr>
      <vt:lpstr>Office Theme</vt:lpstr>
      <vt:lpstr>Structure Chart</vt:lpstr>
      <vt:lpstr>Structure Chart</vt:lpstr>
      <vt:lpstr>Structure Chart</vt:lpstr>
      <vt:lpstr>Structure Chart</vt:lpstr>
      <vt:lpstr>Structure Chart</vt:lpstr>
      <vt:lpstr>Structure Chart</vt:lpstr>
      <vt:lpstr>Structure Chart</vt:lpstr>
      <vt:lpstr>Transformation of a DFD Model into Structure Chart </vt:lpstr>
      <vt:lpstr>Whether to apply Transform or Transaction Processing </vt:lpstr>
      <vt:lpstr>Transform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 Chart</dc:title>
  <dc:creator>Nusrat Jahan</dc:creator>
  <cp:lastModifiedBy>Nusrat Jahan</cp:lastModifiedBy>
  <cp:revision>6</cp:revision>
  <dcterms:created xsi:type="dcterms:W3CDTF">2023-09-04T00:32:57Z</dcterms:created>
  <dcterms:modified xsi:type="dcterms:W3CDTF">2023-09-04T04:06:44Z</dcterms:modified>
</cp:coreProperties>
</file>