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2" r:id="rId9"/>
    <p:sldId id="263" r:id="rId10"/>
    <p:sldId id="269" r:id="rId11"/>
    <p:sldId id="264" r:id="rId12"/>
    <p:sldId id="265" r:id="rId13"/>
    <p:sldId id="267" r:id="rId14"/>
    <p:sldId id="266"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3A5147-D17F-4509-ABFD-407A889F9AC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63527-0297-48F0-AEC2-437AA729681B}" type="slidenum">
              <a:rPr lang="en-US" smtClean="0"/>
              <a:t>‹#›</a:t>
            </a:fld>
            <a:endParaRPr lang="en-US"/>
          </a:p>
        </p:txBody>
      </p:sp>
    </p:spTree>
    <p:extLst>
      <p:ext uri="{BB962C8B-B14F-4D97-AF65-F5344CB8AC3E}">
        <p14:creationId xmlns:p14="http://schemas.microsoft.com/office/powerpoint/2010/main" val="4257087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A5147-D17F-4509-ABFD-407A889F9AC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63527-0297-48F0-AEC2-437AA729681B}" type="slidenum">
              <a:rPr lang="en-US" smtClean="0"/>
              <a:t>‹#›</a:t>
            </a:fld>
            <a:endParaRPr lang="en-US"/>
          </a:p>
        </p:txBody>
      </p:sp>
    </p:spTree>
    <p:extLst>
      <p:ext uri="{BB962C8B-B14F-4D97-AF65-F5344CB8AC3E}">
        <p14:creationId xmlns:p14="http://schemas.microsoft.com/office/powerpoint/2010/main" val="136701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A5147-D17F-4509-ABFD-407A889F9AC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63527-0297-48F0-AEC2-437AA729681B}" type="slidenum">
              <a:rPr lang="en-US" smtClean="0"/>
              <a:t>‹#›</a:t>
            </a:fld>
            <a:endParaRPr lang="en-US"/>
          </a:p>
        </p:txBody>
      </p:sp>
    </p:spTree>
    <p:extLst>
      <p:ext uri="{BB962C8B-B14F-4D97-AF65-F5344CB8AC3E}">
        <p14:creationId xmlns:p14="http://schemas.microsoft.com/office/powerpoint/2010/main" val="150512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A5147-D17F-4509-ABFD-407A889F9AC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63527-0297-48F0-AEC2-437AA729681B}" type="slidenum">
              <a:rPr lang="en-US" smtClean="0"/>
              <a:t>‹#›</a:t>
            </a:fld>
            <a:endParaRPr lang="en-US"/>
          </a:p>
        </p:txBody>
      </p:sp>
    </p:spTree>
    <p:extLst>
      <p:ext uri="{BB962C8B-B14F-4D97-AF65-F5344CB8AC3E}">
        <p14:creationId xmlns:p14="http://schemas.microsoft.com/office/powerpoint/2010/main" val="88784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3A5147-D17F-4509-ABFD-407A889F9AC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63527-0297-48F0-AEC2-437AA729681B}" type="slidenum">
              <a:rPr lang="en-US" smtClean="0"/>
              <a:t>‹#›</a:t>
            </a:fld>
            <a:endParaRPr lang="en-US"/>
          </a:p>
        </p:txBody>
      </p:sp>
    </p:spTree>
    <p:extLst>
      <p:ext uri="{BB962C8B-B14F-4D97-AF65-F5344CB8AC3E}">
        <p14:creationId xmlns:p14="http://schemas.microsoft.com/office/powerpoint/2010/main" val="417260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3A5147-D17F-4509-ABFD-407A889F9ACE}"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63527-0297-48F0-AEC2-437AA729681B}" type="slidenum">
              <a:rPr lang="en-US" smtClean="0"/>
              <a:t>‹#›</a:t>
            </a:fld>
            <a:endParaRPr lang="en-US"/>
          </a:p>
        </p:txBody>
      </p:sp>
    </p:spTree>
    <p:extLst>
      <p:ext uri="{BB962C8B-B14F-4D97-AF65-F5344CB8AC3E}">
        <p14:creationId xmlns:p14="http://schemas.microsoft.com/office/powerpoint/2010/main" val="203993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3A5147-D17F-4509-ABFD-407A889F9ACE}"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A63527-0297-48F0-AEC2-437AA729681B}" type="slidenum">
              <a:rPr lang="en-US" smtClean="0"/>
              <a:t>‹#›</a:t>
            </a:fld>
            <a:endParaRPr lang="en-US"/>
          </a:p>
        </p:txBody>
      </p:sp>
    </p:spTree>
    <p:extLst>
      <p:ext uri="{BB962C8B-B14F-4D97-AF65-F5344CB8AC3E}">
        <p14:creationId xmlns:p14="http://schemas.microsoft.com/office/powerpoint/2010/main" val="392169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3A5147-D17F-4509-ABFD-407A889F9ACE}"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A63527-0297-48F0-AEC2-437AA729681B}" type="slidenum">
              <a:rPr lang="en-US" smtClean="0"/>
              <a:t>‹#›</a:t>
            </a:fld>
            <a:endParaRPr lang="en-US"/>
          </a:p>
        </p:txBody>
      </p:sp>
    </p:spTree>
    <p:extLst>
      <p:ext uri="{BB962C8B-B14F-4D97-AF65-F5344CB8AC3E}">
        <p14:creationId xmlns:p14="http://schemas.microsoft.com/office/powerpoint/2010/main" val="236322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A5147-D17F-4509-ABFD-407A889F9ACE}"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A63527-0297-48F0-AEC2-437AA729681B}" type="slidenum">
              <a:rPr lang="en-US" smtClean="0"/>
              <a:t>‹#›</a:t>
            </a:fld>
            <a:endParaRPr lang="en-US"/>
          </a:p>
        </p:txBody>
      </p:sp>
    </p:spTree>
    <p:extLst>
      <p:ext uri="{BB962C8B-B14F-4D97-AF65-F5344CB8AC3E}">
        <p14:creationId xmlns:p14="http://schemas.microsoft.com/office/powerpoint/2010/main" val="402885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3A5147-D17F-4509-ABFD-407A889F9ACE}"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63527-0297-48F0-AEC2-437AA729681B}" type="slidenum">
              <a:rPr lang="en-US" smtClean="0"/>
              <a:t>‹#›</a:t>
            </a:fld>
            <a:endParaRPr lang="en-US"/>
          </a:p>
        </p:txBody>
      </p:sp>
    </p:spTree>
    <p:extLst>
      <p:ext uri="{BB962C8B-B14F-4D97-AF65-F5344CB8AC3E}">
        <p14:creationId xmlns:p14="http://schemas.microsoft.com/office/powerpoint/2010/main" val="124054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3A5147-D17F-4509-ABFD-407A889F9ACE}"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63527-0297-48F0-AEC2-437AA729681B}" type="slidenum">
              <a:rPr lang="en-US" smtClean="0"/>
              <a:t>‹#›</a:t>
            </a:fld>
            <a:endParaRPr lang="en-US"/>
          </a:p>
        </p:txBody>
      </p:sp>
    </p:spTree>
    <p:extLst>
      <p:ext uri="{BB962C8B-B14F-4D97-AF65-F5344CB8AC3E}">
        <p14:creationId xmlns:p14="http://schemas.microsoft.com/office/powerpoint/2010/main" val="323936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A5147-D17F-4509-ABFD-407A889F9ACE}" type="datetimeFigureOut">
              <a:rPr lang="en-US" smtClean="0"/>
              <a:t>10/1/2023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A63527-0297-48F0-AEC2-437AA729681B}" type="slidenum">
              <a:rPr lang="en-US" smtClean="0"/>
              <a:t>‹#›</a:t>
            </a:fld>
            <a:endParaRPr lang="en-US"/>
          </a:p>
        </p:txBody>
      </p:sp>
    </p:spTree>
    <p:extLst>
      <p:ext uri="{BB962C8B-B14F-4D97-AF65-F5344CB8AC3E}">
        <p14:creationId xmlns:p14="http://schemas.microsoft.com/office/powerpoint/2010/main" val="157480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5393" y="2534193"/>
            <a:ext cx="10672355" cy="975769"/>
          </a:xfrm>
        </p:spPr>
        <p:txBody>
          <a:bodyPr>
            <a:normAutofit fontScale="90000"/>
          </a:bodyPr>
          <a:lstStyle/>
          <a:p>
            <a:r>
              <a:rPr lang="en-US" dirty="0" smtClean="0">
                <a:solidFill>
                  <a:srgbClr val="C00000"/>
                </a:solidFill>
                <a:latin typeface="Arial Black" panose="020B0A04020102020204" pitchFamily="34" charset="0"/>
              </a:rPr>
              <a:t>Unified Modeling Language</a:t>
            </a:r>
            <a:endParaRPr lang="en-US"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96725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43056"/>
            <a:ext cx="10515600" cy="536212"/>
          </a:xfrm>
        </p:spPr>
        <p:txBody>
          <a:bodyPr>
            <a:normAutofit/>
          </a:bodyPr>
          <a:lstStyle/>
          <a:p>
            <a:r>
              <a:rPr lang="en-US" sz="3000" dirty="0" smtClean="0">
                <a:solidFill>
                  <a:srgbClr val="C00000"/>
                </a:solidFill>
                <a:latin typeface="Arial Black" panose="020B0A04020102020204" pitchFamily="34" charset="0"/>
              </a:rPr>
              <a:t>Class Diagram</a:t>
            </a:r>
            <a:endParaRPr lang="en-US" sz="30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274320" y="679268"/>
            <a:ext cx="11756571" cy="6021978"/>
          </a:xfrm>
        </p:spPr>
        <p:txBody>
          <a:bodyPr>
            <a:noAutofit/>
          </a:bodyPr>
          <a:lstStyle/>
          <a:p>
            <a:pPr marL="0" indent="0" algn="just">
              <a:lnSpc>
                <a:spcPct val="130000"/>
              </a:lnSpc>
              <a:buNone/>
            </a:pPr>
            <a:r>
              <a:rPr lang="en-US" sz="2400" dirty="0" smtClean="0">
                <a:solidFill>
                  <a:srgbClr val="00B050"/>
                </a:solidFill>
                <a:latin typeface="Berlin Sans FB Demi" panose="020E0802020502020306" pitchFamily="34" charset="0"/>
              </a:rPr>
              <a:t>Composition: </a:t>
            </a:r>
          </a:p>
          <a:p>
            <a:pPr marL="0" indent="0" algn="just">
              <a:lnSpc>
                <a:spcPct val="130000"/>
              </a:lnSpc>
              <a:buNone/>
            </a:pPr>
            <a:r>
              <a:rPr lang="en-US" sz="2300" dirty="0" smtClean="0">
                <a:solidFill>
                  <a:srgbClr val="0070C0"/>
                </a:solidFill>
                <a:latin typeface="Berlin Sans FB" panose="020E0602020502020306" pitchFamily="34" charset="0"/>
              </a:rPr>
              <a:t>Composition </a:t>
            </a:r>
            <a:r>
              <a:rPr lang="en-US" sz="2300" dirty="0">
                <a:solidFill>
                  <a:srgbClr val="0070C0"/>
                </a:solidFill>
                <a:latin typeface="Berlin Sans FB" panose="020E0602020502020306" pitchFamily="34" charset="0"/>
              </a:rPr>
              <a:t>is a stricter form of aggregation, in which the parts are existence-dependent on the whole. This means that the lifeline of the whole and the part are identical. When the whole is created, the parts are created and when the whole is destroyed, the parts are destroyed. </a:t>
            </a:r>
            <a:endParaRPr lang="en-US" sz="2300" dirty="0" smtClean="0">
              <a:solidFill>
                <a:srgbClr val="0070C0"/>
              </a:solidFill>
              <a:latin typeface="Berlin Sans FB" panose="020E0602020502020306" pitchFamily="34" charset="0"/>
            </a:endParaRPr>
          </a:p>
          <a:p>
            <a:pPr marL="0" indent="0" algn="just">
              <a:lnSpc>
                <a:spcPct val="130000"/>
              </a:lnSpc>
              <a:buNone/>
            </a:pPr>
            <a:r>
              <a:rPr lang="en-US" sz="2300" dirty="0" smtClean="0">
                <a:solidFill>
                  <a:srgbClr val="00B050"/>
                </a:solidFill>
                <a:latin typeface="Berlin Sans FB" panose="020E0602020502020306" pitchFamily="34" charset="0"/>
              </a:rPr>
              <a:t>Example: </a:t>
            </a:r>
          </a:p>
          <a:p>
            <a:pPr algn="just">
              <a:lnSpc>
                <a:spcPct val="130000"/>
              </a:lnSpc>
              <a:buFont typeface="Wingdings" panose="05000000000000000000" pitchFamily="2" charset="2"/>
              <a:buChar char="Ø"/>
            </a:pPr>
            <a:r>
              <a:rPr lang="en-US" sz="2300" dirty="0" smtClean="0">
                <a:solidFill>
                  <a:srgbClr val="0070C0"/>
                </a:solidFill>
                <a:latin typeface="Berlin Sans FB" panose="020E0602020502020306" pitchFamily="34" charset="0"/>
              </a:rPr>
              <a:t>An </a:t>
            </a:r>
            <a:r>
              <a:rPr lang="en-US" sz="2300" dirty="0">
                <a:solidFill>
                  <a:srgbClr val="0070C0"/>
                </a:solidFill>
                <a:latin typeface="Berlin Sans FB" panose="020E0602020502020306" pitchFamily="34" charset="0"/>
              </a:rPr>
              <a:t>example of composition is an order object where after placing the order, no item in the order can be changed. </a:t>
            </a:r>
            <a:endParaRPr lang="en-US" sz="2300" dirty="0" smtClean="0">
              <a:solidFill>
                <a:srgbClr val="0070C0"/>
              </a:solidFill>
              <a:latin typeface="Berlin Sans FB" panose="020E0602020502020306" pitchFamily="34" charset="0"/>
            </a:endParaRPr>
          </a:p>
          <a:p>
            <a:pPr algn="just">
              <a:lnSpc>
                <a:spcPct val="130000"/>
              </a:lnSpc>
              <a:buFont typeface="Wingdings" panose="05000000000000000000" pitchFamily="2" charset="2"/>
              <a:buChar char="Ø"/>
            </a:pPr>
            <a:r>
              <a:rPr lang="en-US" sz="2300" dirty="0" smtClean="0">
                <a:solidFill>
                  <a:srgbClr val="0070C0"/>
                </a:solidFill>
                <a:latin typeface="Berlin Sans FB" panose="020E0602020502020306" pitchFamily="34" charset="0"/>
              </a:rPr>
              <a:t>If </a:t>
            </a:r>
            <a:r>
              <a:rPr lang="en-US" sz="2300" dirty="0">
                <a:solidFill>
                  <a:srgbClr val="0070C0"/>
                </a:solidFill>
                <a:latin typeface="Berlin Sans FB" panose="020E0602020502020306" pitchFamily="34" charset="0"/>
              </a:rPr>
              <a:t>any changes to any of the order items are required after the order has been placed, then the entire order has to be cancelled and a new order has to be placed with the changed items</a:t>
            </a:r>
            <a:r>
              <a:rPr lang="en-US" sz="2300" dirty="0" smtClean="0">
                <a:solidFill>
                  <a:srgbClr val="0070C0"/>
                </a:solidFill>
                <a:latin typeface="Berlin Sans FB" panose="020E0602020502020306" pitchFamily="34" charset="0"/>
              </a:rPr>
              <a:t>.</a:t>
            </a:r>
          </a:p>
        </p:txBody>
      </p:sp>
    </p:spTree>
    <p:extLst>
      <p:ext uri="{BB962C8B-B14F-4D97-AF65-F5344CB8AC3E}">
        <p14:creationId xmlns:p14="http://schemas.microsoft.com/office/powerpoint/2010/main" val="316045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31" y="143056"/>
            <a:ext cx="10515600" cy="536212"/>
          </a:xfrm>
        </p:spPr>
        <p:txBody>
          <a:bodyPr>
            <a:normAutofit/>
          </a:bodyPr>
          <a:lstStyle/>
          <a:p>
            <a:r>
              <a:rPr lang="en-US" sz="3000" dirty="0" smtClean="0">
                <a:solidFill>
                  <a:srgbClr val="C00000"/>
                </a:solidFill>
                <a:latin typeface="Arial Black" panose="020B0A04020102020204" pitchFamily="34" charset="0"/>
              </a:rPr>
              <a:t>Class Diagram</a:t>
            </a:r>
            <a:endParaRPr lang="en-US" sz="30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692331" y="679268"/>
            <a:ext cx="11338560" cy="6021978"/>
          </a:xfrm>
        </p:spPr>
        <p:txBody>
          <a:bodyPr>
            <a:noAutofit/>
          </a:bodyPr>
          <a:lstStyle/>
          <a:p>
            <a:pPr marL="0" indent="0" algn="just">
              <a:lnSpc>
                <a:spcPct val="130000"/>
              </a:lnSpc>
              <a:buNone/>
            </a:pPr>
            <a:r>
              <a:rPr lang="en-US" sz="2400" dirty="0" smtClean="0">
                <a:solidFill>
                  <a:srgbClr val="00B050"/>
                </a:solidFill>
                <a:latin typeface="Berlin Sans FB Demi" panose="020E0802020502020306" pitchFamily="34" charset="0"/>
              </a:rPr>
              <a:t>Composition:</a:t>
            </a:r>
          </a:p>
          <a:p>
            <a:pPr algn="just">
              <a:lnSpc>
                <a:spcPct val="130000"/>
              </a:lnSpc>
              <a:buFont typeface="Wingdings" panose="05000000000000000000" pitchFamily="2" charset="2"/>
              <a:buChar char="Ø"/>
            </a:pPr>
            <a:r>
              <a:rPr lang="en-US" sz="2300" dirty="0">
                <a:solidFill>
                  <a:srgbClr val="0070C0"/>
                </a:solidFill>
                <a:latin typeface="Berlin Sans FB" panose="020E0602020502020306" pitchFamily="34" charset="0"/>
              </a:rPr>
              <a:t>As soon as an order object is created, all the order items in it are created and as soon as the order object is destroyed, all order items in it are also destroyed. </a:t>
            </a:r>
          </a:p>
          <a:p>
            <a:pPr algn="just">
              <a:lnSpc>
                <a:spcPct val="130000"/>
              </a:lnSpc>
              <a:buFont typeface="Wingdings" panose="05000000000000000000" pitchFamily="2" charset="2"/>
              <a:buChar char="Ø"/>
            </a:pPr>
            <a:r>
              <a:rPr lang="en-US" sz="2300" dirty="0">
                <a:solidFill>
                  <a:srgbClr val="0070C0"/>
                </a:solidFill>
                <a:latin typeface="Berlin Sans FB" panose="020E0602020502020306" pitchFamily="34" charset="0"/>
              </a:rPr>
              <a:t>The life of the components (order items) is identical to that of the aggregate (order). The composition relationship is represented as a filled diamond drawn at the composite-end.</a:t>
            </a:r>
          </a:p>
          <a:p>
            <a:pPr marL="0" indent="0" algn="just">
              <a:lnSpc>
                <a:spcPct val="130000"/>
              </a:lnSpc>
              <a:buNone/>
            </a:pPr>
            <a:endParaRPr lang="en-US" sz="2300" dirty="0" smtClean="0">
              <a:solidFill>
                <a:srgbClr val="0070C0"/>
              </a:solidFill>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790166" y="3503022"/>
            <a:ext cx="5349377" cy="1209753"/>
          </a:xfrm>
          <a:prstGeom prst="rect">
            <a:avLst/>
          </a:prstGeom>
        </p:spPr>
      </p:pic>
      <p:sp>
        <p:nvSpPr>
          <p:cNvPr id="5" name="Rectangle 4"/>
          <p:cNvSpPr/>
          <p:nvPr/>
        </p:nvSpPr>
        <p:spPr>
          <a:xfrm>
            <a:off x="790166" y="4879655"/>
            <a:ext cx="4182555" cy="400110"/>
          </a:xfrm>
          <a:prstGeom prst="rect">
            <a:avLst/>
          </a:prstGeom>
        </p:spPr>
        <p:txBody>
          <a:bodyPr wrap="none">
            <a:spAutoFit/>
          </a:bodyPr>
          <a:lstStyle/>
          <a:p>
            <a:r>
              <a:rPr lang="en-US" sz="2000" dirty="0" smtClean="0">
                <a:solidFill>
                  <a:srgbClr val="0070C0"/>
                </a:solidFill>
                <a:latin typeface="Berlin Sans FB" panose="020E0602020502020306" pitchFamily="34" charset="0"/>
              </a:rPr>
              <a:t>Figure: Representation </a:t>
            </a:r>
            <a:r>
              <a:rPr lang="en-US" sz="2000" dirty="0">
                <a:solidFill>
                  <a:srgbClr val="0070C0"/>
                </a:solidFill>
                <a:latin typeface="Berlin Sans FB" panose="020E0602020502020306" pitchFamily="34" charset="0"/>
              </a:rPr>
              <a:t>of composition</a:t>
            </a:r>
          </a:p>
        </p:txBody>
      </p:sp>
    </p:spTree>
    <p:extLst>
      <p:ext uri="{BB962C8B-B14F-4D97-AF65-F5344CB8AC3E}">
        <p14:creationId xmlns:p14="http://schemas.microsoft.com/office/powerpoint/2010/main" val="128249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43056"/>
            <a:ext cx="10515600" cy="536212"/>
          </a:xfrm>
        </p:spPr>
        <p:txBody>
          <a:bodyPr>
            <a:normAutofit/>
          </a:bodyPr>
          <a:lstStyle/>
          <a:p>
            <a:r>
              <a:rPr lang="en-US" sz="3000" dirty="0" smtClean="0">
                <a:solidFill>
                  <a:srgbClr val="C00000"/>
                </a:solidFill>
                <a:latin typeface="Arial Black" panose="020B0A04020102020204" pitchFamily="34" charset="0"/>
              </a:rPr>
              <a:t>Class Diagram</a:t>
            </a:r>
            <a:endParaRPr lang="en-US" sz="30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7" y="679268"/>
            <a:ext cx="11495314" cy="5460275"/>
          </a:xfrm>
        </p:spPr>
        <p:txBody>
          <a:bodyPr>
            <a:noAutofit/>
          </a:bodyPr>
          <a:lstStyle/>
          <a:p>
            <a:pPr marL="0" indent="0" algn="just">
              <a:lnSpc>
                <a:spcPct val="130000"/>
              </a:lnSpc>
              <a:buNone/>
            </a:pPr>
            <a:r>
              <a:rPr lang="en-US" sz="2300" dirty="0" smtClean="0">
                <a:solidFill>
                  <a:srgbClr val="00B050"/>
                </a:solidFill>
                <a:latin typeface="Berlin Sans FB Demi" panose="020E0802020502020306" pitchFamily="34" charset="0"/>
              </a:rPr>
              <a:t>Aggregation Vs. Composition</a:t>
            </a:r>
            <a:r>
              <a:rPr lang="en-US" sz="2300" dirty="0" smtClean="0">
                <a:solidFill>
                  <a:srgbClr val="00B050"/>
                </a:solidFill>
                <a:latin typeface="Berlin Sans FB Demi" panose="020E0802020502020306" pitchFamily="34" charset="0"/>
              </a:rPr>
              <a:t>:</a:t>
            </a:r>
            <a:endParaRPr lang="en-US" sz="2300" dirty="0"/>
          </a:p>
          <a:p>
            <a:pPr marL="0" indent="0" algn="just">
              <a:lnSpc>
                <a:spcPct val="130000"/>
              </a:lnSpc>
              <a:buNone/>
            </a:pPr>
            <a:r>
              <a:rPr lang="en-US" sz="2400" dirty="0" smtClean="0">
                <a:solidFill>
                  <a:srgbClr val="0070C0"/>
                </a:solidFill>
                <a:latin typeface="Berlin Sans FB" panose="020E0602020502020306" pitchFamily="34" charset="0"/>
              </a:rPr>
              <a:t>Both </a:t>
            </a:r>
            <a:r>
              <a:rPr lang="en-US" sz="2400" dirty="0">
                <a:solidFill>
                  <a:srgbClr val="0070C0"/>
                </a:solidFill>
                <a:latin typeface="Berlin Sans FB" panose="020E0602020502020306" pitchFamily="34" charset="0"/>
              </a:rPr>
              <a:t>aggregation and composition represent part/ whole relationships. If components can dynamically be added to and removed from the aggregate, then the relationship is expressed as aggregation. </a:t>
            </a:r>
            <a:endParaRPr lang="en-US" sz="2400" dirty="0" smtClean="0">
              <a:solidFill>
                <a:srgbClr val="0070C0"/>
              </a:solidFill>
              <a:latin typeface="Berlin Sans FB" panose="020E0602020502020306" pitchFamily="34" charset="0"/>
            </a:endParaRPr>
          </a:p>
          <a:p>
            <a:pPr marL="0" indent="0" algn="just">
              <a:lnSpc>
                <a:spcPct val="130000"/>
              </a:lnSpc>
              <a:buNone/>
            </a:pPr>
            <a:r>
              <a:rPr lang="en-US" sz="2400" dirty="0" smtClean="0">
                <a:solidFill>
                  <a:srgbClr val="0070C0"/>
                </a:solidFill>
                <a:latin typeface="Berlin Sans FB" panose="020E0602020502020306" pitchFamily="34" charset="0"/>
              </a:rPr>
              <a:t>If </a:t>
            </a:r>
            <a:r>
              <a:rPr lang="en-US" sz="2400" dirty="0">
                <a:solidFill>
                  <a:srgbClr val="0070C0"/>
                </a:solidFill>
                <a:latin typeface="Berlin Sans FB" panose="020E0602020502020306" pitchFamily="34" charset="0"/>
              </a:rPr>
              <a:t>the components are not required to be dynamically added/delete, then the components have the same life time as the </a:t>
            </a:r>
            <a:r>
              <a:rPr lang="en-US" sz="2400" dirty="0" smtClean="0">
                <a:solidFill>
                  <a:srgbClr val="0070C0"/>
                </a:solidFill>
                <a:latin typeface="Berlin Sans FB" panose="020E0602020502020306" pitchFamily="34" charset="0"/>
              </a:rPr>
              <a:t>composite, then the </a:t>
            </a:r>
            <a:r>
              <a:rPr lang="en-US" sz="2400" dirty="0">
                <a:solidFill>
                  <a:srgbClr val="0070C0"/>
                </a:solidFill>
                <a:latin typeface="Berlin Sans FB" panose="020E0602020502020306" pitchFamily="34" charset="0"/>
              </a:rPr>
              <a:t>relationship should be represented by composition. In the implementation of a composite relationship, the component objects are created by the constructor of the composite object. Therefore, when a composite object is </a:t>
            </a:r>
            <a:r>
              <a:rPr lang="en-US" sz="2400" dirty="0" smtClean="0">
                <a:solidFill>
                  <a:srgbClr val="0070C0"/>
                </a:solidFill>
                <a:latin typeface="Berlin Sans FB" panose="020E0602020502020306" pitchFamily="34" charset="0"/>
              </a:rPr>
              <a:t>created</a:t>
            </a:r>
            <a:r>
              <a:rPr lang="en-US" sz="2400" dirty="0">
                <a:solidFill>
                  <a:srgbClr val="0070C0"/>
                </a:solidFill>
                <a:latin typeface="Berlin Sans FB" panose="020E0602020502020306" pitchFamily="34" charset="0"/>
              </a:rPr>
              <a:t>, the components are automatically created. No methods in the composite class for adding, deleting, or modifying the component is implemented</a:t>
            </a:r>
            <a:r>
              <a:rPr lang="en-US" sz="2400" dirty="0" smtClean="0">
                <a:solidFill>
                  <a:srgbClr val="0070C0"/>
                </a:solidFill>
                <a:latin typeface="Berlin Sans FB" panose="020E0602020502020306" pitchFamily="34" charset="0"/>
              </a:rPr>
              <a:t>.</a:t>
            </a:r>
            <a:endParaRPr lang="en-US" sz="2300" dirty="0" smtClean="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701651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43056"/>
            <a:ext cx="10515600" cy="536212"/>
          </a:xfrm>
        </p:spPr>
        <p:txBody>
          <a:bodyPr>
            <a:normAutofit/>
          </a:bodyPr>
          <a:lstStyle/>
          <a:p>
            <a:r>
              <a:rPr lang="en-US" sz="3000" dirty="0" smtClean="0">
                <a:solidFill>
                  <a:srgbClr val="C00000"/>
                </a:solidFill>
                <a:latin typeface="Arial Black" panose="020B0A04020102020204" pitchFamily="34" charset="0"/>
              </a:rPr>
              <a:t>Class Diagram</a:t>
            </a:r>
            <a:endParaRPr lang="en-US" sz="30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7" y="679268"/>
            <a:ext cx="11495314" cy="5460275"/>
          </a:xfrm>
        </p:spPr>
        <p:txBody>
          <a:bodyPr>
            <a:noAutofit/>
          </a:bodyPr>
          <a:lstStyle/>
          <a:p>
            <a:pPr marL="0" indent="0" algn="just">
              <a:lnSpc>
                <a:spcPct val="130000"/>
              </a:lnSpc>
              <a:buNone/>
            </a:pPr>
            <a:r>
              <a:rPr lang="en-US" sz="2300" dirty="0" smtClean="0">
                <a:solidFill>
                  <a:srgbClr val="00B050"/>
                </a:solidFill>
                <a:latin typeface="Berlin Sans FB Demi" panose="020E0802020502020306" pitchFamily="34" charset="0"/>
              </a:rPr>
              <a:t>Aggregation Vs. Composition</a:t>
            </a:r>
            <a:r>
              <a:rPr lang="en-US" sz="2300" dirty="0" smtClean="0">
                <a:solidFill>
                  <a:srgbClr val="00B050"/>
                </a:solidFill>
                <a:latin typeface="Berlin Sans FB Demi" panose="020E0802020502020306" pitchFamily="34" charset="0"/>
              </a:rPr>
              <a:t>:</a:t>
            </a:r>
          </a:p>
          <a:p>
            <a:pPr marL="0" indent="0" algn="just">
              <a:lnSpc>
                <a:spcPct val="130000"/>
              </a:lnSpc>
              <a:buNone/>
            </a:pPr>
            <a:endParaRPr lang="en-US" sz="2300" dirty="0">
              <a:solidFill>
                <a:srgbClr val="00B050"/>
              </a:solidFill>
              <a:latin typeface="Berlin Sans FB Demi" panose="020E0802020502020306" pitchFamily="34" charset="0"/>
            </a:endParaRPr>
          </a:p>
          <a:p>
            <a:pPr marL="0" indent="0" algn="just">
              <a:lnSpc>
                <a:spcPct val="130000"/>
              </a:lnSpc>
              <a:buNone/>
            </a:pPr>
            <a:endParaRPr lang="en-US" sz="2300" dirty="0" smtClean="0">
              <a:solidFill>
                <a:srgbClr val="00B050"/>
              </a:solidFill>
              <a:latin typeface="Berlin Sans FB Demi" panose="020E0802020502020306" pitchFamily="34" charset="0"/>
            </a:endParaRPr>
          </a:p>
          <a:p>
            <a:pPr marL="0" indent="0" algn="just">
              <a:lnSpc>
                <a:spcPct val="130000"/>
              </a:lnSpc>
              <a:buNone/>
            </a:pPr>
            <a:endParaRPr lang="en-US" sz="2300" dirty="0">
              <a:solidFill>
                <a:srgbClr val="00B050"/>
              </a:solidFill>
              <a:latin typeface="Berlin Sans FB Demi" panose="020E0802020502020306" pitchFamily="34" charset="0"/>
            </a:endParaRPr>
          </a:p>
          <a:p>
            <a:pPr marL="0" indent="0" algn="just">
              <a:lnSpc>
                <a:spcPct val="130000"/>
              </a:lnSpc>
              <a:buNone/>
            </a:pPr>
            <a:endParaRPr lang="en-US" sz="2300" dirty="0" smtClean="0">
              <a:solidFill>
                <a:srgbClr val="00B050"/>
              </a:solidFill>
              <a:latin typeface="Berlin Sans FB Demi" panose="020E0802020502020306" pitchFamily="34" charset="0"/>
            </a:endParaRPr>
          </a:p>
          <a:p>
            <a:pPr marL="0" indent="0" algn="just">
              <a:lnSpc>
                <a:spcPct val="130000"/>
              </a:lnSpc>
              <a:buNone/>
            </a:pPr>
            <a:endParaRPr lang="en-US" sz="2300" dirty="0">
              <a:solidFill>
                <a:srgbClr val="00B050"/>
              </a:solidFill>
              <a:latin typeface="Berlin Sans FB Demi" panose="020E0802020502020306" pitchFamily="34" charset="0"/>
            </a:endParaRPr>
          </a:p>
          <a:p>
            <a:pPr marL="0" indent="0" algn="just">
              <a:lnSpc>
                <a:spcPct val="130000"/>
              </a:lnSpc>
              <a:buNone/>
            </a:pPr>
            <a:endParaRPr lang="en-US" sz="2300" dirty="0"/>
          </a:p>
        </p:txBody>
      </p:sp>
      <p:pic>
        <p:nvPicPr>
          <p:cNvPr id="4" name="Picture 3"/>
          <p:cNvPicPr>
            <a:picLocks noChangeAspect="1"/>
          </p:cNvPicPr>
          <p:nvPr/>
        </p:nvPicPr>
        <p:blipFill>
          <a:blip r:embed="rId2"/>
          <a:stretch>
            <a:fillRect/>
          </a:stretch>
        </p:blipFill>
        <p:spPr>
          <a:xfrm>
            <a:off x="3169251" y="4445861"/>
            <a:ext cx="6227966" cy="1523864"/>
          </a:xfrm>
          <a:prstGeom prst="rect">
            <a:avLst/>
          </a:prstGeom>
        </p:spPr>
      </p:pic>
      <p:sp>
        <p:nvSpPr>
          <p:cNvPr id="5" name="Rectangle 4"/>
          <p:cNvSpPr/>
          <p:nvPr/>
        </p:nvSpPr>
        <p:spPr>
          <a:xfrm>
            <a:off x="3169251" y="5969725"/>
            <a:ext cx="4172489" cy="400110"/>
          </a:xfrm>
          <a:prstGeom prst="rect">
            <a:avLst/>
          </a:prstGeom>
        </p:spPr>
        <p:txBody>
          <a:bodyPr wrap="none">
            <a:spAutoFit/>
          </a:bodyPr>
          <a:lstStyle/>
          <a:p>
            <a:r>
              <a:rPr lang="en-US" sz="2000" dirty="0" smtClean="0">
                <a:solidFill>
                  <a:srgbClr val="0070C0"/>
                </a:solidFill>
                <a:latin typeface="Berlin Sans FB" panose="020E0602020502020306" pitchFamily="34" charset="0"/>
              </a:rPr>
              <a:t>Figure: Representation </a:t>
            </a:r>
            <a:r>
              <a:rPr lang="en-US" sz="2000" dirty="0">
                <a:solidFill>
                  <a:srgbClr val="0070C0"/>
                </a:solidFill>
                <a:latin typeface="Berlin Sans FB" panose="020E0602020502020306" pitchFamily="34" charset="0"/>
              </a:rPr>
              <a:t>of composition</a:t>
            </a:r>
          </a:p>
        </p:txBody>
      </p:sp>
      <p:pic>
        <p:nvPicPr>
          <p:cNvPr id="6" name="Picture 5"/>
          <p:cNvPicPr>
            <a:picLocks noChangeAspect="1"/>
          </p:cNvPicPr>
          <p:nvPr/>
        </p:nvPicPr>
        <p:blipFill>
          <a:blip r:embed="rId3"/>
          <a:stretch>
            <a:fillRect/>
          </a:stretch>
        </p:blipFill>
        <p:spPr>
          <a:xfrm>
            <a:off x="2146389" y="2009842"/>
            <a:ext cx="8569687" cy="1216684"/>
          </a:xfrm>
          <a:prstGeom prst="rect">
            <a:avLst/>
          </a:prstGeom>
        </p:spPr>
      </p:pic>
      <p:sp>
        <p:nvSpPr>
          <p:cNvPr id="7" name="Rectangle 6"/>
          <p:cNvSpPr/>
          <p:nvPr/>
        </p:nvSpPr>
        <p:spPr>
          <a:xfrm>
            <a:off x="2146389" y="3362628"/>
            <a:ext cx="4217821" cy="400110"/>
          </a:xfrm>
          <a:prstGeom prst="rect">
            <a:avLst/>
          </a:prstGeom>
        </p:spPr>
        <p:txBody>
          <a:bodyPr wrap="none">
            <a:spAutoFit/>
          </a:bodyPr>
          <a:lstStyle/>
          <a:p>
            <a:r>
              <a:rPr lang="en-US" sz="2000" dirty="0" smtClean="0">
                <a:solidFill>
                  <a:srgbClr val="0070C0"/>
                </a:solidFill>
                <a:latin typeface="Berlin Sans FB" panose="020E0602020502020306" pitchFamily="34" charset="0"/>
              </a:rPr>
              <a:t>Figure: Representation </a:t>
            </a:r>
            <a:r>
              <a:rPr lang="en-US" sz="2000" dirty="0">
                <a:solidFill>
                  <a:srgbClr val="0070C0"/>
                </a:solidFill>
                <a:latin typeface="Berlin Sans FB" panose="020E0602020502020306" pitchFamily="34" charset="0"/>
              </a:rPr>
              <a:t>of aggregation</a:t>
            </a:r>
          </a:p>
        </p:txBody>
      </p:sp>
    </p:spTree>
    <p:extLst>
      <p:ext uri="{BB962C8B-B14F-4D97-AF65-F5344CB8AC3E}">
        <p14:creationId xmlns:p14="http://schemas.microsoft.com/office/powerpoint/2010/main" val="1974500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43056"/>
            <a:ext cx="10515600" cy="536212"/>
          </a:xfrm>
        </p:spPr>
        <p:txBody>
          <a:bodyPr>
            <a:normAutofit/>
          </a:bodyPr>
          <a:lstStyle/>
          <a:p>
            <a:r>
              <a:rPr lang="en-US" sz="3000" dirty="0" smtClean="0">
                <a:solidFill>
                  <a:srgbClr val="C00000"/>
                </a:solidFill>
                <a:latin typeface="Arial Black" panose="020B0A04020102020204" pitchFamily="34" charset="0"/>
              </a:rPr>
              <a:t>Class Diagram</a:t>
            </a:r>
            <a:endParaRPr lang="en-US" sz="30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444137" y="679268"/>
            <a:ext cx="11586754" cy="5460275"/>
          </a:xfrm>
        </p:spPr>
        <p:txBody>
          <a:bodyPr>
            <a:noAutofit/>
          </a:bodyPr>
          <a:lstStyle/>
          <a:p>
            <a:pPr marL="0" indent="0" algn="just">
              <a:lnSpc>
                <a:spcPct val="130000"/>
              </a:lnSpc>
              <a:buNone/>
            </a:pPr>
            <a:r>
              <a:rPr lang="en-US" sz="2300" dirty="0" smtClean="0">
                <a:solidFill>
                  <a:srgbClr val="00B050"/>
                </a:solidFill>
                <a:latin typeface="Berlin Sans FB Demi" panose="020E0802020502020306" pitchFamily="34" charset="0"/>
              </a:rPr>
              <a:t>Aggregation Vs. Composition</a:t>
            </a:r>
            <a:r>
              <a:rPr lang="en-US" sz="2300" dirty="0" smtClean="0">
                <a:solidFill>
                  <a:srgbClr val="00B050"/>
                </a:solidFill>
                <a:latin typeface="Berlin Sans FB Demi" panose="020E0802020502020306" pitchFamily="34" charset="0"/>
              </a:rPr>
              <a:t>:</a:t>
            </a:r>
            <a:endParaRPr lang="en-US" sz="2300" dirty="0"/>
          </a:p>
          <a:p>
            <a:pPr marL="0" indent="0" algn="just">
              <a:lnSpc>
                <a:spcPct val="130000"/>
              </a:lnSpc>
              <a:buNone/>
            </a:pPr>
            <a:r>
              <a:rPr lang="en-US" sz="2400" dirty="0" smtClean="0">
                <a:solidFill>
                  <a:srgbClr val="0070C0"/>
                </a:solidFill>
                <a:latin typeface="Berlin Sans FB" panose="020E0602020502020306" pitchFamily="34" charset="0"/>
              </a:rPr>
              <a:t>We </a:t>
            </a:r>
            <a:r>
              <a:rPr lang="en-US" sz="2400" dirty="0">
                <a:solidFill>
                  <a:srgbClr val="0070C0"/>
                </a:solidFill>
                <a:latin typeface="Berlin Sans FB" panose="020E0602020502020306" pitchFamily="34" charset="0"/>
              </a:rPr>
              <a:t>illustrate the subtle difference between the aggregation and composition relation between classes using the example of order and item objects. Consider that an order consists of many order items. If the order once placed, the items cannot be changed at all. In this case, the order is a composition of order items. However, if order items can be changed (added, delete, and modified) after the order has been placed, then aggregation relation can be used to model the relationship between the order and the item classes.</a:t>
            </a:r>
            <a:endParaRPr lang="en-US" sz="2300" dirty="0" smtClean="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233003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43056"/>
            <a:ext cx="10515600" cy="536212"/>
          </a:xfrm>
        </p:spPr>
        <p:txBody>
          <a:bodyPr>
            <a:normAutofit/>
          </a:bodyPr>
          <a:lstStyle/>
          <a:p>
            <a:r>
              <a:rPr lang="en-US" sz="3000" dirty="0" smtClean="0">
                <a:solidFill>
                  <a:srgbClr val="C00000"/>
                </a:solidFill>
                <a:latin typeface="Arial Black" panose="020B0A04020102020204" pitchFamily="34" charset="0"/>
              </a:rPr>
              <a:t>Class Diagram</a:t>
            </a:r>
            <a:endParaRPr lang="en-US" sz="30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444137" y="679268"/>
            <a:ext cx="11586754" cy="5460275"/>
          </a:xfrm>
        </p:spPr>
        <p:txBody>
          <a:bodyPr>
            <a:noAutofit/>
          </a:bodyPr>
          <a:lstStyle/>
          <a:p>
            <a:pPr marL="0" indent="0" algn="just">
              <a:lnSpc>
                <a:spcPct val="130000"/>
              </a:lnSpc>
              <a:buNone/>
            </a:pPr>
            <a:r>
              <a:rPr lang="en-US" sz="2400" dirty="0" smtClean="0">
                <a:solidFill>
                  <a:srgbClr val="00B050"/>
                </a:solidFill>
                <a:latin typeface="Berlin Sans FB Demi" panose="020E0802020502020306" pitchFamily="34" charset="0"/>
              </a:rPr>
              <a:t>Inheritance:</a:t>
            </a:r>
            <a:r>
              <a:rPr lang="en-US" sz="2400" dirty="0" smtClean="0"/>
              <a:t>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a:t>
            </a:r>
            <a:r>
              <a:rPr lang="en-US" sz="2400" dirty="0">
                <a:solidFill>
                  <a:srgbClr val="0070C0"/>
                </a:solidFill>
                <a:latin typeface="Berlin Sans FB" panose="020E0602020502020306" pitchFamily="34" charset="0"/>
              </a:rPr>
              <a:t>inheritance relationship is represented by means of an empty arrow pointing from the subclass to the superclass. The arrow may be directly drawn from the subclass to the superclass. </a:t>
            </a:r>
            <a:endParaRPr lang="en-US" sz="2400" dirty="0" smtClean="0">
              <a:solidFill>
                <a:srgbClr val="0070C0"/>
              </a:solidFill>
              <a:latin typeface="Berlin Sans FB" panose="020E0602020502020306" pitchFamily="34" charset="0"/>
            </a:endParaRP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When </a:t>
            </a:r>
            <a:r>
              <a:rPr lang="en-US" sz="2400" dirty="0">
                <a:solidFill>
                  <a:srgbClr val="0070C0"/>
                </a:solidFill>
                <a:latin typeface="Berlin Sans FB" panose="020E0602020502020306" pitchFamily="34" charset="0"/>
              </a:rPr>
              <a:t>there are many subclasses of a base class, the inheritance arrow from the subclasses may be combined to form a single line </a:t>
            </a:r>
            <a:r>
              <a:rPr lang="en-US" sz="2400" dirty="0" smtClean="0">
                <a:solidFill>
                  <a:srgbClr val="0070C0"/>
                </a:solidFill>
                <a:latin typeface="Berlin Sans FB" panose="020E0602020502020306" pitchFamily="34" charset="0"/>
              </a:rPr>
              <a:t>(as shown in the figure) </a:t>
            </a:r>
            <a:r>
              <a:rPr lang="en-US" sz="2400" dirty="0">
                <a:solidFill>
                  <a:srgbClr val="0070C0"/>
                </a:solidFill>
                <a:latin typeface="Berlin Sans FB" panose="020E0602020502020306" pitchFamily="34" charset="0"/>
              </a:rPr>
              <a:t>and is labelled with the specific aspect of the derived classes that is abstracted by the base class</a:t>
            </a:r>
            <a:r>
              <a:rPr lang="en-US" sz="2400" dirty="0" smtClean="0">
                <a:solidFill>
                  <a:srgbClr val="0070C0"/>
                </a:solidFill>
                <a:latin typeface="Berlin Sans FB" panose="020E0602020502020306" pitchFamily="34" charset="0"/>
              </a:rPr>
              <a:t>.</a:t>
            </a:r>
          </a:p>
          <a:p>
            <a:pPr algn="just">
              <a:lnSpc>
                <a:spcPct val="130000"/>
              </a:lnSpc>
              <a:buFont typeface="Wingdings" panose="05000000000000000000" pitchFamily="2" charset="2"/>
              <a:buChar char="Ø"/>
            </a:pPr>
            <a:r>
              <a:rPr lang="en-US" sz="2400" dirty="0">
                <a:solidFill>
                  <a:srgbClr val="0070C0"/>
                </a:solidFill>
                <a:latin typeface="Berlin Sans FB" panose="020E0602020502020306" pitchFamily="34" charset="0"/>
              </a:rPr>
              <a:t>The combined arrows </a:t>
            </a:r>
            <a:r>
              <a:rPr lang="en-US" sz="2400" dirty="0" smtClean="0">
                <a:solidFill>
                  <a:srgbClr val="0070C0"/>
                </a:solidFill>
                <a:latin typeface="Berlin Sans FB" panose="020E0602020502020306" pitchFamily="34" charset="0"/>
              </a:rPr>
              <a:t>emphasize </a:t>
            </a:r>
            <a:r>
              <a:rPr lang="en-US" sz="2400" dirty="0">
                <a:solidFill>
                  <a:srgbClr val="0070C0"/>
                </a:solidFill>
                <a:latin typeface="Berlin Sans FB" panose="020E0602020502020306" pitchFamily="34" charset="0"/>
              </a:rPr>
              <a:t>the collectivity of the subclasses. This is useful when </a:t>
            </a:r>
            <a:r>
              <a:rPr lang="en-US" sz="2400" dirty="0" smtClean="0">
                <a:solidFill>
                  <a:srgbClr val="0070C0"/>
                </a:solidFill>
                <a:latin typeface="Berlin Sans FB" panose="020E0602020502020306" pitchFamily="34" charset="0"/>
              </a:rPr>
              <a:t>specialization </a:t>
            </a:r>
            <a:r>
              <a:rPr lang="en-US" sz="2400" dirty="0">
                <a:solidFill>
                  <a:srgbClr val="0070C0"/>
                </a:solidFill>
                <a:latin typeface="Berlin Sans FB" panose="020E0602020502020306" pitchFamily="34" charset="0"/>
              </a:rPr>
              <a:t>for different groups derived classes has been done on the basis of some discriminators.</a:t>
            </a:r>
            <a:endParaRPr lang="en-US" sz="2300" dirty="0" smtClean="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702512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43056"/>
            <a:ext cx="10515600" cy="536212"/>
          </a:xfrm>
        </p:spPr>
        <p:txBody>
          <a:bodyPr>
            <a:normAutofit/>
          </a:bodyPr>
          <a:lstStyle/>
          <a:p>
            <a:r>
              <a:rPr lang="en-US" sz="3000" dirty="0" smtClean="0">
                <a:solidFill>
                  <a:srgbClr val="C00000"/>
                </a:solidFill>
                <a:latin typeface="Arial Black" panose="020B0A04020102020204" pitchFamily="34" charset="0"/>
              </a:rPr>
              <a:t>Class Diagram</a:t>
            </a:r>
            <a:endParaRPr lang="en-US" sz="30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444137" y="679268"/>
            <a:ext cx="11586754" cy="5930538"/>
          </a:xfrm>
        </p:spPr>
        <p:txBody>
          <a:bodyPr>
            <a:noAutofit/>
          </a:bodyPr>
          <a:lstStyle/>
          <a:p>
            <a:pPr marL="0" indent="0" algn="just">
              <a:lnSpc>
                <a:spcPct val="130000"/>
              </a:lnSpc>
              <a:buNone/>
            </a:pPr>
            <a:r>
              <a:rPr lang="en-US" sz="2400" dirty="0" smtClean="0">
                <a:solidFill>
                  <a:srgbClr val="00B050"/>
                </a:solidFill>
                <a:latin typeface="Berlin Sans FB Demi" panose="020E0802020502020306" pitchFamily="34" charset="0"/>
              </a:rPr>
              <a:t>Inheritance:</a:t>
            </a:r>
            <a:r>
              <a:rPr lang="en-US" sz="2400" dirty="0" smtClean="0"/>
              <a:t> </a:t>
            </a:r>
          </a:p>
          <a:p>
            <a:pPr marL="0" indent="0" algn="just">
              <a:lnSpc>
                <a:spcPct val="130000"/>
              </a:lnSpc>
              <a:buNone/>
            </a:pPr>
            <a:r>
              <a:rPr lang="en-US" sz="2400" dirty="0">
                <a:solidFill>
                  <a:srgbClr val="0070C0"/>
                </a:solidFill>
                <a:latin typeface="Berlin Sans FB" panose="020E0602020502020306" pitchFamily="34" charset="0"/>
              </a:rPr>
              <a:t>In the example of </a:t>
            </a:r>
            <a:r>
              <a:rPr lang="en-US" sz="2400" dirty="0" smtClean="0">
                <a:solidFill>
                  <a:srgbClr val="0070C0"/>
                </a:solidFill>
                <a:latin typeface="Berlin Sans FB" panose="020E0602020502020306" pitchFamily="34" charset="0"/>
              </a:rPr>
              <a:t>given figure, </a:t>
            </a:r>
            <a:r>
              <a:rPr lang="en-US" sz="2400" dirty="0">
                <a:solidFill>
                  <a:srgbClr val="0070C0"/>
                </a:solidFill>
                <a:latin typeface="Berlin Sans FB" panose="020E0602020502020306" pitchFamily="34" charset="0"/>
              </a:rPr>
              <a:t>issuable and reference are the discriminators. This highlights the facts that some library book types are issuable, whereas other types are for reference. </a:t>
            </a:r>
            <a:endParaRPr lang="en-US" sz="2400" dirty="0" smtClean="0">
              <a:solidFill>
                <a:srgbClr val="0070C0"/>
              </a:solidFill>
              <a:latin typeface="Berlin Sans FB" panose="020E0602020502020306" pitchFamily="34" charset="0"/>
            </a:endParaRPr>
          </a:p>
          <a:p>
            <a:pPr marL="0" indent="0" algn="just">
              <a:lnSpc>
                <a:spcPct val="130000"/>
              </a:lnSpc>
              <a:buNone/>
            </a:pPr>
            <a:endParaRPr lang="en-US" sz="2400" dirty="0" smtClean="0">
              <a:solidFill>
                <a:srgbClr val="0070C0"/>
              </a:solidFill>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550582" y="2447380"/>
            <a:ext cx="8280317" cy="3587659"/>
          </a:xfrm>
          <a:prstGeom prst="rect">
            <a:avLst/>
          </a:prstGeom>
        </p:spPr>
      </p:pic>
      <p:sp>
        <p:nvSpPr>
          <p:cNvPr id="5" name="Rectangle 4"/>
          <p:cNvSpPr/>
          <p:nvPr/>
        </p:nvSpPr>
        <p:spPr>
          <a:xfrm>
            <a:off x="550582" y="6137756"/>
            <a:ext cx="5770298" cy="400110"/>
          </a:xfrm>
          <a:prstGeom prst="rect">
            <a:avLst/>
          </a:prstGeom>
        </p:spPr>
        <p:txBody>
          <a:bodyPr wrap="none">
            <a:spAutoFit/>
          </a:bodyPr>
          <a:lstStyle/>
          <a:p>
            <a:r>
              <a:rPr lang="en-US" sz="2000" dirty="0" smtClean="0">
                <a:solidFill>
                  <a:srgbClr val="0070C0"/>
                </a:solidFill>
                <a:latin typeface="Berlin Sans FB" panose="020E0602020502020306" pitchFamily="34" charset="0"/>
              </a:rPr>
              <a:t>Figure: Representation </a:t>
            </a:r>
            <a:r>
              <a:rPr lang="en-US" sz="2000" dirty="0">
                <a:solidFill>
                  <a:srgbClr val="0070C0"/>
                </a:solidFill>
                <a:latin typeface="Berlin Sans FB" panose="020E0602020502020306" pitchFamily="34" charset="0"/>
              </a:rPr>
              <a:t>of the inheritance relationship</a:t>
            </a:r>
          </a:p>
        </p:txBody>
      </p:sp>
    </p:spTree>
    <p:extLst>
      <p:ext uri="{BB962C8B-B14F-4D97-AF65-F5344CB8AC3E}">
        <p14:creationId xmlns:p14="http://schemas.microsoft.com/office/powerpoint/2010/main" val="69114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83" y="391251"/>
            <a:ext cx="10515600" cy="536212"/>
          </a:xfrm>
        </p:spPr>
        <p:txBody>
          <a:bodyPr>
            <a:normAutofit/>
          </a:bodyPr>
          <a:lstStyle/>
          <a:p>
            <a:r>
              <a:rPr lang="en-US" sz="3200" dirty="0" smtClean="0">
                <a:solidFill>
                  <a:srgbClr val="C00000"/>
                </a:solidFill>
                <a:latin typeface="Arial Black" panose="020B0A04020102020204" pitchFamily="34" charset="0"/>
              </a:rPr>
              <a:t>Class Diagram</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668383" y="927462"/>
            <a:ext cx="10892246" cy="5473337"/>
          </a:xfrm>
        </p:spPr>
        <p:txBody>
          <a:bodyPr>
            <a:normAutofit lnSpcReduction="10000"/>
          </a:bodyPr>
          <a:lstStyle/>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A class diagram can describe the static structure of a simple system.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It shows how a system is structured rather than how it behaves.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static structure of a more complex system usually consists of a number of class diagrams.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Each class diagram represents classes and their inter-relationships.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Classes may be related to each other in four ways: </a:t>
            </a:r>
          </a:p>
          <a:p>
            <a:pPr lvl="1">
              <a:lnSpc>
                <a:spcPct val="130000"/>
              </a:lnSpc>
              <a:buFont typeface="Wingdings" panose="05000000000000000000" pitchFamily="2" charset="2"/>
              <a:buChar char="q"/>
            </a:pPr>
            <a:r>
              <a:rPr lang="en-US" dirty="0" smtClean="0">
                <a:solidFill>
                  <a:srgbClr val="00B050"/>
                </a:solidFill>
                <a:latin typeface="Berlin Sans FB" panose="020E0602020502020306" pitchFamily="34" charset="0"/>
              </a:rPr>
              <a:t>Generalization, </a:t>
            </a:r>
          </a:p>
          <a:p>
            <a:pPr lvl="1">
              <a:lnSpc>
                <a:spcPct val="130000"/>
              </a:lnSpc>
              <a:buFont typeface="Wingdings" panose="05000000000000000000" pitchFamily="2" charset="2"/>
              <a:buChar char="q"/>
            </a:pPr>
            <a:r>
              <a:rPr lang="en-US" dirty="0" smtClean="0">
                <a:solidFill>
                  <a:srgbClr val="00B050"/>
                </a:solidFill>
                <a:latin typeface="Berlin Sans FB" panose="020E0602020502020306" pitchFamily="34" charset="0"/>
              </a:rPr>
              <a:t>Aggregation, </a:t>
            </a:r>
          </a:p>
          <a:p>
            <a:pPr lvl="1">
              <a:lnSpc>
                <a:spcPct val="130000"/>
              </a:lnSpc>
              <a:buFont typeface="Wingdings" panose="05000000000000000000" pitchFamily="2" charset="2"/>
              <a:buChar char="q"/>
            </a:pPr>
            <a:r>
              <a:rPr lang="en-US" dirty="0" smtClean="0">
                <a:solidFill>
                  <a:srgbClr val="00B050"/>
                </a:solidFill>
                <a:latin typeface="Berlin Sans FB" panose="020E0602020502020306" pitchFamily="34" charset="0"/>
              </a:rPr>
              <a:t>Association, </a:t>
            </a:r>
          </a:p>
          <a:p>
            <a:pPr lvl="1">
              <a:lnSpc>
                <a:spcPct val="130000"/>
              </a:lnSpc>
              <a:buFont typeface="Wingdings" panose="05000000000000000000" pitchFamily="2" charset="2"/>
              <a:buChar char="q"/>
            </a:pPr>
            <a:r>
              <a:rPr lang="en-US" dirty="0" smtClean="0">
                <a:solidFill>
                  <a:srgbClr val="00B050"/>
                </a:solidFill>
                <a:latin typeface="Berlin Sans FB" panose="020E0602020502020306" pitchFamily="34" charset="0"/>
              </a:rPr>
              <a:t>Different dependencies.</a:t>
            </a:r>
            <a:endParaRPr lang="en-US" dirty="0">
              <a:solidFill>
                <a:srgbClr val="00B050"/>
              </a:solidFill>
              <a:latin typeface="Berlin Sans FB" panose="020E0602020502020306" pitchFamily="34" charset="0"/>
            </a:endParaRPr>
          </a:p>
        </p:txBody>
      </p:sp>
    </p:spTree>
    <p:extLst>
      <p:ext uri="{BB962C8B-B14F-4D97-AF65-F5344CB8AC3E}">
        <p14:creationId xmlns:p14="http://schemas.microsoft.com/office/powerpoint/2010/main" val="252301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83" y="391250"/>
            <a:ext cx="10515600" cy="536212"/>
          </a:xfrm>
        </p:spPr>
        <p:txBody>
          <a:bodyPr>
            <a:normAutofit/>
          </a:bodyPr>
          <a:lstStyle/>
          <a:p>
            <a:r>
              <a:rPr lang="en-US" sz="3000" dirty="0" smtClean="0">
                <a:solidFill>
                  <a:srgbClr val="C00000"/>
                </a:solidFill>
                <a:latin typeface="Arial Black" panose="020B0A04020102020204" pitchFamily="34" charset="0"/>
              </a:rPr>
              <a:t>Class Diagram</a:t>
            </a:r>
            <a:endParaRPr lang="en-US" sz="30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668383" y="927462"/>
            <a:ext cx="11205754" cy="5682344"/>
          </a:xfrm>
        </p:spPr>
        <p:txBody>
          <a:bodyPr>
            <a:normAutofit fontScale="92500" lnSpcReduction="10000"/>
          </a:bodyPr>
          <a:lstStyle/>
          <a:p>
            <a:pPr marL="0" indent="0" algn="just">
              <a:lnSpc>
                <a:spcPct val="130000"/>
              </a:lnSpc>
              <a:buNone/>
            </a:pPr>
            <a:r>
              <a:rPr lang="en-US" dirty="0" smtClean="0">
                <a:solidFill>
                  <a:srgbClr val="00B050"/>
                </a:solidFill>
                <a:latin typeface="Berlin Sans FB Demi" panose="020E0802020502020306" pitchFamily="34" charset="0"/>
              </a:rPr>
              <a:t>Classes:</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A class represents entities (objects) with common features. That is, objects having similar attributes and operations constitute a class.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A class is represented by a solid outlined rectangle with compartments.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Classes have a mandatory name compartment where the name is written centered in boldface.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class name is usually written using mixed case convention and begins with an uppercase (e.g., </a:t>
            </a:r>
            <a:r>
              <a:rPr lang="en-US" sz="2400" dirty="0" err="1" smtClean="0">
                <a:solidFill>
                  <a:srgbClr val="0070C0"/>
                </a:solidFill>
                <a:latin typeface="Berlin Sans FB" panose="020E0602020502020306" pitchFamily="34" charset="0"/>
              </a:rPr>
              <a:t>LibraryMember</a:t>
            </a:r>
            <a:r>
              <a:rPr lang="en-US" sz="2400" dirty="0" smtClean="0">
                <a:solidFill>
                  <a:srgbClr val="0070C0"/>
                </a:solidFill>
                <a:latin typeface="Berlin Sans FB" panose="020E0602020502020306" pitchFamily="34" charset="0"/>
              </a:rPr>
              <a:t>).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Object names are written using a mixed case convention, but starts with a small case letter (e.g., </a:t>
            </a:r>
            <a:r>
              <a:rPr lang="en-US" sz="2400" dirty="0" err="1" smtClean="0">
                <a:solidFill>
                  <a:srgbClr val="0070C0"/>
                </a:solidFill>
                <a:latin typeface="Berlin Sans FB" panose="020E0602020502020306" pitchFamily="34" charset="0"/>
              </a:rPr>
              <a:t>studentMember</a:t>
            </a:r>
            <a:r>
              <a:rPr lang="en-US" sz="2400" dirty="0" smtClean="0">
                <a:solidFill>
                  <a:srgbClr val="0070C0"/>
                </a:solidFill>
                <a:latin typeface="Berlin Sans FB" panose="020E0602020502020306" pitchFamily="34" charset="0"/>
              </a:rPr>
              <a:t>).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Class names are usually chosen to be singular nouns. </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87605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83" y="391250"/>
            <a:ext cx="10515600" cy="536212"/>
          </a:xfrm>
        </p:spPr>
        <p:txBody>
          <a:bodyPr>
            <a:normAutofit/>
          </a:bodyPr>
          <a:lstStyle/>
          <a:p>
            <a:r>
              <a:rPr lang="en-US" sz="3200" dirty="0" smtClean="0">
                <a:solidFill>
                  <a:srgbClr val="C00000"/>
                </a:solidFill>
                <a:latin typeface="Arial Black" panose="020B0A04020102020204" pitchFamily="34" charset="0"/>
              </a:rPr>
              <a:t>Class Diagram</a:t>
            </a:r>
            <a:endParaRPr lang="en-US" sz="3200" dirty="0">
              <a:solidFill>
                <a:srgbClr val="C00000"/>
              </a:solidFill>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5456738" y="927462"/>
            <a:ext cx="6352086" cy="3174275"/>
          </a:xfrm>
          <a:prstGeom prst="rect">
            <a:avLst/>
          </a:prstGeom>
        </p:spPr>
      </p:pic>
      <p:sp>
        <p:nvSpPr>
          <p:cNvPr id="5" name="Rectangle 4"/>
          <p:cNvSpPr/>
          <p:nvPr/>
        </p:nvSpPr>
        <p:spPr>
          <a:xfrm>
            <a:off x="668383" y="1052287"/>
            <a:ext cx="4230188" cy="3379387"/>
          </a:xfrm>
          <a:prstGeom prst="rect">
            <a:avLst/>
          </a:prstGeom>
        </p:spPr>
        <p:txBody>
          <a:bodyPr wrap="square">
            <a:spAutoFit/>
          </a:bodyPr>
          <a:lstStyle/>
          <a:p>
            <a:pPr algn="just">
              <a:lnSpc>
                <a:spcPct val="120000"/>
              </a:lnSpc>
            </a:pPr>
            <a:r>
              <a:rPr lang="en-US" sz="2400" dirty="0" smtClean="0">
                <a:solidFill>
                  <a:srgbClr val="00B050"/>
                </a:solidFill>
                <a:latin typeface="Berlin Sans FB Demi" panose="020E0802020502020306" pitchFamily="34" charset="0"/>
              </a:rPr>
              <a:t>Representations of Classes:</a:t>
            </a:r>
            <a:r>
              <a:rPr lang="en-US" sz="2200" dirty="0" smtClean="0">
                <a:solidFill>
                  <a:srgbClr val="0070C0"/>
                </a:solidFill>
                <a:latin typeface="Berlin Sans FB" panose="020E0602020502020306" pitchFamily="34" charset="0"/>
              </a:rPr>
              <a:t> </a:t>
            </a:r>
          </a:p>
          <a:p>
            <a:pPr algn="just">
              <a:lnSpc>
                <a:spcPct val="120000"/>
              </a:lnSpc>
            </a:pPr>
            <a:r>
              <a:rPr lang="en-US" sz="2200" dirty="0" smtClean="0">
                <a:solidFill>
                  <a:srgbClr val="0070C0"/>
                </a:solidFill>
                <a:latin typeface="Berlin Sans FB" panose="020E0602020502020306" pitchFamily="34" charset="0"/>
              </a:rPr>
              <a:t>Classes </a:t>
            </a:r>
            <a:r>
              <a:rPr lang="en-US" sz="2200" dirty="0" smtClean="0">
                <a:solidFill>
                  <a:srgbClr val="0070C0"/>
                </a:solidFill>
                <a:latin typeface="Berlin Sans FB" panose="020E0602020502020306" pitchFamily="34" charset="0"/>
              </a:rPr>
              <a:t>can optionally have attributes and operations compartments. When a class appears in several diagrams, its attributes and operations are suppressed on all but one diagram.</a:t>
            </a:r>
            <a:endParaRPr lang="en-US" sz="2200" dirty="0">
              <a:solidFill>
                <a:srgbClr val="0070C0"/>
              </a:solidFill>
              <a:latin typeface="Berlin Sans FB" panose="020E0602020502020306" pitchFamily="34" charset="0"/>
            </a:endParaRPr>
          </a:p>
        </p:txBody>
      </p:sp>
      <p:sp>
        <p:nvSpPr>
          <p:cNvPr id="6" name="Rectangle 5"/>
          <p:cNvSpPr/>
          <p:nvPr/>
        </p:nvSpPr>
        <p:spPr>
          <a:xfrm>
            <a:off x="668383" y="4637949"/>
            <a:ext cx="11248937" cy="1311128"/>
          </a:xfrm>
          <a:prstGeom prst="rect">
            <a:avLst/>
          </a:prstGeom>
        </p:spPr>
        <p:txBody>
          <a:bodyPr wrap="square">
            <a:spAutoFit/>
          </a:bodyPr>
          <a:lstStyle/>
          <a:p>
            <a:pPr algn="just">
              <a:lnSpc>
                <a:spcPct val="120000"/>
              </a:lnSpc>
            </a:pPr>
            <a:r>
              <a:rPr lang="en-US" sz="2200" dirty="0" smtClean="0">
                <a:solidFill>
                  <a:srgbClr val="0070C0"/>
                </a:solidFill>
                <a:latin typeface="Berlin Sans FB" panose="020E0602020502020306" pitchFamily="34" charset="0"/>
              </a:rPr>
              <a:t>At the start of the design process, only the names of the classes is identified. This is the most abstract representation for the class. Later in the design process the methods for the class and the attributes are identified and the more elaborate represents are used.</a:t>
            </a:r>
            <a:endParaRPr lang="en-US" sz="2200" dirty="0">
              <a:solidFill>
                <a:srgbClr val="0070C0"/>
              </a:solidFill>
              <a:latin typeface="Berlin Sans FB" panose="020E0602020502020306" pitchFamily="34" charset="0"/>
            </a:endParaRPr>
          </a:p>
        </p:txBody>
      </p:sp>
      <p:sp>
        <p:nvSpPr>
          <p:cNvPr id="7" name="Rectangle 6"/>
          <p:cNvSpPr/>
          <p:nvPr/>
        </p:nvSpPr>
        <p:spPr>
          <a:xfrm>
            <a:off x="5456737" y="4101737"/>
            <a:ext cx="6460583" cy="369332"/>
          </a:xfrm>
          <a:prstGeom prst="rect">
            <a:avLst/>
          </a:prstGeom>
        </p:spPr>
        <p:txBody>
          <a:bodyPr wrap="square">
            <a:spAutoFit/>
          </a:bodyPr>
          <a:lstStyle/>
          <a:p>
            <a:r>
              <a:rPr lang="en-US" b="1" dirty="0" smtClean="0">
                <a:solidFill>
                  <a:srgbClr val="0070C0"/>
                </a:solidFill>
              </a:rPr>
              <a:t>Figure: Different representations of the </a:t>
            </a:r>
            <a:r>
              <a:rPr lang="en-US" b="1" dirty="0" err="1" smtClean="0">
                <a:solidFill>
                  <a:srgbClr val="0070C0"/>
                </a:solidFill>
              </a:rPr>
              <a:t>LibraryMember</a:t>
            </a:r>
            <a:r>
              <a:rPr lang="en-US" b="1" dirty="0" smtClean="0">
                <a:solidFill>
                  <a:srgbClr val="0070C0"/>
                </a:solidFill>
              </a:rPr>
              <a:t> class.</a:t>
            </a:r>
            <a:endParaRPr lang="en-US" b="1" dirty="0">
              <a:solidFill>
                <a:srgbClr val="0070C0"/>
              </a:solidFill>
            </a:endParaRPr>
          </a:p>
        </p:txBody>
      </p:sp>
    </p:spTree>
    <p:extLst>
      <p:ext uri="{BB962C8B-B14F-4D97-AF65-F5344CB8AC3E}">
        <p14:creationId xmlns:p14="http://schemas.microsoft.com/office/powerpoint/2010/main" val="102585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83" y="247559"/>
            <a:ext cx="10515600" cy="536212"/>
          </a:xfrm>
        </p:spPr>
        <p:txBody>
          <a:bodyPr>
            <a:normAutofit/>
          </a:bodyPr>
          <a:lstStyle/>
          <a:p>
            <a:r>
              <a:rPr lang="en-US" sz="3200" dirty="0" smtClean="0">
                <a:solidFill>
                  <a:srgbClr val="C00000"/>
                </a:solidFill>
                <a:latin typeface="Arial Black" panose="020B0A04020102020204" pitchFamily="34" charset="0"/>
              </a:rPr>
              <a:t>Class Diagram</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668383" y="783771"/>
            <a:ext cx="11205754" cy="5682344"/>
          </a:xfrm>
        </p:spPr>
        <p:txBody>
          <a:bodyPr>
            <a:normAutofit fontScale="92500" lnSpcReduction="10000"/>
          </a:bodyPr>
          <a:lstStyle/>
          <a:p>
            <a:pPr marL="0" indent="0" algn="just">
              <a:lnSpc>
                <a:spcPct val="130000"/>
              </a:lnSpc>
              <a:buNone/>
            </a:pPr>
            <a:r>
              <a:rPr lang="en-US" sz="2600" dirty="0" smtClean="0">
                <a:solidFill>
                  <a:srgbClr val="00B050"/>
                </a:solidFill>
                <a:latin typeface="Berlin Sans FB Demi" panose="020E0802020502020306" pitchFamily="34" charset="0"/>
              </a:rPr>
              <a:t>Attributes: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An attribute is a named property of a class. It represents the kind of data that an object might store.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Attributes are listed by their names, and optionally their types (that is, their class, e.g., </a:t>
            </a:r>
            <a:r>
              <a:rPr lang="en-US" sz="2400" dirty="0" err="1" smtClean="0">
                <a:solidFill>
                  <a:srgbClr val="0070C0"/>
                </a:solidFill>
                <a:latin typeface="Berlin Sans FB" panose="020E0602020502020306" pitchFamily="34" charset="0"/>
              </a:rPr>
              <a:t>Int</a:t>
            </a:r>
            <a:r>
              <a:rPr lang="en-US" sz="2400" dirty="0" smtClean="0">
                <a:solidFill>
                  <a:srgbClr val="0070C0"/>
                </a:solidFill>
                <a:latin typeface="Berlin Sans FB" panose="020E0602020502020306" pitchFamily="34" charset="0"/>
              </a:rPr>
              <a:t>, Book, Employee, etc.), an initial value, and some constraints may be specified.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Attribute names begin with a lower case letter, and are written left-justified using plain type letters.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An attribute name may be followed by square brackets containing a multiplicity expression, e.g., </a:t>
            </a:r>
            <a:r>
              <a:rPr lang="en-US" sz="2400" dirty="0" err="1" smtClean="0">
                <a:solidFill>
                  <a:srgbClr val="0070C0"/>
                </a:solidFill>
                <a:latin typeface="Berlin Sans FB" panose="020E0602020502020306" pitchFamily="34" charset="0"/>
              </a:rPr>
              <a:t>sensorStatus</a:t>
            </a:r>
            <a:r>
              <a:rPr lang="en-US" sz="2400" dirty="0" smtClean="0">
                <a:solidFill>
                  <a:srgbClr val="0070C0"/>
                </a:solidFill>
                <a:latin typeface="Berlin Sans FB" panose="020E0602020502020306" pitchFamily="34" charset="0"/>
              </a:rPr>
              <a:t>[10]. The multiplicity expression indicates the number of attributes that would be present per instance of the class.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type of an attribute is written by following the attribute name with a colon and the type name, (e.g. </a:t>
            </a:r>
            <a:r>
              <a:rPr lang="en-US" sz="2400" dirty="0" err="1" smtClean="0">
                <a:solidFill>
                  <a:srgbClr val="0070C0"/>
                </a:solidFill>
                <a:latin typeface="Berlin Sans FB" panose="020E0602020502020306" pitchFamily="34" charset="0"/>
              </a:rPr>
              <a:t>sensorStatus:Int</a:t>
            </a:r>
            <a:r>
              <a:rPr lang="en-US" sz="2400" dirty="0" smtClean="0">
                <a:solidFill>
                  <a:srgbClr val="0070C0"/>
                </a:solidFill>
                <a:latin typeface="Berlin Sans FB" panose="020E0602020502020306" pitchFamily="34" charset="0"/>
              </a:rPr>
              <a:t>).</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637470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247559"/>
            <a:ext cx="10515600" cy="536212"/>
          </a:xfrm>
        </p:spPr>
        <p:txBody>
          <a:bodyPr>
            <a:normAutofit/>
          </a:bodyPr>
          <a:lstStyle/>
          <a:p>
            <a:r>
              <a:rPr lang="en-US" sz="3000" dirty="0" smtClean="0">
                <a:solidFill>
                  <a:srgbClr val="C00000"/>
                </a:solidFill>
                <a:latin typeface="Arial Black" panose="020B0A04020102020204" pitchFamily="34" charset="0"/>
              </a:rPr>
              <a:t>Class Diagram</a:t>
            </a:r>
            <a:endParaRPr lang="en-US" sz="30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444137" y="783771"/>
            <a:ext cx="11586754" cy="5878286"/>
          </a:xfrm>
        </p:spPr>
        <p:txBody>
          <a:bodyPr>
            <a:normAutofit/>
          </a:bodyPr>
          <a:lstStyle/>
          <a:p>
            <a:pPr marL="0" indent="0" algn="just">
              <a:lnSpc>
                <a:spcPct val="130000"/>
              </a:lnSpc>
              <a:buNone/>
            </a:pPr>
            <a:r>
              <a:rPr lang="en-US" sz="2400" dirty="0" smtClean="0">
                <a:solidFill>
                  <a:srgbClr val="00B050"/>
                </a:solidFill>
                <a:latin typeface="Berlin Sans FB Demi" panose="020E0802020502020306" pitchFamily="34" charset="0"/>
              </a:rPr>
              <a:t>Association:</a:t>
            </a:r>
            <a:r>
              <a:rPr lang="en-US" sz="2400" dirty="0" smtClean="0"/>
              <a:t>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Association between two classes is represented by drawing a straight line between the concerned classes. </a:t>
            </a:r>
            <a:endParaRPr lang="en-US" sz="2400" dirty="0" smtClean="0">
              <a:solidFill>
                <a:srgbClr val="0070C0"/>
              </a:solidFill>
              <a:latin typeface="Berlin Sans FB" panose="020E0602020502020306" pitchFamily="34" charset="0"/>
            </a:endParaRP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a:t>
            </a:r>
            <a:r>
              <a:rPr lang="en-US" sz="2400" dirty="0" smtClean="0">
                <a:solidFill>
                  <a:srgbClr val="0070C0"/>
                </a:solidFill>
                <a:latin typeface="Berlin Sans FB" panose="020E0602020502020306" pitchFamily="34" charset="0"/>
              </a:rPr>
              <a:t>name of the association is written alongside the association line. </a:t>
            </a:r>
            <a:endParaRPr lang="en-US" sz="2400" dirty="0" smtClean="0">
              <a:solidFill>
                <a:srgbClr val="0070C0"/>
              </a:solidFill>
              <a:latin typeface="Berlin Sans FB" panose="020E0602020502020306" pitchFamily="34" charset="0"/>
            </a:endParaRP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An </a:t>
            </a:r>
            <a:r>
              <a:rPr lang="en-US" sz="2400" dirty="0" smtClean="0">
                <a:solidFill>
                  <a:srgbClr val="0070C0"/>
                </a:solidFill>
                <a:latin typeface="Berlin Sans FB" panose="020E0602020502020306" pitchFamily="34" charset="0"/>
              </a:rPr>
              <a:t>arrowhead may be placed on the association line to indicate the reading direction of the annotated association name. </a:t>
            </a:r>
            <a:endParaRPr lang="en-US" sz="2400" dirty="0" smtClean="0">
              <a:solidFill>
                <a:srgbClr val="0070C0"/>
              </a:solidFill>
              <a:latin typeface="Berlin Sans FB" panose="020E0602020502020306" pitchFamily="34" charset="0"/>
            </a:endParaRP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On </a:t>
            </a:r>
            <a:r>
              <a:rPr lang="en-US" sz="2400" dirty="0" smtClean="0">
                <a:solidFill>
                  <a:srgbClr val="0070C0"/>
                </a:solidFill>
                <a:latin typeface="Berlin Sans FB" panose="020E0602020502020306" pitchFamily="34" charset="0"/>
              </a:rPr>
              <a:t>each side of the association relation, the multiplicity is either noted as a single number or as a value range. </a:t>
            </a:r>
            <a:r>
              <a:rPr lang="en-US" sz="2400" dirty="0" smtClean="0">
                <a:solidFill>
                  <a:srgbClr val="0070C0"/>
                </a:solidFill>
                <a:latin typeface="Berlin Sans FB" panose="020E0602020502020306" pitchFamily="34" charset="0"/>
              </a:rPr>
              <a:t>The </a:t>
            </a:r>
            <a:r>
              <a:rPr lang="en-US" sz="2400" dirty="0" smtClean="0">
                <a:solidFill>
                  <a:srgbClr val="0070C0"/>
                </a:solidFill>
                <a:latin typeface="Berlin Sans FB" panose="020E0602020502020306" pitchFamily="34" charset="0"/>
              </a:rPr>
              <a:t>multiplicity indicates how many instances of one class are associated with one instance of the other class. Value ranges of multiplicity are noted by specifying the minimum and maximum value, separated by two dots, e.g., 1..5. </a:t>
            </a:r>
            <a:endParaRPr lang="en-US" sz="2400" dirty="0" smtClean="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686361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247559"/>
            <a:ext cx="10515600" cy="536212"/>
          </a:xfrm>
        </p:spPr>
        <p:txBody>
          <a:bodyPr>
            <a:normAutofit/>
          </a:bodyPr>
          <a:lstStyle/>
          <a:p>
            <a:r>
              <a:rPr lang="en-US" sz="3000" dirty="0" smtClean="0">
                <a:solidFill>
                  <a:srgbClr val="C00000"/>
                </a:solidFill>
                <a:latin typeface="Arial Black" panose="020B0A04020102020204" pitchFamily="34" charset="0"/>
              </a:rPr>
              <a:t>Class Diagram</a:t>
            </a:r>
            <a:endParaRPr lang="en-US" sz="30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444137" y="783771"/>
            <a:ext cx="11586754" cy="5878286"/>
          </a:xfrm>
        </p:spPr>
        <p:txBody>
          <a:bodyPr>
            <a:normAutofit/>
          </a:bodyPr>
          <a:lstStyle/>
          <a:p>
            <a:pPr marL="0" indent="0" algn="just">
              <a:lnSpc>
                <a:spcPct val="130000"/>
              </a:lnSpc>
              <a:buNone/>
            </a:pPr>
            <a:r>
              <a:rPr lang="en-US" sz="2400" dirty="0" smtClean="0">
                <a:solidFill>
                  <a:srgbClr val="00B050"/>
                </a:solidFill>
                <a:latin typeface="Berlin Sans FB Demi" panose="020E0802020502020306" pitchFamily="34" charset="0"/>
              </a:rPr>
              <a:t>Association</a:t>
            </a:r>
            <a:r>
              <a:rPr lang="en-US" sz="2400" dirty="0" smtClean="0">
                <a:solidFill>
                  <a:srgbClr val="00B050"/>
                </a:solidFill>
                <a:latin typeface="Berlin Sans FB Demi" panose="020E0802020502020306" pitchFamily="34" charset="0"/>
              </a:rPr>
              <a:t>: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An </a:t>
            </a:r>
            <a:r>
              <a:rPr lang="en-US" sz="2400" dirty="0">
                <a:solidFill>
                  <a:srgbClr val="0070C0"/>
                </a:solidFill>
                <a:latin typeface="Berlin Sans FB" panose="020E0602020502020306" pitchFamily="34" charset="0"/>
              </a:rPr>
              <a:t>asterisk is used as a wild card and means many (zero or more). The association of the given figure should be read as “Many books may be borrowed by a </a:t>
            </a:r>
            <a:r>
              <a:rPr lang="en-US" sz="2400" dirty="0" err="1">
                <a:solidFill>
                  <a:srgbClr val="0070C0"/>
                </a:solidFill>
                <a:latin typeface="Berlin Sans FB" panose="020E0602020502020306" pitchFamily="34" charset="0"/>
              </a:rPr>
              <a:t>LibraryMember</a:t>
            </a:r>
            <a:r>
              <a:rPr lang="en-US" sz="2400" dirty="0">
                <a:solidFill>
                  <a:srgbClr val="0070C0"/>
                </a:solidFill>
                <a:latin typeface="Berlin Sans FB" panose="020E0602020502020306" pitchFamily="34" charset="0"/>
              </a:rPr>
              <a:t> and a book may be borrowed by exactly one member”. </a:t>
            </a:r>
          </a:p>
          <a:p>
            <a:pPr marL="0" indent="0" algn="just">
              <a:lnSpc>
                <a:spcPct val="130000"/>
              </a:lnSpc>
              <a:buNone/>
            </a:pPr>
            <a:endParaRPr lang="en-US" sz="2400" dirty="0"/>
          </a:p>
          <a:p>
            <a:pPr marL="0" indent="0" algn="just">
              <a:lnSpc>
                <a:spcPct val="130000"/>
              </a:lnSpc>
              <a:buNone/>
            </a:pPr>
            <a:endParaRPr lang="en-US" sz="2400" dirty="0" smtClean="0"/>
          </a:p>
        </p:txBody>
      </p:sp>
      <p:pic>
        <p:nvPicPr>
          <p:cNvPr id="4" name="Picture 3"/>
          <p:cNvPicPr>
            <a:picLocks noChangeAspect="1"/>
          </p:cNvPicPr>
          <p:nvPr/>
        </p:nvPicPr>
        <p:blipFill>
          <a:blip r:embed="rId2"/>
          <a:stretch>
            <a:fillRect/>
          </a:stretch>
        </p:blipFill>
        <p:spPr>
          <a:xfrm>
            <a:off x="598628" y="3096713"/>
            <a:ext cx="8662937" cy="1582457"/>
          </a:xfrm>
          <a:prstGeom prst="rect">
            <a:avLst/>
          </a:prstGeom>
        </p:spPr>
      </p:pic>
      <p:sp>
        <p:nvSpPr>
          <p:cNvPr id="5" name="Rectangle 4"/>
          <p:cNvSpPr/>
          <p:nvPr/>
        </p:nvSpPr>
        <p:spPr>
          <a:xfrm>
            <a:off x="598628" y="4734723"/>
            <a:ext cx="4366388" cy="400110"/>
          </a:xfrm>
          <a:prstGeom prst="rect">
            <a:avLst/>
          </a:prstGeom>
        </p:spPr>
        <p:txBody>
          <a:bodyPr wrap="none">
            <a:spAutoFit/>
          </a:bodyPr>
          <a:lstStyle/>
          <a:p>
            <a:r>
              <a:rPr lang="en-US" sz="2000" dirty="0" smtClean="0">
                <a:solidFill>
                  <a:srgbClr val="0070C0"/>
                </a:solidFill>
                <a:latin typeface="Berlin Sans FB" panose="020E0602020502020306" pitchFamily="34" charset="0"/>
              </a:rPr>
              <a:t>Figure: Association </a:t>
            </a:r>
            <a:r>
              <a:rPr lang="en-US" sz="2000" dirty="0">
                <a:solidFill>
                  <a:srgbClr val="0070C0"/>
                </a:solidFill>
                <a:latin typeface="Berlin Sans FB" panose="020E0602020502020306" pitchFamily="34" charset="0"/>
              </a:rPr>
              <a:t>between two classes</a:t>
            </a:r>
          </a:p>
        </p:txBody>
      </p:sp>
    </p:spTree>
    <p:extLst>
      <p:ext uri="{BB962C8B-B14F-4D97-AF65-F5344CB8AC3E}">
        <p14:creationId xmlns:p14="http://schemas.microsoft.com/office/powerpoint/2010/main" val="387497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83" y="247559"/>
            <a:ext cx="10215154" cy="536212"/>
          </a:xfrm>
        </p:spPr>
        <p:txBody>
          <a:bodyPr>
            <a:normAutofit/>
          </a:bodyPr>
          <a:lstStyle/>
          <a:p>
            <a:r>
              <a:rPr lang="en-US" sz="3000" dirty="0" smtClean="0">
                <a:solidFill>
                  <a:srgbClr val="C00000"/>
                </a:solidFill>
                <a:latin typeface="Arial Black" panose="020B0A04020102020204" pitchFamily="34" charset="0"/>
              </a:rPr>
              <a:t>Class Diagram</a:t>
            </a:r>
            <a:endParaRPr lang="en-US" sz="30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744583" y="783771"/>
            <a:ext cx="11286308" cy="4963886"/>
          </a:xfrm>
        </p:spPr>
        <p:txBody>
          <a:bodyPr>
            <a:normAutofit/>
          </a:bodyPr>
          <a:lstStyle/>
          <a:p>
            <a:pPr marL="0" indent="0" algn="just">
              <a:lnSpc>
                <a:spcPct val="130000"/>
              </a:lnSpc>
              <a:buNone/>
            </a:pPr>
            <a:r>
              <a:rPr lang="en-US" sz="2400" dirty="0" smtClean="0">
                <a:solidFill>
                  <a:srgbClr val="00B050"/>
                </a:solidFill>
                <a:latin typeface="Berlin Sans FB Demi" panose="020E0802020502020306" pitchFamily="34" charset="0"/>
              </a:rPr>
              <a:t>Aggregation</a:t>
            </a:r>
            <a:r>
              <a:rPr lang="en-US" sz="2400" dirty="0" smtClean="0">
                <a:solidFill>
                  <a:srgbClr val="00B050"/>
                </a:solidFill>
                <a:latin typeface="Berlin Sans FB Demi" panose="020E0802020502020306" pitchFamily="34" charset="0"/>
              </a:rPr>
              <a:t>:</a:t>
            </a:r>
            <a:r>
              <a:rPr lang="en-US" sz="2400" dirty="0" smtClean="0"/>
              <a:t> </a:t>
            </a:r>
            <a:endParaRPr lang="en-US" sz="2400" dirty="0" smtClean="0"/>
          </a:p>
          <a:p>
            <a:pPr marL="0" indent="0" algn="just">
              <a:lnSpc>
                <a:spcPct val="130000"/>
              </a:lnSpc>
              <a:buNone/>
            </a:pPr>
            <a:r>
              <a:rPr lang="en-US" sz="2400" dirty="0">
                <a:solidFill>
                  <a:srgbClr val="0070C0"/>
                </a:solidFill>
                <a:latin typeface="Berlin Sans FB" panose="020E0602020502020306" pitchFamily="34" charset="0"/>
              </a:rPr>
              <a:t>Aggregation is a special type of association relation where the involved classes are not only associated to each other, but a whole-part relationship exists between them. That is, an aggregate object not only “knows” the ids of its parts (and therefore can invoke the methods of its parts), but also takes the responsibility of creating and destroying </a:t>
            </a:r>
            <a:r>
              <a:rPr lang="en-US" sz="2400" dirty="0" smtClean="0">
                <a:solidFill>
                  <a:srgbClr val="0070C0"/>
                </a:solidFill>
                <a:latin typeface="Berlin Sans FB" panose="020E0602020502020306" pitchFamily="34" charset="0"/>
              </a:rPr>
              <a:t>its </a:t>
            </a:r>
            <a:r>
              <a:rPr lang="en-US" sz="2400" dirty="0">
                <a:solidFill>
                  <a:srgbClr val="0070C0"/>
                </a:solidFill>
                <a:latin typeface="Berlin Sans FB" panose="020E0602020502020306" pitchFamily="34" charset="0"/>
              </a:rPr>
              <a:t>parts. </a:t>
            </a:r>
            <a:endParaRPr lang="en-US" sz="2400" dirty="0" smtClean="0">
              <a:solidFill>
                <a:srgbClr val="0070C0"/>
              </a:solidFill>
              <a:latin typeface="Berlin Sans FB" panose="020E0602020502020306" pitchFamily="34" charset="0"/>
            </a:endParaRPr>
          </a:p>
          <a:p>
            <a:pPr marL="0" indent="0" algn="just">
              <a:lnSpc>
                <a:spcPct val="130000"/>
              </a:lnSpc>
              <a:buNone/>
            </a:pPr>
            <a:r>
              <a:rPr lang="en-US" sz="2400" dirty="0" smtClean="0">
                <a:solidFill>
                  <a:srgbClr val="0070C0"/>
                </a:solidFill>
                <a:latin typeface="Berlin Sans FB" panose="020E0602020502020306" pitchFamily="34" charset="0"/>
              </a:rPr>
              <a:t>Aggregation </a:t>
            </a:r>
            <a:r>
              <a:rPr lang="en-US" sz="2400" dirty="0">
                <a:solidFill>
                  <a:srgbClr val="0070C0"/>
                </a:solidFill>
                <a:latin typeface="Berlin Sans FB" panose="020E0602020502020306" pitchFamily="34" charset="0"/>
              </a:rPr>
              <a:t>is represented by an empty diamond symbol at the aggregate end of a relationship. </a:t>
            </a:r>
            <a:endParaRPr lang="en-US" sz="2400" dirty="0" smtClean="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374581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247559"/>
            <a:ext cx="10515600" cy="536212"/>
          </a:xfrm>
        </p:spPr>
        <p:txBody>
          <a:bodyPr>
            <a:normAutofit/>
          </a:bodyPr>
          <a:lstStyle/>
          <a:p>
            <a:r>
              <a:rPr lang="en-US" sz="3000" dirty="0" smtClean="0">
                <a:solidFill>
                  <a:srgbClr val="C00000"/>
                </a:solidFill>
                <a:latin typeface="Arial Black" panose="020B0A04020102020204" pitchFamily="34" charset="0"/>
              </a:rPr>
              <a:t>Class Diagram</a:t>
            </a:r>
            <a:endParaRPr lang="en-US" sz="30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444137" y="783771"/>
            <a:ext cx="11586754" cy="5878286"/>
          </a:xfrm>
        </p:spPr>
        <p:txBody>
          <a:bodyPr>
            <a:normAutofit/>
          </a:bodyPr>
          <a:lstStyle/>
          <a:p>
            <a:pPr marL="0" indent="0" algn="just">
              <a:lnSpc>
                <a:spcPct val="130000"/>
              </a:lnSpc>
              <a:buNone/>
            </a:pPr>
            <a:r>
              <a:rPr lang="en-US" sz="2400" dirty="0" smtClean="0">
                <a:solidFill>
                  <a:srgbClr val="00B050"/>
                </a:solidFill>
                <a:latin typeface="Berlin Sans FB Demi" panose="020E0802020502020306" pitchFamily="34" charset="0"/>
              </a:rPr>
              <a:t>Aggregation</a:t>
            </a:r>
            <a:r>
              <a:rPr lang="en-US" sz="2400" dirty="0" smtClean="0">
                <a:solidFill>
                  <a:srgbClr val="00B050"/>
                </a:solidFill>
                <a:latin typeface="Berlin Sans FB Demi" panose="020E0802020502020306" pitchFamily="34" charset="0"/>
              </a:rPr>
              <a:t>:</a:t>
            </a:r>
            <a:r>
              <a:rPr lang="en-US" sz="2400" dirty="0" smtClean="0"/>
              <a:t> </a:t>
            </a:r>
            <a:endParaRPr lang="en-US" sz="2400" dirty="0" smtClean="0"/>
          </a:p>
          <a:p>
            <a:pPr marL="0" indent="0" algn="just">
              <a:lnSpc>
                <a:spcPct val="130000"/>
              </a:lnSpc>
              <a:buNone/>
            </a:pPr>
            <a:r>
              <a:rPr lang="en-US" sz="2400" dirty="0">
                <a:solidFill>
                  <a:srgbClr val="0070C0"/>
                </a:solidFill>
                <a:latin typeface="Berlin Sans FB" panose="020E0602020502020306" pitchFamily="34" charset="0"/>
              </a:rPr>
              <a:t>An example of the aggregation relationship has been shown in </a:t>
            </a:r>
            <a:r>
              <a:rPr lang="en-US" sz="2400" dirty="0" smtClean="0">
                <a:solidFill>
                  <a:srgbClr val="0070C0"/>
                </a:solidFill>
                <a:latin typeface="Berlin Sans FB" panose="020E0602020502020306" pitchFamily="34" charset="0"/>
              </a:rPr>
              <a:t>the figure. </a:t>
            </a:r>
            <a:r>
              <a:rPr lang="en-US" sz="2400" dirty="0">
                <a:solidFill>
                  <a:srgbClr val="0070C0"/>
                </a:solidFill>
                <a:latin typeface="Berlin Sans FB" panose="020E0602020502020306" pitchFamily="34" charset="0"/>
              </a:rPr>
              <a:t>The figure represents the fact that a document can be considered as an aggregation of paragraphs. Each paragraph can in turn be considered as an aggregation of sentences. Observe that the number 1 is annotated at the diamond end, and the symbol * is annotated at the other end. This means that one document can have many paragraphs. On the other hand, if we wanted to indicate that a document consists of exactly </a:t>
            </a:r>
            <a:r>
              <a:rPr lang="en-US" sz="2400" dirty="0" smtClean="0">
                <a:solidFill>
                  <a:srgbClr val="0070C0"/>
                </a:solidFill>
                <a:latin typeface="Berlin Sans FB" panose="020E0602020502020306" pitchFamily="34" charset="0"/>
              </a:rPr>
              <a:t>10 </a:t>
            </a:r>
            <a:r>
              <a:rPr lang="en-US" sz="2400" dirty="0">
                <a:solidFill>
                  <a:srgbClr val="0070C0"/>
                </a:solidFill>
                <a:latin typeface="Berlin Sans FB" panose="020E0602020502020306" pitchFamily="34" charset="0"/>
              </a:rPr>
              <a:t>paragraphs, then we would have written number </a:t>
            </a:r>
            <a:r>
              <a:rPr lang="en-US" sz="2400" dirty="0" smtClean="0">
                <a:solidFill>
                  <a:srgbClr val="0070C0"/>
                </a:solidFill>
                <a:latin typeface="Berlin Sans FB" panose="020E0602020502020306" pitchFamily="34" charset="0"/>
              </a:rPr>
              <a:t>10 </a:t>
            </a:r>
            <a:r>
              <a:rPr lang="en-US" sz="2400" dirty="0">
                <a:solidFill>
                  <a:srgbClr val="0070C0"/>
                </a:solidFill>
                <a:latin typeface="Berlin Sans FB" panose="020E0602020502020306" pitchFamily="34" charset="0"/>
              </a:rPr>
              <a:t>in place of the symbol </a:t>
            </a:r>
            <a:r>
              <a:rPr lang="en-US" sz="2400" dirty="0" smtClean="0">
                <a:solidFill>
                  <a:srgbClr val="0070C0"/>
                </a:solidFill>
                <a:latin typeface="Berlin Sans FB" panose="020E0602020502020306" pitchFamily="34" charset="0"/>
              </a:rPr>
              <a:t>*.</a:t>
            </a:r>
          </a:p>
          <a:p>
            <a:pPr marL="0" indent="0" algn="just">
              <a:lnSpc>
                <a:spcPct val="130000"/>
              </a:lnSpc>
              <a:buNone/>
            </a:pPr>
            <a:endParaRPr lang="en-US" sz="2400" dirty="0" smtClean="0">
              <a:solidFill>
                <a:srgbClr val="0070C0"/>
              </a:solidFill>
              <a:latin typeface="Berlin Sans FB" panose="020E0602020502020306" pitchFamily="34" charset="0"/>
            </a:endParaRPr>
          </a:p>
        </p:txBody>
      </p:sp>
      <p:pic>
        <p:nvPicPr>
          <p:cNvPr id="6" name="Picture 5"/>
          <p:cNvPicPr>
            <a:picLocks noChangeAspect="1"/>
          </p:cNvPicPr>
          <p:nvPr/>
        </p:nvPicPr>
        <p:blipFill>
          <a:blip r:embed="rId2"/>
          <a:stretch>
            <a:fillRect/>
          </a:stretch>
        </p:blipFill>
        <p:spPr>
          <a:xfrm>
            <a:off x="2882401" y="4957625"/>
            <a:ext cx="7881393" cy="1187827"/>
          </a:xfrm>
          <a:prstGeom prst="rect">
            <a:avLst/>
          </a:prstGeom>
        </p:spPr>
      </p:pic>
      <p:sp>
        <p:nvSpPr>
          <p:cNvPr id="7" name="Rectangle 6"/>
          <p:cNvSpPr/>
          <p:nvPr/>
        </p:nvSpPr>
        <p:spPr>
          <a:xfrm>
            <a:off x="2882401" y="6145452"/>
            <a:ext cx="4217821" cy="400110"/>
          </a:xfrm>
          <a:prstGeom prst="rect">
            <a:avLst/>
          </a:prstGeom>
        </p:spPr>
        <p:txBody>
          <a:bodyPr wrap="none">
            <a:spAutoFit/>
          </a:bodyPr>
          <a:lstStyle/>
          <a:p>
            <a:r>
              <a:rPr lang="en-US" sz="2000" dirty="0" smtClean="0">
                <a:solidFill>
                  <a:srgbClr val="0070C0"/>
                </a:solidFill>
                <a:latin typeface="Berlin Sans FB" panose="020E0602020502020306" pitchFamily="34" charset="0"/>
              </a:rPr>
              <a:t>Figure: Representation </a:t>
            </a:r>
            <a:r>
              <a:rPr lang="en-US" sz="2000" dirty="0">
                <a:solidFill>
                  <a:srgbClr val="0070C0"/>
                </a:solidFill>
                <a:latin typeface="Berlin Sans FB" panose="020E0602020502020306" pitchFamily="34" charset="0"/>
              </a:rPr>
              <a:t>of aggregation</a:t>
            </a:r>
          </a:p>
        </p:txBody>
      </p:sp>
    </p:spTree>
    <p:extLst>
      <p:ext uri="{BB962C8B-B14F-4D97-AF65-F5344CB8AC3E}">
        <p14:creationId xmlns:p14="http://schemas.microsoft.com/office/powerpoint/2010/main" val="3542163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1409</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Berlin Sans FB</vt:lpstr>
      <vt:lpstr>Berlin Sans FB Demi</vt:lpstr>
      <vt:lpstr>Calibri</vt:lpstr>
      <vt:lpstr>Calibri Light</vt:lpstr>
      <vt:lpstr>Wingdings</vt:lpstr>
      <vt:lpstr>Office Theme</vt:lpstr>
      <vt:lpstr>Unified Modeling Language</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Modeling Language</dc:title>
  <dc:creator>User</dc:creator>
  <cp:lastModifiedBy>User</cp:lastModifiedBy>
  <cp:revision>14</cp:revision>
  <dcterms:created xsi:type="dcterms:W3CDTF">2023-09-27T04:21:11Z</dcterms:created>
  <dcterms:modified xsi:type="dcterms:W3CDTF">2023-10-01T04:02:07Z</dcterms:modified>
</cp:coreProperties>
</file>