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57E6CB-0CB8-4EAA-80E0-B0B69B5F4FEC}"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417055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57E6CB-0CB8-4EAA-80E0-B0B69B5F4FEC}"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54273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57E6CB-0CB8-4EAA-80E0-B0B69B5F4FEC}"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282688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57E6CB-0CB8-4EAA-80E0-B0B69B5F4FEC}"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1523567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57E6CB-0CB8-4EAA-80E0-B0B69B5F4FEC}" type="datetimeFigureOut">
              <a:rPr lang="en-US" smtClean="0"/>
              <a:t>10/8/2023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3734413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57E6CB-0CB8-4EAA-80E0-B0B69B5F4FEC}"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351412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57E6CB-0CB8-4EAA-80E0-B0B69B5F4FEC}" type="datetimeFigureOut">
              <a:rPr lang="en-US" smtClean="0"/>
              <a:t>10/8/2023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4156849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57E6CB-0CB8-4EAA-80E0-B0B69B5F4FEC}" type="datetimeFigureOut">
              <a:rPr lang="en-US" smtClean="0"/>
              <a:t>10/8/2023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368439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57E6CB-0CB8-4EAA-80E0-B0B69B5F4FEC}" type="datetimeFigureOut">
              <a:rPr lang="en-US" smtClean="0"/>
              <a:t>10/8/2023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4044590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7E6CB-0CB8-4EAA-80E0-B0B69B5F4FEC}"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80170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57E6CB-0CB8-4EAA-80E0-B0B69B5F4FEC}" type="datetimeFigureOut">
              <a:rPr lang="en-US" smtClean="0"/>
              <a:t>10/8/2023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6F953B-EA6B-44D0-BEE0-1E809813F0BE}" type="slidenum">
              <a:rPr lang="en-US" smtClean="0"/>
              <a:t>‹#›</a:t>
            </a:fld>
            <a:endParaRPr lang="en-US"/>
          </a:p>
        </p:txBody>
      </p:sp>
    </p:spTree>
    <p:extLst>
      <p:ext uri="{BB962C8B-B14F-4D97-AF65-F5344CB8AC3E}">
        <p14:creationId xmlns:p14="http://schemas.microsoft.com/office/powerpoint/2010/main" val="789634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57E6CB-0CB8-4EAA-80E0-B0B69B5F4FEC}" type="datetimeFigureOut">
              <a:rPr lang="en-US" smtClean="0"/>
              <a:t>10/8/2023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6F953B-EA6B-44D0-BEE0-1E809813F0BE}" type="slidenum">
              <a:rPr lang="en-US" smtClean="0"/>
              <a:t>‹#›</a:t>
            </a:fld>
            <a:endParaRPr lang="en-US"/>
          </a:p>
        </p:txBody>
      </p:sp>
    </p:spTree>
    <p:extLst>
      <p:ext uri="{BB962C8B-B14F-4D97-AF65-F5344CB8AC3E}">
        <p14:creationId xmlns:p14="http://schemas.microsoft.com/office/powerpoint/2010/main" val="41754954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4949" y="2651759"/>
            <a:ext cx="11273245" cy="858203"/>
          </a:xfrm>
        </p:spPr>
        <p:txBody>
          <a:bodyPr>
            <a:normAutofit/>
          </a:bodyPr>
          <a:lstStyle/>
          <a:p>
            <a:r>
              <a:rPr lang="en-US" sz="4800" dirty="0" smtClean="0">
                <a:solidFill>
                  <a:srgbClr val="C00000"/>
                </a:solidFill>
                <a:latin typeface="Arial Black" panose="020B0A04020102020204" pitchFamily="34" charset="0"/>
              </a:rPr>
              <a:t>UML: Class Diagram</a:t>
            </a:r>
            <a:endParaRPr lang="en-US" sz="4800" dirty="0"/>
          </a:p>
        </p:txBody>
      </p:sp>
    </p:spTree>
    <p:extLst>
      <p:ext uri="{BB962C8B-B14F-4D97-AF65-F5344CB8AC3E}">
        <p14:creationId xmlns:p14="http://schemas.microsoft.com/office/powerpoint/2010/main" val="345606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Collaboration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63879" y="888275"/>
            <a:ext cx="11401697" cy="5669279"/>
          </a:xfrm>
        </p:spPr>
        <p:txBody>
          <a:bodyPr>
            <a:normAutofit fontScale="92500" lnSpcReduction="10000"/>
          </a:bodyPr>
          <a:lstStyle/>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 collaboration diagram shows both structural and behavioral aspects explicitly. This is unlike a sequence diagram which shows only the behavioral aspects.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structural aspect of a collaboration diagram consists of objects and links among them indicating association between the corresponding classes.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In this diagram, each object is also called a collaborator.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behavioral aspect is described by the set of messages exchanged among the different collaborators.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messages are numbered to indicate the order in which they occur in the corresponding sequence diagram. The link between objects is shown as a solid line and messages are annotated on the line.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 message is drawn as a labelled arrow and is placed near the link. Messages are prefixed with sequence numbers because they are the only way to describe the relative sequencing of the messages in this diagram.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30373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Collaboration Diagram</a:t>
            </a:r>
            <a:endParaRPr lang="en-US" sz="2800" dirty="0">
              <a:solidFill>
                <a:srgbClr val="C00000"/>
              </a:solidFill>
              <a:latin typeface="Arial Black" panose="020B0A04020102020204" pitchFamily="34" charset="0"/>
            </a:endParaRPr>
          </a:p>
        </p:txBody>
      </p:sp>
      <p:pic>
        <p:nvPicPr>
          <p:cNvPr id="4" name="Content Placeholder 3"/>
          <p:cNvPicPr>
            <a:picLocks noGrp="1" noChangeAspect="1"/>
          </p:cNvPicPr>
          <p:nvPr>
            <p:ph idx="1"/>
          </p:nvPr>
        </p:nvPicPr>
        <p:blipFill>
          <a:blip r:embed="rId2"/>
          <a:stretch>
            <a:fillRect/>
          </a:stretch>
        </p:blipFill>
        <p:spPr>
          <a:xfrm>
            <a:off x="4316548" y="1200523"/>
            <a:ext cx="7557589" cy="3830032"/>
          </a:xfrm>
          <a:prstGeom prst="rect">
            <a:avLst/>
          </a:prstGeom>
        </p:spPr>
      </p:pic>
      <p:sp>
        <p:nvSpPr>
          <p:cNvPr id="5" name="Rectangle 4"/>
          <p:cNvSpPr/>
          <p:nvPr/>
        </p:nvSpPr>
        <p:spPr>
          <a:xfrm>
            <a:off x="4225108" y="5030555"/>
            <a:ext cx="5610895" cy="369332"/>
          </a:xfrm>
          <a:prstGeom prst="rect">
            <a:avLst/>
          </a:prstGeom>
        </p:spPr>
        <p:txBody>
          <a:bodyPr wrap="none">
            <a:spAutoFit/>
          </a:bodyPr>
          <a:lstStyle/>
          <a:p>
            <a:r>
              <a:rPr lang="en-US" dirty="0" smtClean="0">
                <a:solidFill>
                  <a:srgbClr val="0070C0"/>
                </a:solidFill>
              </a:rPr>
              <a:t>Figure: Collaboration diagram for the renew book use case</a:t>
            </a:r>
            <a:endParaRPr lang="en-US" dirty="0">
              <a:solidFill>
                <a:srgbClr val="0070C0"/>
              </a:solidFill>
            </a:endParaRPr>
          </a:p>
        </p:txBody>
      </p:sp>
      <p:sp>
        <p:nvSpPr>
          <p:cNvPr id="6" name="Rectangle 5"/>
          <p:cNvSpPr/>
          <p:nvPr/>
        </p:nvSpPr>
        <p:spPr>
          <a:xfrm>
            <a:off x="563880" y="1013891"/>
            <a:ext cx="3517537" cy="4928785"/>
          </a:xfrm>
          <a:prstGeom prst="rect">
            <a:avLst/>
          </a:prstGeom>
        </p:spPr>
        <p:txBody>
          <a:bodyPr wrap="square">
            <a:spAutoFit/>
          </a:bodyPr>
          <a:lstStyle/>
          <a:p>
            <a:pPr algn="just">
              <a:lnSpc>
                <a:spcPct val="120000"/>
              </a:lnSpc>
            </a:pPr>
            <a:r>
              <a:rPr lang="en-US" sz="2200" dirty="0" smtClean="0">
                <a:solidFill>
                  <a:srgbClr val="0070C0"/>
                </a:solidFill>
                <a:latin typeface="Berlin Sans FB" panose="020E0602020502020306" pitchFamily="34" charset="0"/>
              </a:rPr>
              <a:t>The collaboration diagram for the example of use-case sequence ‘renew book’ is shown in figure. A collaboration diagram explicitly shows which class is associated with other classes. Therefore, we can say that the collaboration diagram shows structural information more clearly than the sequence diagram.</a:t>
            </a:r>
            <a:endParaRPr lang="en-US" sz="22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92694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Activity </a:t>
            </a:r>
            <a:r>
              <a:rPr lang="en-US" sz="2800" dirty="0" smtClean="0">
                <a:solidFill>
                  <a:srgbClr val="C00000"/>
                </a:solidFill>
                <a:latin typeface="Arial Black" panose="020B0A04020102020204" pitchFamily="34" charset="0"/>
              </a:rPr>
              <a:t>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63879" y="888275"/>
            <a:ext cx="11401697" cy="5669279"/>
          </a:xfrm>
        </p:spPr>
        <p:txBody>
          <a:bodyPr>
            <a:normAutofit lnSpcReduction="10000"/>
          </a:bodyPr>
          <a:lstStyle/>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An activity diagram can be used to represent various activities (or chunks of processing) that occur during execution of the software and their sequence of </a:t>
            </a:r>
            <a:r>
              <a:rPr lang="en-US" sz="2400" dirty="0" smtClean="0">
                <a:solidFill>
                  <a:srgbClr val="0070C0"/>
                </a:solidFill>
                <a:latin typeface="Berlin Sans FB" panose="020E0602020502020306" pitchFamily="34" charset="0"/>
              </a:rPr>
              <a:t>activation.</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An </a:t>
            </a:r>
            <a:r>
              <a:rPr lang="en-US" sz="2400" dirty="0">
                <a:solidFill>
                  <a:srgbClr val="0070C0"/>
                </a:solidFill>
                <a:latin typeface="Berlin Sans FB" panose="020E0602020502020306" pitchFamily="34" charset="0"/>
              </a:rPr>
              <a:t>activity is a state with an internal action and one or more outgoing transitions. On termination of the internal activity, the appropriate transition is taken. If an activity has more than one outgoing transition, then the exact conditions under which each is </a:t>
            </a:r>
            <a:r>
              <a:rPr lang="en-US" sz="2400" dirty="0" smtClean="0">
                <a:solidFill>
                  <a:srgbClr val="0070C0"/>
                </a:solidFill>
                <a:latin typeface="Berlin Sans FB" panose="020E0602020502020306" pitchFamily="34" charset="0"/>
              </a:rPr>
              <a:t>executed </a:t>
            </a:r>
            <a:r>
              <a:rPr lang="en-US" sz="2400" dirty="0">
                <a:solidFill>
                  <a:srgbClr val="0070C0"/>
                </a:solidFill>
                <a:latin typeface="Berlin Sans FB" panose="020E0602020502020306" pitchFamily="34" charset="0"/>
              </a:rPr>
              <a:t>must be identified through use of appropriate conditions</a:t>
            </a:r>
            <a:r>
              <a:rPr lang="en-US" sz="2400" dirty="0" smtClean="0">
                <a:solidFill>
                  <a:srgbClr val="0070C0"/>
                </a:solidFill>
                <a:latin typeface="Berlin Sans FB" panose="020E0602020502020306" pitchFamily="34" charset="0"/>
              </a:rPr>
              <a:t>.</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Activity diagrams are to some extent similar to flow charts. The main difference is that activity diagrams support description of parallel activities and synchronization aspects involved in different activities. </a:t>
            </a:r>
            <a:endParaRPr lang="en-US" sz="2400" dirty="0" smtClean="0">
              <a:solidFill>
                <a:srgbClr val="0070C0"/>
              </a:solidFill>
              <a:latin typeface="Berlin Sans FB" panose="020E0602020502020306" pitchFamily="34" charset="0"/>
            </a:endParaRP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Activity </a:t>
            </a:r>
            <a:r>
              <a:rPr lang="en-US" sz="2400" dirty="0">
                <a:solidFill>
                  <a:srgbClr val="0070C0"/>
                </a:solidFill>
                <a:latin typeface="Berlin Sans FB" panose="020E0602020502020306" pitchFamily="34" charset="0"/>
              </a:rPr>
              <a:t>diagrams incorporate swim lanes to indicate which components of the software are responsible for which activities.</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877552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182" y="182245"/>
            <a:ext cx="10515600" cy="405584"/>
          </a:xfrm>
        </p:spPr>
        <p:txBody>
          <a:bodyPr>
            <a:normAutofit fontScale="90000"/>
          </a:bodyPr>
          <a:lstStyle/>
          <a:p>
            <a:r>
              <a:rPr lang="en-US" sz="2800" dirty="0">
                <a:solidFill>
                  <a:srgbClr val="C00000"/>
                </a:solidFill>
                <a:latin typeface="Arial Black" panose="020B0A04020102020204" pitchFamily="34" charset="0"/>
              </a:rPr>
              <a:t>Activity Diagram</a:t>
            </a:r>
            <a:endParaRPr lang="en-US" sz="2800" dirty="0"/>
          </a:p>
        </p:txBody>
      </p:sp>
      <p:pic>
        <p:nvPicPr>
          <p:cNvPr id="4" name="Content Placeholder 3"/>
          <p:cNvPicPr>
            <a:picLocks noGrp="1" noChangeAspect="1"/>
          </p:cNvPicPr>
          <p:nvPr>
            <p:ph idx="1"/>
          </p:nvPr>
        </p:nvPicPr>
        <p:blipFill>
          <a:blip r:embed="rId2"/>
          <a:stretch>
            <a:fillRect/>
          </a:stretch>
        </p:blipFill>
        <p:spPr>
          <a:xfrm>
            <a:off x="5301887" y="587829"/>
            <a:ext cx="6598376" cy="4094581"/>
          </a:xfrm>
          <a:prstGeom prst="rect">
            <a:avLst/>
          </a:prstGeom>
        </p:spPr>
      </p:pic>
      <p:sp>
        <p:nvSpPr>
          <p:cNvPr id="5" name="Rectangle 4"/>
          <p:cNvSpPr/>
          <p:nvPr/>
        </p:nvSpPr>
        <p:spPr>
          <a:xfrm>
            <a:off x="592182" y="600893"/>
            <a:ext cx="4632961" cy="5373779"/>
          </a:xfrm>
          <a:prstGeom prst="rect">
            <a:avLst/>
          </a:prstGeom>
        </p:spPr>
        <p:txBody>
          <a:bodyPr wrap="square">
            <a:spAutoFit/>
          </a:bodyPr>
          <a:lstStyle/>
          <a:p>
            <a:pPr marL="342900" indent="-342900" algn="just">
              <a:lnSpc>
                <a:spcPct val="120000"/>
              </a:lnSpc>
              <a:buFont typeface="Wingdings" panose="05000000000000000000" pitchFamily="2" charset="2"/>
              <a:buChar char="Ø"/>
            </a:pPr>
            <a:r>
              <a:rPr lang="en-US" sz="2200" dirty="0">
                <a:solidFill>
                  <a:srgbClr val="0070C0"/>
                </a:solidFill>
                <a:latin typeface="Berlin Sans FB" panose="020E0602020502020306" pitchFamily="34" charset="0"/>
              </a:rPr>
              <a:t>Parallel activities are represented on an activity diagram by using swim lanes. </a:t>
            </a:r>
            <a:endParaRPr lang="en-US" sz="2200" dirty="0" smtClean="0">
              <a:solidFill>
                <a:srgbClr val="0070C0"/>
              </a:solidFill>
              <a:latin typeface="Berlin Sans FB" panose="020E0602020502020306" pitchFamily="34" charset="0"/>
            </a:endParaRPr>
          </a:p>
          <a:p>
            <a:pPr marL="342900" indent="-342900" algn="just">
              <a:lnSpc>
                <a:spcPct val="120000"/>
              </a:lnSpc>
              <a:buFont typeface="Wingdings" panose="05000000000000000000" pitchFamily="2" charset="2"/>
              <a:buChar char="Ø"/>
            </a:pPr>
            <a:r>
              <a:rPr lang="en-US" sz="2200" dirty="0" smtClean="0">
                <a:solidFill>
                  <a:srgbClr val="0070C0"/>
                </a:solidFill>
                <a:latin typeface="Berlin Sans FB" panose="020E0602020502020306" pitchFamily="34" charset="0"/>
              </a:rPr>
              <a:t>Swim </a:t>
            </a:r>
            <a:r>
              <a:rPr lang="en-US" sz="2200" dirty="0">
                <a:solidFill>
                  <a:srgbClr val="0070C0"/>
                </a:solidFill>
                <a:latin typeface="Berlin Sans FB" panose="020E0602020502020306" pitchFamily="34" charset="0"/>
              </a:rPr>
              <a:t>lanes make it possible to group activities based on who is performing </a:t>
            </a:r>
            <a:r>
              <a:rPr lang="en-US" sz="2200" dirty="0" smtClean="0">
                <a:solidFill>
                  <a:srgbClr val="0070C0"/>
                </a:solidFill>
                <a:latin typeface="Berlin Sans FB" panose="020E0602020502020306" pitchFamily="34" charset="0"/>
              </a:rPr>
              <a:t>them.</a:t>
            </a:r>
          </a:p>
          <a:p>
            <a:pPr marL="342900" indent="-342900" algn="just">
              <a:lnSpc>
                <a:spcPct val="120000"/>
              </a:lnSpc>
              <a:buFont typeface="Wingdings" panose="05000000000000000000" pitchFamily="2" charset="2"/>
              <a:buChar char="Ø"/>
            </a:pPr>
            <a:r>
              <a:rPr lang="en-US" sz="2200" dirty="0" smtClean="0">
                <a:solidFill>
                  <a:srgbClr val="0070C0"/>
                </a:solidFill>
                <a:latin typeface="Berlin Sans FB" panose="020E0602020502020306" pitchFamily="34" charset="0"/>
              </a:rPr>
              <a:t>Swim </a:t>
            </a:r>
            <a:r>
              <a:rPr lang="en-US" sz="2200" dirty="0">
                <a:solidFill>
                  <a:srgbClr val="0070C0"/>
                </a:solidFill>
                <a:latin typeface="Berlin Sans FB" panose="020E0602020502020306" pitchFamily="34" charset="0"/>
              </a:rPr>
              <a:t>lanes subdivide activities based on the responsibilities of various </a:t>
            </a:r>
            <a:r>
              <a:rPr lang="en-US" sz="2200" dirty="0" smtClean="0">
                <a:solidFill>
                  <a:srgbClr val="0070C0"/>
                </a:solidFill>
                <a:latin typeface="Berlin Sans FB" panose="020E0602020502020306" pitchFamily="34" charset="0"/>
              </a:rPr>
              <a:t>components. </a:t>
            </a:r>
          </a:p>
          <a:p>
            <a:pPr marL="342900" indent="-342900" algn="just">
              <a:lnSpc>
                <a:spcPct val="120000"/>
              </a:lnSpc>
              <a:buFont typeface="Wingdings" panose="05000000000000000000" pitchFamily="2" charset="2"/>
              <a:buChar char="Ø"/>
            </a:pPr>
            <a:r>
              <a:rPr lang="en-US" sz="2200" dirty="0" smtClean="0">
                <a:solidFill>
                  <a:srgbClr val="0070C0"/>
                </a:solidFill>
                <a:latin typeface="Berlin Sans FB" panose="020E0602020502020306" pitchFamily="34" charset="0"/>
              </a:rPr>
              <a:t>For each </a:t>
            </a:r>
            <a:r>
              <a:rPr lang="en-US" sz="2200" dirty="0">
                <a:solidFill>
                  <a:srgbClr val="0070C0"/>
                </a:solidFill>
                <a:latin typeface="Berlin Sans FB" panose="020E0602020502020306" pitchFamily="34" charset="0"/>
              </a:rPr>
              <a:t>component participating in the use case execution, it becomes clear as to the specific activities for which it is responsible. </a:t>
            </a:r>
          </a:p>
        </p:txBody>
      </p:sp>
      <p:sp>
        <p:nvSpPr>
          <p:cNvPr id="6" name="Rectangle 5"/>
          <p:cNvSpPr/>
          <p:nvPr/>
        </p:nvSpPr>
        <p:spPr>
          <a:xfrm>
            <a:off x="5257800" y="4865291"/>
            <a:ext cx="6642463" cy="1785104"/>
          </a:xfrm>
          <a:prstGeom prst="rect">
            <a:avLst/>
          </a:prstGeom>
        </p:spPr>
        <p:txBody>
          <a:bodyPr wrap="square">
            <a:spAutoFit/>
          </a:bodyPr>
          <a:lstStyle/>
          <a:p>
            <a:pPr marL="342900" indent="-342900" algn="just">
              <a:buFont typeface="Wingdings" panose="05000000000000000000" pitchFamily="2" charset="2"/>
              <a:buChar char="Ø"/>
            </a:pPr>
            <a:r>
              <a:rPr lang="en-US" sz="2200" dirty="0" smtClean="0">
                <a:solidFill>
                  <a:srgbClr val="0070C0"/>
                </a:solidFill>
                <a:latin typeface="Berlin Sans FB" panose="020E0602020502020306" pitchFamily="34" charset="0"/>
              </a:rPr>
              <a:t>The </a:t>
            </a:r>
            <a:r>
              <a:rPr lang="en-US" sz="2200" dirty="0">
                <a:solidFill>
                  <a:srgbClr val="0070C0"/>
                </a:solidFill>
                <a:latin typeface="Berlin Sans FB" panose="020E0602020502020306" pitchFamily="34" charset="0"/>
              </a:rPr>
              <a:t>swim lane corresponding to the academic section, the activities that are carried out by the academic section (check student record and issue identity card) and the specific situation in which these are carried out are </a:t>
            </a:r>
            <a:r>
              <a:rPr lang="en-US" sz="2200" dirty="0" smtClean="0">
                <a:solidFill>
                  <a:srgbClr val="0070C0"/>
                </a:solidFill>
                <a:latin typeface="Berlin Sans FB" panose="020E0602020502020306" pitchFamily="34" charset="0"/>
              </a:rPr>
              <a:t>shown in the figure above.</a:t>
            </a:r>
            <a:endParaRPr lang="en-US" sz="22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0232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State Chart</a:t>
            </a:r>
            <a:r>
              <a:rPr lang="en-US" sz="2800" dirty="0" smtClean="0">
                <a:solidFill>
                  <a:srgbClr val="C00000"/>
                </a:solidFill>
                <a:latin typeface="Arial Black" panose="020B0A04020102020204" pitchFamily="34" charset="0"/>
              </a:rPr>
              <a:t> </a:t>
            </a:r>
            <a:r>
              <a:rPr lang="en-US" sz="2800" dirty="0" smtClean="0">
                <a:solidFill>
                  <a:srgbClr val="C00000"/>
                </a:solidFill>
                <a:latin typeface="Arial Black" panose="020B0A04020102020204" pitchFamily="34" charset="0"/>
              </a:rPr>
              <a:t>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66206" y="888275"/>
            <a:ext cx="10959738" cy="5669279"/>
          </a:xfrm>
        </p:spPr>
        <p:txBody>
          <a:bodyPr>
            <a:normAutofit/>
          </a:bodyPr>
          <a:lstStyle/>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A state chart diagram is normally used to model how the state of an object may change over its life time. </a:t>
            </a:r>
            <a:endParaRPr lang="en-US" sz="2400" dirty="0" smtClean="0">
              <a:solidFill>
                <a:srgbClr val="0070C0"/>
              </a:solidFill>
              <a:latin typeface="Berlin Sans FB" panose="020E0602020502020306" pitchFamily="34" charset="0"/>
            </a:endParaRP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State </a:t>
            </a:r>
            <a:r>
              <a:rPr lang="en-US" sz="2400" dirty="0">
                <a:solidFill>
                  <a:srgbClr val="0070C0"/>
                </a:solidFill>
                <a:latin typeface="Berlin Sans FB" panose="020E0602020502020306" pitchFamily="34" charset="0"/>
              </a:rPr>
              <a:t>chart diagrams are good at describing how the </a:t>
            </a:r>
            <a:r>
              <a:rPr lang="en-US" sz="2400" dirty="0" smtClean="0">
                <a:solidFill>
                  <a:srgbClr val="0070C0"/>
                </a:solidFill>
                <a:latin typeface="Berlin Sans FB" panose="020E0602020502020306" pitchFamily="34" charset="0"/>
              </a:rPr>
              <a:t>behavior </a:t>
            </a:r>
            <a:r>
              <a:rPr lang="en-US" sz="2400" dirty="0">
                <a:solidFill>
                  <a:srgbClr val="0070C0"/>
                </a:solidFill>
                <a:latin typeface="Berlin Sans FB" panose="020E0602020502020306" pitchFamily="34" charset="0"/>
              </a:rPr>
              <a:t>of an object changes across several use case executions</a:t>
            </a:r>
            <a:r>
              <a:rPr lang="en-US" sz="2400" dirty="0" smtClean="0">
                <a:solidFill>
                  <a:srgbClr val="0070C0"/>
                </a:solidFill>
                <a:latin typeface="Berlin Sans FB" panose="020E0602020502020306" pitchFamily="34" charset="0"/>
              </a:rPr>
              <a:t>.</a:t>
            </a:r>
          </a:p>
          <a:p>
            <a:pPr algn="just">
              <a:lnSpc>
                <a:spcPct val="120000"/>
              </a:lnSpc>
              <a:buFont typeface="Wingdings" panose="05000000000000000000" pitchFamily="2" charset="2"/>
              <a:buChar char="Ø"/>
            </a:pPr>
            <a:r>
              <a:rPr lang="en-US" sz="2400" dirty="0">
                <a:solidFill>
                  <a:srgbClr val="0070C0"/>
                </a:solidFill>
                <a:latin typeface="Berlin Sans FB" panose="020E0602020502020306" pitchFamily="34" charset="0"/>
              </a:rPr>
              <a:t>State chart diagrams are based on the finite state machine (FSM) </a:t>
            </a:r>
            <a:r>
              <a:rPr lang="en-US" sz="2400" dirty="0" smtClean="0">
                <a:solidFill>
                  <a:srgbClr val="0070C0"/>
                </a:solidFill>
                <a:latin typeface="Berlin Sans FB" panose="020E0602020502020306" pitchFamily="34" charset="0"/>
              </a:rPr>
              <a:t>formalism which </a:t>
            </a:r>
            <a:r>
              <a:rPr lang="en-US" sz="2400" dirty="0">
                <a:solidFill>
                  <a:srgbClr val="0070C0"/>
                </a:solidFill>
                <a:latin typeface="Berlin Sans FB" panose="020E0602020502020306" pitchFamily="34" charset="0"/>
              </a:rPr>
              <a:t>consists of a finite number of states corresponding to those that the object being modeled can take. The object undergoes state changes when specific events occur</a:t>
            </a:r>
            <a:r>
              <a:rPr lang="en-US" sz="2400" dirty="0" smtClean="0">
                <a:solidFill>
                  <a:srgbClr val="0070C0"/>
                </a:solidFill>
                <a:latin typeface="Berlin Sans FB" panose="020E0602020502020306" pitchFamily="34" charset="0"/>
              </a:rPr>
              <a:t>.</a:t>
            </a:r>
          </a:p>
        </p:txBody>
      </p:sp>
    </p:spTree>
    <p:extLst>
      <p:ext uri="{BB962C8B-B14F-4D97-AF65-F5344CB8AC3E}">
        <p14:creationId xmlns:p14="http://schemas.microsoft.com/office/powerpoint/2010/main" val="317551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State Chart</a:t>
            </a:r>
            <a:r>
              <a:rPr lang="en-US" sz="2800" dirty="0" smtClean="0">
                <a:solidFill>
                  <a:srgbClr val="C00000"/>
                </a:solidFill>
                <a:latin typeface="Arial Black" panose="020B0A04020102020204" pitchFamily="34" charset="0"/>
              </a:rPr>
              <a:t> </a:t>
            </a:r>
            <a:r>
              <a:rPr lang="en-US" sz="2800" dirty="0" smtClean="0">
                <a:solidFill>
                  <a:srgbClr val="C00000"/>
                </a:solidFill>
                <a:latin typeface="Arial Black" panose="020B0A04020102020204" pitchFamily="34" charset="0"/>
              </a:rPr>
              <a:t>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66206" y="888275"/>
            <a:ext cx="10959738" cy="5669279"/>
          </a:xfrm>
        </p:spPr>
        <p:txBody>
          <a:bodyPr>
            <a:normAutofit/>
          </a:bodyPr>
          <a:lstStyle/>
          <a:p>
            <a:pPr marL="0" indent="0" algn="just">
              <a:lnSpc>
                <a:spcPct val="120000"/>
              </a:lnSpc>
              <a:buNone/>
            </a:pPr>
            <a:r>
              <a:rPr lang="en-US" sz="2400" dirty="0">
                <a:solidFill>
                  <a:srgbClr val="C00000"/>
                </a:solidFill>
                <a:latin typeface="Berlin Sans FB Demi" panose="020E0802020502020306" pitchFamily="34" charset="0"/>
              </a:rPr>
              <a:t>Basic elements of a state </a:t>
            </a:r>
            <a:r>
              <a:rPr lang="en-US" sz="2400" dirty="0" smtClean="0">
                <a:solidFill>
                  <a:srgbClr val="C00000"/>
                </a:solidFill>
                <a:latin typeface="Berlin Sans FB Demi" panose="020E0802020502020306" pitchFamily="34" charset="0"/>
              </a:rPr>
              <a:t>chart</a:t>
            </a:r>
          </a:p>
          <a:p>
            <a:pPr marL="0" indent="0" algn="just">
              <a:lnSpc>
                <a:spcPct val="120000"/>
              </a:lnSpc>
              <a:buNone/>
            </a:pPr>
            <a:r>
              <a:rPr lang="en-US" sz="2400" dirty="0" smtClean="0">
                <a:solidFill>
                  <a:srgbClr val="00B050"/>
                </a:solidFill>
                <a:latin typeface="Berlin Sans FB Demi" panose="020E0802020502020306" pitchFamily="34" charset="0"/>
              </a:rPr>
              <a:t>Initial state:</a:t>
            </a:r>
            <a:r>
              <a:rPr lang="en-US" sz="2400" dirty="0" smtClean="0">
                <a:solidFill>
                  <a:srgbClr val="00B050"/>
                </a:solidFill>
              </a:rPr>
              <a:t> </a:t>
            </a:r>
            <a:r>
              <a:rPr lang="en-US" sz="2400" dirty="0" smtClean="0">
                <a:solidFill>
                  <a:srgbClr val="0070C0"/>
                </a:solidFill>
                <a:latin typeface="Berlin Sans FB" panose="020E0602020502020306" pitchFamily="34" charset="0"/>
              </a:rPr>
              <a:t>This represented </a:t>
            </a:r>
            <a:r>
              <a:rPr lang="en-US" sz="2400" dirty="0">
                <a:solidFill>
                  <a:srgbClr val="0070C0"/>
                </a:solidFill>
                <a:latin typeface="Berlin Sans FB" panose="020E0602020502020306" pitchFamily="34" charset="0"/>
              </a:rPr>
              <a:t>by a filled circle</a:t>
            </a:r>
            <a:r>
              <a:rPr lang="en-US" sz="2400" dirty="0" smtClean="0">
                <a:solidFill>
                  <a:srgbClr val="0070C0"/>
                </a:solidFill>
                <a:latin typeface="Berlin Sans FB" panose="020E0602020502020306" pitchFamily="34" charset="0"/>
              </a:rPr>
              <a:t>.</a:t>
            </a:r>
          </a:p>
          <a:p>
            <a:pPr marL="0" indent="0" algn="just">
              <a:lnSpc>
                <a:spcPct val="120000"/>
              </a:lnSpc>
              <a:buNone/>
            </a:pPr>
            <a:r>
              <a:rPr lang="en-US" sz="2400" dirty="0">
                <a:solidFill>
                  <a:srgbClr val="00B050"/>
                </a:solidFill>
                <a:latin typeface="Berlin Sans FB Demi" panose="020E0802020502020306" pitchFamily="34" charset="0"/>
              </a:rPr>
              <a:t>Final </a:t>
            </a:r>
            <a:r>
              <a:rPr lang="en-US" sz="2400" dirty="0" smtClean="0">
                <a:solidFill>
                  <a:srgbClr val="00B050"/>
                </a:solidFill>
                <a:latin typeface="Berlin Sans FB Demi" panose="020E0802020502020306" pitchFamily="34" charset="0"/>
              </a:rPr>
              <a:t>state:</a:t>
            </a:r>
            <a:r>
              <a:rPr lang="en-US" sz="2400" dirty="0" smtClean="0"/>
              <a:t> </a:t>
            </a:r>
            <a:r>
              <a:rPr lang="en-US" sz="2400" dirty="0" smtClean="0">
                <a:solidFill>
                  <a:srgbClr val="0070C0"/>
                </a:solidFill>
                <a:latin typeface="Berlin Sans FB" panose="020E0602020502020306" pitchFamily="34" charset="0"/>
              </a:rPr>
              <a:t>This </a:t>
            </a:r>
            <a:r>
              <a:rPr lang="en-US" sz="2400" dirty="0">
                <a:solidFill>
                  <a:srgbClr val="0070C0"/>
                </a:solidFill>
                <a:latin typeface="Berlin Sans FB" panose="020E0602020502020306" pitchFamily="34" charset="0"/>
              </a:rPr>
              <a:t>is represented by a filled circle inside a larger circle. </a:t>
            </a:r>
            <a:endParaRPr lang="en-US" sz="2400" dirty="0" smtClean="0">
              <a:solidFill>
                <a:srgbClr val="0070C0"/>
              </a:solidFill>
              <a:latin typeface="Berlin Sans FB" panose="020E0602020502020306" pitchFamily="34" charset="0"/>
            </a:endParaRPr>
          </a:p>
          <a:p>
            <a:pPr marL="0" indent="0" algn="just">
              <a:lnSpc>
                <a:spcPct val="120000"/>
              </a:lnSpc>
              <a:buNone/>
            </a:pPr>
            <a:r>
              <a:rPr lang="en-US" sz="2400" dirty="0" smtClean="0">
                <a:solidFill>
                  <a:srgbClr val="00B050"/>
                </a:solidFill>
                <a:latin typeface="Berlin Sans FB Demi" panose="020E0802020502020306" pitchFamily="34" charset="0"/>
              </a:rPr>
              <a:t>State:</a:t>
            </a:r>
            <a:r>
              <a:rPr lang="en-US" sz="2400" dirty="0" smtClean="0"/>
              <a:t> </a:t>
            </a:r>
            <a:r>
              <a:rPr lang="en-US" sz="2400" dirty="0" smtClean="0">
                <a:solidFill>
                  <a:srgbClr val="0070C0"/>
                </a:solidFill>
                <a:latin typeface="Berlin Sans FB" panose="020E0602020502020306" pitchFamily="34" charset="0"/>
              </a:rPr>
              <a:t>These </a:t>
            </a:r>
            <a:r>
              <a:rPr lang="en-US" sz="2400" dirty="0">
                <a:solidFill>
                  <a:srgbClr val="0070C0"/>
                </a:solidFill>
                <a:latin typeface="Berlin Sans FB" panose="020E0602020502020306" pitchFamily="34" charset="0"/>
              </a:rPr>
              <a:t>are represented by rectangles with rounded corners. </a:t>
            </a:r>
            <a:endParaRPr lang="en-US" sz="2400" dirty="0" smtClean="0">
              <a:solidFill>
                <a:srgbClr val="0070C0"/>
              </a:solidFill>
              <a:latin typeface="Berlin Sans FB" panose="020E0602020502020306" pitchFamily="34" charset="0"/>
            </a:endParaRPr>
          </a:p>
          <a:p>
            <a:pPr marL="0" indent="0" algn="just">
              <a:lnSpc>
                <a:spcPct val="120000"/>
              </a:lnSpc>
              <a:buNone/>
            </a:pPr>
            <a:r>
              <a:rPr lang="en-US" sz="2400" dirty="0" smtClean="0">
                <a:solidFill>
                  <a:srgbClr val="00B050"/>
                </a:solidFill>
                <a:latin typeface="Berlin Sans FB Demi" panose="020E0802020502020306" pitchFamily="34" charset="0"/>
              </a:rPr>
              <a:t>Transition:</a:t>
            </a:r>
            <a:r>
              <a:rPr lang="en-US" sz="2400" dirty="0" smtClean="0"/>
              <a:t> </a:t>
            </a:r>
            <a:r>
              <a:rPr lang="en-US" sz="2400" dirty="0" smtClean="0">
                <a:solidFill>
                  <a:srgbClr val="0070C0"/>
                </a:solidFill>
                <a:latin typeface="Berlin Sans FB" panose="020E0602020502020306" pitchFamily="34" charset="0"/>
              </a:rPr>
              <a:t>A </a:t>
            </a:r>
            <a:r>
              <a:rPr lang="en-US" sz="2400" dirty="0">
                <a:solidFill>
                  <a:srgbClr val="0070C0"/>
                </a:solidFill>
                <a:latin typeface="Berlin Sans FB" panose="020E0602020502020306" pitchFamily="34" charset="0"/>
              </a:rPr>
              <a:t>transition is shown as an arrow between two states. </a:t>
            </a:r>
            <a:r>
              <a:rPr lang="en-US" sz="2400" dirty="0" smtClean="0">
                <a:solidFill>
                  <a:srgbClr val="0070C0"/>
                </a:solidFill>
                <a:latin typeface="Berlin Sans FB" panose="020E0602020502020306" pitchFamily="34" charset="0"/>
              </a:rPr>
              <a:t>In general, </a:t>
            </a:r>
            <a:r>
              <a:rPr lang="en-US" sz="2400" dirty="0">
                <a:solidFill>
                  <a:srgbClr val="0070C0"/>
                </a:solidFill>
                <a:latin typeface="Berlin Sans FB" panose="020E0602020502020306" pitchFamily="34" charset="0"/>
              </a:rPr>
              <a:t>the name of the event which causes the transition is placed alongside the arrow. </a:t>
            </a:r>
            <a:r>
              <a:rPr lang="en-US" sz="2400" dirty="0" smtClean="0">
                <a:solidFill>
                  <a:srgbClr val="0070C0"/>
                </a:solidFill>
                <a:latin typeface="Berlin Sans FB" panose="020E0602020502020306" pitchFamily="34" charset="0"/>
              </a:rPr>
              <a:t>A guard can be assigned to the transition. </a:t>
            </a:r>
            <a:r>
              <a:rPr lang="en-US" sz="2400" dirty="0">
                <a:solidFill>
                  <a:srgbClr val="0070C0"/>
                </a:solidFill>
                <a:latin typeface="Berlin Sans FB" panose="020E0602020502020306" pitchFamily="34" charset="0"/>
              </a:rPr>
              <a:t>A guard is a Boolean logic condition. The transition can take place only if </a:t>
            </a: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guard evaluates to true. </a:t>
            </a:r>
            <a:r>
              <a:rPr lang="en-US" sz="2400" dirty="0" smtClean="0">
                <a:solidFill>
                  <a:srgbClr val="0070C0"/>
                </a:solidFill>
                <a:latin typeface="Berlin Sans FB" panose="020E0602020502020306" pitchFamily="34" charset="0"/>
              </a:rPr>
              <a:t>Transition having no </a:t>
            </a:r>
            <a:r>
              <a:rPr lang="en-US" sz="2400" dirty="0">
                <a:solidFill>
                  <a:srgbClr val="0070C0"/>
                </a:solidFill>
                <a:latin typeface="Berlin Sans FB" panose="020E0602020502020306" pitchFamily="34" charset="0"/>
              </a:rPr>
              <a:t>event or guard annotated with it </a:t>
            </a:r>
            <a:r>
              <a:rPr lang="en-US" sz="2400" dirty="0" smtClean="0">
                <a:solidFill>
                  <a:srgbClr val="0070C0"/>
                </a:solidFill>
                <a:latin typeface="Berlin Sans FB" panose="020E0602020502020306" pitchFamily="34" charset="0"/>
              </a:rPr>
              <a:t>is </a:t>
            </a:r>
            <a:r>
              <a:rPr lang="en-US" sz="2400" dirty="0">
                <a:solidFill>
                  <a:srgbClr val="0070C0"/>
                </a:solidFill>
                <a:latin typeface="Berlin Sans FB" panose="020E0602020502020306" pitchFamily="34" charset="0"/>
              </a:rPr>
              <a:t>called pseudo </a:t>
            </a:r>
            <a:r>
              <a:rPr lang="en-US" sz="2400" dirty="0" smtClean="0">
                <a:solidFill>
                  <a:srgbClr val="0070C0"/>
                </a:solidFill>
                <a:latin typeface="Berlin Sans FB" panose="020E0602020502020306" pitchFamily="34" charset="0"/>
              </a:rPr>
              <a:t>transition. </a:t>
            </a:r>
            <a:r>
              <a:rPr lang="en-US" sz="2400" dirty="0">
                <a:solidFill>
                  <a:srgbClr val="0070C0"/>
                </a:solidFill>
                <a:latin typeface="Berlin Sans FB" panose="020E0602020502020306" pitchFamily="34" charset="0"/>
              </a:rPr>
              <a:t>The syntax for the label of the transition is shown in 3 parts—[guard]event/action.</a:t>
            </a:r>
            <a:endParaRPr lang="en-US" sz="2400" dirty="0" smtClean="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08330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State Chart</a:t>
            </a:r>
            <a:r>
              <a:rPr lang="en-US" sz="2800" dirty="0" smtClean="0">
                <a:solidFill>
                  <a:srgbClr val="C00000"/>
                </a:solidFill>
                <a:latin typeface="Arial Black" panose="020B0A04020102020204" pitchFamily="34" charset="0"/>
              </a:rPr>
              <a:t> </a:t>
            </a:r>
            <a:r>
              <a:rPr lang="en-US" sz="2800" dirty="0" smtClean="0">
                <a:solidFill>
                  <a:srgbClr val="C00000"/>
                </a:solidFill>
                <a:latin typeface="Arial Black" panose="020B0A04020102020204" pitchFamily="34" charset="0"/>
              </a:rPr>
              <a:t>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66206" y="888275"/>
            <a:ext cx="4153988" cy="5669279"/>
          </a:xfrm>
        </p:spPr>
        <p:txBody>
          <a:bodyPr>
            <a:normAutofit/>
          </a:bodyPr>
          <a:lstStyle/>
          <a:p>
            <a:pPr marL="0" indent="0" algn="just">
              <a:lnSpc>
                <a:spcPct val="120000"/>
              </a:lnSpc>
              <a:buNone/>
            </a:pPr>
            <a:r>
              <a:rPr lang="en-US" sz="2400" dirty="0">
                <a:solidFill>
                  <a:srgbClr val="0070C0"/>
                </a:solidFill>
                <a:latin typeface="Berlin Sans FB" panose="020E0602020502020306" pitchFamily="34" charset="0"/>
              </a:rPr>
              <a:t>An example state chart model for the order object of the Trade House Automation software is shown in </a:t>
            </a:r>
            <a:r>
              <a:rPr lang="en-US" sz="2400" dirty="0" smtClean="0">
                <a:solidFill>
                  <a:srgbClr val="0070C0"/>
                </a:solidFill>
                <a:latin typeface="Berlin Sans FB" panose="020E0602020502020306" pitchFamily="34" charset="0"/>
              </a:rPr>
              <a:t>the figure. </a:t>
            </a:r>
            <a:r>
              <a:rPr lang="en-US" sz="2400" dirty="0">
                <a:solidFill>
                  <a:srgbClr val="0070C0"/>
                </a:solidFill>
                <a:latin typeface="Berlin Sans FB" panose="020E0602020502020306" pitchFamily="34" charset="0"/>
              </a:rPr>
              <a:t>Observe that from the Rejected order state, there is an automatic and implicit transition to the end state. Such transitions which do not have any event or guard annotated with it are called pseudo transitions.</a:t>
            </a:r>
          </a:p>
          <a:p>
            <a:pPr marL="0" indent="0" algn="just">
              <a:lnSpc>
                <a:spcPct val="120000"/>
              </a:lnSpc>
              <a:buNone/>
            </a:pPr>
            <a:endParaRPr lang="en-US" sz="2400" dirty="0" smtClean="0">
              <a:solidFill>
                <a:srgbClr val="0070C0"/>
              </a:solidFill>
              <a:latin typeface="Berlin Sans FB" panose="020E0602020502020306" pitchFamily="34" charset="0"/>
            </a:endParaRPr>
          </a:p>
        </p:txBody>
      </p:sp>
      <p:pic>
        <p:nvPicPr>
          <p:cNvPr id="5" name="Picture 4"/>
          <p:cNvPicPr>
            <a:picLocks noChangeAspect="1"/>
          </p:cNvPicPr>
          <p:nvPr/>
        </p:nvPicPr>
        <p:blipFill>
          <a:blip r:embed="rId2"/>
          <a:stretch>
            <a:fillRect/>
          </a:stretch>
        </p:blipFill>
        <p:spPr>
          <a:xfrm>
            <a:off x="4955566" y="875212"/>
            <a:ext cx="6814068" cy="4898571"/>
          </a:xfrm>
          <a:prstGeom prst="rect">
            <a:avLst/>
          </a:prstGeom>
        </p:spPr>
      </p:pic>
      <p:sp>
        <p:nvSpPr>
          <p:cNvPr id="6" name="Rectangle 5"/>
          <p:cNvSpPr/>
          <p:nvPr/>
        </p:nvSpPr>
        <p:spPr>
          <a:xfrm>
            <a:off x="4955566" y="5773783"/>
            <a:ext cx="4674678" cy="369332"/>
          </a:xfrm>
          <a:prstGeom prst="rect">
            <a:avLst/>
          </a:prstGeom>
        </p:spPr>
        <p:txBody>
          <a:bodyPr wrap="none">
            <a:spAutoFit/>
          </a:bodyPr>
          <a:lstStyle/>
          <a:p>
            <a:r>
              <a:rPr lang="en-US" dirty="0" smtClean="0">
                <a:solidFill>
                  <a:srgbClr val="0070C0"/>
                </a:solidFill>
                <a:latin typeface="Berlin Sans FB" panose="020E0602020502020306" pitchFamily="34" charset="0"/>
              </a:rPr>
              <a:t>Figure: State </a:t>
            </a:r>
            <a:r>
              <a:rPr lang="en-US" dirty="0">
                <a:solidFill>
                  <a:srgbClr val="0070C0"/>
                </a:solidFill>
                <a:latin typeface="Berlin Sans FB" panose="020E0602020502020306" pitchFamily="34" charset="0"/>
              </a:rPr>
              <a:t>chart diagram for an order object</a:t>
            </a:r>
          </a:p>
        </p:txBody>
      </p:sp>
    </p:spTree>
    <p:extLst>
      <p:ext uri="{BB962C8B-B14F-4D97-AF65-F5344CB8AC3E}">
        <p14:creationId xmlns:p14="http://schemas.microsoft.com/office/powerpoint/2010/main" val="33864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20059"/>
            <a:ext cx="10515600" cy="510086"/>
          </a:xfrm>
        </p:spPr>
        <p:txBody>
          <a:bodyPr>
            <a:normAutofit/>
          </a:bodyPr>
          <a:lstStyle/>
          <a:p>
            <a:r>
              <a:rPr lang="en-US" sz="2800" dirty="0" smtClean="0">
                <a:solidFill>
                  <a:srgbClr val="C00000"/>
                </a:solidFill>
                <a:latin typeface="Arial Black" panose="020B0A04020102020204" pitchFamily="34" charset="0"/>
              </a:rPr>
              <a:t>Dependency Relationship</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199" y="875212"/>
            <a:ext cx="10996749" cy="5721531"/>
          </a:xfrm>
        </p:spPr>
        <p:txBody>
          <a:bodyPr>
            <a:normAutofit/>
          </a:bodyPr>
          <a:lstStyle/>
          <a:p>
            <a:pPr algn="just">
              <a:buFont typeface="Wingdings" panose="05000000000000000000" pitchFamily="2" charset="2"/>
              <a:buChar char="Ø"/>
            </a:pPr>
            <a:r>
              <a:rPr lang="en-US" sz="2400" dirty="0">
                <a:solidFill>
                  <a:srgbClr val="0070C0"/>
                </a:solidFill>
                <a:latin typeface="Berlin Sans FB" panose="020E0602020502020306" pitchFamily="34" charset="0"/>
              </a:rPr>
              <a:t>In UML, a dependency relationship is a relationship in which one element, the client, uses or depends on another element, the supplier</a:t>
            </a:r>
            <a:r>
              <a:rPr lang="en-US" sz="2400" dirty="0" smtClean="0">
                <a:solidFill>
                  <a:srgbClr val="0070C0"/>
                </a:solidFill>
                <a:latin typeface="Berlin Sans FB" panose="020E0602020502020306" pitchFamily="34" charset="0"/>
              </a:rPr>
              <a:t>.</a:t>
            </a:r>
          </a:p>
          <a:p>
            <a:pPr algn="just">
              <a:buFont typeface="Wingdings" panose="05000000000000000000" pitchFamily="2" charset="2"/>
              <a:buChar char="Ø"/>
            </a:pPr>
            <a:r>
              <a:rPr lang="en-US" sz="2400" dirty="0">
                <a:solidFill>
                  <a:srgbClr val="0070C0"/>
                </a:solidFill>
                <a:latin typeface="Berlin Sans FB" panose="020E0602020502020306" pitchFamily="34" charset="0"/>
              </a:rPr>
              <a:t>a change to the supplier might require a change to the </a:t>
            </a:r>
            <a:r>
              <a:rPr lang="en-US" sz="2400" dirty="0" smtClean="0">
                <a:solidFill>
                  <a:srgbClr val="0070C0"/>
                </a:solidFill>
                <a:latin typeface="Berlin Sans FB" panose="020E0602020502020306" pitchFamily="34" charset="0"/>
              </a:rPr>
              <a:t>client.</a:t>
            </a:r>
          </a:p>
          <a:p>
            <a:pPr algn="just">
              <a:buFont typeface="Wingdings" panose="05000000000000000000" pitchFamily="2" charset="2"/>
              <a:buChar char="Ø"/>
            </a:pPr>
            <a:r>
              <a:rPr lang="en-US" sz="2400" dirty="0" smtClean="0">
                <a:solidFill>
                  <a:srgbClr val="0070C0"/>
                </a:solidFill>
                <a:latin typeface="Berlin Sans FB" panose="020E0602020502020306" pitchFamily="34" charset="0"/>
              </a:rPr>
              <a:t>Dependency A dependency relationship is represented by a dotted arrow (see in the figure) that is drawn from the dependent class to the independent class.</a:t>
            </a:r>
          </a:p>
          <a:p>
            <a:pPr marL="0" indent="0" algn="just">
              <a:buNone/>
            </a:pPr>
            <a:r>
              <a:rPr lang="en-US" sz="2400" dirty="0" smtClean="0">
                <a:solidFill>
                  <a:srgbClr val="C00000"/>
                </a:solidFill>
                <a:latin typeface="Berlin Sans FB" panose="020E0602020502020306" pitchFamily="34" charset="0"/>
              </a:rPr>
              <a:t>Example:</a:t>
            </a:r>
            <a:r>
              <a:rPr lang="en-US" sz="2400" dirty="0" smtClean="0">
                <a:solidFill>
                  <a:srgbClr val="0070C0"/>
                </a:solidFill>
                <a:latin typeface="Berlin Sans FB" panose="020E0602020502020306" pitchFamily="34" charset="0"/>
              </a:rPr>
              <a:t> In </a:t>
            </a:r>
            <a:r>
              <a:rPr lang="en-US" sz="2400" dirty="0">
                <a:solidFill>
                  <a:srgbClr val="0070C0"/>
                </a:solidFill>
                <a:latin typeface="Berlin Sans FB" panose="020E0602020502020306" pitchFamily="34" charset="0"/>
              </a:rPr>
              <a:t>an e-commerce application, a Cart class depends on a Product class because the Cart class uses the Product class as a parameter for an add operation. In a class diagram, a dependency relationship points from the Cart class to the Product class. As the following figure illustrates, the Cart class is, therefore, the client, and the Product class is the supplier.</a:t>
            </a:r>
          </a:p>
        </p:txBody>
      </p:sp>
      <p:pic>
        <p:nvPicPr>
          <p:cNvPr id="4" name="Picture 3"/>
          <p:cNvPicPr>
            <a:picLocks noChangeAspect="1"/>
          </p:cNvPicPr>
          <p:nvPr/>
        </p:nvPicPr>
        <p:blipFill>
          <a:blip r:embed="rId2"/>
          <a:stretch>
            <a:fillRect/>
          </a:stretch>
        </p:blipFill>
        <p:spPr>
          <a:xfrm>
            <a:off x="859943" y="4753905"/>
            <a:ext cx="6020616" cy="1442728"/>
          </a:xfrm>
          <a:prstGeom prst="rect">
            <a:avLst/>
          </a:prstGeom>
        </p:spPr>
      </p:pic>
      <p:sp>
        <p:nvSpPr>
          <p:cNvPr id="5" name="Rectangle 4"/>
          <p:cNvSpPr/>
          <p:nvPr/>
        </p:nvSpPr>
        <p:spPr>
          <a:xfrm>
            <a:off x="838198" y="6196633"/>
            <a:ext cx="6042360" cy="400110"/>
          </a:xfrm>
          <a:prstGeom prst="rect">
            <a:avLst/>
          </a:prstGeom>
        </p:spPr>
        <p:txBody>
          <a:bodyPr wrap="none">
            <a:spAutoFit/>
          </a:bodyPr>
          <a:lstStyle/>
          <a:p>
            <a:r>
              <a:rPr lang="en-US" sz="2000" b="1" dirty="0" smtClean="0">
                <a:solidFill>
                  <a:srgbClr val="0070C0"/>
                </a:solidFill>
              </a:rPr>
              <a:t>Figure: Representation of dependence between classes</a:t>
            </a:r>
            <a:endParaRPr lang="en-US" sz="2000" b="1" dirty="0">
              <a:solidFill>
                <a:srgbClr val="0070C0"/>
              </a:solidFill>
            </a:endParaRPr>
          </a:p>
        </p:txBody>
      </p:sp>
      <p:pic>
        <p:nvPicPr>
          <p:cNvPr id="6" name="Picture 5"/>
          <p:cNvPicPr>
            <a:picLocks noChangeAspect="1"/>
          </p:cNvPicPr>
          <p:nvPr/>
        </p:nvPicPr>
        <p:blipFill>
          <a:blip r:embed="rId3"/>
          <a:stretch>
            <a:fillRect/>
          </a:stretch>
        </p:blipFill>
        <p:spPr>
          <a:xfrm>
            <a:off x="7080616" y="4753905"/>
            <a:ext cx="4554275" cy="1012061"/>
          </a:xfrm>
          <a:prstGeom prst="rect">
            <a:avLst/>
          </a:prstGeom>
        </p:spPr>
      </p:pic>
      <p:sp>
        <p:nvSpPr>
          <p:cNvPr id="7" name="Rectangle 6"/>
          <p:cNvSpPr/>
          <p:nvPr/>
        </p:nvSpPr>
        <p:spPr>
          <a:xfrm>
            <a:off x="7080616" y="5686774"/>
            <a:ext cx="4114653" cy="400110"/>
          </a:xfrm>
          <a:prstGeom prst="rect">
            <a:avLst/>
          </a:prstGeom>
        </p:spPr>
        <p:txBody>
          <a:bodyPr wrap="none">
            <a:spAutoFit/>
          </a:bodyPr>
          <a:lstStyle/>
          <a:p>
            <a:r>
              <a:rPr lang="en-US" sz="2000" b="1" dirty="0" smtClean="0">
                <a:solidFill>
                  <a:srgbClr val="0070C0"/>
                </a:solidFill>
              </a:rPr>
              <a:t>Example of dependency Relationship</a:t>
            </a:r>
            <a:endParaRPr lang="en-US" sz="2000" b="1" dirty="0">
              <a:solidFill>
                <a:srgbClr val="0070C0"/>
              </a:solidFill>
            </a:endParaRPr>
          </a:p>
        </p:txBody>
      </p:sp>
    </p:spTree>
    <p:extLst>
      <p:ext uri="{BB962C8B-B14F-4D97-AF65-F5344CB8AC3E}">
        <p14:creationId xmlns:p14="http://schemas.microsoft.com/office/powerpoint/2010/main" val="373630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r>
              <a:rPr lang="en-US" sz="2800" dirty="0" smtClean="0">
                <a:solidFill>
                  <a:srgbClr val="C00000"/>
                </a:solidFill>
                <a:latin typeface="Arial Black" panose="020B0A04020102020204" pitchFamily="34" charset="0"/>
              </a:rPr>
              <a:t>Constraints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200" y="1018904"/>
            <a:ext cx="10774680" cy="4975180"/>
          </a:xfrm>
        </p:spPr>
        <p:txBody>
          <a:bodyPr>
            <a:normAutofit/>
          </a:bodyPr>
          <a:lstStyle/>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A constraint describes either a condition that needs to be satisfied or an integrity rule for some entity.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Constraints are typically used to describe aspects such as: permissible set of values of an attribute, specification of the pre- and post-conditions for operations, and definition of certain ordering of items.</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Example: To denote that the books in a library are maintained sorted on ISBN number, we can annotate the book class with the constraint {sorted}. </a:t>
            </a: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UML allows the flexibility to use any set of words to describe the constraints. The only rule is that they are to be enclosed within braces.</a:t>
            </a:r>
            <a:r>
              <a:rPr lang="en-US" sz="2400" dirty="0" smtClean="0">
                <a:latin typeface="Berlin Sans FB" panose="020E0602020502020306" pitchFamily="34" charset="0"/>
              </a:rPr>
              <a:t> </a:t>
            </a:r>
            <a:endParaRPr lang="en-US" sz="2400" dirty="0">
              <a:latin typeface="Berlin Sans FB" panose="020E0602020502020306" pitchFamily="34" charset="0"/>
            </a:endParaRPr>
          </a:p>
        </p:txBody>
      </p:sp>
    </p:spTree>
    <p:extLst>
      <p:ext uri="{BB962C8B-B14F-4D97-AF65-F5344CB8AC3E}">
        <p14:creationId xmlns:p14="http://schemas.microsoft.com/office/powerpoint/2010/main" val="285335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755" y="312874"/>
            <a:ext cx="11062062" cy="523149"/>
          </a:xfrm>
        </p:spPr>
        <p:txBody>
          <a:bodyPr>
            <a:normAutofit/>
          </a:bodyPr>
          <a:lstStyle/>
          <a:p>
            <a:r>
              <a:rPr lang="en-US" sz="2800" dirty="0" smtClean="0">
                <a:solidFill>
                  <a:srgbClr val="C00000"/>
                </a:solidFill>
                <a:latin typeface="Arial Black" panose="020B0A04020102020204" pitchFamily="34" charset="0"/>
              </a:rPr>
              <a:t>Object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7755" y="989601"/>
            <a:ext cx="11062062" cy="5724708"/>
          </a:xfrm>
        </p:spPr>
        <p:txBody>
          <a:bodyPr>
            <a:normAutofit/>
          </a:bodyPr>
          <a:lstStyle/>
          <a:p>
            <a:pPr>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During the execution of a program, objects may dynamically get created and also destroyed. </a:t>
            </a:r>
          </a:p>
          <a:p>
            <a:pPr>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An object diagrams shows a snapshot of the objects in a system at a point in time. Since an object diagram shows instances of classes, rather than the classes themselves, it is often called as </a:t>
            </a:r>
            <a:r>
              <a:rPr lang="en-US" sz="2400" dirty="0" smtClean="0">
                <a:solidFill>
                  <a:srgbClr val="00B050"/>
                </a:solidFill>
                <a:latin typeface="Berlin Sans FB" panose="020E0602020502020306" pitchFamily="34" charset="0"/>
              </a:rPr>
              <a:t>instance diagram</a:t>
            </a:r>
            <a:r>
              <a:rPr lang="en-US" sz="2400" dirty="0" smtClean="0">
                <a:solidFill>
                  <a:srgbClr val="0070C0"/>
                </a:solidFill>
                <a:latin typeface="Berlin Sans FB" panose="020E0602020502020306" pitchFamily="34" charset="0"/>
              </a:rPr>
              <a:t>. </a:t>
            </a:r>
            <a:endParaRPr lang="en-US" sz="2400"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4846320" y="3311845"/>
            <a:ext cx="6543266" cy="3350249"/>
          </a:xfrm>
          <a:prstGeom prst="rect">
            <a:avLst/>
          </a:prstGeom>
        </p:spPr>
      </p:pic>
      <p:sp>
        <p:nvSpPr>
          <p:cNvPr id="5" name="Rectangle 4"/>
          <p:cNvSpPr/>
          <p:nvPr/>
        </p:nvSpPr>
        <p:spPr>
          <a:xfrm>
            <a:off x="537755" y="3373984"/>
            <a:ext cx="3954643" cy="3152401"/>
          </a:xfrm>
          <a:prstGeom prst="rect">
            <a:avLst/>
          </a:prstGeom>
        </p:spPr>
        <p:txBody>
          <a:bodyPr wrap="square">
            <a:spAutoFit/>
          </a:bodyPr>
          <a:lstStyle/>
          <a:p>
            <a:pPr marL="342900" indent="-342900"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objects are drawn using rounded rectangles (as shown in the figure). </a:t>
            </a:r>
          </a:p>
          <a:p>
            <a:pPr marL="342900" indent="-342900"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As the class diagrams, the object diagrams may just indicate the name of the object or more details.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83072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3412" y="2533559"/>
            <a:ext cx="8697685" cy="1325563"/>
          </a:xfrm>
        </p:spPr>
        <p:txBody>
          <a:bodyPr/>
          <a:lstStyle/>
          <a:p>
            <a:r>
              <a:rPr lang="en-US" dirty="0" smtClean="0">
                <a:solidFill>
                  <a:srgbClr val="C00000"/>
                </a:solidFill>
                <a:latin typeface="Arial Black" panose="020B0A04020102020204" pitchFamily="34" charset="0"/>
              </a:rPr>
              <a:t>UML: Interaction Diagrams</a:t>
            </a:r>
            <a:endParaRPr lang="en-US"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172851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352062"/>
            <a:ext cx="10515600" cy="523149"/>
          </a:xfrm>
        </p:spPr>
        <p:txBody>
          <a:bodyPr>
            <a:normAutofit/>
          </a:bodyPr>
          <a:lstStyle/>
          <a:p>
            <a:r>
              <a:rPr lang="en-US" sz="2800" dirty="0" smtClean="0">
                <a:solidFill>
                  <a:srgbClr val="C00000"/>
                </a:solidFill>
                <a:latin typeface="Arial Black" panose="020B0A04020102020204" pitchFamily="34" charset="0"/>
              </a:rPr>
              <a:t>Interaction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446315" y="875210"/>
            <a:ext cx="11362508" cy="5617029"/>
          </a:xfrm>
        </p:spPr>
        <p:txBody>
          <a:bodyPr>
            <a:normAutofit/>
          </a:bodyPr>
          <a:lstStyle/>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When a user invokes any one of the use cases of a system, the required behavior is realized through the interaction of several objects in the system.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An interaction diagram describes how groups of objects interact among themselves through message passing to realize some behavior (execution of a use case).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For complex use cases, more than one interaction diagram may be necessary to capture the behavior.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There are two kinds of interaction diagrams—</a:t>
            </a:r>
          </a:p>
          <a:p>
            <a:pPr lvl="1" algn="just">
              <a:lnSpc>
                <a:spcPct val="120000"/>
              </a:lnSpc>
              <a:buFont typeface="Wingdings" panose="05000000000000000000" pitchFamily="2" charset="2"/>
              <a:buChar char="Ø"/>
            </a:pPr>
            <a:r>
              <a:rPr lang="en-US" dirty="0">
                <a:solidFill>
                  <a:srgbClr val="00B050"/>
                </a:solidFill>
                <a:latin typeface="Berlin Sans FB" panose="020E0602020502020306" pitchFamily="34" charset="0"/>
              </a:rPr>
              <a:t>S</a:t>
            </a:r>
            <a:r>
              <a:rPr lang="en-US" dirty="0" smtClean="0">
                <a:solidFill>
                  <a:srgbClr val="00B050"/>
                </a:solidFill>
                <a:latin typeface="Berlin Sans FB" panose="020E0602020502020306" pitchFamily="34" charset="0"/>
              </a:rPr>
              <a:t>equence diagrams</a:t>
            </a:r>
          </a:p>
          <a:p>
            <a:pPr lvl="1" algn="just">
              <a:lnSpc>
                <a:spcPct val="120000"/>
              </a:lnSpc>
              <a:buFont typeface="Wingdings" panose="05000000000000000000" pitchFamily="2" charset="2"/>
              <a:buChar char="Ø"/>
            </a:pPr>
            <a:r>
              <a:rPr lang="en-US" dirty="0">
                <a:solidFill>
                  <a:srgbClr val="00B050"/>
                </a:solidFill>
                <a:latin typeface="Berlin Sans FB" panose="020E0602020502020306" pitchFamily="34" charset="0"/>
              </a:rPr>
              <a:t>C</a:t>
            </a:r>
            <a:r>
              <a:rPr lang="en-US" dirty="0" smtClean="0">
                <a:solidFill>
                  <a:srgbClr val="00B050"/>
                </a:solidFill>
                <a:latin typeface="Berlin Sans FB" panose="020E0602020502020306" pitchFamily="34" charset="0"/>
              </a:rPr>
              <a:t>ollaboration diagrams.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Both Sequence and Collaboration diagrams are equivalent in the sense that any one diagram can be derived automatically from the other.</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536583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Sequence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63880" y="888275"/>
            <a:ext cx="10515600" cy="5301751"/>
          </a:xfrm>
        </p:spPr>
        <p:txBody>
          <a:bodyPr>
            <a:normAutofit/>
          </a:bodyPr>
          <a:lstStyle/>
          <a:p>
            <a:pPr marL="0" indent="0" algn="just">
              <a:lnSpc>
                <a:spcPct val="120000"/>
              </a:lnSpc>
              <a:buNone/>
            </a:pPr>
            <a:r>
              <a:rPr lang="en-US" sz="2400" dirty="0" smtClean="0">
                <a:solidFill>
                  <a:srgbClr val="0070C0"/>
                </a:solidFill>
                <a:latin typeface="Berlin Sans FB" panose="020E0602020502020306" pitchFamily="34" charset="0"/>
              </a:rPr>
              <a:t>A sequence diagram shows the interactions among objects as a two dimensional chart. </a:t>
            </a:r>
          </a:p>
          <a:p>
            <a:pPr marL="0" indent="0" algn="just">
              <a:lnSpc>
                <a:spcPct val="120000"/>
              </a:lnSpc>
              <a:buNone/>
            </a:pPr>
            <a:r>
              <a:rPr lang="en-US" sz="2400" dirty="0" smtClean="0">
                <a:solidFill>
                  <a:srgbClr val="0070C0"/>
                </a:solidFill>
                <a:latin typeface="Berlin Sans FB" panose="020E0602020502020306" pitchFamily="34" charset="0"/>
              </a:rPr>
              <a:t>The chart is read from top to bottom. </a:t>
            </a:r>
          </a:p>
          <a:p>
            <a:pPr marL="0" indent="0" algn="just">
              <a:lnSpc>
                <a:spcPct val="120000"/>
              </a:lnSpc>
              <a:buNone/>
            </a:pPr>
            <a:r>
              <a:rPr lang="en-US" sz="2400" dirty="0" smtClean="0">
                <a:solidFill>
                  <a:srgbClr val="0070C0"/>
                </a:solidFill>
                <a:latin typeface="Berlin Sans FB" panose="020E0602020502020306" pitchFamily="34" charset="0"/>
              </a:rPr>
              <a:t>The objects participating in the interaction are drawn at the top of the chart as boxes attached to a vertical dashed line. </a:t>
            </a:r>
          </a:p>
          <a:p>
            <a:pPr marL="0" indent="0" algn="just">
              <a:lnSpc>
                <a:spcPct val="120000"/>
              </a:lnSpc>
              <a:buNone/>
            </a:pPr>
            <a:r>
              <a:rPr lang="en-US" sz="2400" dirty="0" smtClean="0">
                <a:solidFill>
                  <a:srgbClr val="0070C0"/>
                </a:solidFill>
                <a:latin typeface="Berlin Sans FB" panose="020E0602020502020306" pitchFamily="34" charset="0"/>
              </a:rPr>
              <a:t>Inside the box the name of the object is written with a colon separating it from the name of the class and both the name of the object and the class are underlined. </a:t>
            </a:r>
          </a:p>
          <a:p>
            <a:pPr marL="0" indent="0" algn="just">
              <a:lnSpc>
                <a:spcPct val="120000"/>
              </a:lnSpc>
              <a:buNone/>
            </a:pPr>
            <a:r>
              <a:rPr lang="en-US" sz="2400" dirty="0" smtClean="0">
                <a:solidFill>
                  <a:srgbClr val="0070C0"/>
                </a:solidFill>
                <a:latin typeface="Berlin Sans FB" panose="020E0602020502020306" pitchFamily="34" charset="0"/>
              </a:rPr>
              <a:t>When no name is specified, it indicates that we are referring any arbitrary instance of the class. For example, in the given figure, </a:t>
            </a:r>
            <a:r>
              <a:rPr lang="en-US" sz="2400" dirty="0" smtClean="0">
                <a:solidFill>
                  <a:srgbClr val="00B050"/>
                </a:solidFill>
                <a:latin typeface="Berlin Sans FB" panose="020E0602020502020306" pitchFamily="34" charset="0"/>
              </a:rPr>
              <a:t>Book</a:t>
            </a:r>
            <a:r>
              <a:rPr lang="en-US" sz="2400" dirty="0" smtClean="0">
                <a:solidFill>
                  <a:srgbClr val="0070C0"/>
                </a:solidFill>
                <a:latin typeface="Berlin Sans FB" panose="020E0602020502020306" pitchFamily="34" charset="0"/>
              </a:rPr>
              <a:t> represents any arbitrary instance of the </a:t>
            </a:r>
            <a:r>
              <a:rPr lang="en-US" sz="2400" dirty="0" smtClean="0">
                <a:solidFill>
                  <a:srgbClr val="00B050"/>
                </a:solidFill>
                <a:latin typeface="Berlin Sans FB" panose="020E0602020502020306" pitchFamily="34" charset="0"/>
              </a:rPr>
              <a:t>Book</a:t>
            </a:r>
            <a:r>
              <a:rPr lang="en-US" sz="2400" dirty="0" smtClean="0">
                <a:solidFill>
                  <a:srgbClr val="0070C0"/>
                </a:solidFill>
                <a:latin typeface="Berlin Sans FB" panose="020E0602020502020306" pitchFamily="34" charset="0"/>
              </a:rPr>
              <a:t> class.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181224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Sequence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63880" y="888275"/>
            <a:ext cx="4887278" cy="5669279"/>
          </a:xfrm>
        </p:spPr>
        <p:txBody>
          <a:bodyPr>
            <a:normAutofit/>
          </a:bodyPr>
          <a:lstStyle/>
          <a:p>
            <a:pPr marL="342900" indent="-342900"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An object appearing at the top of a sequence diagram signifies that the object existed even before the time the use case execution was initiated. </a:t>
            </a:r>
          </a:p>
          <a:p>
            <a:pPr marL="342900" indent="-342900"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If some object is created during the execution of a use case and participates in the interaction (e.g., a method call), then the object should be shown at the appropriate place on the diagram where it is created.</a:t>
            </a:r>
          </a:p>
          <a:p>
            <a:pPr marL="0" indent="0" algn="just">
              <a:lnSpc>
                <a:spcPct val="120000"/>
              </a:lnSpc>
              <a:buNone/>
            </a:pPr>
            <a:endParaRPr lang="en-US" sz="2400"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5451158" y="888275"/>
            <a:ext cx="6473771" cy="4936671"/>
          </a:xfrm>
          <a:prstGeom prst="rect">
            <a:avLst/>
          </a:prstGeom>
        </p:spPr>
      </p:pic>
      <p:sp>
        <p:nvSpPr>
          <p:cNvPr id="6" name="Rectangle 5"/>
          <p:cNvSpPr/>
          <p:nvPr/>
        </p:nvSpPr>
        <p:spPr>
          <a:xfrm>
            <a:off x="5941925" y="5824946"/>
            <a:ext cx="5426998" cy="369332"/>
          </a:xfrm>
          <a:prstGeom prst="rect">
            <a:avLst/>
          </a:prstGeom>
        </p:spPr>
        <p:txBody>
          <a:bodyPr wrap="none">
            <a:spAutoFit/>
          </a:bodyPr>
          <a:lstStyle/>
          <a:p>
            <a:r>
              <a:rPr lang="en-US" dirty="0" smtClean="0">
                <a:solidFill>
                  <a:srgbClr val="0070C0"/>
                </a:solidFill>
              </a:rPr>
              <a:t>Figure: Sequence diagram for the renew book use case</a:t>
            </a:r>
            <a:endParaRPr lang="en-US" dirty="0">
              <a:solidFill>
                <a:srgbClr val="0070C0"/>
              </a:solidFill>
            </a:endParaRPr>
          </a:p>
        </p:txBody>
      </p:sp>
    </p:spTree>
    <p:extLst>
      <p:ext uri="{BB962C8B-B14F-4D97-AF65-F5344CB8AC3E}">
        <p14:creationId xmlns:p14="http://schemas.microsoft.com/office/powerpoint/2010/main" val="3005648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365126"/>
            <a:ext cx="10515600" cy="510086"/>
          </a:xfrm>
        </p:spPr>
        <p:txBody>
          <a:bodyPr>
            <a:normAutofit/>
          </a:bodyPr>
          <a:lstStyle/>
          <a:p>
            <a:r>
              <a:rPr lang="en-US" sz="2800" dirty="0" smtClean="0">
                <a:solidFill>
                  <a:srgbClr val="C00000"/>
                </a:solidFill>
                <a:latin typeface="Arial Black" panose="020B0A04020102020204" pitchFamily="34" charset="0"/>
              </a:rPr>
              <a:t>Sequence Diagram</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63879" y="888275"/>
            <a:ext cx="11401697" cy="5669279"/>
          </a:xfrm>
        </p:spPr>
        <p:txBody>
          <a:bodyPr>
            <a:normAutofit fontScale="92500" lnSpcReduction="10000"/>
          </a:bodyPr>
          <a:lstStyle/>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vertical dashed line attached to an object is called the object’s lifeline. An object exists as long as its lifeline exists. Absence of lifeline after some point indicates that the object ceases to exist after that point in time.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Normally, at a certain point if an object is destroyed, the lifeline of the object is crossed at that point and the lifeline for the object is not drawn beyond that point.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When an object receives a message, a rectangle called the </a:t>
            </a:r>
            <a:r>
              <a:rPr lang="en-US" sz="2400" i="1" dirty="0" smtClean="0">
                <a:solidFill>
                  <a:srgbClr val="0070C0"/>
                </a:solidFill>
                <a:latin typeface="Berlin Sans FB" panose="020E0602020502020306" pitchFamily="34" charset="0"/>
              </a:rPr>
              <a:t>activation symbol </a:t>
            </a:r>
            <a:r>
              <a:rPr lang="en-US" sz="2400" dirty="0" smtClean="0">
                <a:solidFill>
                  <a:srgbClr val="0070C0"/>
                </a:solidFill>
                <a:latin typeface="Berlin Sans FB" panose="020E0602020502020306" pitchFamily="34" charset="0"/>
              </a:rPr>
              <a:t>is drawn on the lifeline of an object to indicate the points of time at which the object is active. </a:t>
            </a:r>
            <a:endParaRPr lang="en-US" sz="2400" dirty="0">
              <a:solidFill>
                <a:srgbClr val="0070C0"/>
              </a:solidFill>
              <a:latin typeface="Berlin Sans FB" panose="020E0602020502020306" pitchFamily="34" charset="0"/>
            </a:endParaRP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An activation symbol indicates that an object is active as long as the symbol (rectangle) exists on the lifeline. </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Each message is indicated as an arrow between the lifelines of two objects. The messages are drawn in chronological order from the top to the bottom.</a:t>
            </a:r>
          </a:p>
          <a:p>
            <a:pPr algn="just">
              <a:lnSpc>
                <a:spcPct val="120000"/>
              </a:lnSpc>
              <a:buFont typeface="Wingdings" panose="05000000000000000000" pitchFamily="2" charset="2"/>
              <a:buChar char="Ø"/>
            </a:pPr>
            <a:r>
              <a:rPr lang="en-US" sz="2400" dirty="0" smtClean="0">
                <a:solidFill>
                  <a:srgbClr val="0070C0"/>
                </a:solidFill>
                <a:latin typeface="Berlin Sans FB" panose="020E0602020502020306" pitchFamily="34" charset="0"/>
              </a:rPr>
              <a:t>Each message is labelled with the message name, and optionally some control information can also be included along with the message name.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277031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1618</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Black</vt:lpstr>
      <vt:lpstr>Berlin Sans FB</vt:lpstr>
      <vt:lpstr>Berlin Sans FB Demi</vt:lpstr>
      <vt:lpstr>Calibri</vt:lpstr>
      <vt:lpstr>Calibri Light</vt:lpstr>
      <vt:lpstr>Wingdings</vt:lpstr>
      <vt:lpstr>Office Theme</vt:lpstr>
      <vt:lpstr>UML: Class Diagram</vt:lpstr>
      <vt:lpstr>Dependency Relationship</vt:lpstr>
      <vt:lpstr>Constraints</vt:lpstr>
      <vt:lpstr>Object Diagram</vt:lpstr>
      <vt:lpstr>UML: Interaction Diagrams</vt:lpstr>
      <vt:lpstr>Interaction Diagram</vt:lpstr>
      <vt:lpstr>Sequence Diagram</vt:lpstr>
      <vt:lpstr>Sequence Diagram</vt:lpstr>
      <vt:lpstr>Sequence Diagram</vt:lpstr>
      <vt:lpstr>Collaboration Diagram</vt:lpstr>
      <vt:lpstr>Collaboration Diagram</vt:lpstr>
      <vt:lpstr>Activity Diagram</vt:lpstr>
      <vt:lpstr>Activity Diagram</vt:lpstr>
      <vt:lpstr>State Chart Diagram</vt:lpstr>
      <vt:lpstr>State Chart Diagram</vt:lpstr>
      <vt:lpstr>State Chart Diagram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Modeling Language</dc:title>
  <dc:creator>User</dc:creator>
  <cp:lastModifiedBy>User</cp:lastModifiedBy>
  <cp:revision>16</cp:revision>
  <dcterms:created xsi:type="dcterms:W3CDTF">2023-10-04T03:26:23Z</dcterms:created>
  <dcterms:modified xsi:type="dcterms:W3CDTF">2023-10-08T03:14:32Z</dcterms:modified>
</cp:coreProperties>
</file>