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EA537D-9DE4-4518-842F-B1ED7FB4DC9B}"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186948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A537D-9DE4-4518-842F-B1ED7FB4DC9B}"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209496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A537D-9DE4-4518-842F-B1ED7FB4DC9B}"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2538940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A537D-9DE4-4518-842F-B1ED7FB4DC9B}"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317278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EA537D-9DE4-4518-842F-B1ED7FB4DC9B}"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133914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EA537D-9DE4-4518-842F-B1ED7FB4DC9B}"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325321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EA537D-9DE4-4518-842F-B1ED7FB4DC9B}"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193264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EA537D-9DE4-4518-842F-B1ED7FB4DC9B}"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417593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A537D-9DE4-4518-842F-B1ED7FB4DC9B}"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54825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EA537D-9DE4-4518-842F-B1ED7FB4DC9B}"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217241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EA537D-9DE4-4518-842F-B1ED7FB4DC9B}"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94AE5-2ABF-4195-9B24-88D677D2D133}" type="slidenum">
              <a:rPr lang="en-US" smtClean="0"/>
              <a:t>‹#›</a:t>
            </a:fld>
            <a:endParaRPr lang="en-US"/>
          </a:p>
        </p:txBody>
      </p:sp>
    </p:spTree>
    <p:extLst>
      <p:ext uri="{BB962C8B-B14F-4D97-AF65-F5344CB8AC3E}">
        <p14:creationId xmlns:p14="http://schemas.microsoft.com/office/powerpoint/2010/main" val="395149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A537D-9DE4-4518-842F-B1ED7FB4DC9B}" type="datetimeFigureOut">
              <a:rPr lang="en-US" smtClean="0"/>
              <a:t>10/8/2023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94AE5-2ABF-4195-9B24-88D677D2D133}" type="slidenum">
              <a:rPr lang="en-US" smtClean="0"/>
              <a:t>‹#›</a:t>
            </a:fld>
            <a:endParaRPr lang="en-US"/>
          </a:p>
        </p:txBody>
      </p:sp>
    </p:spTree>
    <p:extLst>
      <p:ext uri="{BB962C8B-B14F-4D97-AF65-F5344CB8AC3E}">
        <p14:creationId xmlns:p14="http://schemas.microsoft.com/office/powerpoint/2010/main" val="3010781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8069"/>
            <a:ext cx="9144000" cy="1001894"/>
          </a:xfrm>
        </p:spPr>
        <p:txBody>
          <a:bodyPr>
            <a:noAutofit/>
          </a:bodyPr>
          <a:lstStyle/>
          <a:p>
            <a:r>
              <a:rPr lang="en-US" dirty="0">
                <a:latin typeface="Arial Black" panose="020B0A04020102020204" pitchFamily="34" charset="0"/>
              </a:rPr>
              <a:t/>
            </a:r>
            <a:br>
              <a:rPr lang="en-US" dirty="0">
                <a:latin typeface="Arial Black" panose="020B0A04020102020204" pitchFamily="34" charset="0"/>
              </a:rPr>
            </a:br>
            <a:r>
              <a:rPr lang="en-US" dirty="0">
                <a:solidFill>
                  <a:srgbClr val="C00000"/>
                </a:solidFill>
                <a:latin typeface="Arial Black" panose="020B0A04020102020204" pitchFamily="34" charset="0"/>
              </a:rPr>
              <a:t>C</a:t>
            </a:r>
            <a:r>
              <a:rPr lang="en-US" dirty="0" smtClean="0">
                <a:solidFill>
                  <a:srgbClr val="C00000"/>
                </a:solidFill>
                <a:latin typeface="Arial Black" panose="020B0A04020102020204" pitchFamily="34" charset="0"/>
              </a:rPr>
              <a:t>oding</a:t>
            </a:r>
            <a:endParaRPr lang="en-US"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391533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5"/>
            <a:ext cx="10515600" cy="549275"/>
          </a:xfrm>
        </p:spPr>
        <p:txBody>
          <a:bodyPr>
            <a:normAutofit/>
          </a:bodyPr>
          <a:lstStyle/>
          <a:p>
            <a:r>
              <a:rPr lang="en-US" sz="2800" dirty="0" smtClean="0">
                <a:solidFill>
                  <a:srgbClr val="C00000"/>
                </a:solidFill>
                <a:latin typeface="Arial Black" panose="020B0A04020102020204" pitchFamily="34" charset="0"/>
              </a:rPr>
              <a:t>Coding Standards and Guidelines</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914400"/>
            <a:ext cx="11443063" cy="5799909"/>
          </a:xfrm>
        </p:spPr>
        <p:txBody>
          <a:bodyPr>
            <a:normAutofit/>
          </a:bodyPr>
          <a:lstStyle/>
          <a:p>
            <a:pPr marL="0" indent="0" algn="just">
              <a:lnSpc>
                <a:spcPct val="120000"/>
              </a:lnSpc>
              <a:buNone/>
            </a:pPr>
            <a:r>
              <a:rPr lang="en-US" sz="2400" dirty="0" smtClean="0">
                <a:solidFill>
                  <a:srgbClr val="00B050"/>
                </a:solidFill>
                <a:latin typeface="Berlin Sans FB" panose="020E0602020502020306" pitchFamily="34" charset="0"/>
              </a:rPr>
              <a:t>4. The code should be well-documented:</a:t>
            </a:r>
            <a:r>
              <a:rPr lang="en-US" sz="2400" dirty="0" smtClean="0">
                <a:solidFill>
                  <a:srgbClr val="0070C0"/>
                </a:solidFill>
                <a:latin typeface="Berlin Sans FB" panose="020E0602020502020306" pitchFamily="34" charset="0"/>
              </a:rPr>
              <a:t> As a rule of thumb, there must be at least one comment line on the average for every three-source line. </a:t>
            </a:r>
          </a:p>
          <a:p>
            <a:pPr marL="0" indent="0" algn="just">
              <a:lnSpc>
                <a:spcPct val="120000"/>
              </a:lnSpc>
              <a:buNone/>
            </a:pPr>
            <a:r>
              <a:rPr lang="en-US" sz="2400" dirty="0" smtClean="0">
                <a:solidFill>
                  <a:srgbClr val="00B050"/>
                </a:solidFill>
                <a:latin typeface="Berlin Sans FB" panose="020E0602020502020306" pitchFamily="34" charset="0"/>
              </a:rPr>
              <a:t>5. The length of any function should not exceed 10 source lines:</a:t>
            </a:r>
            <a:r>
              <a:rPr lang="en-US" sz="2400" dirty="0" smtClean="0">
                <a:solidFill>
                  <a:srgbClr val="0070C0"/>
                </a:solidFill>
                <a:latin typeface="Berlin Sans FB" panose="020E0602020502020306" pitchFamily="34" charset="0"/>
              </a:rPr>
              <a:t> A function that is very lengthy is usually very difficult to understand as it probably carries out many different functions. For the same reason, lengthy functions are likely to have disproportionately larger number of bugs. </a:t>
            </a:r>
          </a:p>
          <a:p>
            <a:pPr marL="0" indent="0" algn="just">
              <a:lnSpc>
                <a:spcPct val="120000"/>
              </a:lnSpc>
              <a:buNone/>
            </a:pPr>
            <a:r>
              <a:rPr lang="en-US" sz="2400" dirty="0" smtClean="0">
                <a:solidFill>
                  <a:srgbClr val="00B050"/>
                </a:solidFill>
                <a:latin typeface="Berlin Sans FB" panose="020E0602020502020306" pitchFamily="34" charset="0"/>
              </a:rPr>
              <a:t>6. Do not use </a:t>
            </a:r>
            <a:r>
              <a:rPr lang="en-US" sz="2400" dirty="0" err="1" smtClean="0">
                <a:solidFill>
                  <a:srgbClr val="00B050"/>
                </a:solidFill>
                <a:latin typeface="Berlin Sans FB" panose="020E0602020502020306" pitchFamily="34" charset="0"/>
              </a:rPr>
              <a:t>goto</a:t>
            </a:r>
            <a:r>
              <a:rPr lang="en-US" sz="2400" dirty="0" smtClean="0">
                <a:solidFill>
                  <a:srgbClr val="00B050"/>
                </a:solidFill>
                <a:latin typeface="Berlin Sans FB" panose="020E0602020502020306" pitchFamily="34" charset="0"/>
              </a:rPr>
              <a:t> statements:</a:t>
            </a:r>
            <a:r>
              <a:rPr lang="en-US" sz="2400" dirty="0" smtClean="0">
                <a:solidFill>
                  <a:srgbClr val="0070C0"/>
                </a:solidFill>
                <a:latin typeface="Berlin Sans FB" panose="020E0602020502020306" pitchFamily="34" charset="0"/>
              </a:rPr>
              <a:t> Use of </a:t>
            </a:r>
            <a:r>
              <a:rPr lang="en-US" sz="2400" dirty="0" err="1" smtClean="0">
                <a:solidFill>
                  <a:srgbClr val="0070C0"/>
                </a:solidFill>
                <a:latin typeface="Berlin Sans FB" panose="020E0602020502020306" pitchFamily="34" charset="0"/>
              </a:rPr>
              <a:t>goto</a:t>
            </a:r>
            <a:r>
              <a:rPr lang="en-US" sz="2400" dirty="0" smtClean="0">
                <a:solidFill>
                  <a:srgbClr val="0070C0"/>
                </a:solidFill>
                <a:latin typeface="Berlin Sans FB" panose="020E0602020502020306" pitchFamily="34" charset="0"/>
              </a:rPr>
              <a:t> statements makes a program unstructured and very difficult to understand. </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0424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3200" dirty="0" smtClean="0">
                <a:solidFill>
                  <a:srgbClr val="C00000"/>
                </a:solidFill>
                <a:latin typeface="Arial Black" panose="020B0A04020102020204" pitchFamily="34" charset="0"/>
              </a:rPr>
              <a:t>Coding</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838200" y="914400"/>
            <a:ext cx="10892246" cy="5564777"/>
          </a:xfrm>
        </p:spPr>
        <p:txBody>
          <a:bodyPr>
            <a:normAutofit/>
          </a:bodyPr>
          <a:lstStyle/>
          <a:p>
            <a:pPr marL="0" indent="0">
              <a:lnSpc>
                <a:spcPct val="120000"/>
              </a:lnSpc>
              <a:buNone/>
            </a:pPr>
            <a:r>
              <a:rPr lang="en-US" sz="2400" dirty="0" smtClean="0">
                <a:solidFill>
                  <a:srgbClr val="0070C0"/>
                </a:solidFill>
                <a:latin typeface="Berlin Sans FB" panose="020E0602020502020306" pitchFamily="34" charset="0"/>
              </a:rPr>
              <a:t>The objective of the coding phase is to transform the design of a system into code in a high level language and then to unit test this code. The programmers adhere to standard and well defined style of coding which they call their coding standard. The main advantages of adhering to a standard style of coding are as follows:  </a:t>
            </a:r>
          </a:p>
          <a:p>
            <a:pPr>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 coding standard gives uniform appearances to the code written by different engineers.</a:t>
            </a:r>
          </a:p>
          <a:p>
            <a:pPr>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It facilitates code of understanding. </a:t>
            </a:r>
            <a:endParaRPr lang="en-US" sz="2400" dirty="0">
              <a:solidFill>
                <a:srgbClr val="0070C0"/>
              </a:solidFill>
              <a:latin typeface="Berlin Sans FB" panose="020E0602020502020306" pitchFamily="34" charset="0"/>
            </a:endParaRPr>
          </a:p>
          <a:p>
            <a:pPr>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Promotes good programming practices. </a:t>
            </a:r>
          </a:p>
          <a:p>
            <a:pPr marL="0" indent="0">
              <a:lnSpc>
                <a:spcPct val="120000"/>
              </a:lnSpc>
              <a:buNone/>
            </a:pPr>
            <a:r>
              <a:rPr lang="en-US" sz="2400" dirty="0" smtClean="0">
                <a:solidFill>
                  <a:srgbClr val="0070C0"/>
                </a:solidFill>
                <a:latin typeface="Berlin Sans FB" panose="020E0602020502020306" pitchFamily="34" charset="0"/>
              </a:rPr>
              <a:t>For implementing our design into a code, we require a good high level language. A programming language should have the following features: </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07296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5"/>
            <a:ext cx="10515600" cy="549275"/>
          </a:xfrm>
        </p:spPr>
        <p:txBody>
          <a:bodyPr>
            <a:normAutofit/>
          </a:bodyPr>
          <a:lstStyle/>
          <a:p>
            <a:r>
              <a:rPr lang="en-US" sz="2800" dirty="0" smtClean="0">
                <a:solidFill>
                  <a:srgbClr val="C00000"/>
                </a:solidFill>
                <a:latin typeface="Arial Black" panose="020B0A04020102020204" pitchFamily="34" charset="0"/>
              </a:rPr>
              <a:t>Characteristics of a Programming Language</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914400"/>
            <a:ext cx="11194869" cy="5564777"/>
          </a:xfrm>
        </p:spPr>
        <p:txBody>
          <a:bodyPr>
            <a:normAutofit fontScale="92500" lnSpcReduction="20000"/>
          </a:bodyPr>
          <a:lstStyle/>
          <a:p>
            <a:pPr marL="0" indent="0" algn="just">
              <a:lnSpc>
                <a:spcPct val="120000"/>
              </a:lnSpc>
              <a:buNone/>
            </a:pPr>
            <a:r>
              <a:rPr lang="en-US" sz="2400" dirty="0" smtClean="0">
                <a:solidFill>
                  <a:srgbClr val="00B050"/>
                </a:solidFill>
                <a:latin typeface="Berlin Sans FB" panose="020E0602020502020306" pitchFamily="34" charset="0"/>
              </a:rPr>
              <a:t>Readability:</a:t>
            </a:r>
            <a:r>
              <a:rPr lang="en-US" sz="2400" dirty="0" smtClean="0">
                <a:solidFill>
                  <a:srgbClr val="0070C0"/>
                </a:solidFill>
                <a:latin typeface="Berlin Sans FB" panose="020E0602020502020306" pitchFamily="34" charset="0"/>
              </a:rPr>
              <a:t> A good high-level language will allow programs to be written in some ways that resemble a quite-English description of the underlying algorithms. If care is taken, the coding may be done in a way that is essentially self-documenting. </a:t>
            </a:r>
          </a:p>
          <a:p>
            <a:pPr marL="0" indent="0" algn="just">
              <a:lnSpc>
                <a:spcPct val="120000"/>
              </a:lnSpc>
              <a:buNone/>
            </a:pPr>
            <a:r>
              <a:rPr lang="en-US" sz="2400" dirty="0" smtClean="0">
                <a:solidFill>
                  <a:srgbClr val="00B050"/>
                </a:solidFill>
                <a:latin typeface="Berlin Sans FB" panose="020E0602020502020306" pitchFamily="34" charset="0"/>
              </a:rPr>
              <a:t>Portability:</a:t>
            </a:r>
            <a:r>
              <a:rPr lang="en-US" sz="2400" dirty="0" smtClean="0">
                <a:solidFill>
                  <a:srgbClr val="0070C0"/>
                </a:solidFill>
                <a:latin typeface="Berlin Sans FB" panose="020E0602020502020306" pitchFamily="34" charset="0"/>
              </a:rPr>
              <a:t> High-level languages, being essentially machine independent, should be able to develop portable software. </a:t>
            </a:r>
            <a:endParaRPr lang="en-US" sz="2400" dirty="0">
              <a:solidFill>
                <a:srgbClr val="0070C0"/>
              </a:solidFill>
              <a:latin typeface="Berlin Sans FB" panose="020E0602020502020306" pitchFamily="34" charset="0"/>
            </a:endParaRPr>
          </a:p>
          <a:p>
            <a:pPr marL="0" indent="0" algn="just">
              <a:lnSpc>
                <a:spcPct val="120000"/>
              </a:lnSpc>
              <a:buNone/>
            </a:pPr>
            <a:r>
              <a:rPr lang="en-US" sz="2400" dirty="0" smtClean="0">
                <a:solidFill>
                  <a:srgbClr val="00B050"/>
                </a:solidFill>
                <a:latin typeface="Berlin Sans FB" panose="020E0602020502020306" pitchFamily="34" charset="0"/>
              </a:rPr>
              <a:t>Generality: </a:t>
            </a:r>
            <a:r>
              <a:rPr lang="en-US" sz="2400" dirty="0" smtClean="0">
                <a:solidFill>
                  <a:srgbClr val="0070C0"/>
                </a:solidFill>
                <a:latin typeface="Berlin Sans FB" panose="020E0602020502020306" pitchFamily="34" charset="0"/>
              </a:rPr>
              <a:t>Most high-level languages allow the writing of a wide variety of programs, thus relieving the programmer of the need to become expert in many diverse languages.</a:t>
            </a:r>
          </a:p>
          <a:p>
            <a:pPr marL="0" indent="0" algn="just">
              <a:lnSpc>
                <a:spcPct val="120000"/>
              </a:lnSpc>
              <a:buNone/>
            </a:pPr>
            <a:r>
              <a:rPr lang="en-US" sz="2400" dirty="0" smtClean="0">
                <a:solidFill>
                  <a:srgbClr val="00B050"/>
                </a:solidFill>
                <a:latin typeface="Berlin Sans FB" panose="020E0602020502020306" pitchFamily="34" charset="0"/>
              </a:rPr>
              <a:t>Brevity:</a:t>
            </a:r>
            <a:r>
              <a:rPr lang="en-US" sz="2400" dirty="0" smtClean="0">
                <a:solidFill>
                  <a:srgbClr val="0070C0"/>
                </a:solidFill>
                <a:latin typeface="Berlin Sans FB" panose="020E0602020502020306" pitchFamily="34" charset="0"/>
              </a:rPr>
              <a:t> Language should have the ability to implement the algorithm with less amount of code. Programs expressed in high-level languages are often considerably shorter than their low-level equivalents.</a:t>
            </a:r>
          </a:p>
          <a:p>
            <a:pPr marL="0" indent="0" algn="just">
              <a:lnSpc>
                <a:spcPct val="120000"/>
              </a:lnSpc>
              <a:buNone/>
            </a:pPr>
            <a:r>
              <a:rPr lang="en-US" sz="2400" dirty="0" smtClean="0">
                <a:solidFill>
                  <a:srgbClr val="00B050"/>
                </a:solidFill>
                <a:latin typeface="Berlin Sans FB" panose="020E0602020502020306" pitchFamily="34" charset="0"/>
              </a:rPr>
              <a:t>Error checking: </a:t>
            </a:r>
            <a:r>
              <a:rPr lang="en-US" sz="2400" dirty="0" smtClean="0">
                <a:solidFill>
                  <a:srgbClr val="0070C0"/>
                </a:solidFill>
                <a:latin typeface="Berlin Sans FB" panose="020E0602020502020306" pitchFamily="34" charset="0"/>
              </a:rPr>
              <a:t>Being human, a programmer is likely to make many mistakes in the development of a computer program. Many high-level languages enforce a great deal of error checking both at compile-time and at run-time.</a:t>
            </a:r>
          </a:p>
          <a:p>
            <a:pPr marL="0" indent="0" algn="just">
              <a:lnSpc>
                <a:spcPct val="120000"/>
              </a:lnSpc>
              <a:buNone/>
            </a:pPr>
            <a:r>
              <a:rPr lang="en-US" sz="2400" dirty="0" smtClean="0">
                <a:solidFill>
                  <a:srgbClr val="00B050"/>
                </a:solidFill>
                <a:latin typeface="Berlin Sans FB" panose="020E0602020502020306" pitchFamily="34" charset="0"/>
              </a:rPr>
              <a:t>Cost:</a:t>
            </a:r>
            <a:r>
              <a:rPr lang="en-US" sz="2400" dirty="0" smtClean="0">
                <a:solidFill>
                  <a:srgbClr val="0070C0"/>
                </a:solidFill>
                <a:latin typeface="Berlin Sans FB" panose="020E0602020502020306" pitchFamily="34" charset="0"/>
              </a:rPr>
              <a:t> The ultimate cost of a programming language is a function of many of its characteristics.</a:t>
            </a:r>
            <a:r>
              <a:rPr lang="en-US" sz="2400" dirty="0" smtClean="0"/>
              <a:t> </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77868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5"/>
            <a:ext cx="10515600" cy="549275"/>
          </a:xfrm>
        </p:spPr>
        <p:txBody>
          <a:bodyPr>
            <a:normAutofit/>
          </a:bodyPr>
          <a:lstStyle/>
          <a:p>
            <a:r>
              <a:rPr lang="en-US" sz="2800" dirty="0" smtClean="0">
                <a:solidFill>
                  <a:srgbClr val="C00000"/>
                </a:solidFill>
                <a:latin typeface="Arial Black" panose="020B0A04020102020204" pitchFamily="34" charset="0"/>
              </a:rPr>
              <a:t>Characteristics of a Programming Language</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914400"/>
            <a:ext cx="11194869" cy="5564777"/>
          </a:xfrm>
        </p:spPr>
        <p:txBody>
          <a:bodyPr>
            <a:normAutofit/>
          </a:bodyPr>
          <a:lstStyle/>
          <a:p>
            <a:pPr marL="0" indent="0" algn="just">
              <a:lnSpc>
                <a:spcPct val="120000"/>
              </a:lnSpc>
              <a:buNone/>
            </a:pPr>
            <a:r>
              <a:rPr lang="en-US" sz="2400" dirty="0" smtClean="0">
                <a:solidFill>
                  <a:srgbClr val="00B050"/>
                </a:solidFill>
                <a:latin typeface="Berlin Sans FB" panose="020E0602020502020306" pitchFamily="34" charset="0"/>
              </a:rPr>
              <a:t>Familiar notation:</a:t>
            </a:r>
            <a:r>
              <a:rPr lang="en-US" sz="2400" dirty="0" smtClean="0">
                <a:solidFill>
                  <a:srgbClr val="0070C0"/>
                </a:solidFill>
                <a:latin typeface="Berlin Sans FB" panose="020E0602020502020306" pitchFamily="34" charset="0"/>
              </a:rPr>
              <a:t> A language should have familiar notation, so it can be understood by most of the programmers.</a:t>
            </a:r>
          </a:p>
          <a:p>
            <a:pPr marL="0" indent="0" algn="just">
              <a:lnSpc>
                <a:spcPct val="120000"/>
              </a:lnSpc>
              <a:buNone/>
            </a:pPr>
            <a:r>
              <a:rPr lang="en-US" sz="2400" dirty="0" smtClean="0">
                <a:solidFill>
                  <a:srgbClr val="00B050"/>
                </a:solidFill>
                <a:latin typeface="Berlin Sans FB" panose="020E0602020502020306" pitchFamily="34" charset="0"/>
              </a:rPr>
              <a:t>Quick translation: </a:t>
            </a:r>
            <a:r>
              <a:rPr lang="en-US" sz="2400" dirty="0" smtClean="0">
                <a:solidFill>
                  <a:srgbClr val="0070C0"/>
                </a:solidFill>
                <a:latin typeface="Berlin Sans FB" panose="020E0602020502020306" pitchFamily="34" charset="0"/>
              </a:rPr>
              <a:t>It should admit quick translation.</a:t>
            </a:r>
          </a:p>
          <a:p>
            <a:pPr marL="0" indent="0" algn="just">
              <a:lnSpc>
                <a:spcPct val="120000"/>
              </a:lnSpc>
              <a:buNone/>
            </a:pPr>
            <a:r>
              <a:rPr lang="en-US" sz="2400" dirty="0" smtClean="0">
                <a:solidFill>
                  <a:srgbClr val="00B050"/>
                </a:solidFill>
                <a:latin typeface="Berlin Sans FB" panose="020E0602020502020306" pitchFamily="34" charset="0"/>
              </a:rPr>
              <a:t>Efficiency: </a:t>
            </a:r>
            <a:r>
              <a:rPr lang="en-US" sz="2400" dirty="0" smtClean="0">
                <a:solidFill>
                  <a:srgbClr val="0070C0"/>
                </a:solidFill>
                <a:latin typeface="Berlin Sans FB" panose="020E0602020502020306" pitchFamily="34" charset="0"/>
              </a:rPr>
              <a:t>It should permit the generation of efficient object code.</a:t>
            </a:r>
          </a:p>
          <a:p>
            <a:pPr marL="0" indent="0" algn="just">
              <a:lnSpc>
                <a:spcPct val="120000"/>
              </a:lnSpc>
              <a:buNone/>
            </a:pPr>
            <a:r>
              <a:rPr lang="en-US" sz="2400" dirty="0" smtClean="0">
                <a:solidFill>
                  <a:srgbClr val="00B050"/>
                </a:solidFill>
                <a:latin typeface="Berlin Sans FB" panose="020E0602020502020306" pitchFamily="34" charset="0"/>
              </a:rPr>
              <a:t>Modularity: </a:t>
            </a:r>
            <a:r>
              <a:rPr lang="en-US" sz="2400" dirty="0" smtClean="0">
                <a:solidFill>
                  <a:srgbClr val="0070C0"/>
                </a:solidFill>
                <a:latin typeface="Berlin Sans FB" panose="020E0602020502020306" pitchFamily="34" charset="0"/>
              </a:rPr>
              <a:t>It is desirable that programs can be developed in the language as a collection of separately compiled modules, with appropriate mechanisms for ensuring self-consistency between these modules.</a:t>
            </a:r>
          </a:p>
          <a:p>
            <a:pPr marL="0" indent="0" algn="just">
              <a:lnSpc>
                <a:spcPct val="120000"/>
              </a:lnSpc>
              <a:buNone/>
            </a:pPr>
            <a:r>
              <a:rPr lang="en-US" sz="2400" dirty="0" smtClean="0">
                <a:solidFill>
                  <a:srgbClr val="00B050"/>
                </a:solidFill>
                <a:latin typeface="Berlin Sans FB" panose="020E0602020502020306" pitchFamily="34" charset="0"/>
              </a:rPr>
              <a:t>Widely available: </a:t>
            </a:r>
            <a:r>
              <a:rPr lang="en-US" sz="2400" dirty="0" smtClean="0">
                <a:solidFill>
                  <a:srgbClr val="0070C0"/>
                </a:solidFill>
                <a:latin typeface="Berlin Sans FB" panose="020E0602020502020306" pitchFamily="34" charset="0"/>
              </a:rPr>
              <a:t>Language should be widely available and it should be possible to provide translators for all the major machines and for all the major operating systems.</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25387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5"/>
            <a:ext cx="10515600" cy="549275"/>
          </a:xfrm>
        </p:spPr>
        <p:txBody>
          <a:bodyPr>
            <a:normAutofit/>
          </a:bodyPr>
          <a:lstStyle/>
          <a:p>
            <a:r>
              <a:rPr lang="en-US" sz="2800" dirty="0" smtClean="0">
                <a:solidFill>
                  <a:srgbClr val="C00000"/>
                </a:solidFill>
                <a:latin typeface="Arial Black" panose="020B0A04020102020204" pitchFamily="34" charset="0"/>
              </a:rPr>
              <a:t>Coding Standards and Guidelines</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914400"/>
            <a:ext cx="11194869" cy="5564777"/>
          </a:xfrm>
        </p:spPr>
        <p:txBody>
          <a:bodyPr>
            <a:normAutofit fontScale="92500"/>
          </a:bodyPr>
          <a:lstStyle/>
          <a:p>
            <a:pPr marL="0" indent="0" algn="just">
              <a:lnSpc>
                <a:spcPct val="120000"/>
              </a:lnSpc>
              <a:buNone/>
            </a:pPr>
            <a:r>
              <a:rPr lang="en-US" sz="2400" dirty="0" smtClean="0">
                <a:solidFill>
                  <a:srgbClr val="0070C0"/>
                </a:solidFill>
                <a:latin typeface="Berlin Sans FB" panose="020E0602020502020306" pitchFamily="34" charset="0"/>
              </a:rPr>
              <a:t>Good software development organizations usually develop their own coding standards and guidelines depending on what best suits their organization and the type of products they develop. The following are some representative coding standards. </a:t>
            </a:r>
          </a:p>
          <a:p>
            <a:pPr marL="457200" indent="-457200" algn="just">
              <a:lnSpc>
                <a:spcPct val="120000"/>
              </a:lnSpc>
              <a:buAutoNum type="arabicPeriod"/>
            </a:pPr>
            <a:r>
              <a:rPr lang="en-US" sz="2400" dirty="0" smtClean="0">
                <a:solidFill>
                  <a:srgbClr val="00B050"/>
                </a:solidFill>
                <a:latin typeface="Berlin Sans FB" panose="020E0602020502020306" pitchFamily="34" charset="0"/>
              </a:rPr>
              <a:t>Rules for limiting the use of global:</a:t>
            </a:r>
            <a:r>
              <a:rPr lang="en-US" sz="2400" dirty="0" smtClean="0">
                <a:solidFill>
                  <a:srgbClr val="0070C0"/>
                </a:solidFill>
                <a:latin typeface="Berlin Sans FB" panose="020E0602020502020306" pitchFamily="34" charset="0"/>
              </a:rPr>
              <a:t> These rules list what types of data can be declared global and what cannot. </a:t>
            </a:r>
          </a:p>
          <a:p>
            <a:pPr marL="457200" indent="-457200" algn="just">
              <a:lnSpc>
                <a:spcPct val="120000"/>
              </a:lnSpc>
              <a:buAutoNum type="arabicPeriod"/>
            </a:pPr>
            <a:r>
              <a:rPr lang="en-US" sz="2400" dirty="0" smtClean="0">
                <a:solidFill>
                  <a:srgbClr val="00B050"/>
                </a:solidFill>
                <a:latin typeface="Berlin Sans FB" panose="020E0602020502020306" pitchFamily="34" charset="0"/>
              </a:rPr>
              <a:t>Contents of the headers preceding codes for different modules: </a:t>
            </a:r>
            <a:r>
              <a:rPr lang="en-US" sz="2400" dirty="0" smtClean="0">
                <a:solidFill>
                  <a:srgbClr val="0070C0"/>
                </a:solidFill>
                <a:latin typeface="Berlin Sans FB" panose="020E0602020502020306" pitchFamily="34" charset="0"/>
              </a:rPr>
              <a:t>The information contained in the headers of different modules should be standard for an organization. The exact format in which the header information is organized in the header can also be specified. </a:t>
            </a:r>
          </a:p>
          <a:p>
            <a:pPr marL="0" indent="0" algn="just">
              <a:lnSpc>
                <a:spcPct val="120000"/>
              </a:lnSpc>
              <a:buNone/>
            </a:pPr>
            <a:r>
              <a:rPr lang="en-US" sz="2400" dirty="0" smtClean="0">
                <a:solidFill>
                  <a:srgbClr val="0070C0"/>
                </a:solidFill>
                <a:latin typeface="Berlin Sans FB" panose="020E0602020502020306" pitchFamily="34" charset="0"/>
              </a:rPr>
              <a:t>The following are some standard header data: </a:t>
            </a:r>
          </a:p>
          <a:p>
            <a:pPr marL="0" indent="0" algn="just">
              <a:lnSpc>
                <a:spcPct val="120000"/>
              </a:lnSpc>
              <a:buNone/>
            </a:pPr>
            <a:r>
              <a:rPr lang="en-US" sz="2400" dirty="0" smtClean="0">
                <a:solidFill>
                  <a:srgbClr val="0070C0"/>
                </a:solidFill>
                <a:latin typeface="Berlin Sans FB" panose="020E0602020502020306" pitchFamily="34" charset="0"/>
              </a:rPr>
              <a:t>• </a:t>
            </a:r>
            <a:r>
              <a:rPr lang="en-US" sz="2400" dirty="0" smtClean="0">
                <a:solidFill>
                  <a:srgbClr val="00B050"/>
                </a:solidFill>
                <a:latin typeface="Berlin Sans FB" panose="020E0602020502020306" pitchFamily="34" charset="0"/>
              </a:rPr>
              <a:t>Name of the module.</a:t>
            </a:r>
            <a:r>
              <a:rPr lang="en-US" sz="2400" dirty="0" smtClean="0">
                <a:solidFill>
                  <a:srgbClr val="0070C0"/>
                </a:solidFill>
                <a:latin typeface="Berlin Sans FB" panose="020E0602020502020306" pitchFamily="34" charset="0"/>
              </a:rPr>
              <a:t> • </a:t>
            </a:r>
            <a:r>
              <a:rPr lang="en-US" sz="2400" dirty="0" smtClean="0">
                <a:solidFill>
                  <a:srgbClr val="00B050"/>
                </a:solidFill>
                <a:latin typeface="Berlin Sans FB" panose="020E0602020502020306" pitchFamily="34" charset="0"/>
              </a:rPr>
              <a:t>Date on which the module was created.</a:t>
            </a:r>
            <a:r>
              <a:rPr lang="en-US" sz="2400" dirty="0" smtClean="0">
                <a:solidFill>
                  <a:srgbClr val="0070C0"/>
                </a:solidFill>
                <a:latin typeface="Berlin Sans FB" panose="020E0602020502020306" pitchFamily="34" charset="0"/>
              </a:rPr>
              <a:t> • </a:t>
            </a:r>
            <a:r>
              <a:rPr lang="en-US" sz="2400" dirty="0" smtClean="0">
                <a:solidFill>
                  <a:srgbClr val="00B050"/>
                </a:solidFill>
                <a:latin typeface="Berlin Sans FB" panose="020E0602020502020306" pitchFamily="34" charset="0"/>
              </a:rPr>
              <a:t>Author’s name. </a:t>
            </a:r>
            <a:r>
              <a:rPr lang="en-US" sz="2400" dirty="0" smtClean="0">
                <a:solidFill>
                  <a:srgbClr val="0070C0"/>
                </a:solidFill>
                <a:latin typeface="Berlin Sans FB" panose="020E0602020502020306" pitchFamily="34" charset="0"/>
              </a:rPr>
              <a:t>• </a:t>
            </a:r>
            <a:r>
              <a:rPr lang="en-US" sz="2400" dirty="0" smtClean="0">
                <a:solidFill>
                  <a:srgbClr val="00B050"/>
                </a:solidFill>
                <a:latin typeface="Berlin Sans FB" panose="020E0602020502020306" pitchFamily="34" charset="0"/>
              </a:rPr>
              <a:t>Modification history. </a:t>
            </a:r>
            <a:r>
              <a:rPr lang="en-US" sz="2400" dirty="0" smtClean="0">
                <a:solidFill>
                  <a:srgbClr val="0070C0"/>
                </a:solidFill>
                <a:latin typeface="Berlin Sans FB" panose="020E0602020502020306" pitchFamily="34" charset="0"/>
              </a:rPr>
              <a:t>• </a:t>
            </a:r>
            <a:r>
              <a:rPr lang="en-US" sz="2400" dirty="0" smtClean="0">
                <a:solidFill>
                  <a:srgbClr val="00B050"/>
                </a:solidFill>
                <a:latin typeface="Berlin Sans FB" panose="020E0602020502020306" pitchFamily="34" charset="0"/>
              </a:rPr>
              <a:t>Synopsis of the module. </a:t>
            </a:r>
            <a:r>
              <a:rPr lang="en-US" sz="2400" dirty="0" smtClean="0">
                <a:solidFill>
                  <a:srgbClr val="0070C0"/>
                </a:solidFill>
                <a:latin typeface="Berlin Sans FB" panose="020E0602020502020306" pitchFamily="34" charset="0"/>
              </a:rPr>
              <a:t>• </a:t>
            </a:r>
            <a:r>
              <a:rPr lang="en-US" sz="2400" dirty="0" smtClean="0">
                <a:solidFill>
                  <a:srgbClr val="00B050"/>
                </a:solidFill>
                <a:latin typeface="Berlin Sans FB" panose="020E0602020502020306" pitchFamily="34" charset="0"/>
              </a:rPr>
              <a:t>Different functions supported, along with their input/output parameters. </a:t>
            </a:r>
            <a:r>
              <a:rPr lang="en-US" sz="2400" dirty="0" smtClean="0">
                <a:solidFill>
                  <a:srgbClr val="0070C0"/>
                </a:solidFill>
                <a:latin typeface="Berlin Sans FB" panose="020E0602020502020306" pitchFamily="34" charset="0"/>
              </a:rPr>
              <a:t>• </a:t>
            </a:r>
            <a:r>
              <a:rPr lang="en-US" sz="2400" dirty="0" smtClean="0">
                <a:solidFill>
                  <a:srgbClr val="00B050"/>
                </a:solidFill>
                <a:latin typeface="Berlin Sans FB" panose="020E0602020502020306" pitchFamily="34" charset="0"/>
              </a:rPr>
              <a:t>Global variables accessed/modified by the module.</a:t>
            </a:r>
            <a:r>
              <a:rPr lang="en-US" sz="2400" dirty="0" smtClean="0">
                <a:solidFill>
                  <a:srgbClr val="00B050"/>
                </a:solidFill>
              </a:rPr>
              <a:t> </a:t>
            </a:r>
            <a:endParaRPr lang="en-US" sz="2400" dirty="0">
              <a:solidFill>
                <a:srgbClr val="00B050"/>
              </a:solidFill>
              <a:latin typeface="Berlin Sans FB" panose="020E0602020502020306" pitchFamily="34" charset="0"/>
            </a:endParaRPr>
          </a:p>
        </p:txBody>
      </p:sp>
    </p:spTree>
    <p:extLst>
      <p:ext uri="{BB962C8B-B14F-4D97-AF65-F5344CB8AC3E}">
        <p14:creationId xmlns:p14="http://schemas.microsoft.com/office/powerpoint/2010/main" val="323209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5"/>
            <a:ext cx="10515600" cy="549275"/>
          </a:xfrm>
        </p:spPr>
        <p:txBody>
          <a:bodyPr>
            <a:normAutofit/>
          </a:bodyPr>
          <a:lstStyle/>
          <a:p>
            <a:r>
              <a:rPr lang="en-US" sz="2800" dirty="0" smtClean="0">
                <a:solidFill>
                  <a:srgbClr val="C00000"/>
                </a:solidFill>
                <a:latin typeface="Arial Black" panose="020B0A04020102020204" pitchFamily="34" charset="0"/>
              </a:rPr>
              <a:t>Coding Standards and Guidelines</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914400"/>
            <a:ext cx="11194869" cy="5564777"/>
          </a:xfrm>
        </p:spPr>
        <p:txBody>
          <a:bodyPr>
            <a:normAutofit/>
          </a:bodyPr>
          <a:lstStyle/>
          <a:p>
            <a:pPr marL="0" indent="0" algn="just">
              <a:lnSpc>
                <a:spcPct val="120000"/>
              </a:lnSpc>
              <a:buNone/>
            </a:pPr>
            <a:r>
              <a:rPr lang="en-US" sz="2400" dirty="0" smtClean="0">
                <a:solidFill>
                  <a:srgbClr val="00B050"/>
                </a:solidFill>
                <a:latin typeface="Berlin Sans FB" panose="020E0602020502020306" pitchFamily="34" charset="0"/>
              </a:rPr>
              <a:t>3. Naming conventions for global variables, local variables, and constant identifiers:</a:t>
            </a:r>
            <a:r>
              <a:rPr lang="en-US" sz="2400" dirty="0" smtClean="0">
                <a:solidFill>
                  <a:srgbClr val="0070C0"/>
                </a:solidFill>
                <a:latin typeface="Berlin Sans FB" panose="020E0602020502020306" pitchFamily="34" charset="0"/>
              </a:rPr>
              <a:t> A possible naming convention can be that global variable names always start with a capital letter, local variable names are made of small letters, and constant names are always capital letters. </a:t>
            </a:r>
          </a:p>
          <a:p>
            <a:pPr marL="0" indent="0" algn="just">
              <a:lnSpc>
                <a:spcPct val="120000"/>
              </a:lnSpc>
              <a:buNone/>
            </a:pPr>
            <a:r>
              <a:rPr lang="en-US" sz="2400" dirty="0" smtClean="0">
                <a:solidFill>
                  <a:srgbClr val="00B050"/>
                </a:solidFill>
                <a:latin typeface="Berlin Sans FB" panose="020E0602020502020306" pitchFamily="34" charset="0"/>
              </a:rPr>
              <a:t>4. Error return conventions and exception handling mechanisms:</a:t>
            </a:r>
            <a:r>
              <a:rPr lang="en-US" sz="2400" dirty="0" smtClean="0">
                <a:solidFill>
                  <a:srgbClr val="0070C0"/>
                </a:solidFill>
                <a:latin typeface="Berlin Sans FB" panose="020E0602020502020306" pitchFamily="34" charset="0"/>
              </a:rPr>
              <a:t> The way error conditions are reported by different functions in a program are handled should be standard within an organization. For example, different functions while encountering an error condition should either return a 0 or 1 consistently.</a:t>
            </a:r>
            <a:r>
              <a:rPr lang="en-US" sz="2400" dirty="0" smtClean="0"/>
              <a:t> </a:t>
            </a:r>
            <a:endParaRPr lang="en-US" sz="2400" dirty="0">
              <a:solidFill>
                <a:srgbClr val="00B050"/>
              </a:solidFill>
              <a:latin typeface="Berlin Sans FB" panose="020E0602020502020306" pitchFamily="34" charset="0"/>
            </a:endParaRPr>
          </a:p>
        </p:txBody>
      </p:sp>
    </p:spTree>
    <p:extLst>
      <p:ext uri="{BB962C8B-B14F-4D97-AF65-F5344CB8AC3E}">
        <p14:creationId xmlns:p14="http://schemas.microsoft.com/office/powerpoint/2010/main" val="311802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5"/>
            <a:ext cx="10515600" cy="549275"/>
          </a:xfrm>
        </p:spPr>
        <p:txBody>
          <a:bodyPr>
            <a:normAutofit/>
          </a:bodyPr>
          <a:lstStyle/>
          <a:p>
            <a:r>
              <a:rPr lang="en-US" sz="2800" dirty="0" smtClean="0">
                <a:solidFill>
                  <a:srgbClr val="C00000"/>
                </a:solidFill>
                <a:latin typeface="Arial Black" panose="020B0A04020102020204" pitchFamily="34" charset="0"/>
              </a:rPr>
              <a:t>Coding Standards and Guidelines</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914400"/>
            <a:ext cx="11443063" cy="5799909"/>
          </a:xfrm>
        </p:spPr>
        <p:txBody>
          <a:bodyPr>
            <a:normAutofit lnSpcReduction="10000"/>
          </a:bodyPr>
          <a:lstStyle/>
          <a:p>
            <a:pPr marL="0" indent="0" algn="just">
              <a:lnSpc>
                <a:spcPct val="120000"/>
              </a:lnSpc>
              <a:buNone/>
            </a:pPr>
            <a:r>
              <a:rPr lang="en-US" sz="2400" dirty="0" smtClean="0">
                <a:solidFill>
                  <a:srgbClr val="0070C0"/>
                </a:solidFill>
                <a:latin typeface="Berlin Sans FB" panose="020E0602020502020306" pitchFamily="34" charset="0"/>
              </a:rPr>
              <a:t>The following are some representative coding guidelines recommended by many software development organizations. </a:t>
            </a:r>
          </a:p>
          <a:p>
            <a:pPr marL="457200" indent="-457200" algn="just">
              <a:lnSpc>
                <a:spcPct val="120000"/>
              </a:lnSpc>
              <a:buAutoNum type="arabicPeriod"/>
            </a:pPr>
            <a:r>
              <a:rPr lang="en-US" sz="2400" dirty="0" smtClean="0">
                <a:solidFill>
                  <a:srgbClr val="00B050"/>
                </a:solidFill>
                <a:latin typeface="Berlin Sans FB" panose="020E0602020502020306" pitchFamily="34" charset="0"/>
              </a:rPr>
              <a:t>Do not use a coding style that is too clever or too difficult to understand:</a:t>
            </a:r>
            <a:r>
              <a:rPr lang="en-US" sz="2400" dirty="0" smtClean="0">
                <a:solidFill>
                  <a:srgbClr val="0070C0"/>
                </a:solidFill>
                <a:latin typeface="Berlin Sans FB" panose="020E0602020502020306" pitchFamily="34" charset="0"/>
              </a:rPr>
              <a:t> Code should be easy to understand. Many inexperienced engineers actually take pride in writing cryptic and incomprehensible code. Clever coding can obscure meaning of the code and hamper understanding. It also makes maintenance difficult. </a:t>
            </a:r>
          </a:p>
          <a:p>
            <a:pPr marL="457200" indent="-457200" algn="just">
              <a:lnSpc>
                <a:spcPct val="120000"/>
              </a:lnSpc>
              <a:buAutoNum type="arabicPeriod"/>
            </a:pPr>
            <a:r>
              <a:rPr lang="en-US" sz="2400" dirty="0" smtClean="0">
                <a:solidFill>
                  <a:srgbClr val="00B050"/>
                </a:solidFill>
                <a:latin typeface="Berlin Sans FB" panose="020E0602020502020306" pitchFamily="34" charset="0"/>
              </a:rPr>
              <a:t>Avoid obscure side effects: </a:t>
            </a:r>
            <a:r>
              <a:rPr lang="en-US" sz="2400" dirty="0" smtClean="0">
                <a:solidFill>
                  <a:srgbClr val="0070C0"/>
                </a:solidFill>
                <a:latin typeface="Berlin Sans FB" panose="020E0602020502020306" pitchFamily="34" charset="0"/>
              </a:rPr>
              <a:t>The side effects of a function call include modification of parameters passed by reference, modification of global variables, and I/O operations. An obscure side effect is one that is not obvious from a casual examination of the code. Obscure side effects make it difficult to understand a piece of code. For example, if a global variable is changed obscurely in a called module or some file I/O is performed which is difficult to infer from the function’s name and header information, it becomes difficult for anybody trying to understand the code.</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97608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5"/>
            <a:ext cx="10515600" cy="549275"/>
          </a:xfrm>
        </p:spPr>
        <p:txBody>
          <a:bodyPr>
            <a:normAutofit/>
          </a:bodyPr>
          <a:lstStyle/>
          <a:p>
            <a:r>
              <a:rPr lang="en-US" sz="2800" dirty="0" smtClean="0">
                <a:solidFill>
                  <a:srgbClr val="C00000"/>
                </a:solidFill>
                <a:latin typeface="Arial Black" panose="020B0A04020102020204" pitchFamily="34" charset="0"/>
              </a:rPr>
              <a:t>Coding Standards and Guidelines</a:t>
            </a:r>
            <a:endParaRPr lang="en-US" sz="2800" dirty="0">
              <a:solidFill>
                <a:srgbClr val="C000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668041" y="1267097"/>
            <a:ext cx="5928701" cy="3455137"/>
          </a:xfrm>
          <a:prstGeom prst="rect">
            <a:avLst/>
          </a:prstGeom>
        </p:spPr>
      </p:pic>
      <p:pic>
        <p:nvPicPr>
          <p:cNvPr id="5" name="Picture 4"/>
          <p:cNvPicPr>
            <a:picLocks noChangeAspect="1"/>
          </p:cNvPicPr>
          <p:nvPr/>
        </p:nvPicPr>
        <p:blipFill>
          <a:blip r:embed="rId3"/>
          <a:stretch>
            <a:fillRect/>
          </a:stretch>
        </p:blipFill>
        <p:spPr>
          <a:xfrm>
            <a:off x="6992301" y="1205065"/>
            <a:ext cx="4576735" cy="3517169"/>
          </a:xfrm>
          <a:prstGeom prst="rect">
            <a:avLst/>
          </a:prstGeom>
        </p:spPr>
      </p:pic>
      <p:sp>
        <p:nvSpPr>
          <p:cNvPr id="6" name="Rectangle 5"/>
          <p:cNvSpPr/>
          <p:nvPr/>
        </p:nvSpPr>
        <p:spPr>
          <a:xfrm>
            <a:off x="4099473" y="5074931"/>
            <a:ext cx="3969356" cy="369332"/>
          </a:xfrm>
          <a:prstGeom prst="rect">
            <a:avLst/>
          </a:prstGeom>
        </p:spPr>
        <p:txBody>
          <a:bodyPr wrap="none">
            <a:spAutoFit/>
          </a:bodyPr>
          <a:lstStyle/>
          <a:p>
            <a:r>
              <a:rPr lang="en-US" dirty="0" smtClean="0">
                <a:solidFill>
                  <a:srgbClr val="0070C0"/>
                </a:solidFill>
                <a:latin typeface="Berlin Sans FB" panose="020E0602020502020306" pitchFamily="34" charset="0"/>
              </a:rPr>
              <a:t>Figures: Examples of obscure </a:t>
            </a:r>
            <a:r>
              <a:rPr lang="en-US" dirty="0">
                <a:solidFill>
                  <a:srgbClr val="0070C0"/>
                </a:solidFill>
                <a:latin typeface="Berlin Sans FB" panose="020E0602020502020306" pitchFamily="34" charset="0"/>
              </a:rPr>
              <a:t>side effects</a:t>
            </a:r>
            <a:endParaRPr lang="en-US" dirty="0">
              <a:solidFill>
                <a:srgbClr val="0070C0"/>
              </a:solidFill>
            </a:endParaRPr>
          </a:p>
        </p:txBody>
      </p:sp>
    </p:spTree>
    <p:extLst>
      <p:ext uri="{BB962C8B-B14F-4D97-AF65-F5344CB8AC3E}">
        <p14:creationId xmlns:p14="http://schemas.microsoft.com/office/powerpoint/2010/main" val="421362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5"/>
            <a:ext cx="10515600" cy="549275"/>
          </a:xfrm>
        </p:spPr>
        <p:txBody>
          <a:bodyPr>
            <a:normAutofit/>
          </a:bodyPr>
          <a:lstStyle/>
          <a:p>
            <a:r>
              <a:rPr lang="en-US" sz="2800" dirty="0" smtClean="0">
                <a:solidFill>
                  <a:srgbClr val="C00000"/>
                </a:solidFill>
                <a:latin typeface="Arial Black" panose="020B0A04020102020204" pitchFamily="34" charset="0"/>
              </a:rPr>
              <a:t>Coding Standards and Guidelines</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914400"/>
            <a:ext cx="11443063" cy="5799909"/>
          </a:xfrm>
        </p:spPr>
        <p:txBody>
          <a:bodyPr>
            <a:normAutofit fontScale="92500"/>
          </a:bodyPr>
          <a:lstStyle/>
          <a:p>
            <a:pPr marL="0" indent="0" algn="just">
              <a:lnSpc>
                <a:spcPct val="120000"/>
              </a:lnSpc>
              <a:buNone/>
            </a:pPr>
            <a:r>
              <a:rPr lang="en-US" sz="2400" dirty="0" smtClean="0">
                <a:solidFill>
                  <a:srgbClr val="00B050"/>
                </a:solidFill>
                <a:latin typeface="Berlin Sans FB" panose="020E0602020502020306" pitchFamily="34" charset="0"/>
              </a:rPr>
              <a:t>3. Do not use an identifier for multiple purposes: </a:t>
            </a:r>
            <a:r>
              <a:rPr lang="en-US" sz="2400" dirty="0" smtClean="0">
                <a:solidFill>
                  <a:srgbClr val="0070C0"/>
                </a:solidFill>
                <a:latin typeface="Berlin Sans FB" panose="020E0602020502020306" pitchFamily="34" charset="0"/>
              </a:rPr>
              <a:t>Programmers often use the same identifier to denote several temporary entities. For example, some programmers use a temporary loop variable for computing and a storing the final result. The rationale that is usually given by these programmers for such multiple uses of variables is memory efficiency, e.g. three variables use up three memory locations, whereas the same variable used in three different ways uses just one memory location. </a:t>
            </a:r>
          </a:p>
          <a:p>
            <a:pPr marL="0" indent="0" algn="just">
              <a:lnSpc>
                <a:spcPct val="120000"/>
              </a:lnSpc>
              <a:buNone/>
            </a:pPr>
            <a:r>
              <a:rPr lang="en-US" sz="2400" dirty="0" smtClean="0">
                <a:solidFill>
                  <a:srgbClr val="0070C0"/>
                </a:solidFill>
                <a:latin typeface="Berlin Sans FB" panose="020E0602020502020306" pitchFamily="34" charset="0"/>
              </a:rPr>
              <a:t>However, there are several things wrong with this approach and hence should be avoided. Some of the problems caused by use of variables for multiple purposes as follows: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Each variable should be given a descriptive name indicating its purpose. This is not possible if an identifier is used for multiple purposes. Use of a variable for multiple purposes can lead to confusion and make it difficult for somebody trying to read and understand the code.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Use of variables for multiple purposes usually makes future enhancements more difficult. </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4094970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1148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Berlin Sans FB</vt:lpstr>
      <vt:lpstr>Calibri</vt:lpstr>
      <vt:lpstr>Calibri Light</vt:lpstr>
      <vt:lpstr>Wingdings</vt:lpstr>
      <vt:lpstr>Office Theme</vt:lpstr>
      <vt:lpstr> Coding</vt:lpstr>
      <vt:lpstr>Coding</vt:lpstr>
      <vt:lpstr>Characteristics of a Programming Language</vt:lpstr>
      <vt:lpstr>Characteristics of a Programming Language</vt:lpstr>
      <vt:lpstr>Coding Standards and Guidelines</vt:lpstr>
      <vt:lpstr>Coding Standards and Guidelines</vt:lpstr>
      <vt:lpstr>Coding Standards and Guidelines</vt:lpstr>
      <vt:lpstr>Coding Standards and Guidelines</vt:lpstr>
      <vt:lpstr>Coding Standards and Guidelines</vt:lpstr>
      <vt:lpstr>Coding Standards and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dc:title>
  <dc:creator>User</dc:creator>
  <cp:lastModifiedBy>User</cp:lastModifiedBy>
  <cp:revision>5</cp:revision>
  <dcterms:created xsi:type="dcterms:W3CDTF">2023-10-08T03:23:30Z</dcterms:created>
  <dcterms:modified xsi:type="dcterms:W3CDTF">2023-10-08T03:55:04Z</dcterms:modified>
</cp:coreProperties>
</file>