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72" r:id="rId5"/>
    <p:sldId id="273" r:id="rId6"/>
    <p:sldId id="274"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C1D9E40-085F-46CA-99B8-69B5744FFEBF}"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B18F4-2232-4239-BB7B-34901AFCDC53}" type="slidenum">
              <a:rPr lang="en-US" smtClean="0"/>
              <a:t>‹#›</a:t>
            </a:fld>
            <a:endParaRPr lang="en-US"/>
          </a:p>
        </p:txBody>
      </p:sp>
    </p:spTree>
    <p:extLst>
      <p:ext uri="{BB962C8B-B14F-4D97-AF65-F5344CB8AC3E}">
        <p14:creationId xmlns:p14="http://schemas.microsoft.com/office/powerpoint/2010/main" val="2946306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1D9E40-085F-46CA-99B8-69B5744FFEBF}"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B18F4-2232-4239-BB7B-34901AFCDC53}" type="slidenum">
              <a:rPr lang="en-US" smtClean="0"/>
              <a:t>‹#›</a:t>
            </a:fld>
            <a:endParaRPr lang="en-US"/>
          </a:p>
        </p:txBody>
      </p:sp>
    </p:spTree>
    <p:extLst>
      <p:ext uri="{BB962C8B-B14F-4D97-AF65-F5344CB8AC3E}">
        <p14:creationId xmlns:p14="http://schemas.microsoft.com/office/powerpoint/2010/main" val="1881006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1D9E40-085F-46CA-99B8-69B5744FFEBF}"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B18F4-2232-4239-BB7B-34901AFCDC53}" type="slidenum">
              <a:rPr lang="en-US" smtClean="0"/>
              <a:t>‹#›</a:t>
            </a:fld>
            <a:endParaRPr lang="en-US"/>
          </a:p>
        </p:txBody>
      </p:sp>
    </p:spTree>
    <p:extLst>
      <p:ext uri="{BB962C8B-B14F-4D97-AF65-F5344CB8AC3E}">
        <p14:creationId xmlns:p14="http://schemas.microsoft.com/office/powerpoint/2010/main" val="2012338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1D9E40-085F-46CA-99B8-69B5744FFEBF}"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B18F4-2232-4239-BB7B-34901AFCDC53}" type="slidenum">
              <a:rPr lang="en-US" smtClean="0"/>
              <a:t>‹#›</a:t>
            </a:fld>
            <a:endParaRPr lang="en-US"/>
          </a:p>
        </p:txBody>
      </p:sp>
    </p:spTree>
    <p:extLst>
      <p:ext uri="{BB962C8B-B14F-4D97-AF65-F5344CB8AC3E}">
        <p14:creationId xmlns:p14="http://schemas.microsoft.com/office/powerpoint/2010/main" val="382187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1D9E40-085F-46CA-99B8-69B5744FFEBF}"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FB18F4-2232-4239-BB7B-34901AFCDC53}" type="slidenum">
              <a:rPr lang="en-US" smtClean="0"/>
              <a:t>‹#›</a:t>
            </a:fld>
            <a:endParaRPr lang="en-US"/>
          </a:p>
        </p:txBody>
      </p:sp>
    </p:spTree>
    <p:extLst>
      <p:ext uri="{BB962C8B-B14F-4D97-AF65-F5344CB8AC3E}">
        <p14:creationId xmlns:p14="http://schemas.microsoft.com/office/powerpoint/2010/main" val="198215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C1D9E40-085F-46CA-99B8-69B5744FFEBF}"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B18F4-2232-4239-BB7B-34901AFCDC53}" type="slidenum">
              <a:rPr lang="en-US" smtClean="0"/>
              <a:t>‹#›</a:t>
            </a:fld>
            <a:endParaRPr lang="en-US"/>
          </a:p>
        </p:txBody>
      </p:sp>
    </p:spTree>
    <p:extLst>
      <p:ext uri="{BB962C8B-B14F-4D97-AF65-F5344CB8AC3E}">
        <p14:creationId xmlns:p14="http://schemas.microsoft.com/office/powerpoint/2010/main" val="2930604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C1D9E40-085F-46CA-99B8-69B5744FFEBF}" type="datetimeFigureOut">
              <a:rPr lang="en-US" smtClean="0"/>
              <a:t>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FB18F4-2232-4239-BB7B-34901AFCDC53}" type="slidenum">
              <a:rPr lang="en-US" smtClean="0"/>
              <a:t>‹#›</a:t>
            </a:fld>
            <a:endParaRPr lang="en-US"/>
          </a:p>
        </p:txBody>
      </p:sp>
    </p:spTree>
    <p:extLst>
      <p:ext uri="{BB962C8B-B14F-4D97-AF65-F5344CB8AC3E}">
        <p14:creationId xmlns:p14="http://schemas.microsoft.com/office/powerpoint/2010/main" val="162831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C1D9E40-085F-46CA-99B8-69B5744FFEBF}" type="datetimeFigureOut">
              <a:rPr lang="en-US" smtClean="0"/>
              <a:t>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FB18F4-2232-4239-BB7B-34901AFCDC53}" type="slidenum">
              <a:rPr lang="en-US" smtClean="0"/>
              <a:t>‹#›</a:t>
            </a:fld>
            <a:endParaRPr lang="en-US"/>
          </a:p>
        </p:txBody>
      </p:sp>
    </p:spTree>
    <p:extLst>
      <p:ext uri="{BB962C8B-B14F-4D97-AF65-F5344CB8AC3E}">
        <p14:creationId xmlns:p14="http://schemas.microsoft.com/office/powerpoint/2010/main" val="3042525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1D9E40-085F-46CA-99B8-69B5744FFEBF}" type="datetimeFigureOut">
              <a:rPr lang="en-US" smtClean="0"/>
              <a:t>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FB18F4-2232-4239-BB7B-34901AFCDC53}" type="slidenum">
              <a:rPr lang="en-US" smtClean="0"/>
              <a:t>‹#›</a:t>
            </a:fld>
            <a:endParaRPr lang="en-US"/>
          </a:p>
        </p:txBody>
      </p:sp>
    </p:spTree>
    <p:extLst>
      <p:ext uri="{BB962C8B-B14F-4D97-AF65-F5344CB8AC3E}">
        <p14:creationId xmlns:p14="http://schemas.microsoft.com/office/powerpoint/2010/main" val="1800633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1D9E40-085F-46CA-99B8-69B5744FFEBF}"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B18F4-2232-4239-BB7B-34901AFCDC53}" type="slidenum">
              <a:rPr lang="en-US" smtClean="0"/>
              <a:t>‹#›</a:t>
            </a:fld>
            <a:endParaRPr lang="en-US"/>
          </a:p>
        </p:txBody>
      </p:sp>
    </p:spTree>
    <p:extLst>
      <p:ext uri="{BB962C8B-B14F-4D97-AF65-F5344CB8AC3E}">
        <p14:creationId xmlns:p14="http://schemas.microsoft.com/office/powerpoint/2010/main" val="2596658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1D9E40-085F-46CA-99B8-69B5744FFEBF}"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FB18F4-2232-4239-BB7B-34901AFCDC53}" type="slidenum">
              <a:rPr lang="en-US" smtClean="0"/>
              <a:t>‹#›</a:t>
            </a:fld>
            <a:endParaRPr lang="en-US"/>
          </a:p>
        </p:txBody>
      </p:sp>
    </p:spTree>
    <p:extLst>
      <p:ext uri="{BB962C8B-B14F-4D97-AF65-F5344CB8AC3E}">
        <p14:creationId xmlns:p14="http://schemas.microsoft.com/office/powerpoint/2010/main" val="1928250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D9E40-085F-46CA-99B8-69B5744FFEBF}" type="datetimeFigureOut">
              <a:rPr lang="en-US" smtClean="0"/>
              <a:t>11/3/2024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FB18F4-2232-4239-BB7B-34901AFCDC53}" type="slidenum">
              <a:rPr lang="en-US" smtClean="0"/>
              <a:t>‹#›</a:t>
            </a:fld>
            <a:endParaRPr lang="en-US"/>
          </a:p>
        </p:txBody>
      </p:sp>
    </p:spTree>
    <p:extLst>
      <p:ext uri="{BB962C8B-B14F-4D97-AF65-F5344CB8AC3E}">
        <p14:creationId xmlns:p14="http://schemas.microsoft.com/office/powerpoint/2010/main" val="1521293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690949"/>
            <a:ext cx="9144000" cy="819014"/>
          </a:xfrm>
        </p:spPr>
        <p:txBody>
          <a:bodyPr>
            <a:normAutofit/>
          </a:bodyPr>
          <a:lstStyle/>
          <a:p>
            <a:r>
              <a:rPr lang="en-US" sz="4800" dirty="0">
                <a:solidFill>
                  <a:srgbClr val="C00000"/>
                </a:solidFill>
                <a:latin typeface="Arial Black" panose="020B0A04020102020204" pitchFamily="34" charset="0"/>
              </a:rPr>
              <a:t>White-Box Testing</a:t>
            </a:r>
          </a:p>
        </p:txBody>
      </p:sp>
    </p:spTree>
    <p:extLst>
      <p:ext uri="{BB962C8B-B14F-4D97-AF65-F5344CB8AC3E}">
        <p14:creationId xmlns:p14="http://schemas.microsoft.com/office/powerpoint/2010/main" val="23385564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251" y="247560"/>
            <a:ext cx="10515600" cy="549275"/>
          </a:xfrm>
        </p:spPr>
        <p:txBody>
          <a:bodyPr>
            <a:normAutofit/>
          </a:bodyPr>
          <a:lstStyle/>
          <a:p>
            <a:r>
              <a:rPr lang="en-US" sz="2800" dirty="0">
                <a:solidFill>
                  <a:schemeClr val="accent2">
                    <a:lumMod val="75000"/>
                  </a:schemeClr>
                </a:solidFill>
                <a:latin typeface="Arial Black" panose="020B0A04020102020204" pitchFamily="34" charset="0"/>
              </a:rPr>
              <a:t>Condition Coverage</a:t>
            </a:r>
          </a:p>
        </p:txBody>
      </p:sp>
      <p:sp>
        <p:nvSpPr>
          <p:cNvPr id="7" name="Content Placeholder 6"/>
          <p:cNvSpPr>
            <a:spLocks noGrp="1"/>
          </p:cNvSpPr>
          <p:nvPr>
            <p:ph idx="1"/>
          </p:nvPr>
        </p:nvSpPr>
        <p:spPr>
          <a:xfrm>
            <a:off x="433250" y="796834"/>
            <a:ext cx="11427823" cy="5603965"/>
          </a:xfrm>
        </p:spPr>
        <p:txBody>
          <a:bodyPr>
            <a:normAutofit/>
          </a:bodyPr>
          <a:lstStyle/>
          <a:p>
            <a:pPr marL="0" indent="0">
              <a:buNone/>
            </a:pPr>
            <a:r>
              <a:rPr lang="en-US" sz="2400" b="1" dirty="0">
                <a:solidFill>
                  <a:srgbClr val="0070C0"/>
                </a:solidFill>
                <a:latin typeface="Berlin Sans FB" panose="020E0602020502020306" pitchFamily="34" charset="0"/>
              </a:rPr>
              <a:t>Condition coverage testing</a:t>
            </a:r>
          </a:p>
          <a:p>
            <a:pPr marL="0" indent="0">
              <a:buNone/>
            </a:pPr>
            <a:r>
              <a:rPr lang="en-US" sz="2400" dirty="0">
                <a:solidFill>
                  <a:srgbClr val="0070C0"/>
                </a:solidFill>
                <a:latin typeface="Berlin Sans FB" panose="020E0602020502020306" pitchFamily="34" charset="0"/>
              </a:rPr>
              <a:t>The condition coverage testing of the code above will be as follows:</a:t>
            </a:r>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84754941"/>
              </p:ext>
            </p:extLst>
          </p:nvPr>
        </p:nvGraphicFramePr>
        <p:xfrm>
          <a:off x="927462" y="2309654"/>
          <a:ext cx="7530738" cy="2560320"/>
        </p:xfrm>
        <a:graphic>
          <a:graphicData uri="http://schemas.openxmlformats.org/drawingml/2006/table">
            <a:tbl>
              <a:tblPr/>
              <a:tblGrid>
                <a:gridCol w="2262258">
                  <a:extLst>
                    <a:ext uri="{9D8B030D-6E8A-4147-A177-3AD203B41FA5}">
                      <a16:colId xmlns:a16="http://schemas.microsoft.com/office/drawing/2014/main" xmlns="" val="500792368"/>
                    </a:ext>
                  </a:extLst>
                </a:gridCol>
                <a:gridCol w="1730855">
                  <a:extLst>
                    <a:ext uri="{9D8B030D-6E8A-4147-A177-3AD203B41FA5}">
                      <a16:colId xmlns:a16="http://schemas.microsoft.com/office/drawing/2014/main" xmlns="" val="3656952947"/>
                    </a:ext>
                  </a:extLst>
                </a:gridCol>
                <a:gridCol w="1563843">
                  <a:extLst>
                    <a:ext uri="{9D8B030D-6E8A-4147-A177-3AD203B41FA5}">
                      <a16:colId xmlns:a16="http://schemas.microsoft.com/office/drawing/2014/main" xmlns="" val="4082962119"/>
                    </a:ext>
                  </a:extLst>
                </a:gridCol>
                <a:gridCol w="1973782">
                  <a:extLst>
                    <a:ext uri="{9D8B030D-6E8A-4147-A177-3AD203B41FA5}">
                      <a16:colId xmlns:a16="http://schemas.microsoft.com/office/drawing/2014/main" xmlns="" val="4133934938"/>
                    </a:ext>
                  </a:extLst>
                </a:gridCol>
              </a:tblGrid>
              <a:tr h="0">
                <a:tc>
                  <a:txBody>
                    <a:bodyPr/>
                    <a:lstStyle/>
                    <a:p>
                      <a:pPr algn="ctr" fontAlgn="t"/>
                      <a:endParaRPr lang="en-US" dirty="0">
                        <a:solidFill>
                          <a:srgbClr val="0070C0"/>
                        </a:solidFill>
                        <a:effectLst/>
                      </a:endParaRPr>
                    </a:p>
                    <a:p>
                      <a:pPr algn="ctr" fontAlgn="t"/>
                      <a:r>
                        <a:rPr lang="en-US" dirty="0">
                          <a:solidFill>
                            <a:srgbClr val="0070C0"/>
                          </a:solidFill>
                          <a:effectLst/>
                          <a:latin typeface="var(--font-family-body-lesson-markdown,&quot;Droid Serif&quot;)"/>
                        </a:rPr>
                        <a:t>Test case number</a:t>
                      </a:r>
                    </a:p>
                  </a:txBody>
                  <a:tcPr>
                    <a:lnL>
                      <a:noFill/>
                    </a:lnL>
                    <a:lnR>
                      <a:noFill/>
                    </a:lnR>
                    <a:lnT>
                      <a:noFill/>
                    </a:lnT>
                    <a:lnB>
                      <a:noFill/>
                    </a:lnB>
                    <a:solidFill>
                      <a:srgbClr val="F9FAFB"/>
                    </a:solidFill>
                  </a:tcPr>
                </a:tc>
                <a:tc>
                  <a:txBody>
                    <a:bodyPr/>
                    <a:lstStyle/>
                    <a:p>
                      <a:pPr algn="ctr" fontAlgn="t"/>
                      <a:endParaRPr lang="en-US">
                        <a:solidFill>
                          <a:srgbClr val="0070C0"/>
                        </a:solidFill>
                        <a:effectLst/>
                      </a:endParaRPr>
                    </a:p>
                    <a:p>
                      <a:pPr algn="ctr" fontAlgn="t"/>
                      <a:r>
                        <a:rPr lang="en-US">
                          <a:solidFill>
                            <a:srgbClr val="0070C0"/>
                          </a:solidFill>
                          <a:effectLst/>
                          <a:latin typeface="var(--font-family-body-lesson-markdown,&quot;Droid Serif&quot;)"/>
                        </a:rPr>
                        <a:t>num1&gt;0</a:t>
                      </a:r>
                    </a:p>
                  </a:txBody>
                  <a:tcPr>
                    <a:lnL>
                      <a:noFill/>
                    </a:lnL>
                    <a:lnR>
                      <a:noFill/>
                    </a:lnR>
                    <a:lnT>
                      <a:noFill/>
                    </a:lnT>
                    <a:lnB>
                      <a:noFill/>
                    </a:lnB>
                    <a:solidFill>
                      <a:srgbClr val="F9FAFB"/>
                    </a:solidFill>
                  </a:tcPr>
                </a:tc>
                <a:tc>
                  <a:txBody>
                    <a:bodyPr/>
                    <a:lstStyle/>
                    <a:p>
                      <a:pPr algn="ctr" fontAlgn="t"/>
                      <a:endParaRPr lang="en-US">
                        <a:solidFill>
                          <a:srgbClr val="0070C0"/>
                        </a:solidFill>
                        <a:effectLst/>
                      </a:endParaRPr>
                    </a:p>
                    <a:p>
                      <a:pPr algn="ctr" fontAlgn="t"/>
                      <a:r>
                        <a:rPr lang="en-US">
                          <a:solidFill>
                            <a:srgbClr val="0070C0"/>
                          </a:solidFill>
                          <a:effectLst/>
                          <a:latin typeface="var(--font-family-body-lesson-markdown,&quot;Droid Serif&quot;)"/>
                        </a:rPr>
                        <a:t>num2&lt;10</a:t>
                      </a:r>
                    </a:p>
                  </a:txBody>
                  <a:tcPr>
                    <a:lnL>
                      <a:noFill/>
                    </a:lnL>
                    <a:lnR>
                      <a:noFill/>
                    </a:lnR>
                    <a:lnT>
                      <a:noFill/>
                    </a:lnT>
                    <a:lnB>
                      <a:noFill/>
                    </a:lnB>
                    <a:solidFill>
                      <a:srgbClr val="F9FAFB"/>
                    </a:solidFill>
                  </a:tcPr>
                </a:tc>
                <a:tc>
                  <a:txBody>
                    <a:bodyPr/>
                    <a:lstStyle/>
                    <a:p>
                      <a:pPr algn="ctr" fontAlgn="t"/>
                      <a:endParaRPr lang="en-US">
                        <a:solidFill>
                          <a:srgbClr val="0070C0"/>
                        </a:solidFill>
                        <a:effectLst/>
                      </a:endParaRPr>
                    </a:p>
                    <a:p>
                      <a:pPr algn="ctr" fontAlgn="t"/>
                      <a:r>
                        <a:rPr lang="en-US">
                          <a:solidFill>
                            <a:srgbClr val="0070C0"/>
                          </a:solidFill>
                          <a:effectLst/>
                          <a:latin typeface="var(--font-family-body-lesson-markdown,&quot;Droid Serif&quot;)"/>
                        </a:rPr>
                        <a:t>Final output</a:t>
                      </a:r>
                    </a:p>
                  </a:txBody>
                  <a:tcPr>
                    <a:lnL>
                      <a:noFill/>
                    </a:lnL>
                    <a:lnR>
                      <a:noFill/>
                    </a:lnR>
                    <a:lnT>
                      <a:noFill/>
                    </a:lnT>
                    <a:lnB>
                      <a:noFill/>
                    </a:lnB>
                    <a:solidFill>
                      <a:srgbClr val="F9FAFB"/>
                    </a:solidFill>
                  </a:tcPr>
                </a:tc>
                <a:extLst>
                  <a:ext uri="{0D108BD9-81ED-4DB2-BD59-A6C34878D82A}">
                    <a16:rowId xmlns:a16="http://schemas.microsoft.com/office/drawing/2014/main" xmlns="" val="1507658565"/>
                  </a:ext>
                </a:extLst>
              </a:tr>
              <a:tr h="0">
                <a:tc>
                  <a:txBody>
                    <a:bodyPr/>
                    <a:lstStyle/>
                    <a:p>
                      <a:pPr algn="ctr" fontAlgn="t"/>
                      <a:endParaRPr lang="en-US" dirty="0">
                        <a:solidFill>
                          <a:srgbClr val="0070C0"/>
                        </a:solidFill>
                        <a:effectLst/>
                      </a:endParaRPr>
                    </a:p>
                    <a:p>
                      <a:pPr algn="ctr" fontAlgn="t"/>
                      <a:r>
                        <a:rPr lang="en-US" dirty="0">
                          <a:solidFill>
                            <a:srgbClr val="0070C0"/>
                          </a:solidFill>
                          <a:effectLst/>
                          <a:latin typeface="var(--font-family-body-lesson-markdown,&quot;Droid Serif&quot;)"/>
                        </a:rPr>
                        <a:t>1</a:t>
                      </a:r>
                    </a:p>
                  </a:txBody>
                  <a:tcPr>
                    <a:lnL>
                      <a:noFill/>
                    </a:lnL>
                    <a:lnR>
                      <a:noFill/>
                    </a:lnR>
                    <a:lnT>
                      <a:noFill/>
                    </a:lnT>
                    <a:lnB>
                      <a:noFill/>
                    </a:lnB>
                    <a:solidFill>
                      <a:srgbClr val="FFFFFF"/>
                    </a:solidFill>
                  </a:tcPr>
                </a:tc>
                <a:tc>
                  <a:txBody>
                    <a:bodyPr/>
                    <a:lstStyle/>
                    <a:p>
                      <a:pPr algn="ctr" fontAlgn="t"/>
                      <a:endParaRPr lang="en-US" dirty="0">
                        <a:solidFill>
                          <a:srgbClr val="0070C0"/>
                        </a:solidFill>
                        <a:effectLst/>
                      </a:endParaRPr>
                    </a:p>
                    <a:p>
                      <a:pPr algn="ctr" fontAlgn="t"/>
                      <a:r>
                        <a:rPr lang="en-US" dirty="0">
                          <a:solidFill>
                            <a:srgbClr val="0070C0"/>
                          </a:solidFill>
                          <a:effectLst/>
                          <a:latin typeface="var(--font-family-body-lesson-markdown,&quot;Droid Serif&quot;)"/>
                        </a:rPr>
                        <a:t>True</a:t>
                      </a:r>
                    </a:p>
                  </a:txBody>
                  <a:tcPr>
                    <a:lnL>
                      <a:noFill/>
                    </a:lnL>
                    <a:lnR>
                      <a:noFill/>
                    </a:lnR>
                    <a:lnT>
                      <a:noFill/>
                    </a:lnT>
                    <a:lnB>
                      <a:noFill/>
                    </a:lnB>
                    <a:solidFill>
                      <a:srgbClr val="FFFFFF"/>
                    </a:solidFill>
                  </a:tcPr>
                </a:tc>
                <a:tc>
                  <a:txBody>
                    <a:bodyPr/>
                    <a:lstStyle/>
                    <a:p>
                      <a:pPr algn="ctr" fontAlgn="t"/>
                      <a:endParaRPr lang="en-US" dirty="0">
                        <a:solidFill>
                          <a:srgbClr val="0070C0"/>
                        </a:solidFill>
                        <a:effectLst/>
                      </a:endParaRPr>
                    </a:p>
                    <a:p>
                      <a:pPr algn="ctr" fontAlgn="t"/>
                      <a:r>
                        <a:rPr lang="en-US" dirty="0">
                          <a:solidFill>
                            <a:srgbClr val="0070C0"/>
                          </a:solidFill>
                          <a:effectLst/>
                          <a:latin typeface="var(--font-family-body-lesson-markdown,&quot;Droid Serif&quot;)"/>
                        </a:rPr>
                        <a:t>Not required</a:t>
                      </a:r>
                    </a:p>
                  </a:txBody>
                  <a:tcPr>
                    <a:lnL>
                      <a:noFill/>
                    </a:lnL>
                    <a:lnR>
                      <a:noFill/>
                    </a:lnR>
                    <a:lnT>
                      <a:noFill/>
                    </a:lnT>
                    <a:lnB>
                      <a:noFill/>
                    </a:lnB>
                    <a:solidFill>
                      <a:srgbClr val="FFFFFF"/>
                    </a:solidFill>
                  </a:tcPr>
                </a:tc>
                <a:tc>
                  <a:txBody>
                    <a:bodyPr/>
                    <a:lstStyle/>
                    <a:p>
                      <a:pPr algn="ctr" fontAlgn="t"/>
                      <a:endParaRPr lang="en-US" dirty="0">
                        <a:solidFill>
                          <a:srgbClr val="0070C0"/>
                        </a:solidFill>
                        <a:effectLst/>
                      </a:endParaRPr>
                    </a:p>
                    <a:p>
                      <a:pPr algn="ctr" fontAlgn="t"/>
                      <a:r>
                        <a:rPr lang="en-US" dirty="0">
                          <a:solidFill>
                            <a:srgbClr val="0070C0"/>
                          </a:solidFill>
                          <a:effectLst/>
                          <a:latin typeface="var(--font-family-body-lesson-markdown,&quot;Droid Serif&quot;)"/>
                        </a:rPr>
                        <a:t>True</a:t>
                      </a:r>
                    </a:p>
                  </a:txBody>
                  <a:tcPr>
                    <a:lnL>
                      <a:noFill/>
                    </a:lnL>
                    <a:lnR>
                      <a:noFill/>
                    </a:lnR>
                    <a:lnT>
                      <a:noFill/>
                    </a:lnT>
                    <a:lnB>
                      <a:noFill/>
                    </a:lnB>
                    <a:solidFill>
                      <a:srgbClr val="FFFFFF"/>
                    </a:solidFill>
                  </a:tcPr>
                </a:tc>
                <a:extLst>
                  <a:ext uri="{0D108BD9-81ED-4DB2-BD59-A6C34878D82A}">
                    <a16:rowId xmlns:a16="http://schemas.microsoft.com/office/drawing/2014/main" xmlns="" val="2966802170"/>
                  </a:ext>
                </a:extLst>
              </a:tr>
              <a:tr h="0">
                <a:tc>
                  <a:txBody>
                    <a:bodyPr/>
                    <a:lstStyle/>
                    <a:p>
                      <a:pPr algn="ctr" fontAlgn="t"/>
                      <a:endParaRPr lang="en-US">
                        <a:solidFill>
                          <a:srgbClr val="0070C0"/>
                        </a:solidFill>
                        <a:effectLst/>
                      </a:endParaRPr>
                    </a:p>
                    <a:p>
                      <a:pPr algn="ctr" fontAlgn="t"/>
                      <a:r>
                        <a:rPr lang="en-US">
                          <a:solidFill>
                            <a:srgbClr val="0070C0"/>
                          </a:solidFill>
                          <a:effectLst/>
                          <a:latin typeface="var(--font-family-body-lesson-markdown,&quot;Droid Serif&quot;)"/>
                        </a:rPr>
                        <a:t>2</a:t>
                      </a:r>
                    </a:p>
                  </a:txBody>
                  <a:tcPr>
                    <a:lnL>
                      <a:noFill/>
                    </a:lnL>
                    <a:lnR>
                      <a:noFill/>
                    </a:lnR>
                    <a:lnT>
                      <a:noFill/>
                    </a:lnT>
                    <a:lnB>
                      <a:noFill/>
                    </a:lnB>
                    <a:solidFill>
                      <a:srgbClr val="FFFFFF"/>
                    </a:solidFill>
                  </a:tcPr>
                </a:tc>
                <a:tc>
                  <a:txBody>
                    <a:bodyPr/>
                    <a:lstStyle/>
                    <a:p>
                      <a:pPr algn="ctr" fontAlgn="t"/>
                      <a:endParaRPr lang="en-US">
                        <a:solidFill>
                          <a:srgbClr val="0070C0"/>
                        </a:solidFill>
                        <a:effectLst/>
                      </a:endParaRPr>
                    </a:p>
                    <a:p>
                      <a:pPr algn="ctr" fontAlgn="t"/>
                      <a:r>
                        <a:rPr lang="en-US">
                          <a:solidFill>
                            <a:srgbClr val="0070C0"/>
                          </a:solidFill>
                          <a:effectLst/>
                          <a:latin typeface="var(--font-family-body-lesson-markdown,&quot;Droid Serif&quot;)"/>
                        </a:rPr>
                        <a:t>False</a:t>
                      </a:r>
                    </a:p>
                  </a:txBody>
                  <a:tcPr>
                    <a:lnL>
                      <a:noFill/>
                    </a:lnL>
                    <a:lnR>
                      <a:noFill/>
                    </a:lnR>
                    <a:lnT>
                      <a:noFill/>
                    </a:lnT>
                    <a:lnB>
                      <a:noFill/>
                    </a:lnB>
                    <a:solidFill>
                      <a:srgbClr val="FFFFFF"/>
                    </a:solidFill>
                  </a:tcPr>
                </a:tc>
                <a:tc>
                  <a:txBody>
                    <a:bodyPr/>
                    <a:lstStyle/>
                    <a:p>
                      <a:pPr algn="ctr" fontAlgn="t"/>
                      <a:endParaRPr lang="en-US">
                        <a:solidFill>
                          <a:srgbClr val="0070C0"/>
                        </a:solidFill>
                        <a:effectLst/>
                      </a:endParaRPr>
                    </a:p>
                    <a:p>
                      <a:pPr algn="ctr" fontAlgn="t"/>
                      <a:r>
                        <a:rPr lang="en-US">
                          <a:solidFill>
                            <a:srgbClr val="0070C0"/>
                          </a:solidFill>
                          <a:effectLst/>
                          <a:latin typeface="var(--font-family-body-lesson-markdown,&quot;Droid Serif&quot;)"/>
                        </a:rPr>
                        <a:t>True</a:t>
                      </a:r>
                    </a:p>
                  </a:txBody>
                  <a:tcPr>
                    <a:lnL>
                      <a:noFill/>
                    </a:lnL>
                    <a:lnR>
                      <a:noFill/>
                    </a:lnR>
                    <a:lnT>
                      <a:noFill/>
                    </a:lnT>
                    <a:lnB>
                      <a:noFill/>
                    </a:lnB>
                    <a:solidFill>
                      <a:srgbClr val="FFFFFF"/>
                    </a:solidFill>
                  </a:tcPr>
                </a:tc>
                <a:tc>
                  <a:txBody>
                    <a:bodyPr/>
                    <a:lstStyle/>
                    <a:p>
                      <a:pPr algn="ctr" fontAlgn="t"/>
                      <a:endParaRPr lang="en-US" dirty="0">
                        <a:solidFill>
                          <a:srgbClr val="0070C0"/>
                        </a:solidFill>
                        <a:effectLst/>
                      </a:endParaRPr>
                    </a:p>
                    <a:p>
                      <a:pPr algn="ctr" fontAlgn="t"/>
                      <a:r>
                        <a:rPr lang="en-US" dirty="0">
                          <a:solidFill>
                            <a:srgbClr val="0070C0"/>
                          </a:solidFill>
                          <a:effectLst/>
                          <a:latin typeface="var(--font-family-body-lesson-markdown,&quot;Droid Serif&quot;)"/>
                        </a:rPr>
                        <a:t>True</a:t>
                      </a:r>
                    </a:p>
                  </a:txBody>
                  <a:tcPr>
                    <a:lnL>
                      <a:noFill/>
                    </a:lnL>
                    <a:lnR>
                      <a:noFill/>
                    </a:lnR>
                    <a:lnT>
                      <a:noFill/>
                    </a:lnT>
                    <a:lnB>
                      <a:noFill/>
                    </a:lnB>
                    <a:solidFill>
                      <a:srgbClr val="FFFFFF"/>
                    </a:solidFill>
                  </a:tcPr>
                </a:tc>
                <a:extLst>
                  <a:ext uri="{0D108BD9-81ED-4DB2-BD59-A6C34878D82A}">
                    <a16:rowId xmlns:a16="http://schemas.microsoft.com/office/drawing/2014/main" xmlns="" val="4186766643"/>
                  </a:ext>
                </a:extLst>
              </a:tr>
              <a:tr h="0">
                <a:tc>
                  <a:txBody>
                    <a:bodyPr/>
                    <a:lstStyle/>
                    <a:p>
                      <a:pPr algn="ctr" fontAlgn="t"/>
                      <a:endParaRPr lang="en-US">
                        <a:solidFill>
                          <a:srgbClr val="0070C0"/>
                        </a:solidFill>
                        <a:effectLst/>
                      </a:endParaRPr>
                    </a:p>
                    <a:p>
                      <a:pPr algn="ctr" fontAlgn="t"/>
                      <a:r>
                        <a:rPr lang="en-US">
                          <a:solidFill>
                            <a:srgbClr val="0070C0"/>
                          </a:solidFill>
                          <a:effectLst/>
                          <a:latin typeface="var(--font-family-body-lesson-markdown,&quot;Droid Serif&quot;)"/>
                        </a:rPr>
                        <a:t>3</a:t>
                      </a:r>
                    </a:p>
                  </a:txBody>
                  <a:tcPr>
                    <a:lnL>
                      <a:noFill/>
                    </a:lnL>
                    <a:lnR>
                      <a:noFill/>
                    </a:lnR>
                    <a:lnT>
                      <a:noFill/>
                    </a:lnT>
                    <a:lnB>
                      <a:noFill/>
                    </a:lnB>
                    <a:solidFill>
                      <a:srgbClr val="FFFFFF"/>
                    </a:solidFill>
                  </a:tcPr>
                </a:tc>
                <a:tc>
                  <a:txBody>
                    <a:bodyPr/>
                    <a:lstStyle/>
                    <a:p>
                      <a:pPr algn="ctr" fontAlgn="t"/>
                      <a:endParaRPr lang="en-US">
                        <a:solidFill>
                          <a:srgbClr val="0070C0"/>
                        </a:solidFill>
                        <a:effectLst/>
                      </a:endParaRPr>
                    </a:p>
                    <a:p>
                      <a:pPr algn="ctr" fontAlgn="t"/>
                      <a:r>
                        <a:rPr lang="en-US">
                          <a:solidFill>
                            <a:srgbClr val="0070C0"/>
                          </a:solidFill>
                          <a:effectLst/>
                          <a:latin typeface="var(--font-family-body-lesson-markdown,&quot;Droid Serif&quot;)"/>
                        </a:rPr>
                        <a:t>False</a:t>
                      </a:r>
                    </a:p>
                  </a:txBody>
                  <a:tcPr>
                    <a:lnL>
                      <a:noFill/>
                    </a:lnL>
                    <a:lnR>
                      <a:noFill/>
                    </a:lnR>
                    <a:lnT>
                      <a:noFill/>
                    </a:lnT>
                    <a:lnB>
                      <a:noFill/>
                    </a:lnB>
                    <a:solidFill>
                      <a:srgbClr val="FFFFFF"/>
                    </a:solidFill>
                  </a:tcPr>
                </a:tc>
                <a:tc>
                  <a:txBody>
                    <a:bodyPr/>
                    <a:lstStyle/>
                    <a:p>
                      <a:pPr algn="ctr" fontAlgn="t"/>
                      <a:endParaRPr lang="en-US">
                        <a:solidFill>
                          <a:srgbClr val="0070C0"/>
                        </a:solidFill>
                        <a:effectLst/>
                      </a:endParaRPr>
                    </a:p>
                    <a:p>
                      <a:pPr algn="ctr" fontAlgn="t"/>
                      <a:r>
                        <a:rPr lang="en-US">
                          <a:solidFill>
                            <a:srgbClr val="0070C0"/>
                          </a:solidFill>
                          <a:effectLst/>
                          <a:latin typeface="var(--font-family-body-lesson-markdown,&quot;Droid Serif&quot;)"/>
                        </a:rPr>
                        <a:t>False</a:t>
                      </a:r>
                    </a:p>
                  </a:txBody>
                  <a:tcPr>
                    <a:lnL>
                      <a:noFill/>
                    </a:lnL>
                    <a:lnR>
                      <a:noFill/>
                    </a:lnR>
                    <a:lnT>
                      <a:noFill/>
                    </a:lnT>
                    <a:lnB>
                      <a:noFill/>
                    </a:lnB>
                    <a:solidFill>
                      <a:srgbClr val="FFFFFF"/>
                    </a:solidFill>
                  </a:tcPr>
                </a:tc>
                <a:tc>
                  <a:txBody>
                    <a:bodyPr/>
                    <a:lstStyle/>
                    <a:p>
                      <a:pPr algn="ctr" fontAlgn="t"/>
                      <a:endParaRPr lang="en-US" dirty="0">
                        <a:solidFill>
                          <a:srgbClr val="0070C0"/>
                        </a:solidFill>
                        <a:effectLst/>
                      </a:endParaRPr>
                    </a:p>
                    <a:p>
                      <a:pPr algn="ctr" fontAlgn="t"/>
                      <a:r>
                        <a:rPr lang="en-US" dirty="0">
                          <a:solidFill>
                            <a:srgbClr val="0070C0"/>
                          </a:solidFill>
                          <a:effectLst/>
                          <a:latin typeface="var(--font-family-body-lesson-markdown,&quot;Droid Serif&quot;)"/>
                        </a:rPr>
                        <a:t>False</a:t>
                      </a:r>
                    </a:p>
                  </a:txBody>
                  <a:tcPr>
                    <a:lnL>
                      <a:noFill/>
                    </a:lnL>
                    <a:lnR>
                      <a:noFill/>
                    </a:lnR>
                    <a:lnT>
                      <a:noFill/>
                    </a:lnT>
                    <a:lnB>
                      <a:noFill/>
                    </a:lnB>
                    <a:solidFill>
                      <a:srgbClr val="FFFFFF"/>
                    </a:solidFill>
                  </a:tcPr>
                </a:tc>
                <a:extLst>
                  <a:ext uri="{0D108BD9-81ED-4DB2-BD59-A6C34878D82A}">
                    <a16:rowId xmlns:a16="http://schemas.microsoft.com/office/drawing/2014/main" xmlns="" val="2728703017"/>
                  </a:ext>
                </a:extLst>
              </a:tr>
            </a:tbl>
          </a:graphicData>
        </a:graphic>
      </p:graphicFrame>
    </p:spTree>
    <p:extLst>
      <p:ext uri="{BB962C8B-B14F-4D97-AF65-F5344CB8AC3E}">
        <p14:creationId xmlns:p14="http://schemas.microsoft.com/office/powerpoint/2010/main" val="38135580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251" y="247560"/>
            <a:ext cx="10515600" cy="549275"/>
          </a:xfrm>
        </p:spPr>
        <p:txBody>
          <a:bodyPr>
            <a:normAutofit/>
          </a:bodyPr>
          <a:lstStyle/>
          <a:p>
            <a:r>
              <a:rPr lang="en-US" sz="2800" dirty="0">
                <a:solidFill>
                  <a:schemeClr val="accent2">
                    <a:lumMod val="75000"/>
                  </a:schemeClr>
                </a:solidFill>
                <a:latin typeface="Arial Black" panose="020B0A04020102020204" pitchFamily="34" charset="0"/>
              </a:rPr>
              <a:t>Condition Coverage</a:t>
            </a:r>
          </a:p>
        </p:txBody>
      </p:sp>
      <p:sp>
        <p:nvSpPr>
          <p:cNvPr id="7" name="Content Placeholder 6"/>
          <p:cNvSpPr>
            <a:spLocks noGrp="1"/>
          </p:cNvSpPr>
          <p:nvPr>
            <p:ph idx="1"/>
          </p:nvPr>
        </p:nvSpPr>
        <p:spPr>
          <a:xfrm>
            <a:off x="433250" y="796834"/>
            <a:ext cx="11427823" cy="5603965"/>
          </a:xfrm>
        </p:spPr>
        <p:txBody>
          <a:bodyPr>
            <a:normAutofit lnSpcReduction="10000"/>
          </a:bodyPr>
          <a:lstStyle/>
          <a:p>
            <a:pPr marL="0" indent="0">
              <a:buNone/>
            </a:pPr>
            <a:r>
              <a:rPr lang="en-US" sz="2400" b="1" dirty="0">
                <a:solidFill>
                  <a:srgbClr val="0070C0"/>
                </a:solidFill>
                <a:latin typeface="Berlin Sans FB" panose="020E0602020502020306" pitchFamily="34" charset="0"/>
              </a:rPr>
              <a:t>Example 3</a:t>
            </a:r>
          </a:p>
          <a:p>
            <a:pPr marL="0" indent="0">
              <a:lnSpc>
                <a:spcPct val="130000"/>
              </a:lnSpc>
              <a:buNone/>
            </a:pPr>
            <a:r>
              <a:rPr lang="en-US" sz="2400" dirty="0">
                <a:solidFill>
                  <a:srgbClr val="0070C0"/>
                </a:solidFill>
                <a:latin typeface="Berlin Sans FB" panose="020E0602020502020306" pitchFamily="34" charset="0"/>
              </a:rPr>
              <a:t>Consider the code snippet below, which will be used to conduct </a:t>
            </a:r>
            <a:r>
              <a:rPr lang="en-US" sz="2400" i="1" dirty="0">
                <a:solidFill>
                  <a:srgbClr val="0070C0"/>
                </a:solidFill>
                <a:latin typeface="Berlin Sans FB" panose="020E0602020502020306" pitchFamily="34" charset="0"/>
              </a:rPr>
              <a:t>condition coverage testing</a:t>
            </a:r>
            <a:r>
              <a:rPr lang="en-US" sz="2400" dirty="0">
                <a:solidFill>
                  <a:srgbClr val="0070C0"/>
                </a:solidFill>
                <a:latin typeface="Berlin Sans FB" panose="020E0602020502020306" pitchFamily="34" charset="0"/>
              </a:rPr>
              <a:t>:</a:t>
            </a:r>
          </a:p>
          <a:p>
            <a:pPr marL="457200" indent="-457200">
              <a:buFont typeface="+mj-lt"/>
              <a:buAutoNum type="arabicPeriod"/>
            </a:pPr>
            <a:r>
              <a:rPr lang="en-US" sz="2400" dirty="0" err="1">
                <a:latin typeface="+mj-lt"/>
              </a:rPr>
              <a:t>int</a:t>
            </a:r>
            <a:r>
              <a:rPr lang="en-US" sz="2400" dirty="0">
                <a:latin typeface="+mj-lt"/>
              </a:rPr>
              <a:t> num1 = 0;</a:t>
            </a:r>
          </a:p>
          <a:p>
            <a:pPr marL="457200" indent="-457200">
              <a:buFont typeface="+mj-lt"/>
              <a:buAutoNum type="arabicPeriod"/>
            </a:pPr>
            <a:r>
              <a:rPr lang="en-US" sz="2400" dirty="0" err="1">
                <a:latin typeface="+mj-lt"/>
              </a:rPr>
              <a:t>int</a:t>
            </a:r>
            <a:r>
              <a:rPr lang="en-US" sz="2400" dirty="0">
                <a:latin typeface="+mj-lt"/>
              </a:rPr>
              <a:t> num2 = 0;</a:t>
            </a:r>
          </a:p>
          <a:p>
            <a:pPr marL="457200" indent="-457200">
              <a:buFont typeface="+mj-lt"/>
              <a:buAutoNum type="arabicPeriod"/>
            </a:pPr>
            <a:r>
              <a:rPr lang="en-US" sz="2400" dirty="0">
                <a:latin typeface="+mj-lt"/>
              </a:rPr>
              <a:t>if((num1&gt;0) &amp;&amp; (num1+num2&lt;15))</a:t>
            </a:r>
          </a:p>
          <a:p>
            <a:pPr marL="457200" indent="-457200">
              <a:buFont typeface="+mj-lt"/>
              <a:buAutoNum type="arabicPeriod"/>
            </a:pPr>
            <a:r>
              <a:rPr lang="en-US" sz="2400" dirty="0">
                <a:latin typeface="+mj-lt"/>
              </a:rPr>
              <a:t>{</a:t>
            </a:r>
          </a:p>
          <a:p>
            <a:pPr marL="457200" indent="-457200">
              <a:buFont typeface="+mj-lt"/>
              <a:buAutoNum type="arabicPeriod"/>
            </a:pPr>
            <a:r>
              <a:rPr lang="en-US" sz="2400" dirty="0">
                <a:latin typeface="+mj-lt"/>
              </a:rPr>
              <a:t>    </a:t>
            </a:r>
            <a:r>
              <a:rPr lang="en-US" sz="2400" dirty="0" err="1">
                <a:latin typeface="+mj-lt"/>
              </a:rPr>
              <a:t>cout</a:t>
            </a:r>
            <a:r>
              <a:rPr lang="en-US" sz="2400" dirty="0">
                <a:latin typeface="+mj-lt"/>
              </a:rPr>
              <a:t>&lt;&lt;"valid input";</a:t>
            </a:r>
          </a:p>
          <a:p>
            <a:pPr marL="457200" indent="-457200">
              <a:buFont typeface="+mj-lt"/>
              <a:buAutoNum type="arabicPeriod"/>
            </a:pPr>
            <a:r>
              <a:rPr lang="en-US" sz="2400" dirty="0">
                <a:latin typeface="+mj-lt"/>
              </a:rPr>
              <a:t>}</a:t>
            </a:r>
          </a:p>
          <a:p>
            <a:pPr marL="457200" indent="-457200">
              <a:buFont typeface="+mj-lt"/>
              <a:buAutoNum type="arabicPeriod"/>
            </a:pPr>
            <a:r>
              <a:rPr lang="en-US" sz="2400" dirty="0">
                <a:latin typeface="+mj-lt"/>
              </a:rPr>
              <a:t>Else</a:t>
            </a:r>
          </a:p>
          <a:p>
            <a:pPr marL="457200" indent="-457200">
              <a:buFont typeface="+mj-lt"/>
              <a:buAutoNum type="arabicPeriod"/>
            </a:pPr>
            <a:r>
              <a:rPr lang="en-US" sz="2400" dirty="0">
                <a:latin typeface="+mj-lt"/>
              </a:rPr>
              <a:t>{</a:t>
            </a:r>
          </a:p>
          <a:p>
            <a:pPr marL="457200" indent="-457200">
              <a:buFont typeface="+mj-lt"/>
              <a:buAutoNum type="arabicPeriod"/>
            </a:pPr>
            <a:r>
              <a:rPr lang="en-US" sz="2400" dirty="0">
                <a:latin typeface="+mj-lt"/>
              </a:rPr>
              <a:t>    </a:t>
            </a:r>
            <a:r>
              <a:rPr lang="en-US" sz="2400" dirty="0" err="1">
                <a:latin typeface="+mj-lt"/>
              </a:rPr>
              <a:t>cout</a:t>
            </a:r>
            <a:r>
              <a:rPr lang="en-US" sz="2400" dirty="0">
                <a:latin typeface="+mj-lt"/>
              </a:rPr>
              <a:t>&lt;&lt;"invalid input";</a:t>
            </a:r>
          </a:p>
          <a:p>
            <a:pPr marL="457200" indent="-457200">
              <a:buFont typeface="+mj-lt"/>
              <a:buAutoNum type="arabicPeriod"/>
            </a:pPr>
            <a:r>
              <a:rPr lang="en-US" sz="2400" dirty="0">
                <a:latin typeface="+mj-lt"/>
              </a:rPr>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683787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251" y="247560"/>
            <a:ext cx="10515600" cy="549275"/>
          </a:xfrm>
        </p:spPr>
        <p:txBody>
          <a:bodyPr>
            <a:normAutofit/>
          </a:bodyPr>
          <a:lstStyle/>
          <a:p>
            <a:r>
              <a:rPr lang="en-US" sz="2800" dirty="0">
                <a:solidFill>
                  <a:schemeClr val="accent2">
                    <a:lumMod val="75000"/>
                  </a:schemeClr>
                </a:solidFill>
                <a:latin typeface="Arial Black" panose="020B0A04020102020204" pitchFamily="34" charset="0"/>
              </a:rPr>
              <a:t>Condition Coverage</a:t>
            </a:r>
          </a:p>
        </p:txBody>
      </p:sp>
      <p:sp>
        <p:nvSpPr>
          <p:cNvPr id="7" name="Content Placeholder 6"/>
          <p:cNvSpPr>
            <a:spLocks noGrp="1"/>
          </p:cNvSpPr>
          <p:nvPr>
            <p:ph idx="1"/>
          </p:nvPr>
        </p:nvSpPr>
        <p:spPr>
          <a:xfrm>
            <a:off x="433250" y="796834"/>
            <a:ext cx="11427823" cy="5603965"/>
          </a:xfrm>
        </p:spPr>
        <p:txBody>
          <a:bodyPr>
            <a:normAutofit/>
          </a:bodyPr>
          <a:lstStyle/>
          <a:p>
            <a:pPr marL="0" indent="0">
              <a:buNone/>
            </a:pPr>
            <a:r>
              <a:rPr lang="en-US" sz="2400" b="1" dirty="0">
                <a:solidFill>
                  <a:srgbClr val="0070C0"/>
                </a:solidFill>
                <a:latin typeface="Berlin Sans FB" panose="020E0602020502020306" pitchFamily="34" charset="0"/>
              </a:rPr>
              <a:t>Condition coverage testing</a:t>
            </a:r>
          </a:p>
          <a:p>
            <a:pPr marL="0" indent="0">
              <a:buNone/>
            </a:pPr>
            <a:r>
              <a:rPr lang="en-US" sz="2400" dirty="0">
                <a:solidFill>
                  <a:srgbClr val="0070C0"/>
                </a:solidFill>
                <a:latin typeface="Berlin Sans FB" panose="020E0602020502020306" pitchFamily="34" charset="0"/>
              </a:rPr>
              <a:t>The condition coverage testing of the code above will be as follows:</a:t>
            </a:r>
          </a:p>
          <a:p>
            <a:pPr marL="0" indent="0">
              <a:buNone/>
            </a:pPr>
            <a:endParaRPr lang="en-US" dirty="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321004068"/>
              </p:ext>
            </p:extLst>
          </p:nvPr>
        </p:nvGraphicFramePr>
        <p:xfrm>
          <a:off x="849086" y="2446814"/>
          <a:ext cx="7647214" cy="3657600"/>
        </p:xfrm>
        <a:graphic>
          <a:graphicData uri="http://schemas.openxmlformats.org/drawingml/2006/table">
            <a:tbl>
              <a:tblPr/>
              <a:tblGrid>
                <a:gridCol w="2184918">
                  <a:extLst>
                    <a:ext uri="{9D8B030D-6E8A-4147-A177-3AD203B41FA5}">
                      <a16:colId xmlns:a16="http://schemas.microsoft.com/office/drawing/2014/main" xmlns="" val="18996080"/>
                    </a:ext>
                  </a:extLst>
                </a:gridCol>
                <a:gridCol w="1669035">
                  <a:extLst>
                    <a:ext uri="{9D8B030D-6E8A-4147-A177-3AD203B41FA5}">
                      <a16:colId xmlns:a16="http://schemas.microsoft.com/office/drawing/2014/main" xmlns="" val="4003271669"/>
                    </a:ext>
                  </a:extLst>
                </a:gridCol>
                <a:gridCol w="1957323">
                  <a:extLst>
                    <a:ext uri="{9D8B030D-6E8A-4147-A177-3AD203B41FA5}">
                      <a16:colId xmlns:a16="http://schemas.microsoft.com/office/drawing/2014/main" xmlns="" val="4021183363"/>
                    </a:ext>
                  </a:extLst>
                </a:gridCol>
                <a:gridCol w="1835938">
                  <a:extLst>
                    <a:ext uri="{9D8B030D-6E8A-4147-A177-3AD203B41FA5}">
                      <a16:colId xmlns:a16="http://schemas.microsoft.com/office/drawing/2014/main" xmlns="" val="1935420864"/>
                    </a:ext>
                  </a:extLst>
                </a:gridCol>
              </a:tblGrid>
              <a:tr h="0">
                <a:tc>
                  <a:txBody>
                    <a:bodyPr/>
                    <a:lstStyle/>
                    <a:p>
                      <a:pPr algn="ctr" fontAlgn="t"/>
                      <a:endParaRPr lang="en-US" sz="2400" dirty="0">
                        <a:solidFill>
                          <a:srgbClr val="0070C0"/>
                        </a:solidFill>
                        <a:effectLst/>
                        <a:latin typeface="Berlin Sans FB" panose="020E0602020502020306" pitchFamily="34" charset="0"/>
                      </a:endParaRPr>
                    </a:p>
                    <a:p>
                      <a:pPr algn="ctr" fontAlgn="t"/>
                      <a:r>
                        <a:rPr lang="en-US" sz="2400" dirty="0">
                          <a:solidFill>
                            <a:srgbClr val="0070C0"/>
                          </a:solidFill>
                          <a:effectLst/>
                          <a:latin typeface="Berlin Sans FB" panose="020E0602020502020306" pitchFamily="34" charset="0"/>
                        </a:rPr>
                        <a:t>Test case number</a:t>
                      </a:r>
                    </a:p>
                  </a:txBody>
                  <a:tcPr>
                    <a:lnL>
                      <a:noFill/>
                    </a:lnL>
                    <a:lnR>
                      <a:noFill/>
                    </a:lnR>
                    <a:lnT>
                      <a:noFill/>
                    </a:lnT>
                    <a:lnB>
                      <a:noFill/>
                    </a:lnB>
                    <a:solidFill>
                      <a:srgbClr val="F9FAFB"/>
                    </a:solidFill>
                  </a:tcPr>
                </a:tc>
                <a:tc>
                  <a:txBody>
                    <a:bodyPr/>
                    <a:lstStyle/>
                    <a:p>
                      <a:pPr algn="ctr" fontAlgn="t"/>
                      <a:endParaRPr lang="en-US" sz="2400">
                        <a:solidFill>
                          <a:srgbClr val="0070C0"/>
                        </a:solidFill>
                        <a:effectLst/>
                        <a:latin typeface="Berlin Sans FB" panose="020E0602020502020306" pitchFamily="34" charset="0"/>
                      </a:endParaRPr>
                    </a:p>
                    <a:p>
                      <a:pPr algn="ctr" fontAlgn="t"/>
                      <a:r>
                        <a:rPr lang="en-US" sz="2400">
                          <a:solidFill>
                            <a:srgbClr val="0070C0"/>
                          </a:solidFill>
                          <a:effectLst/>
                          <a:latin typeface="Berlin Sans FB" panose="020E0602020502020306" pitchFamily="34" charset="0"/>
                        </a:rPr>
                        <a:t>num1&gt;0</a:t>
                      </a:r>
                    </a:p>
                  </a:txBody>
                  <a:tcPr>
                    <a:lnL>
                      <a:noFill/>
                    </a:lnL>
                    <a:lnR>
                      <a:noFill/>
                    </a:lnR>
                    <a:lnT>
                      <a:noFill/>
                    </a:lnT>
                    <a:lnB>
                      <a:noFill/>
                    </a:lnB>
                    <a:solidFill>
                      <a:srgbClr val="F9FAFB"/>
                    </a:solidFill>
                  </a:tcPr>
                </a:tc>
                <a:tc>
                  <a:txBody>
                    <a:bodyPr/>
                    <a:lstStyle/>
                    <a:p>
                      <a:pPr algn="ctr" fontAlgn="t"/>
                      <a:endParaRPr lang="en-US" sz="2400">
                        <a:solidFill>
                          <a:srgbClr val="0070C0"/>
                        </a:solidFill>
                        <a:effectLst/>
                        <a:latin typeface="Berlin Sans FB" panose="020E0602020502020306" pitchFamily="34" charset="0"/>
                      </a:endParaRPr>
                    </a:p>
                    <a:p>
                      <a:pPr algn="ctr" fontAlgn="t"/>
                      <a:r>
                        <a:rPr lang="en-US" sz="2400">
                          <a:solidFill>
                            <a:srgbClr val="0070C0"/>
                          </a:solidFill>
                          <a:effectLst/>
                          <a:latin typeface="Berlin Sans FB" panose="020E0602020502020306" pitchFamily="34" charset="0"/>
                        </a:rPr>
                        <a:t>num1+num2&lt;15</a:t>
                      </a:r>
                    </a:p>
                  </a:txBody>
                  <a:tcPr>
                    <a:lnL>
                      <a:noFill/>
                    </a:lnL>
                    <a:lnR>
                      <a:noFill/>
                    </a:lnR>
                    <a:lnT>
                      <a:noFill/>
                    </a:lnT>
                    <a:lnB>
                      <a:noFill/>
                    </a:lnB>
                    <a:solidFill>
                      <a:srgbClr val="F9FAFB"/>
                    </a:solidFill>
                  </a:tcPr>
                </a:tc>
                <a:tc>
                  <a:txBody>
                    <a:bodyPr/>
                    <a:lstStyle/>
                    <a:p>
                      <a:pPr algn="ctr" fontAlgn="t"/>
                      <a:endParaRPr lang="en-US" sz="2400">
                        <a:solidFill>
                          <a:srgbClr val="0070C0"/>
                        </a:solidFill>
                        <a:effectLst/>
                        <a:latin typeface="Berlin Sans FB" panose="020E0602020502020306" pitchFamily="34" charset="0"/>
                      </a:endParaRPr>
                    </a:p>
                    <a:p>
                      <a:pPr algn="ctr" fontAlgn="t"/>
                      <a:r>
                        <a:rPr lang="en-US" sz="2400">
                          <a:solidFill>
                            <a:srgbClr val="0070C0"/>
                          </a:solidFill>
                          <a:effectLst/>
                          <a:latin typeface="Berlin Sans FB" panose="020E0602020502020306" pitchFamily="34" charset="0"/>
                        </a:rPr>
                        <a:t>Final output</a:t>
                      </a:r>
                    </a:p>
                  </a:txBody>
                  <a:tcPr>
                    <a:lnL>
                      <a:noFill/>
                    </a:lnL>
                    <a:lnR>
                      <a:noFill/>
                    </a:lnR>
                    <a:lnT>
                      <a:noFill/>
                    </a:lnT>
                    <a:lnB>
                      <a:noFill/>
                    </a:lnB>
                    <a:solidFill>
                      <a:srgbClr val="F9FAFB"/>
                    </a:solidFill>
                  </a:tcPr>
                </a:tc>
                <a:extLst>
                  <a:ext uri="{0D108BD9-81ED-4DB2-BD59-A6C34878D82A}">
                    <a16:rowId xmlns:a16="http://schemas.microsoft.com/office/drawing/2014/main" xmlns="" val="1334184079"/>
                  </a:ext>
                </a:extLst>
              </a:tr>
              <a:tr h="0">
                <a:tc>
                  <a:txBody>
                    <a:bodyPr/>
                    <a:lstStyle/>
                    <a:p>
                      <a:pPr algn="ctr" fontAlgn="t"/>
                      <a:endParaRPr lang="en-US" sz="2400" dirty="0">
                        <a:solidFill>
                          <a:srgbClr val="0070C0"/>
                        </a:solidFill>
                        <a:effectLst/>
                        <a:latin typeface="Berlin Sans FB" panose="020E0602020502020306" pitchFamily="34" charset="0"/>
                      </a:endParaRPr>
                    </a:p>
                    <a:p>
                      <a:pPr algn="ctr" fontAlgn="t"/>
                      <a:r>
                        <a:rPr lang="en-US" sz="2400" dirty="0">
                          <a:solidFill>
                            <a:srgbClr val="0070C0"/>
                          </a:solidFill>
                          <a:effectLst/>
                          <a:latin typeface="Berlin Sans FB" panose="020E0602020502020306" pitchFamily="34" charset="0"/>
                        </a:rPr>
                        <a:t>1</a:t>
                      </a:r>
                    </a:p>
                  </a:txBody>
                  <a:tcPr>
                    <a:lnL>
                      <a:noFill/>
                    </a:lnL>
                    <a:lnR>
                      <a:noFill/>
                    </a:lnR>
                    <a:lnT>
                      <a:noFill/>
                    </a:lnT>
                    <a:lnB>
                      <a:noFill/>
                    </a:lnB>
                    <a:solidFill>
                      <a:srgbClr val="FFFFFF"/>
                    </a:solidFill>
                  </a:tcPr>
                </a:tc>
                <a:tc>
                  <a:txBody>
                    <a:bodyPr/>
                    <a:lstStyle/>
                    <a:p>
                      <a:pPr algn="ctr" fontAlgn="t"/>
                      <a:endParaRPr lang="en-US" sz="2400" dirty="0">
                        <a:solidFill>
                          <a:srgbClr val="0070C0"/>
                        </a:solidFill>
                        <a:effectLst/>
                        <a:latin typeface="Berlin Sans FB" panose="020E0602020502020306" pitchFamily="34" charset="0"/>
                      </a:endParaRPr>
                    </a:p>
                    <a:p>
                      <a:pPr algn="ctr" fontAlgn="t"/>
                      <a:r>
                        <a:rPr lang="en-US" sz="2400" dirty="0">
                          <a:solidFill>
                            <a:srgbClr val="0070C0"/>
                          </a:solidFill>
                          <a:effectLst/>
                          <a:latin typeface="Berlin Sans FB" panose="020E0602020502020306" pitchFamily="34" charset="0"/>
                        </a:rPr>
                        <a:t>True</a:t>
                      </a:r>
                    </a:p>
                  </a:txBody>
                  <a:tcPr>
                    <a:lnL>
                      <a:noFill/>
                    </a:lnL>
                    <a:lnR>
                      <a:noFill/>
                    </a:lnR>
                    <a:lnT>
                      <a:noFill/>
                    </a:lnT>
                    <a:lnB>
                      <a:noFill/>
                    </a:lnB>
                    <a:solidFill>
                      <a:srgbClr val="FFFFFF"/>
                    </a:solidFill>
                  </a:tcPr>
                </a:tc>
                <a:tc>
                  <a:txBody>
                    <a:bodyPr/>
                    <a:lstStyle/>
                    <a:p>
                      <a:pPr algn="ctr" fontAlgn="t"/>
                      <a:endParaRPr lang="en-US" sz="2400" dirty="0">
                        <a:solidFill>
                          <a:srgbClr val="0070C0"/>
                        </a:solidFill>
                        <a:effectLst/>
                        <a:latin typeface="Berlin Sans FB" panose="020E0602020502020306" pitchFamily="34" charset="0"/>
                      </a:endParaRPr>
                    </a:p>
                    <a:p>
                      <a:pPr algn="ctr" fontAlgn="t"/>
                      <a:r>
                        <a:rPr lang="en-US" sz="2400" dirty="0">
                          <a:solidFill>
                            <a:srgbClr val="0070C0"/>
                          </a:solidFill>
                          <a:effectLst/>
                          <a:latin typeface="Berlin Sans FB" panose="020E0602020502020306" pitchFamily="34" charset="0"/>
                        </a:rPr>
                        <a:t>True</a:t>
                      </a:r>
                    </a:p>
                  </a:txBody>
                  <a:tcPr>
                    <a:lnL>
                      <a:noFill/>
                    </a:lnL>
                    <a:lnR>
                      <a:noFill/>
                    </a:lnR>
                    <a:lnT>
                      <a:noFill/>
                    </a:lnT>
                    <a:lnB>
                      <a:noFill/>
                    </a:lnB>
                    <a:solidFill>
                      <a:srgbClr val="FFFFFF"/>
                    </a:solidFill>
                  </a:tcPr>
                </a:tc>
                <a:tc>
                  <a:txBody>
                    <a:bodyPr/>
                    <a:lstStyle/>
                    <a:p>
                      <a:pPr algn="ctr" fontAlgn="t"/>
                      <a:endParaRPr lang="en-US" sz="2400">
                        <a:solidFill>
                          <a:srgbClr val="0070C0"/>
                        </a:solidFill>
                        <a:effectLst/>
                        <a:latin typeface="Berlin Sans FB" panose="020E0602020502020306" pitchFamily="34" charset="0"/>
                      </a:endParaRPr>
                    </a:p>
                    <a:p>
                      <a:pPr algn="ctr" fontAlgn="t"/>
                      <a:r>
                        <a:rPr lang="en-US" sz="2400">
                          <a:solidFill>
                            <a:srgbClr val="0070C0"/>
                          </a:solidFill>
                          <a:effectLst/>
                          <a:latin typeface="Berlin Sans FB" panose="020E0602020502020306" pitchFamily="34" charset="0"/>
                        </a:rPr>
                        <a:t>True</a:t>
                      </a:r>
                    </a:p>
                  </a:txBody>
                  <a:tcPr>
                    <a:lnL>
                      <a:noFill/>
                    </a:lnL>
                    <a:lnR>
                      <a:noFill/>
                    </a:lnR>
                    <a:lnT>
                      <a:noFill/>
                    </a:lnT>
                    <a:lnB>
                      <a:noFill/>
                    </a:lnB>
                    <a:solidFill>
                      <a:srgbClr val="FFFFFF"/>
                    </a:solidFill>
                  </a:tcPr>
                </a:tc>
                <a:extLst>
                  <a:ext uri="{0D108BD9-81ED-4DB2-BD59-A6C34878D82A}">
                    <a16:rowId xmlns:a16="http://schemas.microsoft.com/office/drawing/2014/main" xmlns="" val="3585705053"/>
                  </a:ext>
                </a:extLst>
              </a:tr>
              <a:tr h="0">
                <a:tc>
                  <a:txBody>
                    <a:bodyPr/>
                    <a:lstStyle/>
                    <a:p>
                      <a:pPr algn="ctr" fontAlgn="t"/>
                      <a:endParaRPr lang="en-US" sz="2400">
                        <a:solidFill>
                          <a:srgbClr val="0070C0"/>
                        </a:solidFill>
                        <a:effectLst/>
                        <a:latin typeface="Berlin Sans FB" panose="020E0602020502020306" pitchFamily="34" charset="0"/>
                      </a:endParaRPr>
                    </a:p>
                    <a:p>
                      <a:pPr algn="ctr" fontAlgn="t"/>
                      <a:r>
                        <a:rPr lang="en-US" sz="2400">
                          <a:solidFill>
                            <a:srgbClr val="0070C0"/>
                          </a:solidFill>
                          <a:effectLst/>
                          <a:latin typeface="Berlin Sans FB" panose="020E0602020502020306" pitchFamily="34" charset="0"/>
                        </a:rPr>
                        <a:t>2</a:t>
                      </a:r>
                    </a:p>
                  </a:txBody>
                  <a:tcPr>
                    <a:lnL>
                      <a:noFill/>
                    </a:lnL>
                    <a:lnR>
                      <a:noFill/>
                    </a:lnR>
                    <a:lnT>
                      <a:noFill/>
                    </a:lnT>
                    <a:lnB>
                      <a:noFill/>
                    </a:lnB>
                    <a:solidFill>
                      <a:srgbClr val="FFFFFF"/>
                    </a:solidFill>
                  </a:tcPr>
                </a:tc>
                <a:tc>
                  <a:txBody>
                    <a:bodyPr/>
                    <a:lstStyle/>
                    <a:p>
                      <a:pPr algn="ctr" fontAlgn="t"/>
                      <a:endParaRPr lang="en-US" sz="2400">
                        <a:solidFill>
                          <a:srgbClr val="0070C0"/>
                        </a:solidFill>
                        <a:effectLst/>
                        <a:latin typeface="Berlin Sans FB" panose="020E0602020502020306" pitchFamily="34" charset="0"/>
                      </a:endParaRPr>
                    </a:p>
                    <a:p>
                      <a:pPr algn="ctr" fontAlgn="t"/>
                      <a:r>
                        <a:rPr lang="en-US" sz="2400">
                          <a:solidFill>
                            <a:srgbClr val="0070C0"/>
                          </a:solidFill>
                          <a:effectLst/>
                          <a:latin typeface="Berlin Sans FB" panose="020E0602020502020306" pitchFamily="34" charset="0"/>
                        </a:rPr>
                        <a:t>True</a:t>
                      </a:r>
                    </a:p>
                  </a:txBody>
                  <a:tcPr>
                    <a:lnL>
                      <a:noFill/>
                    </a:lnL>
                    <a:lnR>
                      <a:noFill/>
                    </a:lnR>
                    <a:lnT>
                      <a:noFill/>
                    </a:lnT>
                    <a:lnB>
                      <a:noFill/>
                    </a:lnB>
                    <a:solidFill>
                      <a:srgbClr val="FFFFFF"/>
                    </a:solidFill>
                  </a:tcPr>
                </a:tc>
                <a:tc>
                  <a:txBody>
                    <a:bodyPr/>
                    <a:lstStyle/>
                    <a:p>
                      <a:pPr algn="ctr" fontAlgn="t"/>
                      <a:endParaRPr lang="en-US" sz="2400" dirty="0">
                        <a:solidFill>
                          <a:srgbClr val="0070C0"/>
                        </a:solidFill>
                        <a:effectLst/>
                        <a:latin typeface="Berlin Sans FB" panose="020E0602020502020306" pitchFamily="34" charset="0"/>
                      </a:endParaRPr>
                    </a:p>
                    <a:p>
                      <a:pPr algn="ctr" fontAlgn="t"/>
                      <a:r>
                        <a:rPr lang="en-US" sz="2400" dirty="0">
                          <a:solidFill>
                            <a:srgbClr val="0070C0"/>
                          </a:solidFill>
                          <a:effectLst/>
                          <a:latin typeface="Berlin Sans FB" panose="020E0602020502020306" pitchFamily="34" charset="0"/>
                        </a:rPr>
                        <a:t>False</a:t>
                      </a:r>
                    </a:p>
                  </a:txBody>
                  <a:tcPr>
                    <a:lnL>
                      <a:noFill/>
                    </a:lnL>
                    <a:lnR>
                      <a:noFill/>
                    </a:lnR>
                    <a:lnT>
                      <a:noFill/>
                    </a:lnT>
                    <a:lnB>
                      <a:noFill/>
                    </a:lnB>
                    <a:solidFill>
                      <a:srgbClr val="FFFFFF"/>
                    </a:solidFill>
                  </a:tcPr>
                </a:tc>
                <a:tc>
                  <a:txBody>
                    <a:bodyPr/>
                    <a:lstStyle/>
                    <a:p>
                      <a:pPr algn="ctr" fontAlgn="t"/>
                      <a:endParaRPr lang="en-US" sz="2400" dirty="0">
                        <a:solidFill>
                          <a:srgbClr val="0070C0"/>
                        </a:solidFill>
                        <a:effectLst/>
                        <a:latin typeface="Berlin Sans FB" panose="020E0602020502020306" pitchFamily="34" charset="0"/>
                      </a:endParaRPr>
                    </a:p>
                    <a:p>
                      <a:pPr algn="ctr" fontAlgn="t"/>
                      <a:r>
                        <a:rPr lang="en-US" sz="2400" dirty="0">
                          <a:solidFill>
                            <a:srgbClr val="0070C0"/>
                          </a:solidFill>
                          <a:effectLst/>
                          <a:latin typeface="Berlin Sans FB" panose="020E0602020502020306" pitchFamily="34" charset="0"/>
                        </a:rPr>
                        <a:t>False</a:t>
                      </a:r>
                    </a:p>
                  </a:txBody>
                  <a:tcPr>
                    <a:lnL>
                      <a:noFill/>
                    </a:lnL>
                    <a:lnR>
                      <a:noFill/>
                    </a:lnR>
                    <a:lnT>
                      <a:noFill/>
                    </a:lnT>
                    <a:lnB>
                      <a:noFill/>
                    </a:lnB>
                    <a:solidFill>
                      <a:srgbClr val="FFFFFF"/>
                    </a:solidFill>
                  </a:tcPr>
                </a:tc>
                <a:extLst>
                  <a:ext uri="{0D108BD9-81ED-4DB2-BD59-A6C34878D82A}">
                    <a16:rowId xmlns:a16="http://schemas.microsoft.com/office/drawing/2014/main" xmlns="" val="2776129405"/>
                  </a:ext>
                </a:extLst>
              </a:tr>
              <a:tr h="0">
                <a:tc>
                  <a:txBody>
                    <a:bodyPr/>
                    <a:lstStyle/>
                    <a:p>
                      <a:pPr algn="ctr" fontAlgn="t"/>
                      <a:endParaRPr lang="en-US" sz="2400">
                        <a:solidFill>
                          <a:srgbClr val="0070C0"/>
                        </a:solidFill>
                        <a:effectLst/>
                        <a:latin typeface="Berlin Sans FB" panose="020E0602020502020306" pitchFamily="34" charset="0"/>
                      </a:endParaRPr>
                    </a:p>
                    <a:p>
                      <a:pPr algn="ctr" fontAlgn="t"/>
                      <a:r>
                        <a:rPr lang="en-US" sz="2400">
                          <a:solidFill>
                            <a:srgbClr val="0070C0"/>
                          </a:solidFill>
                          <a:effectLst/>
                          <a:latin typeface="Berlin Sans FB" panose="020E0602020502020306" pitchFamily="34" charset="0"/>
                        </a:rPr>
                        <a:t>3</a:t>
                      </a:r>
                    </a:p>
                  </a:txBody>
                  <a:tcPr>
                    <a:lnL>
                      <a:noFill/>
                    </a:lnL>
                    <a:lnR>
                      <a:noFill/>
                    </a:lnR>
                    <a:lnT>
                      <a:noFill/>
                    </a:lnT>
                    <a:lnB>
                      <a:noFill/>
                    </a:lnB>
                    <a:solidFill>
                      <a:srgbClr val="FFFFFF"/>
                    </a:solidFill>
                  </a:tcPr>
                </a:tc>
                <a:tc>
                  <a:txBody>
                    <a:bodyPr/>
                    <a:lstStyle/>
                    <a:p>
                      <a:pPr algn="ctr" fontAlgn="t"/>
                      <a:endParaRPr lang="en-US" sz="2400">
                        <a:solidFill>
                          <a:srgbClr val="0070C0"/>
                        </a:solidFill>
                        <a:effectLst/>
                        <a:latin typeface="Berlin Sans FB" panose="020E0602020502020306" pitchFamily="34" charset="0"/>
                      </a:endParaRPr>
                    </a:p>
                    <a:p>
                      <a:pPr algn="ctr" fontAlgn="t"/>
                      <a:r>
                        <a:rPr lang="en-US" sz="2400">
                          <a:solidFill>
                            <a:srgbClr val="0070C0"/>
                          </a:solidFill>
                          <a:effectLst/>
                          <a:latin typeface="Berlin Sans FB" panose="020E0602020502020306" pitchFamily="34" charset="0"/>
                        </a:rPr>
                        <a:t>False</a:t>
                      </a:r>
                    </a:p>
                  </a:txBody>
                  <a:tcPr>
                    <a:lnL>
                      <a:noFill/>
                    </a:lnL>
                    <a:lnR>
                      <a:noFill/>
                    </a:lnR>
                    <a:lnT>
                      <a:noFill/>
                    </a:lnT>
                    <a:lnB>
                      <a:noFill/>
                    </a:lnB>
                    <a:solidFill>
                      <a:srgbClr val="FFFFFF"/>
                    </a:solidFill>
                  </a:tcPr>
                </a:tc>
                <a:tc>
                  <a:txBody>
                    <a:bodyPr/>
                    <a:lstStyle/>
                    <a:p>
                      <a:pPr algn="ctr" fontAlgn="t"/>
                      <a:endParaRPr lang="en-US" sz="2400">
                        <a:solidFill>
                          <a:srgbClr val="0070C0"/>
                        </a:solidFill>
                        <a:effectLst/>
                        <a:latin typeface="Berlin Sans FB" panose="020E0602020502020306" pitchFamily="34" charset="0"/>
                      </a:endParaRPr>
                    </a:p>
                    <a:p>
                      <a:pPr algn="ctr" fontAlgn="t"/>
                      <a:r>
                        <a:rPr lang="en-US" sz="2400">
                          <a:solidFill>
                            <a:srgbClr val="0070C0"/>
                          </a:solidFill>
                          <a:effectLst/>
                          <a:latin typeface="Berlin Sans FB" panose="020E0602020502020306" pitchFamily="34" charset="0"/>
                        </a:rPr>
                        <a:t>Not required</a:t>
                      </a:r>
                    </a:p>
                  </a:txBody>
                  <a:tcPr>
                    <a:lnL>
                      <a:noFill/>
                    </a:lnL>
                    <a:lnR>
                      <a:noFill/>
                    </a:lnR>
                    <a:lnT>
                      <a:noFill/>
                    </a:lnT>
                    <a:lnB>
                      <a:noFill/>
                    </a:lnB>
                    <a:solidFill>
                      <a:srgbClr val="FFFFFF"/>
                    </a:solidFill>
                  </a:tcPr>
                </a:tc>
                <a:tc>
                  <a:txBody>
                    <a:bodyPr/>
                    <a:lstStyle/>
                    <a:p>
                      <a:pPr algn="ctr" fontAlgn="t"/>
                      <a:endParaRPr lang="en-US" sz="2400" dirty="0">
                        <a:solidFill>
                          <a:srgbClr val="0070C0"/>
                        </a:solidFill>
                        <a:effectLst/>
                        <a:latin typeface="Berlin Sans FB" panose="020E0602020502020306" pitchFamily="34" charset="0"/>
                      </a:endParaRPr>
                    </a:p>
                    <a:p>
                      <a:pPr algn="ctr" fontAlgn="t"/>
                      <a:r>
                        <a:rPr lang="en-US" sz="2400" dirty="0">
                          <a:solidFill>
                            <a:srgbClr val="0070C0"/>
                          </a:solidFill>
                          <a:effectLst/>
                          <a:latin typeface="Berlin Sans FB" panose="020E0602020502020306" pitchFamily="34" charset="0"/>
                        </a:rPr>
                        <a:t>False</a:t>
                      </a:r>
                    </a:p>
                  </a:txBody>
                  <a:tcPr>
                    <a:lnL>
                      <a:noFill/>
                    </a:lnL>
                    <a:lnR>
                      <a:noFill/>
                    </a:lnR>
                    <a:lnT>
                      <a:noFill/>
                    </a:lnT>
                    <a:lnB>
                      <a:noFill/>
                    </a:lnB>
                    <a:solidFill>
                      <a:srgbClr val="FFFFFF"/>
                    </a:solidFill>
                  </a:tcPr>
                </a:tc>
                <a:extLst>
                  <a:ext uri="{0D108BD9-81ED-4DB2-BD59-A6C34878D82A}">
                    <a16:rowId xmlns:a16="http://schemas.microsoft.com/office/drawing/2014/main" xmlns="" val="1458349247"/>
                  </a:ext>
                </a:extLst>
              </a:tr>
            </a:tbl>
          </a:graphicData>
        </a:graphic>
      </p:graphicFrame>
    </p:spTree>
    <p:extLst>
      <p:ext uri="{BB962C8B-B14F-4D97-AF65-F5344CB8AC3E}">
        <p14:creationId xmlns:p14="http://schemas.microsoft.com/office/powerpoint/2010/main" val="1461739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251" y="247560"/>
            <a:ext cx="10515600" cy="549275"/>
          </a:xfrm>
        </p:spPr>
        <p:txBody>
          <a:bodyPr>
            <a:normAutofit/>
          </a:bodyPr>
          <a:lstStyle/>
          <a:p>
            <a:r>
              <a:rPr lang="en-US" sz="2800" dirty="0">
                <a:solidFill>
                  <a:schemeClr val="accent2">
                    <a:lumMod val="75000"/>
                  </a:schemeClr>
                </a:solidFill>
                <a:latin typeface="Arial Black" panose="020B0A04020102020204" pitchFamily="34" charset="0"/>
              </a:rPr>
              <a:t>Condition Coverage</a:t>
            </a:r>
          </a:p>
        </p:txBody>
      </p:sp>
      <p:sp>
        <p:nvSpPr>
          <p:cNvPr id="7" name="Content Placeholder 6"/>
          <p:cNvSpPr>
            <a:spLocks noGrp="1"/>
          </p:cNvSpPr>
          <p:nvPr>
            <p:ph idx="1"/>
          </p:nvPr>
        </p:nvSpPr>
        <p:spPr>
          <a:xfrm>
            <a:off x="433250" y="796834"/>
            <a:ext cx="11427823" cy="5603965"/>
          </a:xfrm>
        </p:spPr>
        <p:txBody>
          <a:bodyPr>
            <a:normAutofit fontScale="92500" lnSpcReduction="20000"/>
          </a:bodyPr>
          <a:lstStyle/>
          <a:p>
            <a:pPr marL="0" indent="0">
              <a:lnSpc>
                <a:spcPct val="130000"/>
              </a:lnSpc>
              <a:buNone/>
            </a:pPr>
            <a:r>
              <a:rPr lang="en-US" sz="2600" b="1" dirty="0">
                <a:solidFill>
                  <a:srgbClr val="0070C0"/>
                </a:solidFill>
                <a:latin typeface="Berlin Sans FB Demi" panose="020E0802020502020306" pitchFamily="34" charset="0"/>
              </a:rPr>
              <a:t>Example 4</a:t>
            </a:r>
          </a:p>
          <a:p>
            <a:pPr marL="0" indent="0">
              <a:lnSpc>
                <a:spcPct val="130000"/>
              </a:lnSpc>
              <a:buNone/>
            </a:pPr>
            <a:r>
              <a:rPr lang="en-US" sz="2600" dirty="0">
                <a:solidFill>
                  <a:srgbClr val="0070C0"/>
                </a:solidFill>
                <a:latin typeface="Berlin Sans FB" panose="020E0602020502020306" pitchFamily="34" charset="0"/>
              </a:rPr>
              <a:t>Consider the code snippet below, which will be used to conduct </a:t>
            </a:r>
            <a:r>
              <a:rPr lang="en-US" sz="2600" i="1" dirty="0">
                <a:solidFill>
                  <a:srgbClr val="0070C0"/>
                </a:solidFill>
                <a:latin typeface="Berlin Sans FB" panose="020E0602020502020306" pitchFamily="34" charset="0"/>
              </a:rPr>
              <a:t>condition coverage testing</a:t>
            </a:r>
            <a:r>
              <a:rPr lang="en-US" sz="2600" dirty="0">
                <a:solidFill>
                  <a:srgbClr val="0070C0"/>
                </a:solidFill>
                <a:latin typeface="Berlin Sans FB" panose="020E0602020502020306" pitchFamily="34" charset="0"/>
              </a:rPr>
              <a:t>:</a:t>
            </a:r>
          </a:p>
          <a:p>
            <a:pPr marL="514350" indent="-514350">
              <a:buFont typeface="+mj-lt"/>
              <a:buAutoNum type="arabicPeriod"/>
            </a:pPr>
            <a:r>
              <a:rPr lang="en-US" dirty="0" err="1">
                <a:latin typeface="+mj-lt"/>
              </a:rPr>
              <a:t>int</a:t>
            </a:r>
            <a:r>
              <a:rPr lang="en-US" dirty="0">
                <a:latin typeface="+mj-lt"/>
              </a:rPr>
              <a:t> num1 = 0;</a:t>
            </a:r>
          </a:p>
          <a:p>
            <a:pPr marL="514350" indent="-514350">
              <a:buFont typeface="+mj-lt"/>
              <a:buAutoNum type="arabicPeriod"/>
            </a:pPr>
            <a:r>
              <a:rPr lang="en-US" dirty="0" err="1">
                <a:latin typeface="+mj-lt"/>
              </a:rPr>
              <a:t>int</a:t>
            </a:r>
            <a:r>
              <a:rPr lang="en-US" dirty="0">
                <a:latin typeface="+mj-lt"/>
              </a:rPr>
              <a:t> num2 = 0;</a:t>
            </a:r>
          </a:p>
          <a:p>
            <a:pPr marL="514350" indent="-514350">
              <a:buFont typeface="+mj-lt"/>
              <a:buAutoNum type="arabicPeriod"/>
            </a:pPr>
            <a:r>
              <a:rPr lang="en-US" dirty="0">
                <a:latin typeface="+mj-lt"/>
              </a:rPr>
              <a:t>if((num1&gt;0 || num2&lt;10) &amp;&amp; (num1+num2&lt;15))</a:t>
            </a:r>
          </a:p>
          <a:p>
            <a:pPr marL="514350" indent="-514350">
              <a:buFont typeface="+mj-lt"/>
              <a:buAutoNum type="arabicPeriod"/>
            </a:pPr>
            <a:r>
              <a:rPr lang="en-US" dirty="0">
                <a:latin typeface="+mj-lt"/>
              </a:rPr>
              <a:t>{</a:t>
            </a:r>
          </a:p>
          <a:p>
            <a:pPr marL="514350" indent="-514350">
              <a:buFont typeface="+mj-lt"/>
              <a:buAutoNum type="arabicPeriod"/>
            </a:pPr>
            <a:r>
              <a:rPr lang="en-US" dirty="0">
                <a:latin typeface="+mj-lt"/>
              </a:rPr>
              <a:t>    </a:t>
            </a:r>
            <a:r>
              <a:rPr lang="en-US" dirty="0" err="1">
                <a:latin typeface="+mj-lt"/>
              </a:rPr>
              <a:t>cout</a:t>
            </a:r>
            <a:r>
              <a:rPr lang="en-US" dirty="0">
                <a:latin typeface="+mj-lt"/>
              </a:rPr>
              <a:t>&lt;&lt;"valid input";</a:t>
            </a:r>
          </a:p>
          <a:p>
            <a:pPr marL="514350" indent="-514350">
              <a:buFont typeface="+mj-lt"/>
              <a:buAutoNum type="arabicPeriod"/>
            </a:pPr>
            <a:r>
              <a:rPr lang="en-US" dirty="0">
                <a:latin typeface="+mj-lt"/>
              </a:rPr>
              <a:t>}</a:t>
            </a:r>
          </a:p>
          <a:p>
            <a:pPr marL="514350" indent="-514350">
              <a:buFont typeface="+mj-lt"/>
              <a:buAutoNum type="arabicPeriod"/>
            </a:pPr>
            <a:r>
              <a:rPr lang="en-US" dirty="0">
                <a:latin typeface="+mj-lt"/>
              </a:rPr>
              <a:t>Else</a:t>
            </a:r>
          </a:p>
          <a:p>
            <a:pPr marL="514350" indent="-514350">
              <a:buFont typeface="+mj-lt"/>
              <a:buAutoNum type="arabicPeriod"/>
            </a:pPr>
            <a:r>
              <a:rPr lang="en-US" dirty="0">
                <a:latin typeface="+mj-lt"/>
              </a:rPr>
              <a:t>{</a:t>
            </a:r>
          </a:p>
          <a:p>
            <a:pPr marL="514350" indent="-514350">
              <a:buFont typeface="+mj-lt"/>
              <a:buAutoNum type="arabicPeriod"/>
            </a:pPr>
            <a:r>
              <a:rPr lang="en-US" dirty="0">
                <a:latin typeface="+mj-lt"/>
              </a:rPr>
              <a:t>    </a:t>
            </a:r>
            <a:r>
              <a:rPr lang="en-US" dirty="0" err="1">
                <a:latin typeface="+mj-lt"/>
              </a:rPr>
              <a:t>cout</a:t>
            </a:r>
            <a:r>
              <a:rPr lang="en-US" dirty="0">
                <a:latin typeface="+mj-lt"/>
              </a:rPr>
              <a:t>&lt;&lt;"invalid input";</a:t>
            </a:r>
          </a:p>
          <a:p>
            <a:pPr marL="514350" indent="-514350">
              <a:buFont typeface="+mj-lt"/>
              <a:buAutoNum type="arabicPeriod"/>
            </a:pPr>
            <a:r>
              <a:rPr lang="en-US" dirty="0">
                <a:latin typeface="+mj-lt"/>
              </a:rPr>
              <a:t>}</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641314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251" y="247560"/>
            <a:ext cx="10515600" cy="549275"/>
          </a:xfrm>
        </p:spPr>
        <p:txBody>
          <a:bodyPr>
            <a:normAutofit/>
          </a:bodyPr>
          <a:lstStyle/>
          <a:p>
            <a:r>
              <a:rPr lang="en-US" sz="2800" dirty="0">
                <a:solidFill>
                  <a:schemeClr val="accent2">
                    <a:lumMod val="75000"/>
                  </a:schemeClr>
                </a:solidFill>
                <a:latin typeface="Arial Black" panose="020B0A04020102020204" pitchFamily="34" charset="0"/>
              </a:rPr>
              <a:t>Condition Coverage</a:t>
            </a:r>
          </a:p>
        </p:txBody>
      </p:sp>
      <p:sp>
        <p:nvSpPr>
          <p:cNvPr id="7" name="Content Placeholder 6"/>
          <p:cNvSpPr>
            <a:spLocks noGrp="1"/>
          </p:cNvSpPr>
          <p:nvPr>
            <p:ph idx="1"/>
          </p:nvPr>
        </p:nvSpPr>
        <p:spPr>
          <a:xfrm>
            <a:off x="433250" y="796834"/>
            <a:ext cx="11427823" cy="5603965"/>
          </a:xfrm>
        </p:spPr>
        <p:txBody>
          <a:bodyPr>
            <a:normAutofit/>
          </a:bodyPr>
          <a:lstStyle/>
          <a:p>
            <a:pPr marL="0" indent="0">
              <a:buNone/>
            </a:pPr>
            <a:r>
              <a:rPr lang="en-US" sz="2400" b="1" dirty="0">
                <a:solidFill>
                  <a:srgbClr val="0070C0"/>
                </a:solidFill>
                <a:latin typeface="Berlin Sans FB" panose="020E0602020502020306" pitchFamily="34" charset="0"/>
              </a:rPr>
              <a:t>Condition coverage testing</a:t>
            </a:r>
          </a:p>
          <a:p>
            <a:pPr marL="0" indent="0">
              <a:buNone/>
            </a:pPr>
            <a:r>
              <a:rPr lang="en-US" sz="2400" dirty="0">
                <a:solidFill>
                  <a:srgbClr val="0070C0"/>
                </a:solidFill>
                <a:latin typeface="Berlin Sans FB" panose="020E0602020502020306" pitchFamily="34" charset="0"/>
              </a:rPr>
              <a:t>The condition coverage testing of the code above will be as follows:</a:t>
            </a:r>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960266712"/>
              </p:ext>
            </p:extLst>
          </p:nvPr>
        </p:nvGraphicFramePr>
        <p:xfrm>
          <a:off x="587827" y="1619640"/>
          <a:ext cx="9731830" cy="4852633"/>
        </p:xfrm>
        <a:graphic>
          <a:graphicData uri="http://schemas.openxmlformats.org/drawingml/2006/table">
            <a:tbl>
              <a:tblPr/>
              <a:tblGrid>
                <a:gridCol w="2221222">
                  <a:extLst>
                    <a:ext uri="{9D8B030D-6E8A-4147-A177-3AD203B41FA5}">
                      <a16:colId xmlns:a16="http://schemas.microsoft.com/office/drawing/2014/main" xmlns="" val="2222677402"/>
                    </a:ext>
                  </a:extLst>
                </a:gridCol>
                <a:gridCol w="1757802">
                  <a:extLst>
                    <a:ext uri="{9D8B030D-6E8A-4147-A177-3AD203B41FA5}">
                      <a16:colId xmlns:a16="http://schemas.microsoft.com/office/drawing/2014/main" xmlns="" val="2400648732"/>
                    </a:ext>
                  </a:extLst>
                </a:gridCol>
                <a:gridCol w="1677902">
                  <a:extLst>
                    <a:ext uri="{9D8B030D-6E8A-4147-A177-3AD203B41FA5}">
                      <a16:colId xmlns:a16="http://schemas.microsoft.com/office/drawing/2014/main" xmlns="" val="3385205526"/>
                    </a:ext>
                  </a:extLst>
                </a:gridCol>
                <a:gridCol w="2093383">
                  <a:extLst>
                    <a:ext uri="{9D8B030D-6E8A-4147-A177-3AD203B41FA5}">
                      <a16:colId xmlns:a16="http://schemas.microsoft.com/office/drawing/2014/main" xmlns="" val="3202547466"/>
                    </a:ext>
                  </a:extLst>
                </a:gridCol>
                <a:gridCol w="1981521">
                  <a:extLst>
                    <a:ext uri="{9D8B030D-6E8A-4147-A177-3AD203B41FA5}">
                      <a16:colId xmlns:a16="http://schemas.microsoft.com/office/drawing/2014/main" xmlns="" val="2831997538"/>
                    </a:ext>
                  </a:extLst>
                </a:gridCol>
              </a:tblGrid>
              <a:tr h="1091128">
                <a:tc>
                  <a:txBody>
                    <a:bodyPr/>
                    <a:lstStyle/>
                    <a:p>
                      <a:pPr algn="ctr" fontAlgn="t"/>
                      <a:endParaRPr lang="en-US" sz="2000" dirty="0">
                        <a:solidFill>
                          <a:srgbClr val="0070C0"/>
                        </a:solidFill>
                        <a:effectLst/>
                        <a:latin typeface="Berlin Sans FB" panose="020E0602020502020306" pitchFamily="34" charset="0"/>
                      </a:endParaRPr>
                    </a:p>
                    <a:p>
                      <a:pPr algn="ctr" fontAlgn="t"/>
                      <a:r>
                        <a:rPr lang="en-US" sz="2000" dirty="0">
                          <a:solidFill>
                            <a:srgbClr val="0070C0"/>
                          </a:solidFill>
                          <a:effectLst/>
                          <a:latin typeface="Berlin Sans FB" panose="020E0602020502020306" pitchFamily="34" charset="0"/>
                        </a:rPr>
                        <a:t>Test case number</a:t>
                      </a:r>
                    </a:p>
                  </a:txBody>
                  <a:tcPr marL="80580" marR="80580" marT="40290" marB="40290">
                    <a:lnL>
                      <a:noFill/>
                    </a:lnL>
                    <a:lnR>
                      <a:noFill/>
                    </a:lnR>
                    <a:lnT>
                      <a:noFill/>
                    </a:lnT>
                    <a:lnB>
                      <a:noFill/>
                    </a:lnB>
                    <a:solidFill>
                      <a:srgbClr val="F9FAFB"/>
                    </a:solidFill>
                  </a:tcPr>
                </a:tc>
                <a:tc>
                  <a:txBody>
                    <a:bodyPr/>
                    <a:lstStyle/>
                    <a:p>
                      <a:pPr algn="ctr" fontAlgn="t"/>
                      <a:endParaRPr lang="en-US" sz="2000" dirty="0">
                        <a:solidFill>
                          <a:srgbClr val="0070C0"/>
                        </a:solidFill>
                        <a:effectLst/>
                        <a:latin typeface="Berlin Sans FB" panose="020E0602020502020306" pitchFamily="34" charset="0"/>
                      </a:endParaRPr>
                    </a:p>
                    <a:p>
                      <a:pPr algn="ctr" fontAlgn="t"/>
                      <a:r>
                        <a:rPr lang="en-US" sz="2000" dirty="0">
                          <a:solidFill>
                            <a:srgbClr val="0070C0"/>
                          </a:solidFill>
                          <a:effectLst/>
                          <a:latin typeface="Berlin Sans FB" panose="020E0602020502020306" pitchFamily="34" charset="0"/>
                        </a:rPr>
                        <a:t>num1&gt;0</a:t>
                      </a:r>
                    </a:p>
                  </a:txBody>
                  <a:tcPr marL="80580" marR="80580" marT="40290" marB="40290">
                    <a:lnL>
                      <a:noFill/>
                    </a:lnL>
                    <a:lnR>
                      <a:noFill/>
                    </a:lnR>
                    <a:lnT>
                      <a:noFill/>
                    </a:lnT>
                    <a:lnB>
                      <a:noFill/>
                    </a:lnB>
                    <a:solidFill>
                      <a:srgbClr val="F9FAFB"/>
                    </a:solidFill>
                  </a:tcPr>
                </a:tc>
                <a:tc>
                  <a:txBody>
                    <a:bodyPr/>
                    <a:lstStyle/>
                    <a:p>
                      <a:pPr algn="ctr" fontAlgn="t"/>
                      <a:endParaRPr lang="en-US" sz="2000" dirty="0">
                        <a:solidFill>
                          <a:srgbClr val="0070C0"/>
                        </a:solidFill>
                        <a:effectLst/>
                        <a:latin typeface="Berlin Sans FB" panose="020E0602020502020306" pitchFamily="34" charset="0"/>
                      </a:endParaRPr>
                    </a:p>
                    <a:p>
                      <a:pPr algn="ctr" fontAlgn="t"/>
                      <a:r>
                        <a:rPr lang="en-US" sz="2000" dirty="0">
                          <a:solidFill>
                            <a:srgbClr val="0070C0"/>
                          </a:solidFill>
                          <a:effectLst/>
                          <a:latin typeface="Berlin Sans FB" panose="020E0602020502020306" pitchFamily="34" charset="0"/>
                        </a:rPr>
                        <a:t>num2&lt;10</a:t>
                      </a:r>
                    </a:p>
                  </a:txBody>
                  <a:tcPr marL="80580" marR="80580" marT="40290" marB="40290">
                    <a:lnL>
                      <a:noFill/>
                    </a:lnL>
                    <a:lnR>
                      <a:noFill/>
                    </a:lnR>
                    <a:lnT>
                      <a:noFill/>
                    </a:lnT>
                    <a:lnB>
                      <a:noFill/>
                    </a:lnB>
                    <a:solidFill>
                      <a:srgbClr val="F9FAFB"/>
                    </a:solidFill>
                  </a:tcPr>
                </a:tc>
                <a:tc>
                  <a:txBody>
                    <a:bodyPr/>
                    <a:lstStyle/>
                    <a:p>
                      <a:pPr algn="ctr" fontAlgn="t"/>
                      <a:endParaRPr lang="en-US" sz="2000" dirty="0">
                        <a:solidFill>
                          <a:srgbClr val="0070C0"/>
                        </a:solidFill>
                        <a:effectLst/>
                        <a:latin typeface="Berlin Sans FB" panose="020E0602020502020306" pitchFamily="34" charset="0"/>
                      </a:endParaRPr>
                    </a:p>
                    <a:p>
                      <a:pPr algn="ctr" fontAlgn="t"/>
                      <a:r>
                        <a:rPr lang="en-US" sz="2000" dirty="0">
                          <a:solidFill>
                            <a:srgbClr val="0070C0"/>
                          </a:solidFill>
                          <a:effectLst/>
                          <a:latin typeface="Berlin Sans FB" panose="020E0602020502020306" pitchFamily="34" charset="0"/>
                        </a:rPr>
                        <a:t>num1+num2&lt;15</a:t>
                      </a:r>
                    </a:p>
                  </a:txBody>
                  <a:tcPr marL="80580" marR="80580" marT="40290" marB="40290">
                    <a:lnL>
                      <a:noFill/>
                    </a:lnL>
                    <a:lnR>
                      <a:noFill/>
                    </a:lnR>
                    <a:lnT>
                      <a:noFill/>
                    </a:lnT>
                    <a:lnB>
                      <a:noFill/>
                    </a:lnB>
                    <a:solidFill>
                      <a:srgbClr val="F9FAFB"/>
                    </a:solidFill>
                  </a:tcPr>
                </a:tc>
                <a:tc>
                  <a:txBody>
                    <a:bodyPr/>
                    <a:lstStyle/>
                    <a:p>
                      <a:pPr algn="ctr" fontAlgn="t"/>
                      <a:endParaRPr lang="en-US" sz="2000">
                        <a:solidFill>
                          <a:srgbClr val="0070C0"/>
                        </a:solidFill>
                        <a:effectLst/>
                        <a:latin typeface="Berlin Sans FB" panose="020E0602020502020306" pitchFamily="34" charset="0"/>
                      </a:endParaRPr>
                    </a:p>
                    <a:p>
                      <a:pPr algn="ctr" fontAlgn="t"/>
                      <a:r>
                        <a:rPr lang="en-US" sz="2000">
                          <a:solidFill>
                            <a:srgbClr val="0070C0"/>
                          </a:solidFill>
                          <a:effectLst/>
                          <a:latin typeface="Berlin Sans FB" panose="020E0602020502020306" pitchFamily="34" charset="0"/>
                        </a:rPr>
                        <a:t>Final output</a:t>
                      </a:r>
                    </a:p>
                  </a:txBody>
                  <a:tcPr marL="80580" marR="80580" marT="40290" marB="40290">
                    <a:lnL>
                      <a:noFill/>
                    </a:lnL>
                    <a:lnR>
                      <a:noFill/>
                    </a:lnR>
                    <a:lnT>
                      <a:noFill/>
                    </a:lnT>
                    <a:lnB>
                      <a:noFill/>
                    </a:lnB>
                    <a:solidFill>
                      <a:srgbClr val="F9FAFB"/>
                    </a:solidFill>
                  </a:tcPr>
                </a:tc>
                <a:extLst>
                  <a:ext uri="{0D108BD9-81ED-4DB2-BD59-A6C34878D82A}">
                    <a16:rowId xmlns:a16="http://schemas.microsoft.com/office/drawing/2014/main" xmlns="" val="571860605"/>
                  </a:ext>
                </a:extLst>
              </a:tr>
              <a:tr h="752301">
                <a:tc>
                  <a:txBody>
                    <a:bodyPr/>
                    <a:lstStyle/>
                    <a:p>
                      <a:pPr algn="ctr" fontAlgn="t"/>
                      <a:endParaRPr lang="en-US" sz="2000">
                        <a:solidFill>
                          <a:srgbClr val="0070C0"/>
                        </a:solidFill>
                        <a:effectLst/>
                        <a:latin typeface="Berlin Sans FB" panose="020E0602020502020306" pitchFamily="34" charset="0"/>
                      </a:endParaRPr>
                    </a:p>
                    <a:p>
                      <a:pPr algn="ctr" fontAlgn="t"/>
                      <a:r>
                        <a:rPr lang="en-US" sz="2000">
                          <a:solidFill>
                            <a:srgbClr val="0070C0"/>
                          </a:solidFill>
                          <a:effectLst/>
                          <a:latin typeface="Berlin Sans FB" panose="020E0602020502020306" pitchFamily="34" charset="0"/>
                        </a:rPr>
                        <a:t>1</a:t>
                      </a:r>
                    </a:p>
                  </a:txBody>
                  <a:tcPr marL="80580" marR="80580" marT="40290" marB="40290">
                    <a:lnL>
                      <a:noFill/>
                    </a:lnL>
                    <a:lnR>
                      <a:noFill/>
                    </a:lnR>
                    <a:lnT>
                      <a:noFill/>
                    </a:lnT>
                    <a:lnB>
                      <a:noFill/>
                    </a:lnB>
                    <a:solidFill>
                      <a:srgbClr val="FFFFFF"/>
                    </a:solidFill>
                  </a:tcPr>
                </a:tc>
                <a:tc>
                  <a:txBody>
                    <a:bodyPr/>
                    <a:lstStyle/>
                    <a:p>
                      <a:pPr algn="ctr" fontAlgn="t"/>
                      <a:endParaRPr lang="en-US" sz="2000">
                        <a:solidFill>
                          <a:srgbClr val="0070C0"/>
                        </a:solidFill>
                        <a:effectLst/>
                        <a:latin typeface="Berlin Sans FB" panose="020E0602020502020306" pitchFamily="34" charset="0"/>
                      </a:endParaRPr>
                    </a:p>
                    <a:p>
                      <a:pPr algn="ctr" fontAlgn="t"/>
                      <a:r>
                        <a:rPr lang="en-US" sz="2000">
                          <a:solidFill>
                            <a:srgbClr val="0070C0"/>
                          </a:solidFill>
                          <a:effectLst/>
                          <a:latin typeface="Berlin Sans FB" panose="020E0602020502020306" pitchFamily="34" charset="0"/>
                        </a:rPr>
                        <a:t>True</a:t>
                      </a:r>
                    </a:p>
                  </a:txBody>
                  <a:tcPr marL="80580" marR="80580" marT="40290" marB="40290">
                    <a:lnL>
                      <a:noFill/>
                    </a:lnL>
                    <a:lnR>
                      <a:noFill/>
                    </a:lnR>
                    <a:lnT>
                      <a:noFill/>
                    </a:lnT>
                    <a:lnB>
                      <a:noFill/>
                    </a:lnB>
                    <a:solidFill>
                      <a:srgbClr val="FFFFFF"/>
                    </a:solidFill>
                  </a:tcPr>
                </a:tc>
                <a:tc>
                  <a:txBody>
                    <a:bodyPr/>
                    <a:lstStyle/>
                    <a:p>
                      <a:pPr algn="ctr" fontAlgn="t"/>
                      <a:endParaRPr lang="en-US" sz="2000" dirty="0">
                        <a:solidFill>
                          <a:srgbClr val="0070C0"/>
                        </a:solidFill>
                        <a:effectLst/>
                        <a:latin typeface="Berlin Sans FB" panose="020E0602020502020306" pitchFamily="34" charset="0"/>
                      </a:endParaRPr>
                    </a:p>
                    <a:p>
                      <a:pPr algn="ctr" fontAlgn="t"/>
                      <a:r>
                        <a:rPr lang="en-US" sz="2000" dirty="0">
                          <a:solidFill>
                            <a:srgbClr val="0070C0"/>
                          </a:solidFill>
                          <a:effectLst/>
                          <a:latin typeface="Berlin Sans FB" panose="020E0602020502020306" pitchFamily="34" charset="0"/>
                        </a:rPr>
                        <a:t>don't care</a:t>
                      </a:r>
                    </a:p>
                  </a:txBody>
                  <a:tcPr marL="80580" marR="80580" marT="40290" marB="40290">
                    <a:lnL>
                      <a:noFill/>
                    </a:lnL>
                    <a:lnR>
                      <a:noFill/>
                    </a:lnR>
                    <a:lnT>
                      <a:noFill/>
                    </a:lnT>
                    <a:lnB>
                      <a:noFill/>
                    </a:lnB>
                    <a:solidFill>
                      <a:srgbClr val="FFFFFF"/>
                    </a:solidFill>
                  </a:tcPr>
                </a:tc>
                <a:tc>
                  <a:txBody>
                    <a:bodyPr/>
                    <a:lstStyle/>
                    <a:p>
                      <a:pPr algn="ctr" fontAlgn="t"/>
                      <a:endParaRPr lang="en-US" sz="2000" dirty="0">
                        <a:solidFill>
                          <a:srgbClr val="0070C0"/>
                        </a:solidFill>
                        <a:effectLst/>
                        <a:latin typeface="Berlin Sans FB" panose="020E0602020502020306" pitchFamily="34" charset="0"/>
                      </a:endParaRPr>
                    </a:p>
                    <a:p>
                      <a:pPr algn="ctr" fontAlgn="t"/>
                      <a:r>
                        <a:rPr lang="en-US" sz="2000" dirty="0">
                          <a:solidFill>
                            <a:srgbClr val="0070C0"/>
                          </a:solidFill>
                          <a:effectLst/>
                          <a:latin typeface="Berlin Sans FB" panose="020E0602020502020306" pitchFamily="34" charset="0"/>
                        </a:rPr>
                        <a:t>True</a:t>
                      </a:r>
                    </a:p>
                  </a:txBody>
                  <a:tcPr marL="80580" marR="80580" marT="40290" marB="40290">
                    <a:lnL>
                      <a:noFill/>
                    </a:lnL>
                    <a:lnR>
                      <a:noFill/>
                    </a:lnR>
                    <a:lnT>
                      <a:noFill/>
                    </a:lnT>
                    <a:lnB>
                      <a:noFill/>
                    </a:lnB>
                    <a:solidFill>
                      <a:srgbClr val="FFFFFF"/>
                    </a:solidFill>
                  </a:tcPr>
                </a:tc>
                <a:tc>
                  <a:txBody>
                    <a:bodyPr/>
                    <a:lstStyle/>
                    <a:p>
                      <a:pPr algn="ctr" fontAlgn="t"/>
                      <a:endParaRPr lang="en-US" sz="2000">
                        <a:solidFill>
                          <a:srgbClr val="0070C0"/>
                        </a:solidFill>
                        <a:effectLst/>
                        <a:latin typeface="Berlin Sans FB" panose="020E0602020502020306" pitchFamily="34" charset="0"/>
                      </a:endParaRPr>
                    </a:p>
                    <a:p>
                      <a:pPr algn="ctr" fontAlgn="t"/>
                      <a:r>
                        <a:rPr lang="en-US" sz="2000">
                          <a:solidFill>
                            <a:srgbClr val="0070C0"/>
                          </a:solidFill>
                          <a:effectLst/>
                          <a:latin typeface="Berlin Sans FB" panose="020E0602020502020306" pitchFamily="34" charset="0"/>
                        </a:rPr>
                        <a:t>True</a:t>
                      </a:r>
                    </a:p>
                  </a:txBody>
                  <a:tcPr marL="80580" marR="80580" marT="40290" marB="40290">
                    <a:lnL>
                      <a:noFill/>
                    </a:lnL>
                    <a:lnR>
                      <a:noFill/>
                    </a:lnR>
                    <a:lnT>
                      <a:noFill/>
                    </a:lnT>
                    <a:lnB>
                      <a:noFill/>
                    </a:lnB>
                    <a:solidFill>
                      <a:srgbClr val="FFFFFF"/>
                    </a:solidFill>
                  </a:tcPr>
                </a:tc>
                <a:extLst>
                  <a:ext uri="{0D108BD9-81ED-4DB2-BD59-A6C34878D82A}">
                    <a16:rowId xmlns:a16="http://schemas.microsoft.com/office/drawing/2014/main" xmlns="" val="4142389978"/>
                  </a:ext>
                </a:extLst>
              </a:tr>
              <a:tr h="752301">
                <a:tc>
                  <a:txBody>
                    <a:bodyPr/>
                    <a:lstStyle/>
                    <a:p>
                      <a:pPr algn="ctr" fontAlgn="t"/>
                      <a:endParaRPr lang="en-US" sz="2000">
                        <a:solidFill>
                          <a:srgbClr val="0070C0"/>
                        </a:solidFill>
                        <a:effectLst/>
                        <a:latin typeface="Berlin Sans FB" panose="020E0602020502020306" pitchFamily="34" charset="0"/>
                      </a:endParaRPr>
                    </a:p>
                    <a:p>
                      <a:pPr algn="ctr" fontAlgn="t"/>
                      <a:r>
                        <a:rPr lang="en-US" sz="2000">
                          <a:solidFill>
                            <a:srgbClr val="0070C0"/>
                          </a:solidFill>
                          <a:effectLst/>
                          <a:latin typeface="Berlin Sans FB" panose="020E0602020502020306" pitchFamily="34" charset="0"/>
                        </a:rPr>
                        <a:t>2</a:t>
                      </a:r>
                    </a:p>
                  </a:txBody>
                  <a:tcPr marL="80580" marR="80580" marT="40290" marB="40290">
                    <a:lnL>
                      <a:noFill/>
                    </a:lnL>
                    <a:lnR>
                      <a:noFill/>
                    </a:lnR>
                    <a:lnT>
                      <a:noFill/>
                    </a:lnT>
                    <a:lnB>
                      <a:noFill/>
                    </a:lnB>
                    <a:solidFill>
                      <a:srgbClr val="FFFFFF"/>
                    </a:solidFill>
                  </a:tcPr>
                </a:tc>
                <a:tc>
                  <a:txBody>
                    <a:bodyPr/>
                    <a:lstStyle/>
                    <a:p>
                      <a:pPr algn="ctr" fontAlgn="t"/>
                      <a:endParaRPr lang="en-US" sz="2000">
                        <a:solidFill>
                          <a:srgbClr val="0070C0"/>
                        </a:solidFill>
                        <a:effectLst/>
                        <a:latin typeface="Berlin Sans FB" panose="020E0602020502020306" pitchFamily="34" charset="0"/>
                      </a:endParaRPr>
                    </a:p>
                    <a:p>
                      <a:pPr algn="ctr" fontAlgn="t"/>
                      <a:r>
                        <a:rPr lang="en-US" sz="2000">
                          <a:solidFill>
                            <a:srgbClr val="0070C0"/>
                          </a:solidFill>
                          <a:effectLst/>
                          <a:latin typeface="Berlin Sans FB" panose="020E0602020502020306" pitchFamily="34" charset="0"/>
                        </a:rPr>
                        <a:t>True</a:t>
                      </a:r>
                    </a:p>
                  </a:txBody>
                  <a:tcPr marL="80580" marR="80580" marT="40290" marB="40290">
                    <a:lnL>
                      <a:noFill/>
                    </a:lnL>
                    <a:lnR>
                      <a:noFill/>
                    </a:lnR>
                    <a:lnT>
                      <a:noFill/>
                    </a:lnT>
                    <a:lnB>
                      <a:noFill/>
                    </a:lnB>
                    <a:solidFill>
                      <a:srgbClr val="FFFFFF"/>
                    </a:solidFill>
                  </a:tcPr>
                </a:tc>
                <a:tc>
                  <a:txBody>
                    <a:bodyPr/>
                    <a:lstStyle/>
                    <a:p>
                      <a:pPr algn="ctr" fontAlgn="t"/>
                      <a:endParaRPr lang="en-US" sz="2000">
                        <a:solidFill>
                          <a:srgbClr val="0070C0"/>
                        </a:solidFill>
                        <a:effectLst/>
                        <a:latin typeface="Berlin Sans FB" panose="020E0602020502020306" pitchFamily="34" charset="0"/>
                      </a:endParaRPr>
                    </a:p>
                    <a:p>
                      <a:pPr algn="ctr" fontAlgn="t"/>
                      <a:r>
                        <a:rPr lang="en-US" sz="2000">
                          <a:solidFill>
                            <a:srgbClr val="0070C0"/>
                          </a:solidFill>
                          <a:effectLst/>
                          <a:latin typeface="Berlin Sans FB" panose="020E0602020502020306" pitchFamily="34" charset="0"/>
                        </a:rPr>
                        <a:t>don't care</a:t>
                      </a:r>
                    </a:p>
                  </a:txBody>
                  <a:tcPr marL="80580" marR="80580" marT="40290" marB="40290">
                    <a:lnL>
                      <a:noFill/>
                    </a:lnL>
                    <a:lnR>
                      <a:noFill/>
                    </a:lnR>
                    <a:lnT>
                      <a:noFill/>
                    </a:lnT>
                    <a:lnB>
                      <a:noFill/>
                    </a:lnB>
                    <a:solidFill>
                      <a:srgbClr val="FFFFFF"/>
                    </a:solidFill>
                  </a:tcPr>
                </a:tc>
                <a:tc>
                  <a:txBody>
                    <a:bodyPr/>
                    <a:lstStyle/>
                    <a:p>
                      <a:pPr algn="ctr" fontAlgn="t"/>
                      <a:endParaRPr lang="en-US" sz="2000" dirty="0">
                        <a:solidFill>
                          <a:srgbClr val="0070C0"/>
                        </a:solidFill>
                        <a:effectLst/>
                        <a:latin typeface="Berlin Sans FB" panose="020E0602020502020306" pitchFamily="34" charset="0"/>
                      </a:endParaRPr>
                    </a:p>
                    <a:p>
                      <a:pPr algn="ctr" fontAlgn="t"/>
                      <a:r>
                        <a:rPr lang="en-US" sz="2000" dirty="0">
                          <a:solidFill>
                            <a:srgbClr val="0070C0"/>
                          </a:solidFill>
                          <a:effectLst/>
                          <a:latin typeface="Berlin Sans FB" panose="020E0602020502020306" pitchFamily="34" charset="0"/>
                        </a:rPr>
                        <a:t>False</a:t>
                      </a:r>
                    </a:p>
                  </a:txBody>
                  <a:tcPr marL="80580" marR="80580" marT="40290" marB="40290">
                    <a:lnL>
                      <a:noFill/>
                    </a:lnL>
                    <a:lnR>
                      <a:noFill/>
                    </a:lnR>
                    <a:lnT>
                      <a:noFill/>
                    </a:lnT>
                    <a:lnB>
                      <a:noFill/>
                    </a:lnB>
                    <a:solidFill>
                      <a:srgbClr val="FFFFFF"/>
                    </a:solidFill>
                  </a:tcPr>
                </a:tc>
                <a:tc>
                  <a:txBody>
                    <a:bodyPr/>
                    <a:lstStyle/>
                    <a:p>
                      <a:pPr algn="ctr" fontAlgn="t"/>
                      <a:endParaRPr lang="en-US" sz="2000" dirty="0">
                        <a:solidFill>
                          <a:srgbClr val="0070C0"/>
                        </a:solidFill>
                        <a:effectLst/>
                        <a:latin typeface="Berlin Sans FB" panose="020E0602020502020306" pitchFamily="34" charset="0"/>
                      </a:endParaRPr>
                    </a:p>
                    <a:p>
                      <a:pPr algn="ctr" fontAlgn="t"/>
                      <a:r>
                        <a:rPr lang="en-US" sz="2000" dirty="0">
                          <a:solidFill>
                            <a:srgbClr val="0070C0"/>
                          </a:solidFill>
                          <a:effectLst/>
                          <a:latin typeface="Berlin Sans FB" panose="020E0602020502020306" pitchFamily="34" charset="0"/>
                        </a:rPr>
                        <a:t>False</a:t>
                      </a:r>
                    </a:p>
                  </a:txBody>
                  <a:tcPr marL="80580" marR="80580" marT="40290" marB="40290">
                    <a:lnL>
                      <a:noFill/>
                    </a:lnL>
                    <a:lnR>
                      <a:noFill/>
                    </a:lnR>
                    <a:lnT>
                      <a:noFill/>
                    </a:lnT>
                    <a:lnB>
                      <a:noFill/>
                    </a:lnB>
                    <a:solidFill>
                      <a:srgbClr val="FFFFFF"/>
                    </a:solidFill>
                  </a:tcPr>
                </a:tc>
                <a:extLst>
                  <a:ext uri="{0D108BD9-81ED-4DB2-BD59-A6C34878D82A}">
                    <a16:rowId xmlns:a16="http://schemas.microsoft.com/office/drawing/2014/main" xmlns="" val="930012466"/>
                  </a:ext>
                </a:extLst>
              </a:tr>
              <a:tr h="752301">
                <a:tc>
                  <a:txBody>
                    <a:bodyPr/>
                    <a:lstStyle/>
                    <a:p>
                      <a:pPr algn="ctr" fontAlgn="t"/>
                      <a:endParaRPr lang="en-US" sz="2000">
                        <a:solidFill>
                          <a:srgbClr val="0070C0"/>
                        </a:solidFill>
                        <a:effectLst/>
                        <a:latin typeface="Berlin Sans FB" panose="020E0602020502020306" pitchFamily="34" charset="0"/>
                      </a:endParaRPr>
                    </a:p>
                    <a:p>
                      <a:pPr algn="ctr" fontAlgn="t"/>
                      <a:r>
                        <a:rPr lang="en-US" sz="2000">
                          <a:solidFill>
                            <a:srgbClr val="0070C0"/>
                          </a:solidFill>
                          <a:effectLst/>
                          <a:latin typeface="Berlin Sans FB" panose="020E0602020502020306" pitchFamily="34" charset="0"/>
                        </a:rPr>
                        <a:t>3</a:t>
                      </a:r>
                    </a:p>
                  </a:txBody>
                  <a:tcPr marL="80580" marR="80580" marT="40290" marB="40290">
                    <a:lnL>
                      <a:noFill/>
                    </a:lnL>
                    <a:lnR>
                      <a:noFill/>
                    </a:lnR>
                    <a:lnT>
                      <a:noFill/>
                    </a:lnT>
                    <a:lnB>
                      <a:noFill/>
                    </a:lnB>
                    <a:solidFill>
                      <a:srgbClr val="FFFFFF"/>
                    </a:solidFill>
                  </a:tcPr>
                </a:tc>
                <a:tc>
                  <a:txBody>
                    <a:bodyPr/>
                    <a:lstStyle/>
                    <a:p>
                      <a:pPr algn="ctr" fontAlgn="t"/>
                      <a:endParaRPr lang="en-US" sz="2000">
                        <a:solidFill>
                          <a:srgbClr val="0070C0"/>
                        </a:solidFill>
                        <a:effectLst/>
                        <a:latin typeface="Berlin Sans FB" panose="020E0602020502020306" pitchFamily="34" charset="0"/>
                      </a:endParaRPr>
                    </a:p>
                    <a:p>
                      <a:pPr algn="ctr" fontAlgn="t"/>
                      <a:r>
                        <a:rPr lang="en-US" sz="2000">
                          <a:solidFill>
                            <a:srgbClr val="0070C0"/>
                          </a:solidFill>
                          <a:effectLst/>
                          <a:latin typeface="Berlin Sans FB" panose="020E0602020502020306" pitchFamily="34" charset="0"/>
                        </a:rPr>
                        <a:t>False</a:t>
                      </a:r>
                    </a:p>
                  </a:txBody>
                  <a:tcPr marL="80580" marR="80580" marT="40290" marB="40290">
                    <a:lnL>
                      <a:noFill/>
                    </a:lnL>
                    <a:lnR>
                      <a:noFill/>
                    </a:lnR>
                    <a:lnT>
                      <a:noFill/>
                    </a:lnT>
                    <a:lnB>
                      <a:noFill/>
                    </a:lnB>
                    <a:solidFill>
                      <a:srgbClr val="FFFFFF"/>
                    </a:solidFill>
                  </a:tcPr>
                </a:tc>
                <a:tc>
                  <a:txBody>
                    <a:bodyPr/>
                    <a:lstStyle/>
                    <a:p>
                      <a:pPr algn="ctr" fontAlgn="t"/>
                      <a:endParaRPr lang="en-US" sz="2000">
                        <a:solidFill>
                          <a:srgbClr val="0070C0"/>
                        </a:solidFill>
                        <a:effectLst/>
                        <a:latin typeface="Berlin Sans FB" panose="020E0602020502020306" pitchFamily="34" charset="0"/>
                      </a:endParaRPr>
                    </a:p>
                    <a:p>
                      <a:pPr algn="ctr" fontAlgn="t"/>
                      <a:r>
                        <a:rPr lang="en-US" sz="2000">
                          <a:solidFill>
                            <a:srgbClr val="0070C0"/>
                          </a:solidFill>
                          <a:effectLst/>
                          <a:latin typeface="Berlin Sans FB" panose="020E0602020502020306" pitchFamily="34" charset="0"/>
                        </a:rPr>
                        <a:t>True</a:t>
                      </a:r>
                    </a:p>
                  </a:txBody>
                  <a:tcPr marL="80580" marR="80580" marT="40290" marB="40290">
                    <a:lnL>
                      <a:noFill/>
                    </a:lnL>
                    <a:lnR>
                      <a:noFill/>
                    </a:lnR>
                    <a:lnT>
                      <a:noFill/>
                    </a:lnT>
                    <a:lnB>
                      <a:noFill/>
                    </a:lnB>
                    <a:solidFill>
                      <a:srgbClr val="FFFFFF"/>
                    </a:solidFill>
                  </a:tcPr>
                </a:tc>
                <a:tc>
                  <a:txBody>
                    <a:bodyPr/>
                    <a:lstStyle/>
                    <a:p>
                      <a:pPr algn="ctr" fontAlgn="t"/>
                      <a:endParaRPr lang="en-US" sz="2000" dirty="0">
                        <a:solidFill>
                          <a:srgbClr val="0070C0"/>
                        </a:solidFill>
                        <a:effectLst/>
                        <a:latin typeface="Berlin Sans FB" panose="020E0602020502020306" pitchFamily="34" charset="0"/>
                      </a:endParaRPr>
                    </a:p>
                    <a:p>
                      <a:pPr algn="ctr" fontAlgn="t"/>
                      <a:r>
                        <a:rPr lang="en-US" sz="2000" dirty="0">
                          <a:solidFill>
                            <a:srgbClr val="0070C0"/>
                          </a:solidFill>
                          <a:effectLst/>
                          <a:latin typeface="Berlin Sans FB" panose="020E0602020502020306" pitchFamily="34" charset="0"/>
                        </a:rPr>
                        <a:t>True</a:t>
                      </a:r>
                    </a:p>
                  </a:txBody>
                  <a:tcPr marL="80580" marR="80580" marT="40290" marB="40290">
                    <a:lnL>
                      <a:noFill/>
                    </a:lnL>
                    <a:lnR>
                      <a:noFill/>
                    </a:lnR>
                    <a:lnT>
                      <a:noFill/>
                    </a:lnT>
                    <a:lnB>
                      <a:noFill/>
                    </a:lnB>
                    <a:solidFill>
                      <a:srgbClr val="FFFFFF"/>
                    </a:solidFill>
                  </a:tcPr>
                </a:tc>
                <a:tc>
                  <a:txBody>
                    <a:bodyPr/>
                    <a:lstStyle/>
                    <a:p>
                      <a:pPr algn="ctr" fontAlgn="t"/>
                      <a:endParaRPr lang="en-US" sz="2000" dirty="0">
                        <a:solidFill>
                          <a:srgbClr val="0070C0"/>
                        </a:solidFill>
                        <a:effectLst/>
                        <a:latin typeface="Berlin Sans FB" panose="020E0602020502020306" pitchFamily="34" charset="0"/>
                      </a:endParaRPr>
                    </a:p>
                    <a:p>
                      <a:pPr algn="ctr" fontAlgn="t"/>
                      <a:r>
                        <a:rPr lang="en-US" sz="2000" dirty="0">
                          <a:solidFill>
                            <a:srgbClr val="0070C0"/>
                          </a:solidFill>
                          <a:effectLst/>
                          <a:latin typeface="Berlin Sans FB" panose="020E0602020502020306" pitchFamily="34" charset="0"/>
                        </a:rPr>
                        <a:t>True</a:t>
                      </a:r>
                    </a:p>
                  </a:txBody>
                  <a:tcPr marL="80580" marR="80580" marT="40290" marB="40290">
                    <a:lnL>
                      <a:noFill/>
                    </a:lnL>
                    <a:lnR>
                      <a:noFill/>
                    </a:lnR>
                    <a:lnT>
                      <a:noFill/>
                    </a:lnT>
                    <a:lnB>
                      <a:noFill/>
                    </a:lnB>
                    <a:solidFill>
                      <a:srgbClr val="FFFFFF"/>
                    </a:solidFill>
                  </a:tcPr>
                </a:tc>
                <a:extLst>
                  <a:ext uri="{0D108BD9-81ED-4DB2-BD59-A6C34878D82A}">
                    <a16:rowId xmlns:a16="http://schemas.microsoft.com/office/drawing/2014/main" xmlns="" val="2878990822"/>
                  </a:ext>
                </a:extLst>
              </a:tr>
              <a:tr h="752301">
                <a:tc>
                  <a:txBody>
                    <a:bodyPr/>
                    <a:lstStyle/>
                    <a:p>
                      <a:pPr algn="ctr" fontAlgn="t"/>
                      <a:endParaRPr lang="en-US" sz="2000">
                        <a:solidFill>
                          <a:srgbClr val="0070C0"/>
                        </a:solidFill>
                        <a:effectLst/>
                        <a:latin typeface="Berlin Sans FB" panose="020E0602020502020306" pitchFamily="34" charset="0"/>
                      </a:endParaRPr>
                    </a:p>
                    <a:p>
                      <a:pPr algn="ctr" fontAlgn="t"/>
                      <a:r>
                        <a:rPr lang="en-US" sz="2000">
                          <a:solidFill>
                            <a:srgbClr val="0070C0"/>
                          </a:solidFill>
                          <a:effectLst/>
                          <a:latin typeface="Berlin Sans FB" panose="020E0602020502020306" pitchFamily="34" charset="0"/>
                        </a:rPr>
                        <a:t>4</a:t>
                      </a:r>
                    </a:p>
                  </a:txBody>
                  <a:tcPr marL="80580" marR="80580" marT="40290" marB="40290">
                    <a:lnL>
                      <a:noFill/>
                    </a:lnL>
                    <a:lnR>
                      <a:noFill/>
                    </a:lnR>
                    <a:lnT>
                      <a:noFill/>
                    </a:lnT>
                    <a:lnB>
                      <a:noFill/>
                    </a:lnB>
                    <a:solidFill>
                      <a:srgbClr val="FFFFFF"/>
                    </a:solidFill>
                  </a:tcPr>
                </a:tc>
                <a:tc>
                  <a:txBody>
                    <a:bodyPr/>
                    <a:lstStyle/>
                    <a:p>
                      <a:pPr algn="ctr" fontAlgn="t"/>
                      <a:endParaRPr lang="en-US" sz="2000">
                        <a:solidFill>
                          <a:srgbClr val="0070C0"/>
                        </a:solidFill>
                        <a:effectLst/>
                        <a:latin typeface="Berlin Sans FB" panose="020E0602020502020306" pitchFamily="34" charset="0"/>
                      </a:endParaRPr>
                    </a:p>
                    <a:p>
                      <a:pPr algn="ctr" fontAlgn="t"/>
                      <a:r>
                        <a:rPr lang="en-US" sz="2000">
                          <a:solidFill>
                            <a:srgbClr val="0070C0"/>
                          </a:solidFill>
                          <a:effectLst/>
                          <a:latin typeface="Berlin Sans FB" panose="020E0602020502020306" pitchFamily="34" charset="0"/>
                        </a:rPr>
                        <a:t>False</a:t>
                      </a:r>
                    </a:p>
                  </a:txBody>
                  <a:tcPr marL="80580" marR="80580" marT="40290" marB="40290">
                    <a:lnL>
                      <a:noFill/>
                    </a:lnL>
                    <a:lnR>
                      <a:noFill/>
                    </a:lnR>
                    <a:lnT>
                      <a:noFill/>
                    </a:lnT>
                    <a:lnB>
                      <a:noFill/>
                    </a:lnB>
                    <a:solidFill>
                      <a:srgbClr val="FFFFFF"/>
                    </a:solidFill>
                  </a:tcPr>
                </a:tc>
                <a:tc>
                  <a:txBody>
                    <a:bodyPr/>
                    <a:lstStyle/>
                    <a:p>
                      <a:pPr algn="ctr" fontAlgn="t"/>
                      <a:endParaRPr lang="en-US" sz="2000">
                        <a:solidFill>
                          <a:srgbClr val="0070C0"/>
                        </a:solidFill>
                        <a:effectLst/>
                        <a:latin typeface="Berlin Sans FB" panose="020E0602020502020306" pitchFamily="34" charset="0"/>
                      </a:endParaRPr>
                    </a:p>
                    <a:p>
                      <a:pPr algn="ctr" fontAlgn="t"/>
                      <a:r>
                        <a:rPr lang="en-US" sz="2000">
                          <a:solidFill>
                            <a:srgbClr val="0070C0"/>
                          </a:solidFill>
                          <a:effectLst/>
                          <a:latin typeface="Berlin Sans FB" panose="020E0602020502020306" pitchFamily="34" charset="0"/>
                        </a:rPr>
                        <a:t>True</a:t>
                      </a:r>
                    </a:p>
                  </a:txBody>
                  <a:tcPr marL="80580" marR="80580" marT="40290" marB="40290">
                    <a:lnL>
                      <a:noFill/>
                    </a:lnL>
                    <a:lnR>
                      <a:noFill/>
                    </a:lnR>
                    <a:lnT>
                      <a:noFill/>
                    </a:lnT>
                    <a:lnB>
                      <a:noFill/>
                    </a:lnB>
                    <a:solidFill>
                      <a:srgbClr val="FFFFFF"/>
                    </a:solidFill>
                  </a:tcPr>
                </a:tc>
                <a:tc>
                  <a:txBody>
                    <a:bodyPr/>
                    <a:lstStyle/>
                    <a:p>
                      <a:pPr algn="ctr" fontAlgn="t"/>
                      <a:endParaRPr lang="en-US" sz="2000">
                        <a:solidFill>
                          <a:srgbClr val="0070C0"/>
                        </a:solidFill>
                        <a:effectLst/>
                        <a:latin typeface="Berlin Sans FB" panose="020E0602020502020306" pitchFamily="34" charset="0"/>
                      </a:endParaRPr>
                    </a:p>
                    <a:p>
                      <a:pPr algn="ctr" fontAlgn="t"/>
                      <a:r>
                        <a:rPr lang="en-US" sz="2000">
                          <a:solidFill>
                            <a:srgbClr val="0070C0"/>
                          </a:solidFill>
                          <a:effectLst/>
                          <a:latin typeface="Berlin Sans FB" panose="020E0602020502020306" pitchFamily="34" charset="0"/>
                        </a:rPr>
                        <a:t>False</a:t>
                      </a:r>
                    </a:p>
                  </a:txBody>
                  <a:tcPr marL="80580" marR="80580" marT="40290" marB="40290">
                    <a:lnL>
                      <a:noFill/>
                    </a:lnL>
                    <a:lnR>
                      <a:noFill/>
                    </a:lnR>
                    <a:lnT>
                      <a:noFill/>
                    </a:lnT>
                    <a:lnB>
                      <a:noFill/>
                    </a:lnB>
                    <a:solidFill>
                      <a:srgbClr val="FFFFFF"/>
                    </a:solidFill>
                  </a:tcPr>
                </a:tc>
                <a:tc>
                  <a:txBody>
                    <a:bodyPr/>
                    <a:lstStyle/>
                    <a:p>
                      <a:pPr algn="ctr" fontAlgn="t"/>
                      <a:endParaRPr lang="en-US" sz="2000" dirty="0">
                        <a:solidFill>
                          <a:srgbClr val="0070C0"/>
                        </a:solidFill>
                        <a:effectLst/>
                        <a:latin typeface="Berlin Sans FB" panose="020E0602020502020306" pitchFamily="34" charset="0"/>
                      </a:endParaRPr>
                    </a:p>
                    <a:p>
                      <a:pPr algn="ctr" fontAlgn="t"/>
                      <a:r>
                        <a:rPr lang="en-US" sz="2000" dirty="0">
                          <a:solidFill>
                            <a:srgbClr val="0070C0"/>
                          </a:solidFill>
                          <a:effectLst/>
                          <a:latin typeface="Berlin Sans FB" panose="020E0602020502020306" pitchFamily="34" charset="0"/>
                        </a:rPr>
                        <a:t>False</a:t>
                      </a:r>
                    </a:p>
                  </a:txBody>
                  <a:tcPr marL="80580" marR="80580" marT="40290" marB="40290">
                    <a:lnL>
                      <a:noFill/>
                    </a:lnL>
                    <a:lnR>
                      <a:noFill/>
                    </a:lnR>
                    <a:lnT>
                      <a:noFill/>
                    </a:lnT>
                    <a:lnB>
                      <a:noFill/>
                    </a:lnB>
                    <a:solidFill>
                      <a:srgbClr val="FFFFFF"/>
                    </a:solidFill>
                  </a:tcPr>
                </a:tc>
                <a:extLst>
                  <a:ext uri="{0D108BD9-81ED-4DB2-BD59-A6C34878D82A}">
                    <a16:rowId xmlns:a16="http://schemas.microsoft.com/office/drawing/2014/main" xmlns="" val="2147833459"/>
                  </a:ext>
                </a:extLst>
              </a:tr>
              <a:tr h="752301">
                <a:tc>
                  <a:txBody>
                    <a:bodyPr/>
                    <a:lstStyle/>
                    <a:p>
                      <a:pPr algn="ctr" fontAlgn="t"/>
                      <a:endParaRPr lang="en-US" sz="2000">
                        <a:solidFill>
                          <a:srgbClr val="0070C0"/>
                        </a:solidFill>
                        <a:effectLst/>
                        <a:latin typeface="Berlin Sans FB" panose="020E0602020502020306" pitchFamily="34" charset="0"/>
                      </a:endParaRPr>
                    </a:p>
                    <a:p>
                      <a:pPr algn="ctr" fontAlgn="t"/>
                      <a:r>
                        <a:rPr lang="en-US" sz="2000">
                          <a:solidFill>
                            <a:srgbClr val="0070C0"/>
                          </a:solidFill>
                          <a:effectLst/>
                          <a:latin typeface="Berlin Sans FB" panose="020E0602020502020306" pitchFamily="34" charset="0"/>
                        </a:rPr>
                        <a:t>5</a:t>
                      </a:r>
                    </a:p>
                  </a:txBody>
                  <a:tcPr marL="80580" marR="80580" marT="40290" marB="40290">
                    <a:lnL>
                      <a:noFill/>
                    </a:lnL>
                    <a:lnR>
                      <a:noFill/>
                    </a:lnR>
                    <a:lnT>
                      <a:noFill/>
                    </a:lnT>
                    <a:lnB>
                      <a:noFill/>
                    </a:lnB>
                    <a:solidFill>
                      <a:srgbClr val="FFFFFF"/>
                    </a:solidFill>
                  </a:tcPr>
                </a:tc>
                <a:tc>
                  <a:txBody>
                    <a:bodyPr/>
                    <a:lstStyle/>
                    <a:p>
                      <a:pPr algn="ctr" fontAlgn="t"/>
                      <a:endParaRPr lang="en-US" sz="2000">
                        <a:solidFill>
                          <a:srgbClr val="0070C0"/>
                        </a:solidFill>
                        <a:effectLst/>
                        <a:latin typeface="Berlin Sans FB" panose="020E0602020502020306" pitchFamily="34" charset="0"/>
                      </a:endParaRPr>
                    </a:p>
                    <a:p>
                      <a:pPr algn="ctr" fontAlgn="t"/>
                      <a:r>
                        <a:rPr lang="en-US" sz="2000">
                          <a:solidFill>
                            <a:srgbClr val="0070C0"/>
                          </a:solidFill>
                          <a:effectLst/>
                          <a:latin typeface="Berlin Sans FB" panose="020E0602020502020306" pitchFamily="34" charset="0"/>
                        </a:rPr>
                        <a:t>False</a:t>
                      </a:r>
                    </a:p>
                  </a:txBody>
                  <a:tcPr marL="80580" marR="80580" marT="40290" marB="40290">
                    <a:lnL>
                      <a:noFill/>
                    </a:lnL>
                    <a:lnR>
                      <a:noFill/>
                    </a:lnR>
                    <a:lnT>
                      <a:noFill/>
                    </a:lnT>
                    <a:lnB>
                      <a:noFill/>
                    </a:lnB>
                    <a:solidFill>
                      <a:srgbClr val="FFFFFF"/>
                    </a:solidFill>
                  </a:tcPr>
                </a:tc>
                <a:tc>
                  <a:txBody>
                    <a:bodyPr/>
                    <a:lstStyle/>
                    <a:p>
                      <a:pPr algn="ctr" fontAlgn="t"/>
                      <a:endParaRPr lang="en-US" sz="2000">
                        <a:solidFill>
                          <a:srgbClr val="0070C0"/>
                        </a:solidFill>
                        <a:effectLst/>
                        <a:latin typeface="Berlin Sans FB" panose="020E0602020502020306" pitchFamily="34" charset="0"/>
                      </a:endParaRPr>
                    </a:p>
                    <a:p>
                      <a:pPr algn="ctr" fontAlgn="t"/>
                      <a:r>
                        <a:rPr lang="en-US" sz="2000">
                          <a:solidFill>
                            <a:srgbClr val="0070C0"/>
                          </a:solidFill>
                          <a:effectLst/>
                          <a:latin typeface="Berlin Sans FB" panose="020E0602020502020306" pitchFamily="34" charset="0"/>
                        </a:rPr>
                        <a:t>False</a:t>
                      </a:r>
                    </a:p>
                  </a:txBody>
                  <a:tcPr marL="80580" marR="80580" marT="40290" marB="40290">
                    <a:lnL>
                      <a:noFill/>
                    </a:lnL>
                    <a:lnR>
                      <a:noFill/>
                    </a:lnR>
                    <a:lnT>
                      <a:noFill/>
                    </a:lnT>
                    <a:lnB>
                      <a:noFill/>
                    </a:lnB>
                    <a:solidFill>
                      <a:srgbClr val="FFFFFF"/>
                    </a:solidFill>
                  </a:tcPr>
                </a:tc>
                <a:tc>
                  <a:txBody>
                    <a:bodyPr/>
                    <a:lstStyle/>
                    <a:p>
                      <a:pPr algn="ctr" fontAlgn="t"/>
                      <a:endParaRPr lang="en-US" sz="2000">
                        <a:solidFill>
                          <a:srgbClr val="0070C0"/>
                        </a:solidFill>
                        <a:effectLst/>
                        <a:latin typeface="Berlin Sans FB" panose="020E0602020502020306" pitchFamily="34" charset="0"/>
                      </a:endParaRPr>
                    </a:p>
                    <a:p>
                      <a:pPr algn="ctr" fontAlgn="t"/>
                      <a:r>
                        <a:rPr lang="en-US" sz="2000">
                          <a:solidFill>
                            <a:srgbClr val="0070C0"/>
                          </a:solidFill>
                          <a:effectLst/>
                          <a:latin typeface="Berlin Sans FB" panose="020E0602020502020306" pitchFamily="34" charset="0"/>
                        </a:rPr>
                        <a:t>Not required</a:t>
                      </a:r>
                    </a:p>
                  </a:txBody>
                  <a:tcPr marL="80580" marR="80580" marT="40290" marB="40290">
                    <a:lnL>
                      <a:noFill/>
                    </a:lnL>
                    <a:lnR>
                      <a:noFill/>
                    </a:lnR>
                    <a:lnT>
                      <a:noFill/>
                    </a:lnT>
                    <a:lnB>
                      <a:noFill/>
                    </a:lnB>
                    <a:solidFill>
                      <a:srgbClr val="FFFFFF"/>
                    </a:solidFill>
                  </a:tcPr>
                </a:tc>
                <a:tc>
                  <a:txBody>
                    <a:bodyPr/>
                    <a:lstStyle/>
                    <a:p>
                      <a:pPr algn="ctr" fontAlgn="t"/>
                      <a:endParaRPr lang="en-US" sz="2000" dirty="0">
                        <a:solidFill>
                          <a:srgbClr val="0070C0"/>
                        </a:solidFill>
                        <a:effectLst/>
                        <a:latin typeface="Berlin Sans FB" panose="020E0602020502020306" pitchFamily="34" charset="0"/>
                      </a:endParaRPr>
                    </a:p>
                    <a:p>
                      <a:pPr algn="ctr" fontAlgn="t"/>
                      <a:r>
                        <a:rPr lang="en-US" sz="2000" dirty="0">
                          <a:solidFill>
                            <a:srgbClr val="0070C0"/>
                          </a:solidFill>
                          <a:effectLst/>
                          <a:latin typeface="Berlin Sans FB" panose="020E0602020502020306" pitchFamily="34" charset="0"/>
                        </a:rPr>
                        <a:t>False</a:t>
                      </a:r>
                    </a:p>
                  </a:txBody>
                  <a:tcPr marL="80580" marR="80580" marT="40290" marB="40290">
                    <a:lnL>
                      <a:noFill/>
                    </a:lnL>
                    <a:lnR>
                      <a:noFill/>
                    </a:lnR>
                    <a:lnT>
                      <a:noFill/>
                    </a:lnT>
                    <a:lnB>
                      <a:noFill/>
                    </a:lnB>
                    <a:solidFill>
                      <a:srgbClr val="FFFFFF"/>
                    </a:solidFill>
                  </a:tcPr>
                </a:tc>
                <a:extLst>
                  <a:ext uri="{0D108BD9-81ED-4DB2-BD59-A6C34878D82A}">
                    <a16:rowId xmlns:a16="http://schemas.microsoft.com/office/drawing/2014/main" xmlns="" val="1257311618"/>
                  </a:ext>
                </a:extLst>
              </a:tr>
            </a:tbl>
          </a:graphicData>
        </a:graphic>
      </p:graphicFrame>
    </p:spTree>
    <p:extLst>
      <p:ext uri="{BB962C8B-B14F-4D97-AF65-F5344CB8AC3E}">
        <p14:creationId xmlns:p14="http://schemas.microsoft.com/office/powerpoint/2010/main" val="2276899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251" y="247560"/>
            <a:ext cx="10515600" cy="549275"/>
          </a:xfrm>
        </p:spPr>
        <p:txBody>
          <a:bodyPr>
            <a:normAutofit/>
          </a:bodyPr>
          <a:lstStyle/>
          <a:p>
            <a:r>
              <a:rPr lang="en-US" sz="2800" dirty="0">
                <a:solidFill>
                  <a:schemeClr val="accent2">
                    <a:lumMod val="75000"/>
                  </a:schemeClr>
                </a:solidFill>
                <a:latin typeface="Arial Black" panose="020B0A04020102020204" pitchFamily="34" charset="0"/>
              </a:rPr>
              <a:t>Multiple Condition Coverage</a:t>
            </a:r>
          </a:p>
        </p:txBody>
      </p:sp>
      <p:sp>
        <p:nvSpPr>
          <p:cNvPr id="7" name="Content Placeholder 6"/>
          <p:cNvSpPr>
            <a:spLocks noGrp="1"/>
          </p:cNvSpPr>
          <p:nvPr>
            <p:ph idx="1"/>
          </p:nvPr>
        </p:nvSpPr>
        <p:spPr>
          <a:xfrm>
            <a:off x="433250" y="796834"/>
            <a:ext cx="11427823" cy="5786846"/>
          </a:xfrm>
        </p:spPr>
        <p:txBody>
          <a:bodyPr>
            <a:normAutofit fontScale="92500" lnSpcReduction="10000"/>
          </a:bodyPr>
          <a:lstStyle/>
          <a:p>
            <a:pPr algn="just">
              <a:lnSpc>
                <a:spcPct val="120000"/>
              </a:lnSpc>
              <a:buFont typeface="Wingdings" panose="05000000000000000000" pitchFamily="2" charset="2"/>
              <a:buChar char="Ø"/>
            </a:pPr>
            <a:r>
              <a:rPr lang="en-US" sz="2400" dirty="0">
                <a:solidFill>
                  <a:srgbClr val="0070C0"/>
                </a:solidFill>
                <a:latin typeface="Berlin Sans FB" panose="020E0602020502020306" pitchFamily="34" charset="0"/>
              </a:rPr>
              <a:t>Multiple condition coverage (MCC) is achieved, if the test cases make the component conditions of a composite conditional expression to assume all possible combinations of true and false values. </a:t>
            </a:r>
          </a:p>
          <a:p>
            <a:pPr algn="just">
              <a:lnSpc>
                <a:spcPct val="120000"/>
              </a:lnSpc>
              <a:buFont typeface="Wingdings" panose="05000000000000000000" pitchFamily="2" charset="2"/>
              <a:buChar char="Ø"/>
            </a:pPr>
            <a:r>
              <a:rPr lang="en-US" sz="2400" dirty="0">
                <a:solidFill>
                  <a:srgbClr val="0070C0"/>
                </a:solidFill>
                <a:latin typeface="Berlin Sans FB" panose="020E0602020502020306" pitchFamily="34" charset="0"/>
              </a:rPr>
              <a:t>For example, consider the composite conditional expression [(c1 and c2 ) or c3 ]. A test suite would achieve MCC, if all the component conditions c1 , c2 , and c3 are each made to assume all combinations of true and false values. Therefore, at least eight test cases would be required in this case to achieve MCC. </a:t>
            </a:r>
          </a:p>
          <a:p>
            <a:pPr algn="just">
              <a:lnSpc>
                <a:spcPct val="120000"/>
              </a:lnSpc>
              <a:buFont typeface="Wingdings" panose="05000000000000000000" pitchFamily="2" charset="2"/>
              <a:buChar char="Ø"/>
            </a:pPr>
            <a:r>
              <a:rPr lang="en-US" sz="2400" dirty="0">
                <a:solidFill>
                  <a:srgbClr val="0070C0"/>
                </a:solidFill>
                <a:latin typeface="Berlin Sans FB" panose="020E0602020502020306" pitchFamily="34" charset="0"/>
              </a:rPr>
              <a:t>For a composite conditional expression of n components, 2</a:t>
            </a:r>
            <a:r>
              <a:rPr lang="en-US" sz="2400" baseline="30000" dirty="0">
                <a:solidFill>
                  <a:srgbClr val="0070C0"/>
                </a:solidFill>
                <a:latin typeface="Berlin Sans FB" panose="020E0602020502020306" pitchFamily="34" charset="0"/>
              </a:rPr>
              <a:t>n</a:t>
            </a:r>
            <a:r>
              <a:rPr lang="en-US" sz="2400" dirty="0">
                <a:solidFill>
                  <a:srgbClr val="0070C0"/>
                </a:solidFill>
                <a:latin typeface="Berlin Sans FB" panose="020E0602020502020306" pitchFamily="34" charset="0"/>
              </a:rPr>
              <a:t> test cases are required for multiple condition coverage. </a:t>
            </a:r>
          </a:p>
          <a:p>
            <a:pPr algn="just">
              <a:lnSpc>
                <a:spcPct val="120000"/>
              </a:lnSpc>
              <a:buFont typeface="Wingdings" panose="05000000000000000000" pitchFamily="2" charset="2"/>
              <a:buChar char="Ø"/>
            </a:pPr>
            <a:r>
              <a:rPr lang="en-US" sz="2400" dirty="0">
                <a:solidFill>
                  <a:srgbClr val="0070C0"/>
                </a:solidFill>
                <a:latin typeface="Berlin Sans FB" panose="020E0602020502020306" pitchFamily="34" charset="0"/>
              </a:rPr>
              <a:t>For multiple condition coverage, the number of test cases increases exponentially with the number of component conditions. </a:t>
            </a:r>
          </a:p>
          <a:p>
            <a:pPr algn="just">
              <a:lnSpc>
                <a:spcPct val="120000"/>
              </a:lnSpc>
              <a:buFont typeface="Wingdings" panose="05000000000000000000" pitchFamily="2" charset="2"/>
              <a:buChar char="Ø"/>
            </a:pPr>
            <a:r>
              <a:rPr lang="en-US" sz="2400" dirty="0">
                <a:solidFill>
                  <a:srgbClr val="0070C0"/>
                </a:solidFill>
                <a:latin typeface="Berlin Sans FB" panose="020E0602020502020306" pitchFamily="34" charset="0"/>
              </a:rPr>
              <a:t>Therefore, multiple condition coverage-based testing technique is practical only if n (the number of atomic conditions in the decision expression) is small.</a:t>
            </a:r>
          </a:p>
        </p:txBody>
      </p:sp>
    </p:spTree>
    <p:extLst>
      <p:ext uri="{BB962C8B-B14F-4D97-AF65-F5344CB8AC3E}">
        <p14:creationId xmlns:p14="http://schemas.microsoft.com/office/powerpoint/2010/main" val="4197672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251" y="247560"/>
            <a:ext cx="10515600" cy="549275"/>
          </a:xfrm>
        </p:spPr>
        <p:txBody>
          <a:bodyPr>
            <a:normAutofit/>
          </a:bodyPr>
          <a:lstStyle/>
          <a:p>
            <a:r>
              <a:rPr lang="en-US" sz="2800" dirty="0">
                <a:solidFill>
                  <a:schemeClr val="accent2">
                    <a:lumMod val="75000"/>
                  </a:schemeClr>
                </a:solidFill>
                <a:latin typeface="Arial Black" panose="020B0A04020102020204" pitchFamily="34" charset="0"/>
              </a:rPr>
              <a:t>Multiple Condition Coverage VS Branch Coverage</a:t>
            </a:r>
          </a:p>
        </p:txBody>
      </p:sp>
      <p:sp>
        <p:nvSpPr>
          <p:cNvPr id="7" name="Content Placeholder 6"/>
          <p:cNvSpPr>
            <a:spLocks noGrp="1"/>
          </p:cNvSpPr>
          <p:nvPr>
            <p:ph idx="1"/>
          </p:nvPr>
        </p:nvSpPr>
        <p:spPr>
          <a:xfrm>
            <a:off x="433250" y="796834"/>
            <a:ext cx="11427823" cy="5786846"/>
          </a:xfrm>
        </p:spPr>
        <p:txBody>
          <a:bodyPr>
            <a:normAutofit/>
          </a:bodyPr>
          <a:lstStyle/>
          <a:p>
            <a:pPr marL="0" indent="0" algn="just">
              <a:lnSpc>
                <a:spcPct val="120000"/>
              </a:lnSpc>
              <a:buNone/>
            </a:pPr>
            <a:r>
              <a:rPr lang="en-US" sz="2400" dirty="0">
                <a:solidFill>
                  <a:srgbClr val="0070C0"/>
                </a:solidFill>
                <a:latin typeface="Berlin Sans FB Demi" panose="020E0802020502020306" pitchFamily="34" charset="0"/>
              </a:rPr>
              <a:t>Example:</a:t>
            </a:r>
            <a:r>
              <a:rPr lang="en-US" sz="2400" dirty="0">
                <a:solidFill>
                  <a:srgbClr val="0070C0"/>
                </a:solidFill>
                <a:latin typeface="Berlin Sans FB" panose="020E0602020502020306" pitchFamily="34" charset="0"/>
              </a:rPr>
              <a:t> Give an example of a fault that is detected by multiple condition coverage, but not by branch coverage. </a:t>
            </a:r>
          </a:p>
          <a:p>
            <a:pPr marL="0" indent="0" algn="just">
              <a:lnSpc>
                <a:spcPct val="120000"/>
              </a:lnSpc>
              <a:buNone/>
            </a:pPr>
            <a:r>
              <a:rPr lang="en-US" sz="2400" dirty="0">
                <a:solidFill>
                  <a:srgbClr val="00B050"/>
                </a:solidFill>
                <a:latin typeface="Berlin Sans FB Demi" panose="020E0802020502020306" pitchFamily="34" charset="0"/>
              </a:rPr>
              <a:t>Solution:</a:t>
            </a:r>
            <a:r>
              <a:rPr lang="en-US" sz="2400" dirty="0">
                <a:solidFill>
                  <a:srgbClr val="0070C0"/>
                </a:solidFill>
                <a:latin typeface="Berlin Sans FB" panose="020E0602020502020306" pitchFamily="34" charset="0"/>
              </a:rPr>
              <a:t> Consider the following C program segment: </a:t>
            </a:r>
          </a:p>
          <a:p>
            <a:pPr marL="0" indent="0" algn="just">
              <a:lnSpc>
                <a:spcPct val="120000"/>
              </a:lnSpc>
              <a:buNone/>
            </a:pPr>
            <a:r>
              <a:rPr lang="en-US" sz="2400" dirty="0">
                <a:solidFill>
                  <a:srgbClr val="0070C0"/>
                </a:solidFill>
                <a:latin typeface="Berlin Sans FB" panose="020E0602020502020306" pitchFamily="34" charset="0"/>
              </a:rPr>
              <a:t>if(temperature&gt;150 || temperature&gt;50) </a:t>
            </a:r>
          </a:p>
          <a:p>
            <a:pPr marL="0" indent="0" algn="just">
              <a:lnSpc>
                <a:spcPct val="120000"/>
              </a:lnSpc>
              <a:buNone/>
            </a:pPr>
            <a:r>
              <a:rPr lang="en-US" sz="2400" dirty="0" err="1">
                <a:solidFill>
                  <a:srgbClr val="0070C0"/>
                </a:solidFill>
                <a:latin typeface="Berlin Sans FB" panose="020E0602020502020306" pitchFamily="34" charset="0"/>
              </a:rPr>
              <a:t>setWarningLightOn</a:t>
            </a:r>
            <a:r>
              <a:rPr lang="en-US" sz="2400" dirty="0">
                <a:solidFill>
                  <a:srgbClr val="0070C0"/>
                </a:solidFill>
                <a:latin typeface="Berlin Sans FB" panose="020E0602020502020306" pitchFamily="34" charset="0"/>
              </a:rPr>
              <a:t>(); </a:t>
            </a:r>
          </a:p>
          <a:p>
            <a:pPr marL="0" indent="0" algn="just">
              <a:lnSpc>
                <a:spcPct val="120000"/>
              </a:lnSpc>
              <a:buNone/>
            </a:pPr>
            <a:r>
              <a:rPr lang="en-US" sz="2400" dirty="0">
                <a:solidFill>
                  <a:srgbClr val="0070C0"/>
                </a:solidFill>
                <a:latin typeface="Berlin Sans FB" panose="020E0602020502020306" pitchFamily="34" charset="0"/>
              </a:rPr>
              <a:t>The program segment has a bug in the second component condition, it should have been </a:t>
            </a:r>
            <a:r>
              <a:rPr lang="en-US" sz="2400" dirty="0">
                <a:solidFill>
                  <a:schemeClr val="accent2"/>
                </a:solidFill>
                <a:latin typeface="Berlin Sans FB" panose="020E0602020502020306" pitchFamily="34" charset="0"/>
              </a:rPr>
              <a:t>temperature&lt;50.</a:t>
            </a:r>
          </a:p>
          <a:p>
            <a:pPr marL="0" indent="0" algn="just">
              <a:lnSpc>
                <a:spcPct val="120000"/>
              </a:lnSpc>
              <a:buNone/>
            </a:pPr>
            <a:r>
              <a:rPr lang="en-US" sz="2400" dirty="0">
                <a:solidFill>
                  <a:srgbClr val="0070C0"/>
                </a:solidFill>
                <a:latin typeface="Berlin Sans FB" panose="020E0602020502020306" pitchFamily="34" charset="0"/>
              </a:rPr>
              <a:t>The test suite {temperature=160, temperature=40} achieves branch coverage. But, it is not able to check that </a:t>
            </a:r>
            <a:r>
              <a:rPr lang="en-US" sz="2400" dirty="0" err="1">
                <a:solidFill>
                  <a:schemeClr val="accent2"/>
                </a:solidFill>
                <a:latin typeface="Berlin Sans FB" panose="020E0602020502020306" pitchFamily="34" charset="0"/>
              </a:rPr>
              <a:t>setWarningLightOn</a:t>
            </a:r>
            <a:r>
              <a:rPr lang="en-US" sz="2400" dirty="0">
                <a:solidFill>
                  <a:schemeClr val="accent2"/>
                </a:solidFill>
                <a:latin typeface="Berlin Sans FB" panose="020E0602020502020306" pitchFamily="34" charset="0"/>
              </a:rPr>
              <a:t>(); </a:t>
            </a:r>
            <a:r>
              <a:rPr lang="en-US" sz="2400" dirty="0">
                <a:solidFill>
                  <a:srgbClr val="0070C0"/>
                </a:solidFill>
                <a:latin typeface="Berlin Sans FB" panose="020E0602020502020306" pitchFamily="34" charset="0"/>
              </a:rPr>
              <a:t>should not be called for temperature values within 150 and 50.</a:t>
            </a:r>
          </a:p>
        </p:txBody>
      </p:sp>
    </p:spTree>
    <p:extLst>
      <p:ext uri="{BB962C8B-B14F-4D97-AF65-F5344CB8AC3E}">
        <p14:creationId xmlns:p14="http://schemas.microsoft.com/office/powerpoint/2010/main" val="2414306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383" y="365125"/>
            <a:ext cx="10515600" cy="549275"/>
          </a:xfrm>
        </p:spPr>
        <p:txBody>
          <a:bodyPr>
            <a:normAutofit/>
          </a:bodyPr>
          <a:lstStyle/>
          <a:p>
            <a:r>
              <a:rPr lang="en-US" sz="2800" dirty="0">
                <a:solidFill>
                  <a:schemeClr val="accent2">
                    <a:lumMod val="75000"/>
                  </a:schemeClr>
                </a:solidFill>
                <a:latin typeface="Arial Black" panose="020B0A04020102020204" pitchFamily="34" charset="0"/>
              </a:rPr>
              <a:t>Determining the set of test cases to achieve MC/DC</a:t>
            </a:r>
          </a:p>
        </p:txBody>
      </p:sp>
      <p:sp>
        <p:nvSpPr>
          <p:cNvPr id="3" name="Content Placeholder 2"/>
          <p:cNvSpPr>
            <a:spLocks noGrp="1"/>
          </p:cNvSpPr>
          <p:nvPr>
            <p:ph idx="1"/>
          </p:nvPr>
        </p:nvSpPr>
        <p:spPr>
          <a:xfrm>
            <a:off x="668382" y="914400"/>
            <a:ext cx="11271069" cy="5669280"/>
          </a:xfrm>
        </p:spPr>
        <p:txBody>
          <a:bodyPr>
            <a:normAutofit lnSpcReduction="10000"/>
          </a:bodyPr>
          <a:lstStyle/>
          <a:p>
            <a:pPr algn="just">
              <a:lnSpc>
                <a:spcPct val="120000"/>
              </a:lnSpc>
              <a:buFont typeface="Wingdings" panose="05000000000000000000" pitchFamily="2" charset="2"/>
              <a:buChar char="Ø"/>
            </a:pPr>
            <a:r>
              <a:rPr lang="en-US" sz="2400" dirty="0">
                <a:solidFill>
                  <a:srgbClr val="0070C0"/>
                </a:solidFill>
                <a:latin typeface="Berlin Sans FB" panose="020E0602020502020306" pitchFamily="34" charset="0"/>
              </a:rPr>
              <a:t>The first step is to draw the truth table involving the basic conditions of the given decision expression. </a:t>
            </a:r>
          </a:p>
          <a:p>
            <a:pPr algn="just">
              <a:lnSpc>
                <a:spcPct val="120000"/>
              </a:lnSpc>
              <a:buFont typeface="Wingdings" panose="05000000000000000000" pitchFamily="2" charset="2"/>
              <a:buChar char="Ø"/>
            </a:pPr>
            <a:r>
              <a:rPr lang="en-US" sz="2400" dirty="0">
                <a:solidFill>
                  <a:srgbClr val="0070C0"/>
                </a:solidFill>
                <a:latin typeface="Berlin Sans FB" panose="020E0602020502020306" pitchFamily="34" charset="0"/>
              </a:rPr>
              <a:t>Next by inspection of the truth table, the MC/DC test suite can be determined such that each condition independently affects the outcome of the decision. </a:t>
            </a:r>
          </a:p>
          <a:p>
            <a:pPr algn="just">
              <a:lnSpc>
                <a:spcPct val="120000"/>
              </a:lnSpc>
              <a:buFont typeface="Wingdings" panose="05000000000000000000" pitchFamily="2" charset="2"/>
              <a:buChar char="Ø"/>
            </a:pPr>
            <a:r>
              <a:rPr lang="en-US" sz="2400" dirty="0">
                <a:solidFill>
                  <a:srgbClr val="0070C0"/>
                </a:solidFill>
                <a:latin typeface="Berlin Sans FB" panose="020E0602020502020306" pitchFamily="34" charset="0"/>
              </a:rPr>
              <a:t>Typically, we have extra columns in the truth table, which we fill during analysis of the truth table to keep track of which test cases make a condition to independently affect the outcome of the decision. </a:t>
            </a:r>
          </a:p>
          <a:p>
            <a:pPr algn="just">
              <a:lnSpc>
                <a:spcPct val="120000"/>
              </a:lnSpc>
              <a:buFont typeface="Wingdings" panose="05000000000000000000" pitchFamily="2" charset="2"/>
              <a:buChar char="Ø"/>
            </a:pPr>
            <a:r>
              <a:rPr lang="en-US" sz="2400" dirty="0">
                <a:solidFill>
                  <a:srgbClr val="0070C0"/>
                </a:solidFill>
                <a:latin typeface="Berlin Sans FB" panose="020E0602020502020306" pitchFamily="34" charset="0"/>
              </a:rPr>
              <a:t>We now illustrate this procedure through the following problems. Though it is harder to prove, for various examples, we can observe that at least n + 1 test cases are necessary to achieve MC/DC for decision expressions with n conditions. </a:t>
            </a:r>
          </a:p>
          <a:p>
            <a:pPr marL="0" indent="0">
              <a:lnSpc>
                <a:spcPct val="120000"/>
              </a:lnSpc>
              <a:buNone/>
            </a:pPr>
            <a:r>
              <a:rPr lang="en-US" sz="2400" dirty="0">
                <a:solidFill>
                  <a:srgbClr val="00B050"/>
                </a:solidFill>
                <a:latin typeface="Berlin Sans FB Demi" panose="020E0802020502020306" pitchFamily="34" charset="0"/>
              </a:rPr>
              <a:t>Problem-1: </a:t>
            </a:r>
            <a:r>
              <a:rPr lang="en-US" sz="2400" dirty="0">
                <a:solidFill>
                  <a:srgbClr val="0070C0"/>
                </a:solidFill>
                <a:latin typeface="Berlin Sans FB" panose="020E0602020502020306" pitchFamily="34" charset="0"/>
              </a:rPr>
              <a:t>Design MC/DC test suite for the following decision statement: </a:t>
            </a:r>
          </a:p>
          <a:p>
            <a:pPr marL="0" indent="0">
              <a:lnSpc>
                <a:spcPct val="120000"/>
              </a:lnSpc>
              <a:buNone/>
            </a:pPr>
            <a:r>
              <a:rPr lang="en-US" sz="2400" i="1" dirty="0">
                <a:solidFill>
                  <a:srgbClr val="002060"/>
                </a:solidFill>
                <a:latin typeface="Berlin Sans FB" panose="020E0602020502020306" pitchFamily="34" charset="0"/>
              </a:rPr>
              <a:t>if ( A and B ) then</a:t>
            </a:r>
          </a:p>
        </p:txBody>
      </p:sp>
    </p:spTree>
    <p:extLst>
      <p:ext uri="{BB962C8B-B14F-4D97-AF65-F5344CB8AC3E}">
        <p14:creationId xmlns:p14="http://schemas.microsoft.com/office/powerpoint/2010/main" val="2831245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383" y="365125"/>
            <a:ext cx="10515600" cy="549275"/>
          </a:xfrm>
        </p:spPr>
        <p:txBody>
          <a:bodyPr>
            <a:normAutofit/>
          </a:bodyPr>
          <a:lstStyle/>
          <a:p>
            <a:r>
              <a:rPr lang="en-US" sz="2800" dirty="0">
                <a:solidFill>
                  <a:schemeClr val="accent2">
                    <a:lumMod val="75000"/>
                  </a:schemeClr>
                </a:solidFill>
                <a:latin typeface="Arial Black" panose="020B0A04020102020204" pitchFamily="34" charset="0"/>
              </a:rPr>
              <a:t>Determining the set of test cases to achieve MC/DC</a:t>
            </a:r>
          </a:p>
        </p:txBody>
      </p:sp>
      <p:sp>
        <p:nvSpPr>
          <p:cNvPr id="3" name="Content Placeholder 2"/>
          <p:cNvSpPr>
            <a:spLocks noGrp="1"/>
          </p:cNvSpPr>
          <p:nvPr>
            <p:ph idx="1"/>
          </p:nvPr>
        </p:nvSpPr>
        <p:spPr>
          <a:xfrm>
            <a:off x="668382" y="914400"/>
            <a:ext cx="11271069" cy="5669280"/>
          </a:xfrm>
        </p:spPr>
        <p:txBody>
          <a:bodyPr>
            <a:normAutofit/>
          </a:bodyPr>
          <a:lstStyle/>
          <a:p>
            <a:pPr marL="0" indent="0" algn="just">
              <a:lnSpc>
                <a:spcPct val="120000"/>
              </a:lnSpc>
              <a:buNone/>
            </a:pPr>
            <a:r>
              <a:rPr lang="en-US" sz="2400" dirty="0">
                <a:solidFill>
                  <a:srgbClr val="00B050"/>
                </a:solidFill>
                <a:latin typeface="Berlin Sans FB Demi" panose="020E0802020502020306" pitchFamily="34" charset="0"/>
              </a:rPr>
              <a:t>Solution:</a:t>
            </a:r>
            <a:r>
              <a:rPr lang="en-US" sz="2400" dirty="0"/>
              <a:t> </a:t>
            </a:r>
          </a:p>
          <a:p>
            <a:pPr marL="0" indent="0" algn="just">
              <a:lnSpc>
                <a:spcPct val="120000"/>
              </a:lnSpc>
              <a:buNone/>
            </a:pPr>
            <a:r>
              <a:rPr lang="en-US" sz="2400" dirty="0">
                <a:solidFill>
                  <a:srgbClr val="0070C0"/>
                </a:solidFill>
              </a:rPr>
              <a:t>We first draw the truth table:</a:t>
            </a:r>
            <a:endParaRPr lang="en-US" sz="2400" i="1" dirty="0">
              <a:solidFill>
                <a:srgbClr val="0070C0"/>
              </a:solidFill>
              <a:latin typeface="Berlin Sans FB" panose="020E0602020502020306" pitchFamily="34" charset="0"/>
            </a:endParaRPr>
          </a:p>
        </p:txBody>
      </p:sp>
      <p:pic>
        <p:nvPicPr>
          <p:cNvPr id="4" name="Picture 3"/>
          <p:cNvPicPr>
            <a:picLocks noChangeAspect="1"/>
          </p:cNvPicPr>
          <p:nvPr/>
        </p:nvPicPr>
        <p:blipFill>
          <a:blip r:embed="rId2"/>
          <a:stretch>
            <a:fillRect/>
          </a:stretch>
        </p:blipFill>
        <p:spPr>
          <a:xfrm>
            <a:off x="2320735" y="2033178"/>
            <a:ext cx="9069231" cy="2813141"/>
          </a:xfrm>
          <a:prstGeom prst="rect">
            <a:avLst/>
          </a:prstGeom>
        </p:spPr>
      </p:pic>
      <p:sp>
        <p:nvSpPr>
          <p:cNvPr id="5" name="Rectangle 4"/>
          <p:cNvSpPr/>
          <p:nvPr/>
        </p:nvSpPr>
        <p:spPr>
          <a:xfrm>
            <a:off x="783771" y="5005587"/>
            <a:ext cx="10606195" cy="830997"/>
          </a:xfrm>
          <a:prstGeom prst="rect">
            <a:avLst/>
          </a:prstGeom>
        </p:spPr>
        <p:txBody>
          <a:bodyPr wrap="square">
            <a:spAutoFit/>
          </a:bodyPr>
          <a:lstStyle/>
          <a:p>
            <a:r>
              <a:rPr lang="en-US" sz="2400" dirty="0">
                <a:solidFill>
                  <a:srgbClr val="0070C0"/>
                </a:solidFill>
                <a:latin typeface="Berlin Sans FB" panose="020E0602020502020306" pitchFamily="34" charset="0"/>
              </a:rPr>
              <a:t>From the truth table given above, we can observe that the test cases 1, 2 and 3 together achieve MC/DC for the given expression.</a:t>
            </a:r>
          </a:p>
        </p:txBody>
      </p:sp>
    </p:spTree>
    <p:extLst>
      <p:ext uri="{BB962C8B-B14F-4D97-AF65-F5344CB8AC3E}">
        <p14:creationId xmlns:p14="http://schemas.microsoft.com/office/powerpoint/2010/main" val="666272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383" y="365125"/>
            <a:ext cx="10515600" cy="549275"/>
          </a:xfrm>
        </p:spPr>
        <p:txBody>
          <a:bodyPr>
            <a:normAutofit/>
          </a:bodyPr>
          <a:lstStyle/>
          <a:p>
            <a:r>
              <a:rPr lang="en-US" sz="2800" dirty="0">
                <a:solidFill>
                  <a:schemeClr val="accent2">
                    <a:lumMod val="75000"/>
                  </a:schemeClr>
                </a:solidFill>
                <a:latin typeface="Arial Black" panose="020B0A04020102020204" pitchFamily="34" charset="0"/>
              </a:rPr>
              <a:t>Determining the set of test cases to achieve MC/DC</a:t>
            </a:r>
          </a:p>
        </p:txBody>
      </p:sp>
      <p:sp>
        <p:nvSpPr>
          <p:cNvPr id="3" name="Content Placeholder 2"/>
          <p:cNvSpPr>
            <a:spLocks noGrp="1"/>
          </p:cNvSpPr>
          <p:nvPr>
            <p:ph idx="1"/>
          </p:nvPr>
        </p:nvSpPr>
        <p:spPr>
          <a:xfrm>
            <a:off x="668382" y="914400"/>
            <a:ext cx="11271069" cy="5669280"/>
          </a:xfrm>
        </p:spPr>
        <p:txBody>
          <a:bodyPr>
            <a:normAutofit/>
          </a:bodyPr>
          <a:lstStyle/>
          <a:p>
            <a:pPr marL="0" indent="0" algn="just">
              <a:lnSpc>
                <a:spcPct val="120000"/>
              </a:lnSpc>
              <a:buNone/>
            </a:pPr>
            <a:r>
              <a:rPr lang="en-US" sz="2400" dirty="0">
                <a:solidFill>
                  <a:srgbClr val="00B050"/>
                </a:solidFill>
                <a:latin typeface="Berlin Sans FB Demi" panose="020E0802020502020306" pitchFamily="34" charset="0"/>
              </a:rPr>
              <a:t>Problem-2: </a:t>
            </a:r>
            <a:r>
              <a:rPr lang="en-US" sz="2400" dirty="0">
                <a:solidFill>
                  <a:srgbClr val="0070C0"/>
                </a:solidFill>
                <a:latin typeface="Berlin Sans FB" panose="020E0602020502020306" pitchFamily="34" charset="0"/>
              </a:rPr>
              <a:t>Design a test suite that would achieve MC/DC for the following decision statement:</a:t>
            </a:r>
          </a:p>
          <a:p>
            <a:pPr marL="0" indent="0" algn="just">
              <a:lnSpc>
                <a:spcPct val="120000"/>
              </a:lnSpc>
              <a:buNone/>
            </a:pPr>
            <a:r>
              <a:rPr lang="en-US" sz="2400" i="1" dirty="0">
                <a:solidFill>
                  <a:srgbClr val="002060"/>
                </a:solidFill>
              </a:rPr>
              <a:t>if( (A &amp;&amp; B) || C)</a:t>
            </a:r>
          </a:p>
          <a:p>
            <a:pPr marL="0" indent="0" algn="just">
              <a:lnSpc>
                <a:spcPct val="120000"/>
              </a:lnSpc>
              <a:buNone/>
            </a:pPr>
            <a:r>
              <a:rPr lang="en-US" sz="2400" dirty="0">
                <a:solidFill>
                  <a:srgbClr val="00B050"/>
                </a:solidFill>
                <a:latin typeface="Berlin Sans FB Demi" panose="020E0802020502020306" pitchFamily="34" charset="0"/>
              </a:rPr>
              <a:t>Solution: </a:t>
            </a:r>
            <a:r>
              <a:rPr lang="en-US" sz="2400" dirty="0"/>
              <a:t>We first draw the truth table:</a:t>
            </a:r>
          </a:p>
          <a:p>
            <a:pPr marL="0" indent="0" algn="just">
              <a:lnSpc>
                <a:spcPct val="120000"/>
              </a:lnSpc>
              <a:buNone/>
            </a:pPr>
            <a:endParaRPr lang="en-US" sz="2400" i="1" dirty="0">
              <a:solidFill>
                <a:srgbClr val="002060"/>
              </a:solidFill>
              <a:latin typeface="Berlin Sans FB" panose="020E0602020502020306" pitchFamily="34" charset="0"/>
            </a:endParaRPr>
          </a:p>
        </p:txBody>
      </p:sp>
      <p:pic>
        <p:nvPicPr>
          <p:cNvPr id="6" name="Picture 5"/>
          <p:cNvPicPr>
            <a:picLocks noChangeAspect="1"/>
          </p:cNvPicPr>
          <p:nvPr/>
        </p:nvPicPr>
        <p:blipFill>
          <a:blip r:embed="rId2"/>
          <a:stretch>
            <a:fillRect/>
          </a:stretch>
        </p:blipFill>
        <p:spPr>
          <a:xfrm>
            <a:off x="5442311" y="2913425"/>
            <a:ext cx="5987687" cy="2895914"/>
          </a:xfrm>
          <a:prstGeom prst="rect">
            <a:avLst/>
          </a:prstGeom>
        </p:spPr>
      </p:pic>
      <p:sp>
        <p:nvSpPr>
          <p:cNvPr id="7" name="Rectangle 6"/>
          <p:cNvSpPr/>
          <p:nvPr/>
        </p:nvSpPr>
        <p:spPr>
          <a:xfrm>
            <a:off x="668380" y="3425874"/>
            <a:ext cx="4264477" cy="1865126"/>
          </a:xfrm>
          <a:prstGeom prst="rect">
            <a:avLst/>
          </a:prstGeom>
        </p:spPr>
        <p:txBody>
          <a:bodyPr wrap="square">
            <a:spAutoFit/>
          </a:bodyPr>
          <a:lstStyle/>
          <a:p>
            <a:pPr>
              <a:lnSpc>
                <a:spcPct val="120000"/>
              </a:lnSpc>
            </a:pPr>
            <a:r>
              <a:rPr lang="en-US" sz="2400" dirty="0">
                <a:solidFill>
                  <a:srgbClr val="0070C0"/>
                </a:solidFill>
                <a:latin typeface="Berlin Sans FB" panose="020E0602020502020306" pitchFamily="34" charset="0"/>
              </a:rPr>
              <a:t>From the table, we can observe that different sets of test cases achieve MC/DC. The sets are {2,3,4,6}, {2,3,4,7} and {1,2,3,4,5}. </a:t>
            </a:r>
          </a:p>
        </p:txBody>
      </p:sp>
    </p:spTree>
    <p:extLst>
      <p:ext uri="{BB962C8B-B14F-4D97-AF65-F5344CB8AC3E}">
        <p14:creationId xmlns:p14="http://schemas.microsoft.com/office/powerpoint/2010/main" val="412305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251" y="247560"/>
            <a:ext cx="10515600" cy="549275"/>
          </a:xfrm>
        </p:spPr>
        <p:txBody>
          <a:bodyPr>
            <a:normAutofit/>
          </a:bodyPr>
          <a:lstStyle/>
          <a:p>
            <a:r>
              <a:rPr lang="en-US" sz="2800" dirty="0">
                <a:solidFill>
                  <a:schemeClr val="accent2">
                    <a:lumMod val="75000"/>
                  </a:schemeClr>
                </a:solidFill>
                <a:latin typeface="Arial Black" panose="020B0A04020102020204" pitchFamily="34" charset="0"/>
              </a:rPr>
              <a:t>Condition Coverage</a:t>
            </a:r>
          </a:p>
        </p:txBody>
      </p:sp>
      <p:sp>
        <p:nvSpPr>
          <p:cNvPr id="3" name="Content Placeholder 2"/>
          <p:cNvSpPr>
            <a:spLocks noGrp="1"/>
          </p:cNvSpPr>
          <p:nvPr>
            <p:ph idx="1"/>
          </p:nvPr>
        </p:nvSpPr>
        <p:spPr>
          <a:xfrm>
            <a:off x="433251" y="901337"/>
            <a:ext cx="11362509" cy="5656217"/>
          </a:xfrm>
        </p:spPr>
        <p:txBody>
          <a:bodyPr>
            <a:normAutofit fontScale="77500" lnSpcReduction="20000"/>
          </a:bodyPr>
          <a:lstStyle/>
          <a:p>
            <a:pPr>
              <a:lnSpc>
                <a:spcPct val="130000"/>
              </a:lnSpc>
              <a:buFont typeface="Wingdings" panose="05000000000000000000" pitchFamily="2" charset="2"/>
              <a:buChar char="Ø"/>
            </a:pPr>
            <a:r>
              <a:rPr lang="en-US" sz="2400" b="1" dirty="0">
                <a:solidFill>
                  <a:srgbClr val="0070C0"/>
                </a:solidFill>
                <a:latin typeface="Berlin Sans FB" panose="020E0602020502020306" pitchFamily="34" charset="0"/>
              </a:rPr>
              <a:t>Condition coverage testing</a:t>
            </a:r>
            <a:r>
              <a:rPr lang="en-US" sz="2400" dirty="0">
                <a:solidFill>
                  <a:srgbClr val="0070C0"/>
                </a:solidFill>
                <a:latin typeface="Berlin Sans FB" panose="020E0602020502020306" pitchFamily="34" charset="0"/>
              </a:rPr>
              <a:t> is a type of white-box testing that tests all the conditional expressions in a program for all possible outcomes of the conditions. It is also called </a:t>
            </a:r>
            <a:r>
              <a:rPr lang="en-US" sz="2400" i="1" dirty="0">
                <a:solidFill>
                  <a:srgbClr val="0070C0"/>
                </a:solidFill>
                <a:latin typeface="Berlin Sans FB" panose="020E0602020502020306" pitchFamily="34" charset="0"/>
              </a:rPr>
              <a:t>predicate coverage</a:t>
            </a:r>
            <a:r>
              <a:rPr lang="en-US" sz="2400" dirty="0">
                <a:solidFill>
                  <a:srgbClr val="0070C0"/>
                </a:solidFill>
                <a:latin typeface="Berlin Sans FB" panose="020E0602020502020306" pitchFamily="34" charset="0"/>
              </a:rPr>
              <a:t>.</a:t>
            </a:r>
          </a:p>
          <a:p>
            <a:pPr>
              <a:lnSpc>
                <a:spcPct val="130000"/>
              </a:lnSpc>
              <a:buFont typeface="Wingdings" panose="05000000000000000000" pitchFamily="2" charset="2"/>
              <a:buChar char="Ø"/>
            </a:pPr>
            <a:r>
              <a:rPr lang="en-US" sz="2600" dirty="0">
                <a:solidFill>
                  <a:srgbClr val="0070C0"/>
                </a:solidFill>
                <a:latin typeface="Berlin Sans FB" panose="020E0602020502020306" pitchFamily="34" charset="0"/>
              </a:rPr>
              <a:t>Condition coverage testing tests the conditions independently of each other.</a:t>
            </a:r>
          </a:p>
          <a:p>
            <a:pPr>
              <a:lnSpc>
                <a:spcPct val="130000"/>
              </a:lnSpc>
              <a:buFont typeface="Wingdings" panose="05000000000000000000" pitchFamily="2" charset="2"/>
              <a:buChar char="q"/>
            </a:pPr>
            <a:r>
              <a:rPr lang="en-US" b="1" dirty="0">
                <a:solidFill>
                  <a:srgbClr val="7030A0"/>
                </a:solidFill>
              </a:rPr>
              <a:t>Condition coverage vs. branch coverage</a:t>
            </a:r>
          </a:p>
          <a:p>
            <a:pPr marL="0" indent="0">
              <a:lnSpc>
                <a:spcPct val="130000"/>
              </a:lnSpc>
              <a:buNone/>
            </a:pPr>
            <a:r>
              <a:rPr lang="en-US" sz="2400" dirty="0">
                <a:solidFill>
                  <a:srgbClr val="0070C0"/>
                </a:solidFill>
                <a:latin typeface="Berlin Sans FB" panose="020E0602020502020306" pitchFamily="34" charset="0"/>
              </a:rPr>
              <a:t>In </a:t>
            </a:r>
            <a:r>
              <a:rPr lang="en-US" sz="2400" i="1" dirty="0">
                <a:solidFill>
                  <a:srgbClr val="0070C0"/>
                </a:solidFill>
                <a:latin typeface="Berlin Sans FB" panose="020E0602020502020306" pitchFamily="34" charset="0"/>
              </a:rPr>
              <a:t>branch coverage</a:t>
            </a:r>
            <a:r>
              <a:rPr lang="en-US" sz="2400" dirty="0">
                <a:solidFill>
                  <a:srgbClr val="0070C0"/>
                </a:solidFill>
                <a:latin typeface="Berlin Sans FB" panose="020E0602020502020306" pitchFamily="34" charset="0"/>
              </a:rPr>
              <a:t>, all conditions must be executed at least once. On the other hand, in </a:t>
            </a:r>
            <a:r>
              <a:rPr lang="en-US" sz="2400" i="1" dirty="0">
                <a:solidFill>
                  <a:srgbClr val="0070C0"/>
                </a:solidFill>
                <a:latin typeface="Berlin Sans FB" panose="020E0602020502020306" pitchFamily="34" charset="0"/>
              </a:rPr>
              <a:t>condition coverage</a:t>
            </a:r>
            <a:r>
              <a:rPr lang="en-US" sz="2400" dirty="0">
                <a:solidFill>
                  <a:srgbClr val="0070C0"/>
                </a:solidFill>
                <a:latin typeface="Berlin Sans FB" panose="020E0602020502020306" pitchFamily="34" charset="0"/>
              </a:rPr>
              <a:t>, all possible outcomes of all conditions must be tested at least once.</a:t>
            </a:r>
          </a:p>
          <a:p>
            <a:pPr marL="0" indent="0">
              <a:lnSpc>
                <a:spcPct val="130000"/>
              </a:lnSpc>
              <a:buNone/>
            </a:pPr>
            <a:r>
              <a:rPr lang="en-US" dirty="0">
                <a:solidFill>
                  <a:schemeClr val="accent2">
                    <a:lumMod val="50000"/>
                  </a:schemeClr>
                </a:solidFill>
                <a:latin typeface="Berlin Sans FB Demi" panose="020E0802020502020306" pitchFamily="34" charset="0"/>
              </a:rPr>
              <a:t>Example: </a:t>
            </a:r>
            <a:r>
              <a:rPr lang="en-US" sz="2400" dirty="0">
                <a:solidFill>
                  <a:srgbClr val="0070C0"/>
                </a:solidFill>
                <a:latin typeface="Berlin Sans FB" panose="020E0602020502020306" pitchFamily="34" charset="0"/>
              </a:rPr>
              <a:t>Consider the code snippet below:</a:t>
            </a:r>
          </a:p>
          <a:p>
            <a:pPr marL="514350" indent="-514350">
              <a:lnSpc>
                <a:spcPct val="130000"/>
              </a:lnSpc>
              <a:buFont typeface="+mj-lt"/>
              <a:buAutoNum type="arabicPeriod"/>
            </a:pPr>
            <a:r>
              <a:rPr lang="en-US" dirty="0" err="1">
                <a:latin typeface="+mj-lt"/>
              </a:rPr>
              <a:t>int</a:t>
            </a:r>
            <a:r>
              <a:rPr lang="en-US" dirty="0">
                <a:latin typeface="+mj-lt"/>
              </a:rPr>
              <a:t> a = 10;</a:t>
            </a:r>
          </a:p>
          <a:p>
            <a:pPr marL="514350" indent="-514350">
              <a:lnSpc>
                <a:spcPct val="130000"/>
              </a:lnSpc>
              <a:buFont typeface="+mj-lt"/>
              <a:buAutoNum type="arabicPeriod"/>
            </a:pPr>
            <a:r>
              <a:rPr lang="en-US" dirty="0">
                <a:latin typeface="+mj-lt"/>
              </a:rPr>
              <a:t>if (a &gt; 0)</a:t>
            </a:r>
          </a:p>
          <a:p>
            <a:pPr marL="514350" indent="-514350">
              <a:lnSpc>
                <a:spcPct val="130000"/>
              </a:lnSpc>
              <a:buFont typeface="+mj-lt"/>
              <a:buAutoNum type="arabicPeriod"/>
            </a:pPr>
            <a:r>
              <a:rPr lang="en-US" dirty="0">
                <a:latin typeface="+mj-lt"/>
              </a:rPr>
              <a:t>{</a:t>
            </a:r>
          </a:p>
          <a:p>
            <a:pPr marL="514350" indent="-514350">
              <a:lnSpc>
                <a:spcPct val="130000"/>
              </a:lnSpc>
              <a:buFont typeface="+mj-lt"/>
              <a:buAutoNum type="arabicPeriod"/>
            </a:pPr>
            <a:r>
              <a:rPr lang="en-US" dirty="0">
                <a:latin typeface="+mj-lt"/>
              </a:rPr>
              <a:t>  </a:t>
            </a:r>
            <a:r>
              <a:rPr lang="en-US" dirty="0" err="1">
                <a:latin typeface="+mj-lt"/>
              </a:rPr>
              <a:t>cout</a:t>
            </a:r>
            <a:r>
              <a:rPr lang="en-US" dirty="0">
                <a:latin typeface="+mj-lt"/>
              </a:rPr>
              <a:t>&lt;&lt;"a is positive";</a:t>
            </a:r>
          </a:p>
          <a:p>
            <a:pPr marL="514350" indent="-514350">
              <a:lnSpc>
                <a:spcPct val="130000"/>
              </a:lnSpc>
              <a:buFont typeface="+mj-lt"/>
              <a:buAutoNum type="arabicPeriod"/>
            </a:pPr>
            <a:r>
              <a:rPr lang="en-US" dirty="0">
                <a:latin typeface="+mj-lt"/>
              </a:rPr>
              <a:t>}</a:t>
            </a:r>
          </a:p>
        </p:txBody>
      </p:sp>
      <p:sp>
        <p:nvSpPr>
          <p:cNvPr id="4" name="Rectangle 1">
            <a:extLst>
              <a:ext uri="{FF2B5EF4-FFF2-40B4-BE49-F238E27FC236}">
                <a16:creationId xmlns:a16="http://schemas.microsoft.com/office/drawing/2014/main" xmlns="" id="{D41973DE-35F1-86DC-0EAC-AAE31EDDB2E2}"/>
              </a:ext>
            </a:extLst>
          </p:cNvPr>
          <p:cNvSpPr>
            <a:spLocks noChangeArrowheads="1"/>
          </p:cNvSpPr>
          <p:nvPr/>
        </p:nvSpPr>
        <p:spPr bwMode="auto">
          <a:xfrm>
            <a:off x="4490720" y="3889102"/>
            <a:ext cx="6543040" cy="243397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2200" b="0" i="0" u="none" strike="noStrike" cap="none" normalizeH="0" baseline="0" dirty="0">
              <a:ln>
                <a:noFill/>
              </a:ln>
              <a:solidFill>
                <a:schemeClr val="accent2"/>
              </a:solidFill>
              <a:effectLst/>
              <a:latin typeface="Berlin Sans FB" panose="020E0602020502020306"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200" b="0" i="1" u="none" strike="noStrike" cap="none" normalizeH="0" baseline="0" dirty="0">
                <a:ln>
                  <a:noFill/>
                </a:ln>
                <a:solidFill>
                  <a:schemeClr val="accent2"/>
                </a:solidFill>
                <a:effectLst/>
                <a:latin typeface="Berlin Sans FB" panose="020E0602020502020306" pitchFamily="34" charset="0"/>
              </a:rPr>
              <a:t>Branch coverage</a:t>
            </a:r>
            <a:r>
              <a:rPr kumimoji="0" lang="en-US" altLang="en-US" sz="2200" b="0" i="0" u="none" strike="noStrike" cap="none" normalizeH="0" baseline="0" dirty="0">
                <a:ln>
                  <a:noFill/>
                </a:ln>
                <a:solidFill>
                  <a:schemeClr val="accent2"/>
                </a:solidFill>
                <a:effectLst/>
                <a:latin typeface="Berlin Sans FB" panose="020E0602020502020306" pitchFamily="34" charset="0"/>
              </a:rPr>
              <a:t> requires that the condition </a:t>
            </a:r>
            <a:r>
              <a:rPr kumimoji="0" lang="en-US" altLang="en-US" sz="2200" b="0" i="0" u="none" strike="noStrike" cap="none" normalizeH="0" baseline="0" dirty="0">
                <a:ln>
                  <a:noFill/>
                </a:ln>
                <a:solidFill>
                  <a:schemeClr val="accent1">
                    <a:lumMod val="50000"/>
                  </a:schemeClr>
                </a:solidFill>
                <a:effectLst/>
                <a:latin typeface="Berlin Sans FB" panose="020E0602020502020306" pitchFamily="34" charset="0"/>
              </a:rPr>
              <a:t>a &gt; 0 </a:t>
            </a:r>
            <a:r>
              <a:rPr kumimoji="0" lang="en-US" altLang="en-US" sz="2200" b="0" i="0" u="none" strike="noStrike" cap="none" normalizeH="0" baseline="0" dirty="0">
                <a:ln>
                  <a:noFill/>
                </a:ln>
                <a:solidFill>
                  <a:schemeClr val="accent2"/>
                </a:solidFill>
                <a:effectLst/>
                <a:latin typeface="Berlin Sans FB" panose="020E0602020502020306" pitchFamily="34" charset="0"/>
              </a:rPr>
              <a:t>is executed at least once.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200" b="0" i="1" u="none" strike="noStrike" cap="none" normalizeH="0" baseline="0" dirty="0">
                <a:ln>
                  <a:noFill/>
                </a:ln>
                <a:solidFill>
                  <a:schemeClr val="accent2"/>
                </a:solidFill>
                <a:effectLst/>
                <a:latin typeface="Berlin Sans FB" panose="020E0602020502020306" pitchFamily="34" charset="0"/>
              </a:rPr>
              <a:t>Condition coverage</a:t>
            </a:r>
            <a:r>
              <a:rPr kumimoji="0" lang="en-US" altLang="en-US" sz="2200" b="0" i="0" u="none" strike="noStrike" cap="none" normalizeH="0" baseline="0" dirty="0">
                <a:ln>
                  <a:noFill/>
                </a:ln>
                <a:solidFill>
                  <a:schemeClr val="accent2"/>
                </a:solidFill>
                <a:effectLst/>
                <a:latin typeface="Berlin Sans FB" panose="020E0602020502020306" pitchFamily="34" charset="0"/>
              </a:rPr>
              <a:t> requires that both the outcomes </a:t>
            </a:r>
            <a:r>
              <a:rPr kumimoji="0" lang="en-US" altLang="en-US" sz="2200" b="0" i="0" u="none" strike="noStrike" cap="none" normalizeH="0" baseline="0" dirty="0">
                <a:ln>
                  <a:noFill/>
                </a:ln>
                <a:solidFill>
                  <a:schemeClr val="accent1">
                    <a:lumMod val="50000"/>
                  </a:schemeClr>
                </a:solidFill>
                <a:effectLst/>
                <a:latin typeface="Berlin Sans FB" panose="020E0602020502020306" pitchFamily="34" charset="0"/>
              </a:rPr>
              <a:t>a &gt; 0 = True </a:t>
            </a:r>
            <a:r>
              <a:rPr kumimoji="0" lang="en-US" altLang="en-US" sz="2200" b="0" i="0" u="none" strike="noStrike" cap="none" normalizeH="0" baseline="0" dirty="0">
                <a:ln>
                  <a:noFill/>
                </a:ln>
                <a:solidFill>
                  <a:schemeClr val="accent2"/>
                </a:solidFill>
                <a:effectLst/>
                <a:latin typeface="Berlin Sans FB" panose="020E0602020502020306" pitchFamily="34" charset="0"/>
              </a:rPr>
              <a:t>and </a:t>
            </a:r>
            <a:r>
              <a:rPr kumimoji="0" lang="en-US" altLang="en-US" sz="2200" b="0" i="0" u="none" strike="noStrike" cap="none" normalizeH="0" baseline="0" dirty="0">
                <a:ln>
                  <a:noFill/>
                </a:ln>
                <a:solidFill>
                  <a:schemeClr val="accent1">
                    <a:lumMod val="50000"/>
                  </a:schemeClr>
                </a:solidFill>
                <a:effectLst/>
                <a:latin typeface="Berlin Sans FB" panose="020E0602020502020306" pitchFamily="34" charset="0"/>
              </a:rPr>
              <a:t>a &gt; 0 = False </a:t>
            </a:r>
            <a:r>
              <a:rPr kumimoji="0" lang="en-US" altLang="en-US" sz="2200" b="0" i="0" u="none" strike="noStrike" cap="none" normalizeH="0" baseline="0" dirty="0">
                <a:ln>
                  <a:noFill/>
                </a:ln>
                <a:solidFill>
                  <a:schemeClr val="accent2"/>
                </a:solidFill>
                <a:effectLst/>
                <a:latin typeface="Berlin Sans FB" panose="020E0602020502020306" pitchFamily="34" charset="0"/>
              </a:rPr>
              <a:t>of the </a:t>
            </a:r>
            <a:r>
              <a:rPr kumimoji="0" lang="en-US" altLang="en-US" sz="2200" b="0" i="0" u="none" strike="noStrike" cap="none" normalizeH="0" baseline="0" dirty="0" err="1">
                <a:ln>
                  <a:noFill/>
                </a:ln>
                <a:solidFill>
                  <a:schemeClr val="accent2"/>
                </a:solidFill>
                <a:effectLst/>
                <a:latin typeface="Berlin Sans FB" panose="020E0602020502020306" pitchFamily="34" charset="0"/>
              </a:rPr>
              <a:t>codition</a:t>
            </a:r>
            <a:r>
              <a:rPr kumimoji="0" lang="en-US" altLang="en-US" sz="2200" b="0" i="0" u="none" strike="noStrike" cap="none" normalizeH="0" baseline="0" dirty="0">
                <a:ln>
                  <a:noFill/>
                </a:ln>
                <a:solidFill>
                  <a:schemeClr val="accent2"/>
                </a:solidFill>
                <a:effectLst/>
                <a:latin typeface="Berlin Sans FB" panose="020E0602020502020306" pitchFamily="34" charset="0"/>
              </a:rPr>
              <a:t> </a:t>
            </a:r>
            <a:r>
              <a:rPr kumimoji="0" lang="en-US" altLang="en-US" sz="2200" b="0" i="0" u="none" strike="noStrike" cap="none" normalizeH="0" baseline="0" dirty="0">
                <a:ln>
                  <a:noFill/>
                </a:ln>
                <a:solidFill>
                  <a:schemeClr val="accent1">
                    <a:lumMod val="50000"/>
                  </a:schemeClr>
                </a:solidFill>
                <a:effectLst/>
                <a:latin typeface="Berlin Sans FB" panose="020E0602020502020306" pitchFamily="34" charset="0"/>
              </a:rPr>
              <a:t>a &gt; 0 </a:t>
            </a:r>
            <a:r>
              <a:rPr kumimoji="0" lang="en-US" altLang="en-US" sz="2200" b="0" i="0" u="none" strike="noStrike" cap="none" normalizeH="0" baseline="0" dirty="0">
                <a:ln>
                  <a:noFill/>
                </a:ln>
                <a:solidFill>
                  <a:schemeClr val="accent2"/>
                </a:solidFill>
                <a:effectLst/>
                <a:latin typeface="Berlin Sans FB" panose="020E0602020502020306" pitchFamily="34" charset="0"/>
              </a:rPr>
              <a:t>are executed at least once.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2200" b="0" i="0" u="none" strike="noStrike" cap="none" normalizeH="0" baseline="0" dirty="0">
              <a:ln>
                <a:noFill/>
              </a:ln>
              <a:solidFill>
                <a:schemeClr val="accent2"/>
              </a:solidFill>
              <a:effectLst/>
              <a:latin typeface="Berlin Sans FB" panose="020E0602020502020306" pitchFamily="34" charset="0"/>
            </a:endParaRPr>
          </a:p>
        </p:txBody>
      </p:sp>
    </p:spTree>
    <p:extLst>
      <p:ext uri="{BB962C8B-B14F-4D97-AF65-F5344CB8AC3E}">
        <p14:creationId xmlns:p14="http://schemas.microsoft.com/office/powerpoint/2010/main" val="17928605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49BDE85-590C-F526-1A5D-8ACEAE713C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673B9B9D-10B7-F807-76FE-99500E591EAA}"/>
              </a:ext>
            </a:extLst>
          </p:cNvPr>
          <p:cNvSpPr>
            <a:spLocks noGrp="1"/>
          </p:cNvSpPr>
          <p:nvPr>
            <p:ph type="title"/>
          </p:nvPr>
        </p:nvSpPr>
        <p:spPr>
          <a:xfrm>
            <a:off x="433251" y="247560"/>
            <a:ext cx="10515600" cy="549275"/>
          </a:xfrm>
        </p:spPr>
        <p:txBody>
          <a:bodyPr>
            <a:normAutofit/>
          </a:bodyPr>
          <a:lstStyle/>
          <a:p>
            <a:r>
              <a:rPr lang="en-US" sz="2800" dirty="0">
                <a:solidFill>
                  <a:srgbClr val="FF0000"/>
                </a:solidFill>
                <a:latin typeface="Arial Black" panose="020B0A04020102020204" pitchFamily="34" charset="0"/>
              </a:rPr>
              <a:t>Condition Coverage</a:t>
            </a:r>
          </a:p>
        </p:txBody>
      </p:sp>
      <p:sp>
        <p:nvSpPr>
          <p:cNvPr id="7" name="Content Placeholder 6">
            <a:extLst>
              <a:ext uri="{FF2B5EF4-FFF2-40B4-BE49-F238E27FC236}">
                <a16:creationId xmlns:a16="http://schemas.microsoft.com/office/drawing/2014/main" xmlns="" id="{40E2056E-8ABC-FB9C-EAB6-53382276BBC1}"/>
              </a:ext>
            </a:extLst>
          </p:cNvPr>
          <p:cNvSpPr>
            <a:spLocks noGrp="1"/>
          </p:cNvSpPr>
          <p:nvPr>
            <p:ph idx="1"/>
          </p:nvPr>
        </p:nvSpPr>
        <p:spPr>
          <a:xfrm>
            <a:off x="433250" y="796834"/>
            <a:ext cx="11427823" cy="5939246"/>
          </a:xfrm>
        </p:spPr>
        <p:txBody>
          <a:bodyPr>
            <a:normAutofit fontScale="92500" lnSpcReduction="10000"/>
          </a:bodyPr>
          <a:lstStyle/>
          <a:p>
            <a:pPr marL="0" indent="0" algn="l">
              <a:lnSpc>
                <a:spcPts val="1875"/>
              </a:lnSpc>
              <a:buNone/>
            </a:pPr>
            <a:r>
              <a:rPr lang="en-US" sz="2600" b="0" i="0" dirty="0">
                <a:solidFill>
                  <a:schemeClr val="accent2">
                    <a:lumMod val="50000"/>
                  </a:schemeClr>
                </a:solidFill>
                <a:effectLst/>
                <a:latin typeface="Berlin Sans FB Demi" panose="020E0802020502020306" pitchFamily="34" charset="0"/>
              </a:rPr>
              <a:t>Formula to Calculate the Software Condition Coverage Percentage</a:t>
            </a:r>
          </a:p>
          <a:p>
            <a:pPr algn="just">
              <a:lnSpc>
                <a:spcPct val="110000"/>
              </a:lnSpc>
              <a:buFont typeface="Wingdings" panose="05000000000000000000" pitchFamily="2" charset="2"/>
              <a:buChar char="q"/>
            </a:pPr>
            <a:r>
              <a:rPr lang="en-US" b="0" i="0" dirty="0">
                <a:solidFill>
                  <a:srgbClr val="0070C0"/>
                </a:solidFill>
                <a:effectLst/>
                <a:latin typeface="Berlin Sans FB" panose="020E0602020502020306" pitchFamily="34" charset="0"/>
              </a:rPr>
              <a:t>The software condition coverage can be calculated by dividing the total count of conditions executed with the total count of conditions in the source code, and then multiplied by hundred.</a:t>
            </a:r>
          </a:p>
          <a:p>
            <a:pPr marL="457200" lvl="1" indent="0" algn="just">
              <a:buNone/>
            </a:pPr>
            <a:r>
              <a:rPr lang="en-US" b="0" i="0" dirty="0">
                <a:solidFill>
                  <a:schemeClr val="accent2"/>
                </a:solidFill>
                <a:effectLst/>
                <a:latin typeface="Berlin Sans FB Demi" panose="020E0802020502020306" pitchFamily="34" charset="0"/>
              </a:rPr>
              <a:t>Condition Coverage = (Total count of conditions executed / Total count of conditions in the source code) * 100</a:t>
            </a:r>
          </a:p>
          <a:p>
            <a:pPr marL="0" indent="0" algn="just">
              <a:buNone/>
            </a:pPr>
            <a:endParaRPr lang="en-US" sz="2400" b="0" i="0" dirty="0">
              <a:solidFill>
                <a:schemeClr val="accent2"/>
              </a:solidFill>
              <a:effectLst/>
              <a:latin typeface="Berlin Sans FB Demi" panose="020E0802020502020306" pitchFamily="34" charset="0"/>
            </a:endParaRPr>
          </a:p>
          <a:p>
            <a:pPr marL="0" indent="0" algn="l">
              <a:lnSpc>
                <a:spcPts val="1875"/>
              </a:lnSpc>
              <a:buNone/>
            </a:pPr>
            <a:r>
              <a:rPr lang="en-US" b="0" i="0" dirty="0">
                <a:solidFill>
                  <a:schemeClr val="accent2">
                    <a:lumMod val="50000"/>
                  </a:schemeClr>
                </a:solidFill>
                <a:effectLst/>
                <a:latin typeface="Berlin Sans FB Demi" panose="020E0802020502020306" pitchFamily="34" charset="0"/>
              </a:rPr>
              <a:t>Why is Software Condition Coverage Testing Required?</a:t>
            </a:r>
          </a:p>
          <a:p>
            <a:pPr algn="just">
              <a:lnSpc>
                <a:spcPct val="135000"/>
              </a:lnSpc>
              <a:buFont typeface="Wingdings" panose="05000000000000000000" pitchFamily="2" charset="2"/>
              <a:buChar char="q"/>
            </a:pPr>
            <a:r>
              <a:rPr lang="en-US" sz="2600" b="0" i="0" dirty="0">
                <a:solidFill>
                  <a:srgbClr val="0070C0"/>
                </a:solidFill>
                <a:effectLst/>
                <a:latin typeface="Berlin Sans FB" panose="020E0602020502020306" pitchFamily="34" charset="0"/>
              </a:rPr>
              <a:t>The software condition coverage testing is required to ensure that the program source code is working properly, and is able to satisfy the given requirements. It is observed that the traditional testing methodologies sometimes miss particular paths in the code, thereby some of the critical defects remain undetected. The software condition coverage testing takes care of these situations by methodically verifying all the conditions inside the decision points. </a:t>
            </a:r>
          </a:p>
          <a:p>
            <a:pPr marL="0" indent="0">
              <a:buNone/>
            </a:pPr>
            <a:endParaRPr lang="en-US" dirty="0"/>
          </a:p>
        </p:txBody>
      </p:sp>
    </p:spTree>
    <p:extLst>
      <p:ext uri="{BB962C8B-B14F-4D97-AF65-F5344CB8AC3E}">
        <p14:creationId xmlns:p14="http://schemas.microsoft.com/office/powerpoint/2010/main" val="190163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A11A3A4-2956-6510-3DBF-D8C1300924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D90F10B-4466-1701-A4A1-47A2793DB316}"/>
              </a:ext>
            </a:extLst>
          </p:cNvPr>
          <p:cNvSpPr>
            <a:spLocks noGrp="1"/>
          </p:cNvSpPr>
          <p:nvPr>
            <p:ph type="title"/>
          </p:nvPr>
        </p:nvSpPr>
        <p:spPr>
          <a:xfrm>
            <a:off x="433251" y="247560"/>
            <a:ext cx="10515600" cy="549275"/>
          </a:xfrm>
        </p:spPr>
        <p:txBody>
          <a:bodyPr>
            <a:normAutofit/>
          </a:bodyPr>
          <a:lstStyle/>
          <a:p>
            <a:r>
              <a:rPr lang="en-US" sz="2800" dirty="0">
                <a:solidFill>
                  <a:srgbClr val="FF0000"/>
                </a:solidFill>
                <a:latin typeface="Arial Black" panose="020B0A04020102020204" pitchFamily="34" charset="0"/>
              </a:rPr>
              <a:t>Condition Coverage</a:t>
            </a:r>
          </a:p>
        </p:txBody>
      </p:sp>
      <p:sp>
        <p:nvSpPr>
          <p:cNvPr id="7" name="Content Placeholder 6">
            <a:extLst>
              <a:ext uri="{FF2B5EF4-FFF2-40B4-BE49-F238E27FC236}">
                <a16:creationId xmlns:a16="http://schemas.microsoft.com/office/drawing/2014/main" xmlns="" id="{60A85880-DB7F-E659-7AF3-08107B5611A7}"/>
              </a:ext>
            </a:extLst>
          </p:cNvPr>
          <p:cNvSpPr>
            <a:spLocks noGrp="1"/>
          </p:cNvSpPr>
          <p:nvPr>
            <p:ph idx="1"/>
          </p:nvPr>
        </p:nvSpPr>
        <p:spPr>
          <a:xfrm>
            <a:off x="433250" y="796834"/>
            <a:ext cx="11427823" cy="5939246"/>
          </a:xfrm>
        </p:spPr>
        <p:txBody>
          <a:bodyPr>
            <a:normAutofit fontScale="92500"/>
          </a:bodyPr>
          <a:lstStyle/>
          <a:p>
            <a:pPr marL="0" indent="0" algn="l">
              <a:lnSpc>
                <a:spcPts val="1875"/>
              </a:lnSpc>
              <a:buNone/>
            </a:pPr>
            <a:r>
              <a:rPr lang="en-US" sz="2600" b="0" i="0" dirty="0">
                <a:solidFill>
                  <a:schemeClr val="accent2">
                    <a:lumMod val="50000"/>
                  </a:schemeClr>
                </a:solidFill>
                <a:effectLst/>
                <a:latin typeface="Berlin Sans FB Demi" panose="020E0802020502020306" pitchFamily="34" charset="0"/>
              </a:rPr>
              <a:t>How is Software Condition Coverage Testing Performed?</a:t>
            </a:r>
          </a:p>
          <a:p>
            <a:pPr algn="just">
              <a:lnSpc>
                <a:spcPct val="110000"/>
              </a:lnSpc>
              <a:buFont typeface="Wingdings" panose="05000000000000000000" pitchFamily="2" charset="2"/>
              <a:buChar char="Ø"/>
            </a:pPr>
            <a:r>
              <a:rPr lang="en-US" sz="2600" b="0" i="0" dirty="0">
                <a:solidFill>
                  <a:srgbClr val="0070C0"/>
                </a:solidFill>
                <a:effectLst/>
                <a:latin typeface="Berlin Sans FB" panose="020E0602020502020306" pitchFamily="34" charset="0"/>
              </a:rPr>
              <a:t>The software condition coverage testing are performed by following the steps listed below −</a:t>
            </a:r>
          </a:p>
          <a:p>
            <a:pPr algn="just">
              <a:lnSpc>
                <a:spcPct val="110000"/>
              </a:lnSpc>
              <a:buFont typeface="Wingdings" panose="05000000000000000000" pitchFamily="2" charset="2"/>
              <a:buChar char="Ø"/>
            </a:pPr>
            <a:r>
              <a:rPr lang="en-US" sz="2600" b="1" i="0" dirty="0">
                <a:solidFill>
                  <a:srgbClr val="0070C0"/>
                </a:solidFill>
                <a:effectLst/>
                <a:latin typeface="Berlin Sans FB" panose="020E0602020502020306" pitchFamily="34" charset="0"/>
              </a:rPr>
              <a:t>Step 1</a:t>
            </a:r>
            <a:r>
              <a:rPr lang="en-US" sz="2600" b="0" i="0" dirty="0">
                <a:solidFill>
                  <a:srgbClr val="0070C0"/>
                </a:solidFill>
                <a:effectLst/>
                <a:latin typeface="Berlin Sans FB" panose="020E0602020502020306" pitchFamily="34" charset="0"/>
              </a:rPr>
              <a:t> − Determine the decision points or conditional statements in the program source code like the if, else if, if, switch etc.</a:t>
            </a:r>
          </a:p>
          <a:p>
            <a:pPr algn="just">
              <a:lnSpc>
                <a:spcPct val="110000"/>
              </a:lnSpc>
              <a:buFont typeface="Wingdings" panose="05000000000000000000" pitchFamily="2" charset="2"/>
              <a:buChar char="Ø"/>
            </a:pPr>
            <a:r>
              <a:rPr lang="en-US" sz="2600" b="1" i="0" dirty="0">
                <a:solidFill>
                  <a:srgbClr val="0070C0"/>
                </a:solidFill>
                <a:effectLst/>
                <a:latin typeface="Berlin Sans FB" panose="020E0602020502020306" pitchFamily="34" charset="0"/>
              </a:rPr>
              <a:t>Step 2</a:t>
            </a:r>
            <a:r>
              <a:rPr lang="en-US" sz="2600" b="0" i="0" dirty="0">
                <a:solidFill>
                  <a:srgbClr val="0070C0"/>
                </a:solidFill>
                <a:effectLst/>
                <a:latin typeface="Berlin Sans FB" panose="020E0602020502020306" pitchFamily="34" charset="0"/>
              </a:rPr>
              <a:t> − Every decision point may consist of more than one condition. These conditions are evaluated, and split into simpler modules to have an exhaustive testing.</a:t>
            </a:r>
          </a:p>
          <a:p>
            <a:pPr algn="just">
              <a:lnSpc>
                <a:spcPct val="110000"/>
              </a:lnSpc>
              <a:buFont typeface="Wingdings" panose="05000000000000000000" pitchFamily="2" charset="2"/>
              <a:buChar char="Ø"/>
            </a:pPr>
            <a:r>
              <a:rPr lang="en-US" sz="2600" b="1" i="0" dirty="0">
                <a:solidFill>
                  <a:srgbClr val="0070C0"/>
                </a:solidFill>
                <a:effectLst/>
                <a:latin typeface="Berlin Sans FB" panose="020E0602020502020306" pitchFamily="34" charset="0"/>
              </a:rPr>
              <a:t>Step 3</a:t>
            </a:r>
            <a:r>
              <a:rPr lang="en-US" sz="2600" b="0" i="0" dirty="0">
                <a:solidFill>
                  <a:srgbClr val="0070C0"/>
                </a:solidFill>
                <a:effectLst/>
                <a:latin typeface="Berlin Sans FB" panose="020E0602020502020306" pitchFamily="34" charset="0"/>
              </a:rPr>
              <a:t> − Design test cases to include every possible result of all the conditions namely true, and false. It helps to cover every branch of code at the time of testing.</a:t>
            </a:r>
          </a:p>
          <a:p>
            <a:pPr algn="just">
              <a:lnSpc>
                <a:spcPct val="110000"/>
              </a:lnSpc>
              <a:buFont typeface="Wingdings" panose="05000000000000000000" pitchFamily="2" charset="2"/>
              <a:buChar char="Ø"/>
            </a:pPr>
            <a:r>
              <a:rPr lang="en-US" sz="2600" b="1" i="0" dirty="0">
                <a:solidFill>
                  <a:srgbClr val="0070C0"/>
                </a:solidFill>
                <a:effectLst/>
                <a:latin typeface="Berlin Sans FB" panose="020E0602020502020306" pitchFamily="34" charset="0"/>
              </a:rPr>
              <a:t>Step 4</a:t>
            </a:r>
            <a:r>
              <a:rPr lang="en-US" sz="2600" b="0" i="0" dirty="0">
                <a:solidFill>
                  <a:srgbClr val="0070C0"/>
                </a:solidFill>
                <a:effectLst/>
                <a:latin typeface="Berlin Sans FB" panose="020E0602020502020306" pitchFamily="34" charset="0"/>
              </a:rPr>
              <a:t> − Execute the white box test cases, and evaluate the results. A coverage report is generated to measure the extent of verification of the conditions. It also describes the validated, and invalidated conditions, thereby it gives an idea if more fine tuning of the test cases are needed.</a:t>
            </a:r>
          </a:p>
          <a:p>
            <a:pPr marL="0" indent="0">
              <a:buNone/>
            </a:pPr>
            <a:endParaRPr lang="en-US" dirty="0"/>
          </a:p>
        </p:txBody>
      </p:sp>
    </p:spTree>
    <p:extLst>
      <p:ext uri="{BB962C8B-B14F-4D97-AF65-F5344CB8AC3E}">
        <p14:creationId xmlns:p14="http://schemas.microsoft.com/office/powerpoint/2010/main" val="23682994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8EFA66B-11C9-DA46-B3D9-DC8F25D078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5B659DFF-B006-A4C0-3704-0EB01BEEE2E0}"/>
              </a:ext>
            </a:extLst>
          </p:cNvPr>
          <p:cNvSpPr>
            <a:spLocks noGrp="1"/>
          </p:cNvSpPr>
          <p:nvPr>
            <p:ph type="title"/>
          </p:nvPr>
        </p:nvSpPr>
        <p:spPr>
          <a:xfrm>
            <a:off x="433251" y="247560"/>
            <a:ext cx="10515600" cy="549275"/>
          </a:xfrm>
        </p:spPr>
        <p:txBody>
          <a:bodyPr>
            <a:normAutofit/>
          </a:bodyPr>
          <a:lstStyle/>
          <a:p>
            <a:r>
              <a:rPr lang="en-US" sz="2800" dirty="0">
                <a:solidFill>
                  <a:srgbClr val="FF0000"/>
                </a:solidFill>
                <a:latin typeface="Arial Black" panose="020B0A04020102020204" pitchFamily="34" charset="0"/>
              </a:rPr>
              <a:t>Condition Coverage</a:t>
            </a:r>
          </a:p>
        </p:txBody>
      </p:sp>
      <p:sp>
        <p:nvSpPr>
          <p:cNvPr id="7" name="Content Placeholder 6">
            <a:extLst>
              <a:ext uri="{FF2B5EF4-FFF2-40B4-BE49-F238E27FC236}">
                <a16:creationId xmlns:a16="http://schemas.microsoft.com/office/drawing/2014/main" xmlns="" id="{4261238B-0F7F-28E7-05D1-F5063C077D6E}"/>
              </a:ext>
            </a:extLst>
          </p:cNvPr>
          <p:cNvSpPr>
            <a:spLocks noGrp="1"/>
          </p:cNvSpPr>
          <p:nvPr>
            <p:ph idx="1"/>
          </p:nvPr>
        </p:nvSpPr>
        <p:spPr>
          <a:xfrm>
            <a:off x="433250" y="796834"/>
            <a:ext cx="11427823" cy="5939246"/>
          </a:xfrm>
        </p:spPr>
        <p:txBody>
          <a:bodyPr>
            <a:normAutofit lnSpcReduction="10000"/>
          </a:bodyPr>
          <a:lstStyle/>
          <a:p>
            <a:pPr marL="0" indent="0" algn="l">
              <a:lnSpc>
                <a:spcPts val="1875"/>
              </a:lnSpc>
              <a:buNone/>
            </a:pPr>
            <a:r>
              <a:rPr lang="en-US" sz="2400" b="0" i="0" dirty="0">
                <a:solidFill>
                  <a:schemeClr val="accent2">
                    <a:lumMod val="50000"/>
                  </a:schemeClr>
                </a:solidFill>
                <a:effectLst/>
                <a:latin typeface="Berlin Sans FB Demi" panose="020E0802020502020306" pitchFamily="34" charset="0"/>
              </a:rPr>
              <a:t>Advantages of Software Condition Coverage Testing</a:t>
            </a:r>
          </a:p>
          <a:p>
            <a:pPr algn="just">
              <a:lnSpc>
                <a:spcPct val="125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The advantages of the software condition coverage testing are listed below −</a:t>
            </a:r>
          </a:p>
          <a:p>
            <a:pPr algn="just">
              <a:lnSpc>
                <a:spcPct val="125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The software condition coverage testing guarantees that all the conditions in the code are checked at least once.</a:t>
            </a:r>
          </a:p>
          <a:p>
            <a:pPr algn="just">
              <a:lnSpc>
                <a:spcPct val="125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The software condition coverage testing detects defects from the early stages of the software development life cycle(SDLC).</a:t>
            </a:r>
          </a:p>
          <a:p>
            <a:pPr algn="just">
              <a:lnSpc>
                <a:spcPct val="125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The condition coverage testing improves the quality, maintainability, and reliability of the software.</a:t>
            </a:r>
          </a:p>
          <a:p>
            <a:pPr algn="just">
              <a:lnSpc>
                <a:spcPct val="125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The software condition coverage testing helps in faster troubleshooting of errors in the code.</a:t>
            </a:r>
          </a:p>
          <a:p>
            <a:pPr algn="just">
              <a:lnSpc>
                <a:spcPct val="125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The condition coverage testing gives higher confidence, and trust on the code developed for the software.</a:t>
            </a:r>
          </a:p>
          <a:p>
            <a:pPr marL="0" indent="0">
              <a:buNone/>
            </a:pPr>
            <a:endParaRPr lang="en-US" dirty="0"/>
          </a:p>
        </p:txBody>
      </p:sp>
    </p:spTree>
    <p:extLst>
      <p:ext uri="{BB962C8B-B14F-4D97-AF65-F5344CB8AC3E}">
        <p14:creationId xmlns:p14="http://schemas.microsoft.com/office/powerpoint/2010/main" val="1941610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13536E3-AE91-F7F7-C684-5BAD3D1561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A9ABDF5D-22E8-45DE-EFBB-4F6EFC2EF639}"/>
              </a:ext>
            </a:extLst>
          </p:cNvPr>
          <p:cNvSpPr>
            <a:spLocks noGrp="1"/>
          </p:cNvSpPr>
          <p:nvPr>
            <p:ph type="title"/>
          </p:nvPr>
        </p:nvSpPr>
        <p:spPr>
          <a:xfrm>
            <a:off x="433251" y="247560"/>
            <a:ext cx="10515600" cy="549275"/>
          </a:xfrm>
        </p:spPr>
        <p:txBody>
          <a:bodyPr>
            <a:normAutofit/>
          </a:bodyPr>
          <a:lstStyle/>
          <a:p>
            <a:r>
              <a:rPr lang="en-US" sz="2800" dirty="0">
                <a:solidFill>
                  <a:srgbClr val="FF0000"/>
                </a:solidFill>
                <a:latin typeface="Arial Black" panose="020B0A04020102020204" pitchFamily="34" charset="0"/>
              </a:rPr>
              <a:t>Condition Coverage</a:t>
            </a:r>
          </a:p>
        </p:txBody>
      </p:sp>
      <p:sp>
        <p:nvSpPr>
          <p:cNvPr id="7" name="Content Placeholder 6">
            <a:extLst>
              <a:ext uri="{FF2B5EF4-FFF2-40B4-BE49-F238E27FC236}">
                <a16:creationId xmlns:a16="http://schemas.microsoft.com/office/drawing/2014/main" xmlns="" id="{FBAED106-707C-D5F8-3979-8CF405941ACA}"/>
              </a:ext>
            </a:extLst>
          </p:cNvPr>
          <p:cNvSpPr>
            <a:spLocks noGrp="1"/>
          </p:cNvSpPr>
          <p:nvPr>
            <p:ph idx="1"/>
          </p:nvPr>
        </p:nvSpPr>
        <p:spPr>
          <a:xfrm>
            <a:off x="433250" y="796834"/>
            <a:ext cx="11427823" cy="5939246"/>
          </a:xfrm>
        </p:spPr>
        <p:txBody>
          <a:bodyPr>
            <a:normAutofit/>
          </a:bodyPr>
          <a:lstStyle/>
          <a:p>
            <a:pPr marL="0" indent="0">
              <a:buNone/>
            </a:pPr>
            <a:r>
              <a:rPr lang="en-US" b="0" i="0" dirty="0">
                <a:solidFill>
                  <a:schemeClr val="accent2">
                    <a:lumMod val="50000"/>
                  </a:schemeClr>
                </a:solidFill>
                <a:effectLst/>
                <a:latin typeface="Berlin Sans FB Demi" panose="020E0802020502020306" pitchFamily="34" charset="0"/>
              </a:rPr>
              <a:t>Example</a:t>
            </a:r>
          </a:p>
          <a:p>
            <a:pPr marL="0" indent="0">
              <a:buNone/>
            </a:pPr>
            <a:r>
              <a:rPr lang="en-US" b="1" i="0" dirty="0">
                <a:solidFill>
                  <a:schemeClr val="accent2">
                    <a:lumMod val="75000"/>
                  </a:schemeClr>
                </a:solidFill>
                <a:effectLst/>
                <a:latin typeface="Courier New" panose="02070309020205020404" pitchFamily="49" charset="0"/>
              </a:rPr>
              <a:t>Input X, Y, Z, and W </a:t>
            </a:r>
          </a:p>
          <a:p>
            <a:pPr marL="0" indent="0">
              <a:buNone/>
            </a:pPr>
            <a:r>
              <a:rPr lang="en-US" b="1" i="0" dirty="0">
                <a:solidFill>
                  <a:schemeClr val="accent2">
                    <a:lumMod val="75000"/>
                  </a:schemeClr>
                </a:solidFill>
                <a:effectLst/>
                <a:latin typeface="Courier New" panose="02070309020205020404" pitchFamily="49" charset="0"/>
              </a:rPr>
              <a:t>IF (X == 0 || Y == 0) </a:t>
            </a:r>
          </a:p>
          <a:p>
            <a:pPr marL="0" indent="0">
              <a:buNone/>
            </a:pPr>
            <a:r>
              <a:rPr lang="en-US" b="1" i="0" dirty="0">
                <a:solidFill>
                  <a:schemeClr val="accent2">
                    <a:lumMod val="75000"/>
                  </a:schemeClr>
                </a:solidFill>
                <a:effectLst/>
                <a:latin typeface="Courier New" panose="02070309020205020404" pitchFamily="49" charset="0"/>
              </a:rPr>
              <a:t>THEN PRINT 100 </a:t>
            </a:r>
          </a:p>
          <a:p>
            <a:pPr marL="0" indent="0">
              <a:buNone/>
            </a:pPr>
            <a:r>
              <a:rPr lang="en-US" b="1" i="0" dirty="0">
                <a:solidFill>
                  <a:schemeClr val="accent2">
                    <a:lumMod val="75000"/>
                  </a:schemeClr>
                </a:solidFill>
                <a:effectLst/>
                <a:latin typeface="Courier New" panose="02070309020205020404" pitchFamily="49" charset="0"/>
              </a:rPr>
              <a:t>ELSE IF (Z == 0 &amp;&amp; W == 0) </a:t>
            </a:r>
          </a:p>
          <a:p>
            <a:pPr marL="0" indent="0">
              <a:buNone/>
            </a:pPr>
            <a:r>
              <a:rPr lang="en-US" b="1" i="0" dirty="0">
                <a:solidFill>
                  <a:schemeClr val="accent2">
                    <a:lumMod val="75000"/>
                  </a:schemeClr>
                </a:solidFill>
                <a:effectLst/>
                <a:latin typeface="Courier New" panose="02070309020205020404" pitchFamily="49" charset="0"/>
              </a:rPr>
              <a:t>THEN PRINT 200 </a:t>
            </a:r>
          </a:p>
          <a:p>
            <a:pPr marL="0" indent="0">
              <a:buNone/>
            </a:pPr>
            <a:r>
              <a:rPr lang="en-US" b="1" i="0" dirty="0">
                <a:solidFill>
                  <a:schemeClr val="accent2">
                    <a:lumMod val="75000"/>
                  </a:schemeClr>
                </a:solidFill>
                <a:effectLst/>
                <a:latin typeface="Courier New" panose="02070309020205020404" pitchFamily="49" charset="0"/>
              </a:rPr>
              <a:t>END IF </a:t>
            </a:r>
          </a:p>
          <a:p>
            <a:pPr marL="0" indent="0">
              <a:buNone/>
            </a:pPr>
            <a:r>
              <a:rPr lang="en-US" b="1" i="0" dirty="0">
                <a:solidFill>
                  <a:schemeClr val="accent2">
                    <a:lumMod val="75000"/>
                  </a:schemeClr>
                </a:solidFill>
                <a:effectLst/>
                <a:latin typeface="Courier New" panose="02070309020205020404" pitchFamily="49" charset="0"/>
              </a:rPr>
              <a:t>END</a:t>
            </a:r>
          </a:p>
          <a:p>
            <a:pPr marL="0" indent="0">
              <a:buNone/>
            </a:pPr>
            <a:endParaRPr lang="en-US" b="1" dirty="0">
              <a:solidFill>
                <a:schemeClr val="accent2">
                  <a:lumMod val="75000"/>
                </a:schemeClr>
              </a:solidFill>
              <a:latin typeface="Courier New" panose="02070309020205020404" pitchFamily="49" charset="0"/>
            </a:endParaRPr>
          </a:p>
          <a:p>
            <a:pPr marL="0" indent="0">
              <a:buNone/>
            </a:pPr>
            <a:r>
              <a:rPr lang="en-US" b="1" dirty="0">
                <a:solidFill>
                  <a:schemeClr val="accent2">
                    <a:lumMod val="75000"/>
                  </a:schemeClr>
                </a:solidFill>
                <a:latin typeface="Courier New" panose="02070309020205020404" pitchFamily="49" charset="0"/>
              </a:rPr>
              <a:t>Explanation???</a:t>
            </a:r>
            <a:endParaRPr lang="en-US" b="1" dirty="0">
              <a:solidFill>
                <a:schemeClr val="accent2">
                  <a:lumMod val="75000"/>
                </a:schemeClr>
              </a:solidFill>
            </a:endParaRPr>
          </a:p>
        </p:txBody>
      </p:sp>
    </p:spTree>
    <p:extLst>
      <p:ext uri="{BB962C8B-B14F-4D97-AF65-F5344CB8AC3E}">
        <p14:creationId xmlns:p14="http://schemas.microsoft.com/office/powerpoint/2010/main" val="2020629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251" y="247560"/>
            <a:ext cx="10515600" cy="549275"/>
          </a:xfrm>
        </p:spPr>
        <p:txBody>
          <a:bodyPr>
            <a:normAutofit/>
          </a:bodyPr>
          <a:lstStyle/>
          <a:p>
            <a:r>
              <a:rPr lang="en-US" sz="2800" dirty="0">
                <a:solidFill>
                  <a:schemeClr val="accent2">
                    <a:lumMod val="75000"/>
                  </a:schemeClr>
                </a:solidFill>
                <a:latin typeface="Arial Black" panose="020B0A04020102020204" pitchFamily="34" charset="0"/>
              </a:rPr>
              <a:t>Condition Coverage</a:t>
            </a:r>
          </a:p>
        </p:txBody>
      </p:sp>
      <p:sp>
        <p:nvSpPr>
          <p:cNvPr id="7" name="Content Placeholder 6"/>
          <p:cNvSpPr>
            <a:spLocks noGrp="1"/>
          </p:cNvSpPr>
          <p:nvPr>
            <p:ph idx="1"/>
          </p:nvPr>
        </p:nvSpPr>
        <p:spPr>
          <a:xfrm>
            <a:off x="433250" y="796834"/>
            <a:ext cx="11427823" cy="5839097"/>
          </a:xfrm>
        </p:spPr>
        <p:txBody>
          <a:bodyPr>
            <a:normAutofit/>
          </a:bodyPr>
          <a:lstStyle/>
          <a:p>
            <a:pPr marL="0" indent="0">
              <a:buNone/>
            </a:pPr>
            <a:r>
              <a:rPr lang="en-US" sz="2400" b="1" dirty="0">
                <a:solidFill>
                  <a:srgbClr val="0070C0"/>
                </a:solidFill>
                <a:latin typeface="Berlin Sans FB" panose="020E0602020502020306" pitchFamily="34" charset="0"/>
              </a:rPr>
              <a:t>Example 1:</a:t>
            </a:r>
          </a:p>
          <a:p>
            <a:pPr marL="0" indent="0">
              <a:buNone/>
            </a:pPr>
            <a:r>
              <a:rPr lang="en-US" sz="2400" dirty="0">
                <a:solidFill>
                  <a:srgbClr val="0070C0"/>
                </a:solidFill>
                <a:latin typeface="Berlin Sans FB" panose="020E0602020502020306" pitchFamily="34" charset="0"/>
              </a:rPr>
              <a:t>Consider the code snippet below, which will be used to conduct </a:t>
            </a:r>
            <a:r>
              <a:rPr lang="en-US" sz="2400" i="1" dirty="0">
                <a:solidFill>
                  <a:srgbClr val="0070C0"/>
                </a:solidFill>
                <a:latin typeface="Berlin Sans FB" panose="020E0602020502020306" pitchFamily="34" charset="0"/>
              </a:rPr>
              <a:t>condition coverage testing</a:t>
            </a:r>
            <a:r>
              <a:rPr lang="en-US" sz="2400" dirty="0">
                <a:solidFill>
                  <a:srgbClr val="0070C0"/>
                </a:solidFill>
                <a:latin typeface="Berlin Sans FB" panose="020E0602020502020306" pitchFamily="34" charset="0"/>
              </a:rPr>
              <a:t>:</a:t>
            </a:r>
          </a:p>
          <a:p>
            <a:pPr marL="457200" indent="-457200">
              <a:buFont typeface="+mj-lt"/>
              <a:buAutoNum type="arabicPeriod"/>
            </a:pPr>
            <a:r>
              <a:rPr lang="en-US" sz="2400" dirty="0" err="1">
                <a:latin typeface="+mj-lt"/>
              </a:rPr>
              <a:t>int</a:t>
            </a:r>
            <a:r>
              <a:rPr lang="en-US" sz="2400" dirty="0">
                <a:latin typeface="+mj-lt"/>
              </a:rPr>
              <a:t> num1 = 0;</a:t>
            </a:r>
          </a:p>
          <a:p>
            <a:pPr marL="457200" indent="-457200">
              <a:buFont typeface="+mj-lt"/>
              <a:buAutoNum type="arabicPeriod"/>
            </a:pPr>
            <a:r>
              <a:rPr lang="en-US" sz="2400" dirty="0">
                <a:latin typeface="+mj-lt"/>
              </a:rPr>
              <a:t>if(num1&gt;0)</a:t>
            </a:r>
          </a:p>
          <a:p>
            <a:pPr marL="457200" indent="-457200">
              <a:buFont typeface="+mj-lt"/>
              <a:buAutoNum type="arabicPeriod"/>
            </a:pPr>
            <a:r>
              <a:rPr lang="en-US" sz="2400" dirty="0">
                <a:latin typeface="+mj-lt"/>
              </a:rPr>
              <a:t>{</a:t>
            </a:r>
          </a:p>
          <a:p>
            <a:pPr marL="457200" indent="-457200">
              <a:buFont typeface="+mj-lt"/>
              <a:buAutoNum type="arabicPeriod"/>
            </a:pPr>
            <a:r>
              <a:rPr lang="en-US" sz="2400" dirty="0">
                <a:latin typeface="+mj-lt"/>
              </a:rPr>
              <a:t>    </a:t>
            </a:r>
            <a:r>
              <a:rPr lang="en-US" sz="2400" dirty="0" err="1">
                <a:latin typeface="+mj-lt"/>
              </a:rPr>
              <a:t>cout</a:t>
            </a:r>
            <a:r>
              <a:rPr lang="en-US" sz="2400" dirty="0">
                <a:latin typeface="+mj-lt"/>
              </a:rPr>
              <a:t>&lt;&lt;"valid input";</a:t>
            </a:r>
          </a:p>
          <a:p>
            <a:pPr marL="457200" indent="-457200">
              <a:buFont typeface="+mj-lt"/>
              <a:buAutoNum type="arabicPeriod"/>
            </a:pPr>
            <a:r>
              <a:rPr lang="en-US" sz="2400" dirty="0">
                <a:latin typeface="+mj-lt"/>
              </a:rPr>
              <a:t>}</a:t>
            </a:r>
          </a:p>
          <a:p>
            <a:pPr marL="457200" indent="-457200">
              <a:buFont typeface="+mj-lt"/>
              <a:buAutoNum type="arabicPeriod"/>
            </a:pPr>
            <a:r>
              <a:rPr lang="en-US" sz="2400" dirty="0">
                <a:latin typeface="+mj-lt"/>
              </a:rPr>
              <a:t>Else</a:t>
            </a:r>
          </a:p>
          <a:p>
            <a:pPr marL="457200" indent="-457200">
              <a:buFont typeface="+mj-lt"/>
              <a:buAutoNum type="arabicPeriod"/>
            </a:pPr>
            <a:r>
              <a:rPr lang="en-US" sz="2400" dirty="0">
                <a:latin typeface="+mj-lt"/>
              </a:rPr>
              <a:t>{</a:t>
            </a:r>
          </a:p>
          <a:p>
            <a:pPr marL="457200" indent="-457200">
              <a:buFont typeface="+mj-lt"/>
              <a:buAutoNum type="arabicPeriod"/>
            </a:pPr>
            <a:r>
              <a:rPr lang="en-US" sz="2400" dirty="0">
                <a:latin typeface="+mj-lt"/>
              </a:rPr>
              <a:t>    </a:t>
            </a:r>
            <a:r>
              <a:rPr lang="en-US" sz="2400" dirty="0" err="1">
                <a:latin typeface="+mj-lt"/>
              </a:rPr>
              <a:t>cout</a:t>
            </a:r>
            <a:r>
              <a:rPr lang="en-US" sz="2400" dirty="0">
                <a:latin typeface="+mj-lt"/>
              </a:rPr>
              <a:t>&lt;&lt;"invalid input";</a:t>
            </a:r>
          </a:p>
          <a:p>
            <a:pPr marL="457200" indent="-457200">
              <a:buFont typeface="+mj-lt"/>
              <a:buAutoNum type="arabicPeriod"/>
            </a:pPr>
            <a:r>
              <a:rPr lang="en-US" sz="2400" dirty="0">
                <a:latin typeface="+mj-lt"/>
              </a:rPr>
              <a:t>}</a:t>
            </a:r>
            <a:endParaRPr lang="en-US" sz="2400" dirty="0">
              <a:solidFill>
                <a:srgbClr val="0070C0"/>
              </a:solidFill>
              <a:latin typeface="Berlin Sans FB" panose="020E0602020502020306" pitchFamily="34" charset="0"/>
            </a:endParaRPr>
          </a:p>
          <a:p>
            <a:pPr marL="0" indent="0">
              <a:buNone/>
            </a:pPr>
            <a:endParaRPr lang="en-US" dirty="0"/>
          </a:p>
        </p:txBody>
      </p:sp>
    </p:spTree>
    <p:extLst>
      <p:ext uri="{BB962C8B-B14F-4D97-AF65-F5344CB8AC3E}">
        <p14:creationId xmlns:p14="http://schemas.microsoft.com/office/powerpoint/2010/main" val="10685999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251" y="247560"/>
            <a:ext cx="10515600" cy="549275"/>
          </a:xfrm>
        </p:spPr>
        <p:txBody>
          <a:bodyPr>
            <a:normAutofit/>
          </a:bodyPr>
          <a:lstStyle/>
          <a:p>
            <a:r>
              <a:rPr lang="en-US" sz="2800" dirty="0">
                <a:solidFill>
                  <a:schemeClr val="accent2">
                    <a:lumMod val="75000"/>
                  </a:schemeClr>
                </a:solidFill>
                <a:latin typeface="Arial Black" panose="020B0A04020102020204" pitchFamily="34" charset="0"/>
              </a:rPr>
              <a:t>Condition Coverage</a:t>
            </a:r>
          </a:p>
        </p:txBody>
      </p:sp>
      <p:sp>
        <p:nvSpPr>
          <p:cNvPr id="7" name="Content Placeholder 6"/>
          <p:cNvSpPr>
            <a:spLocks noGrp="1"/>
          </p:cNvSpPr>
          <p:nvPr>
            <p:ph idx="1"/>
          </p:nvPr>
        </p:nvSpPr>
        <p:spPr>
          <a:xfrm>
            <a:off x="433250" y="796834"/>
            <a:ext cx="11427823" cy="5603965"/>
          </a:xfrm>
        </p:spPr>
        <p:txBody>
          <a:bodyPr>
            <a:normAutofit/>
          </a:bodyPr>
          <a:lstStyle/>
          <a:p>
            <a:pPr marL="0" indent="0">
              <a:buNone/>
            </a:pPr>
            <a:r>
              <a:rPr lang="en-US" sz="2400" b="1" dirty="0">
                <a:solidFill>
                  <a:srgbClr val="00B050"/>
                </a:solidFill>
                <a:latin typeface="Berlin Sans FB Demi" panose="020E0802020502020306" pitchFamily="34" charset="0"/>
              </a:rPr>
              <a:t>Condition coverage testing</a:t>
            </a:r>
          </a:p>
          <a:p>
            <a:pPr marL="0" indent="0">
              <a:buNone/>
            </a:pPr>
            <a:r>
              <a:rPr lang="en-US" sz="2400" dirty="0">
                <a:solidFill>
                  <a:srgbClr val="0070C0"/>
                </a:solidFill>
                <a:latin typeface="Berlin Sans FB" panose="020E0602020502020306" pitchFamily="34" charset="0"/>
              </a:rPr>
              <a:t>The condition coverage testing of the code above will be as follows:</a:t>
            </a:r>
          </a:p>
          <a:p>
            <a:pPr marL="0" indent="0">
              <a:buNone/>
            </a:pPr>
            <a:endParaRPr lang="en-US" dirty="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943821055"/>
              </p:ext>
            </p:extLst>
          </p:nvPr>
        </p:nvGraphicFramePr>
        <p:xfrm>
          <a:off x="640080" y="1885111"/>
          <a:ext cx="6522583" cy="1920240"/>
        </p:xfrm>
        <a:graphic>
          <a:graphicData uri="http://schemas.openxmlformats.org/drawingml/2006/table">
            <a:tbl>
              <a:tblPr/>
              <a:tblGrid>
                <a:gridCol w="2399666">
                  <a:extLst>
                    <a:ext uri="{9D8B030D-6E8A-4147-A177-3AD203B41FA5}">
                      <a16:colId xmlns:a16="http://schemas.microsoft.com/office/drawing/2014/main" xmlns="" val="1395877035"/>
                    </a:ext>
                  </a:extLst>
                </a:gridCol>
                <a:gridCol w="1997038">
                  <a:extLst>
                    <a:ext uri="{9D8B030D-6E8A-4147-A177-3AD203B41FA5}">
                      <a16:colId xmlns:a16="http://schemas.microsoft.com/office/drawing/2014/main" xmlns="" val="3761474183"/>
                    </a:ext>
                  </a:extLst>
                </a:gridCol>
                <a:gridCol w="2125879">
                  <a:extLst>
                    <a:ext uri="{9D8B030D-6E8A-4147-A177-3AD203B41FA5}">
                      <a16:colId xmlns:a16="http://schemas.microsoft.com/office/drawing/2014/main" xmlns="" val="384356014"/>
                    </a:ext>
                  </a:extLst>
                </a:gridCol>
              </a:tblGrid>
              <a:tr h="0">
                <a:tc>
                  <a:txBody>
                    <a:bodyPr/>
                    <a:lstStyle/>
                    <a:p>
                      <a:pPr algn="ctr" fontAlgn="t"/>
                      <a:endParaRPr lang="en-US" dirty="0">
                        <a:solidFill>
                          <a:srgbClr val="0070C0"/>
                        </a:solidFill>
                        <a:effectLst/>
                      </a:endParaRPr>
                    </a:p>
                    <a:p>
                      <a:pPr algn="ctr" fontAlgn="t"/>
                      <a:r>
                        <a:rPr lang="en-US" dirty="0">
                          <a:solidFill>
                            <a:srgbClr val="0070C0"/>
                          </a:solidFill>
                          <a:effectLst/>
                          <a:latin typeface="var(--font-family-body-lesson-markdown,&quot;Droid Serif&quot;)"/>
                        </a:rPr>
                        <a:t>Test case number</a:t>
                      </a:r>
                    </a:p>
                  </a:txBody>
                  <a:tcPr>
                    <a:lnL>
                      <a:noFill/>
                    </a:lnL>
                    <a:lnR>
                      <a:noFill/>
                    </a:lnR>
                    <a:lnT>
                      <a:noFill/>
                    </a:lnT>
                    <a:lnB>
                      <a:noFill/>
                    </a:lnB>
                    <a:solidFill>
                      <a:srgbClr val="F9FAFB"/>
                    </a:solidFill>
                  </a:tcPr>
                </a:tc>
                <a:tc>
                  <a:txBody>
                    <a:bodyPr/>
                    <a:lstStyle/>
                    <a:p>
                      <a:pPr algn="ctr" fontAlgn="t"/>
                      <a:endParaRPr lang="en-US" dirty="0">
                        <a:solidFill>
                          <a:srgbClr val="0070C0"/>
                        </a:solidFill>
                        <a:effectLst/>
                      </a:endParaRPr>
                    </a:p>
                    <a:p>
                      <a:pPr algn="ctr" fontAlgn="t"/>
                      <a:r>
                        <a:rPr lang="en-US" dirty="0">
                          <a:solidFill>
                            <a:srgbClr val="0070C0"/>
                          </a:solidFill>
                          <a:effectLst/>
                          <a:latin typeface="var(--font-family-body-lesson-markdown,&quot;Droid Serif&quot;)"/>
                        </a:rPr>
                        <a:t>num1&gt;0</a:t>
                      </a:r>
                    </a:p>
                  </a:txBody>
                  <a:tcPr>
                    <a:lnL>
                      <a:noFill/>
                    </a:lnL>
                    <a:lnR>
                      <a:noFill/>
                    </a:lnR>
                    <a:lnT>
                      <a:noFill/>
                    </a:lnT>
                    <a:lnB>
                      <a:noFill/>
                    </a:lnB>
                    <a:solidFill>
                      <a:srgbClr val="F9FAFB"/>
                    </a:solidFill>
                  </a:tcPr>
                </a:tc>
                <a:tc>
                  <a:txBody>
                    <a:bodyPr/>
                    <a:lstStyle/>
                    <a:p>
                      <a:pPr algn="ctr" fontAlgn="t"/>
                      <a:endParaRPr lang="en-US" dirty="0">
                        <a:solidFill>
                          <a:srgbClr val="0070C0"/>
                        </a:solidFill>
                        <a:effectLst/>
                      </a:endParaRPr>
                    </a:p>
                    <a:p>
                      <a:pPr algn="ctr" fontAlgn="t"/>
                      <a:r>
                        <a:rPr lang="en-US" dirty="0">
                          <a:solidFill>
                            <a:srgbClr val="0070C0"/>
                          </a:solidFill>
                          <a:effectLst/>
                          <a:latin typeface="var(--font-family-body-lesson-markdown,&quot;Droid Serif&quot;)"/>
                        </a:rPr>
                        <a:t>Final output</a:t>
                      </a:r>
                    </a:p>
                  </a:txBody>
                  <a:tcPr>
                    <a:lnL>
                      <a:noFill/>
                    </a:lnL>
                    <a:lnR>
                      <a:noFill/>
                    </a:lnR>
                    <a:lnT>
                      <a:noFill/>
                    </a:lnT>
                    <a:lnB>
                      <a:noFill/>
                    </a:lnB>
                    <a:solidFill>
                      <a:srgbClr val="F9FAFB"/>
                    </a:solidFill>
                  </a:tcPr>
                </a:tc>
                <a:extLst>
                  <a:ext uri="{0D108BD9-81ED-4DB2-BD59-A6C34878D82A}">
                    <a16:rowId xmlns:a16="http://schemas.microsoft.com/office/drawing/2014/main" xmlns="" val="2585159348"/>
                  </a:ext>
                </a:extLst>
              </a:tr>
              <a:tr h="0">
                <a:tc>
                  <a:txBody>
                    <a:bodyPr/>
                    <a:lstStyle/>
                    <a:p>
                      <a:pPr algn="ctr" fontAlgn="t"/>
                      <a:endParaRPr lang="en-US">
                        <a:solidFill>
                          <a:srgbClr val="0070C0"/>
                        </a:solidFill>
                        <a:effectLst/>
                      </a:endParaRPr>
                    </a:p>
                    <a:p>
                      <a:pPr algn="ctr" fontAlgn="t"/>
                      <a:r>
                        <a:rPr lang="en-US">
                          <a:solidFill>
                            <a:srgbClr val="0070C0"/>
                          </a:solidFill>
                          <a:effectLst/>
                          <a:latin typeface="var(--font-family-body-lesson-markdown,&quot;Droid Serif&quot;)"/>
                        </a:rPr>
                        <a:t>1</a:t>
                      </a:r>
                    </a:p>
                  </a:txBody>
                  <a:tcPr>
                    <a:lnL>
                      <a:noFill/>
                    </a:lnL>
                    <a:lnR>
                      <a:noFill/>
                    </a:lnR>
                    <a:lnT>
                      <a:noFill/>
                    </a:lnT>
                    <a:lnB>
                      <a:noFill/>
                    </a:lnB>
                    <a:solidFill>
                      <a:srgbClr val="FFFFFF"/>
                    </a:solidFill>
                  </a:tcPr>
                </a:tc>
                <a:tc>
                  <a:txBody>
                    <a:bodyPr/>
                    <a:lstStyle/>
                    <a:p>
                      <a:pPr algn="ctr" fontAlgn="t"/>
                      <a:endParaRPr lang="en-US">
                        <a:solidFill>
                          <a:srgbClr val="0070C0"/>
                        </a:solidFill>
                        <a:effectLst/>
                      </a:endParaRPr>
                    </a:p>
                    <a:p>
                      <a:pPr algn="ctr" fontAlgn="t"/>
                      <a:r>
                        <a:rPr lang="en-US">
                          <a:solidFill>
                            <a:srgbClr val="0070C0"/>
                          </a:solidFill>
                          <a:effectLst/>
                          <a:latin typeface="var(--font-family-body-lesson-markdown,&quot;Droid Serif&quot;)"/>
                        </a:rPr>
                        <a:t>True</a:t>
                      </a:r>
                    </a:p>
                  </a:txBody>
                  <a:tcPr>
                    <a:lnL>
                      <a:noFill/>
                    </a:lnL>
                    <a:lnR>
                      <a:noFill/>
                    </a:lnR>
                    <a:lnT>
                      <a:noFill/>
                    </a:lnT>
                    <a:lnB>
                      <a:noFill/>
                    </a:lnB>
                    <a:solidFill>
                      <a:srgbClr val="FFFFFF"/>
                    </a:solidFill>
                  </a:tcPr>
                </a:tc>
                <a:tc>
                  <a:txBody>
                    <a:bodyPr/>
                    <a:lstStyle/>
                    <a:p>
                      <a:pPr algn="ctr" fontAlgn="t"/>
                      <a:endParaRPr lang="en-US" dirty="0">
                        <a:solidFill>
                          <a:srgbClr val="0070C0"/>
                        </a:solidFill>
                        <a:effectLst/>
                      </a:endParaRPr>
                    </a:p>
                    <a:p>
                      <a:pPr algn="ctr" fontAlgn="t"/>
                      <a:r>
                        <a:rPr lang="en-US" dirty="0">
                          <a:solidFill>
                            <a:srgbClr val="0070C0"/>
                          </a:solidFill>
                          <a:effectLst/>
                          <a:latin typeface="var(--font-family-body-lesson-markdown,&quot;Droid Serif&quot;)"/>
                        </a:rPr>
                        <a:t>True</a:t>
                      </a:r>
                    </a:p>
                  </a:txBody>
                  <a:tcPr>
                    <a:lnL>
                      <a:noFill/>
                    </a:lnL>
                    <a:lnR>
                      <a:noFill/>
                    </a:lnR>
                    <a:lnT>
                      <a:noFill/>
                    </a:lnT>
                    <a:lnB>
                      <a:noFill/>
                    </a:lnB>
                    <a:solidFill>
                      <a:srgbClr val="FFFFFF"/>
                    </a:solidFill>
                  </a:tcPr>
                </a:tc>
                <a:extLst>
                  <a:ext uri="{0D108BD9-81ED-4DB2-BD59-A6C34878D82A}">
                    <a16:rowId xmlns:a16="http://schemas.microsoft.com/office/drawing/2014/main" xmlns="" val="3869836774"/>
                  </a:ext>
                </a:extLst>
              </a:tr>
              <a:tr h="0">
                <a:tc>
                  <a:txBody>
                    <a:bodyPr/>
                    <a:lstStyle/>
                    <a:p>
                      <a:pPr algn="ctr" fontAlgn="t"/>
                      <a:endParaRPr lang="en-US">
                        <a:solidFill>
                          <a:srgbClr val="0070C0"/>
                        </a:solidFill>
                        <a:effectLst/>
                      </a:endParaRPr>
                    </a:p>
                    <a:p>
                      <a:pPr algn="ctr" fontAlgn="t"/>
                      <a:r>
                        <a:rPr lang="en-US">
                          <a:solidFill>
                            <a:srgbClr val="0070C0"/>
                          </a:solidFill>
                          <a:effectLst/>
                          <a:latin typeface="var(--font-family-body-lesson-markdown,&quot;Droid Serif&quot;)"/>
                        </a:rPr>
                        <a:t>2</a:t>
                      </a:r>
                    </a:p>
                  </a:txBody>
                  <a:tcPr>
                    <a:lnL>
                      <a:noFill/>
                    </a:lnL>
                    <a:lnR>
                      <a:noFill/>
                    </a:lnR>
                    <a:lnT>
                      <a:noFill/>
                    </a:lnT>
                    <a:lnB>
                      <a:noFill/>
                    </a:lnB>
                    <a:solidFill>
                      <a:srgbClr val="FFFFFF"/>
                    </a:solidFill>
                  </a:tcPr>
                </a:tc>
                <a:tc>
                  <a:txBody>
                    <a:bodyPr/>
                    <a:lstStyle/>
                    <a:p>
                      <a:pPr algn="ctr" fontAlgn="t"/>
                      <a:endParaRPr lang="en-US" dirty="0">
                        <a:solidFill>
                          <a:srgbClr val="0070C0"/>
                        </a:solidFill>
                        <a:effectLst/>
                      </a:endParaRPr>
                    </a:p>
                    <a:p>
                      <a:pPr algn="ctr" fontAlgn="t"/>
                      <a:r>
                        <a:rPr lang="en-US" dirty="0">
                          <a:solidFill>
                            <a:srgbClr val="0070C0"/>
                          </a:solidFill>
                          <a:effectLst/>
                          <a:latin typeface="var(--font-family-body-lesson-markdown,&quot;Droid Serif&quot;)"/>
                        </a:rPr>
                        <a:t>False</a:t>
                      </a:r>
                    </a:p>
                  </a:txBody>
                  <a:tcPr>
                    <a:lnL>
                      <a:noFill/>
                    </a:lnL>
                    <a:lnR>
                      <a:noFill/>
                    </a:lnR>
                    <a:lnT>
                      <a:noFill/>
                    </a:lnT>
                    <a:lnB>
                      <a:noFill/>
                    </a:lnB>
                    <a:solidFill>
                      <a:srgbClr val="FFFFFF"/>
                    </a:solidFill>
                  </a:tcPr>
                </a:tc>
                <a:tc>
                  <a:txBody>
                    <a:bodyPr/>
                    <a:lstStyle/>
                    <a:p>
                      <a:pPr algn="ctr" fontAlgn="t"/>
                      <a:endParaRPr lang="en-US" dirty="0">
                        <a:solidFill>
                          <a:srgbClr val="0070C0"/>
                        </a:solidFill>
                        <a:effectLst/>
                      </a:endParaRPr>
                    </a:p>
                    <a:p>
                      <a:pPr algn="ctr" fontAlgn="t"/>
                      <a:r>
                        <a:rPr lang="en-US" dirty="0">
                          <a:solidFill>
                            <a:srgbClr val="0070C0"/>
                          </a:solidFill>
                          <a:effectLst/>
                          <a:latin typeface="var(--font-family-body-lesson-markdown,&quot;Droid Serif&quot;)"/>
                        </a:rPr>
                        <a:t>False</a:t>
                      </a:r>
                    </a:p>
                  </a:txBody>
                  <a:tcPr>
                    <a:lnL>
                      <a:noFill/>
                    </a:lnL>
                    <a:lnR>
                      <a:noFill/>
                    </a:lnR>
                    <a:lnT>
                      <a:noFill/>
                    </a:lnT>
                    <a:lnB>
                      <a:noFill/>
                    </a:lnB>
                    <a:solidFill>
                      <a:srgbClr val="FFFFFF"/>
                    </a:solidFill>
                  </a:tcPr>
                </a:tc>
                <a:extLst>
                  <a:ext uri="{0D108BD9-81ED-4DB2-BD59-A6C34878D82A}">
                    <a16:rowId xmlns:a16="http://schemas.microsoft.com/office/drawing/2014/main" xmlns="" val="6869803"/>
                  </a:ext>
                </a:extLst>
              </a:tr>
            </a:tbl>
          </a:graphicData>
        </a:graphic>
      </p:graphicFrame>
    </p:spTree>
    <p:extLst>
      <p:ext uri="{BB962C8B-B14F-4D97-AF65-F5344CB8AC3E}">
        <p14:creationId xmlns:p14="http://schemas.microsoft.com/office/powerpoint/2010/main" val="34347694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251" y="247560"/>
            <a:ext cx="10515600" cy="549275"/>
          </a:xfrm>
        </p:spPr>
        <p:txBody>
          <a:bodyPr>
            <a:normAutofit/>
          </a:bodyPr>
          <a:lstStyle/>
          <a:p>
            <a:r>
              <a:rPr lang="en-US" sz="2800" dirty="0">
                <a:solidFill>
                  <a:schemeClr val="accent2">
                    <a:lumMod val="75000"/>
                  </a:schemeClr>
                </a:solidFill>
                <a:latin typeface="Arial Black" panose="020B0A04020102020204" pitchFamily="34" charset="0"/>
              </a:rPr>
              <a:t>Multiple Condition Coverage</a:t>
            </a:r>
          </a:p>
        </p:txBody>
      </p:sp>
      <p:sp>
        <p:nvSpPr>
          <p:cNvPr id="7" name="Content Placeholder 6"/>
          <p:cNvSpPr>
            <a:spLocks noGrp="1"/>
          </p:cNvSpPr>
          <p:nvPr>
            <p:ph idx="1"/>
          </p:nvPr>
        </p:nvSpPr>
        <p:spPr>
          <a:xfrm>
            <a:off x="433250" y="796834"/>
            <a:ext cx="11427823" cy="5603965"/>
          </a:xfrm>
        </p:spPr>
        <p:txBody>
          <a:bodyPr>
            <a:normAutofit lnSpcReduction="10000"/>
          </a:bodyPr>
          <a:lstStyle/>
          <a:p>
            <a:pPr marL="0" indent="0">
              <a:buNone/>
            </a:pPr>
            <a:r>
              <a:rPr lang="en-US" sz="2400" b="1" dirty="0">
                <a:solidFill>
                  <a:srgbClr val="0070C0"/>
                </a:solidFill>
                <a:latin typeface="Berlin Sans FB" panose="020E0602020502020306" pitchFamily="34" charset="0"/>
              </a:rPr>
              <a:t>Example 2 :</a:t>
            </a:r>
          </a:p>
          <a:p>
            <a:pPr marL="0" indent="0">
              <a:buNone/>
            </a:pPr>
            <a:r>
              <a:rPr lang="en-US" sz="2400" dirty="0">
                <a:solidFill>
                  <a:srgbClr val="0070C0"/>
                </a:solidFill>
                <a:latin typeface="Berlin Sans FB" panose="020E0602020502020306" pitchFamily="34" charset="0"/>
              </a:rPr>
              <a:t>Consider the code snippet below, which will be used to conduct </a:t>
            </a:r>
            <a:r>
              <a:rPr lang="en-US" sz="2400" i="1" dirty="0">
                <a:solidFill>
                  <a:srgbClr val="0070C0"/>
                </a:solidFill>
                <a:latin typeface="Berlin Sans FB" panose="020E0602020502020306" pitchFamily="34" charset="0"/>
              </a:rPr>
              <a:t>condition coverage testing</a:t>
            </a:r>
            <a:r>
              <a:rPr lang="en-US" sz="2400" dirty="0">
                <a:solidFill>
                  <a:srgbClr val="0070C0"/>
                </a:solidFill>
                <a:latin typeface="Berlin Sans FB" panose="020E0602020502020306" pitchFamily="34" charset="0"/>
              </a:rPr>
              <a:t>:</a:t>
            </a:r>
          </a:p>
          <a:p>
            <a:pPr marL="457200" indent="-457200">
              <a:buFont typeface="+mj-lt"/>
              <a:buAutoNum type="arabicPeriod"/>
            </a:pPr>
            <a:r>
              <a:rPr lang="en-US" sz="2400" dirty="0" err="1">
                <a:latin typeface="+mj-lt"/>
              </a:rPr>
              <a:t>int</a:t>
            </a:r>
            <a:r>
              <a:rPr lang="en-US" sz="2400" dirty="0">
                <a:latin typeface="+mj-lt"/>
              </a:rPr>
              <a:t> num1 = 0;</a:t>
            </a:r>
          </a:p>
          <a:p>
            <a:pPr marL="457200" indent="-457200">
              <a:buFont typeface="+mj-lt"/>
              <a:buAutoNum type="arabicPeriod"/>
            </a:pPr>
            <a:r>
              <a:rPr lang="en-US" sz="2400" dirty="0" err="1">
                <a:latin typeface="+mj-lt"/>
              </a:rPr>
              <a:t>int</a:t>
            </a:r>
            <a:r>
              <a:rPr lang="en-US" sz="2400" dirty="0">
                <a:latin typeface="+mj-lt"/>
              </a:rPr>
              <a:t> num2 = 0;</a:t>
            </a:r>
          </a:p>
          <a:p>
            <a:pPr marL="457200" indent="-457200">
              <a:buFont typeface="+mj-lt"/>
              <a:buAutoNum type="arabicPeriod"/>
            </a:pPr>
            <a:r>
              <a:rPr lang="en-US" sz="2400" dirty="0">
                <a:latin typeface="+mj-lt"/>
              </a:rPr>
              <a:t>if((num1&gt;0 || num2&lt;10))</a:t>
            </a:r>
          </a:p>
          <a:p>
            <a:pPr marL="457200" indent="-457200">
              <a:buFont typeface="+mj-lt"/>
              <a:buAutoNum type="arabicPeriod"/>
            </a:pPr>
            <a:r>
              <a:rPr lang="en-US" sz="2400" dirty="0">
                <a:latin typeface="+mj-lt"/>
              </a:rPr>
              <a:t>{</a:t>
            </a:r>
          </a:p>
          <a:p>
            <a:pPr marL="457200" indent="-457200">
              <a:buFont typeface="+mj-lt"/>
              <a:buAutoNum type="arabicPeriod"/>
            </a:pPr>
            <a:r>
              <a:rPr lang="en-US" sz="2400" dirty="0">
                <a:latin typeface="+mj-lt"/>
              </a:rPr>
              <a:t>    </a:t>
            </a:r>
            <a:r>
              <a:rPr lang="en-US" sz="2400" dirty="0" err="1">
                <a:latin typeface="+mj-lt"/>
              </a:rPr>
              <a:t>cout</a:t>
            </a:r>
            <a:r>
              <a:rPr lang="en-US" sz="2400" dirty="0">
                <a:latin typeface="+mj-lt"/>
              </a:rPr>
              <a:t>&lt;&lt;"valid input";</a:t>
            </a:r>
          </a:p>
          <a:p>
            <a:pPr marL="457200" indent="-457200">
              <a:buFont typeface="+mj-lt"/>
              <a:buAutoNum type="arabicPeriod"/>
            </a:pPr>
            <a:r>
              <a:rPr lang="en-US" sz="2400" dirty="0">
                <a:latin typeface="+mj-lt"/>
              </a:rPr>
              <a:t>}</a:t>
            </a:r>
          </a:p>
          <a:p>
            <a:pPr marL="457200" indent="-457200">
              <a:buFont typeface="+mj-lt"/>
              <a:buAutoNum type="arabicPeriod"/>
            </a:pPr>
            <a:r>
              <a:rPr lang="en-US" sz="2400" dirty="0">
                <a:latin typeface="+mj-lt"/>
              </a:rPr>
              <a:t>Else</a:t>
            </a:r>
          </a:p>
          <a:p>
            <a:pPr marL="457200" indent="-457200">
              <a:buFont typeface="+mj-lt"/>
              <a:buAutoNum type="arabicPeriod"/>
            </a:pPr>
            <a:r>
              <a:rPr lang="en-US" sz="2400" dirty="0">
                <a:latin typeface="+mj-lt"/>
              </a:rPr>
              <a:t>{</a:t>
            </a:r>
          </a:p>
          <a:p>
            <a:pPr marL="457200" indent="-457200">
              <a:buFont typeface="+mj-lt"/>
              <a:buAutoNum type="arabicPeriod"/>
            </a:pPr>
            <a:r>
              <a:rPr lang="en-US" sz="2400" dirty="0">
                <a:latin typeface="+mj-lt"/>
              </a:rPr>
              <a:t>    </a:t>
            </a:r>
            <a:r>
              <a:rPr lang="en-US" sz="2400" dirty="0" err="1">
                <a:latin typeface="+mj-lt"/>
              </a:rPr>
              <a:t>cout</a:t>
            </a:r>
            <a:r>
              <a:rPr lang="en-US" sz="2400" dirty="0">
                <a:latin typeface="+mj-lt"/>
              </a:rPr>
              <a:t>&lt;&lt;"invalid input";</a:t>
            </a:r>
          </a:p>
          <a:p>
            <a:pPr marL="457200" indent="-457200">
              <a:buFont typeface="+mj-lt"/>
              <a:buAutoNum type="arabicPeriod"/>
            </a:pPr>
            <a:r>
              <a:rPr lang="en-US" sz="2400" dirty="0">
                <a:latin typeface="+mj-lt"/>
              </a:rPr>
              <a:t>}</a:t>
            </a:r>
          </a:p>
        </p:txBody>
      </p:sp>
    </p:spTree>
    <p:extLst>
      <p:ext uri="{BB962C8B-B14F-4D97-AF65-F5344CB8AC3E}">
        <p14:creationId xmlns:p14="http://schemas.microsoft.com/office/powerpoint/2010/main" val="1728106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TotalTime>
  <Words>1091</Words>
  <Application>Microsoft Office PowerPoint</Application>
  <PresentationFormat>Widescreen</PresentationFormat>
  <Paragraphs>283</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Arial Black</vt:lpstr>
      <vt:lpstr>Berlin Sans FB</vt:lpstr>
      <vt:lpstr>Berlin Sans FB Demi</vt:lpstr>
      <vt:lpstr>Calibri</vt:lpstr>
      <vt:lpstr>Calibri Light</vt:lpstr>
      <vt:lpstr>Courier New</vt:lpstr>
      <vt:lpstr>var(--font-family-body-lesson-markdown,"Droid Serif")</vt:lpstr>
      <vt:lpstr>Wingdings</vt:lpstr>
      <vt:lpstr>Office Theme</vt:lpstr>
      <vt:lpstr>White-Box Testing</vt:lpstr>
      <vt:lpstr>Condition Coverage</vt:lpstr>
      <vt:lpstr>Condition Coverage</vt:lpstr>
      <vt:lpstr>Condition Coverage</vt:lpstr>
      <vt:lpstr>Condition Coverage</vt:lpstr>
      <vt:lpstr>Condition Coverage</vt:lpstr>
      <vt:lpstr>Condition Coverage</vt:lpstr>
      <vt:lpstr>Condition Coverage</vt:lpstr>
      <vt:lpstr>Multiple Condition Coverage</vt:lpstr>
      <vt:lpstr>Condition Coverage</vt:lpstr>
      <vt:lpstr>Condition Coverage</vt:lpstr>
      <vt:lpstr>Condition Coverage</vt:lpstr>
      <vt:lpstr>Condition Coverage</vt:lpstr>
      <vt:lpstr>Condition Coverage</vt:lpstr>
      <vt:lpstr>Multiple Condition Coverage</vt:lpstr>
      <vt:lpstr>Multiple Condition Coverage VS Branch Coverage</vt:lpstr>
      <vt:lpstr>Determining the set of test cases to achieve MC/DC</vt:lpstr>
      <vt:lpstr>Determining the set of test cases to achieve MC/DC</vt:lpstr>
      <vt:lpstr>Determining the set of test cases to achieve MC/DC</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White-Box Testing</dc:title>
  <dc:creator>User</dc:creator>
  <cp:lastModifiedBy>CSE</cp:lastModifiedBy>
  <cp:revision>12</cp:revision>
  <dcterms:created xsi:type="dcterms:W3CDTF">2023-10-18T02:41:51Z</dcterms:created>
  <dcterms:modified xsi:type="dcterms:W3CDTF">2024-11-03T04:07:38Z</dcterms:modified>
</cp:coreProperties>
</file>