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5A626-970C-077B-2977-8B06ACC1EF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3B97BB-156C-10F4-1F17-991C69FC96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D6E5FB-5215-BD4A-B06D-634D9F7568E9}"/>
              </a:ext>
            </a:extLst>
          </p:cNvPr>
          <p:cNvSpPr>
            <a:spLocks noGrp="1"/>
          </p:cNvSpPr>
          <p:nvPr>
            <p:ph type="dt" sz="half" idx="10"/>
          </p:nvPr>
        </p:nvSpPr>
        <p:spPr/>
        <p:txBody>
          <a:bodyPr/>
          <a:lstStyle/>
          <a:p>
            <a:fld id="{FFB2D2BF-96B6-4144-A73F-F34FCF9034C3}" type="datetimeFigureOut">
              <a:rPr lang="en-US" smtClean="0"/>
              <a:t>11/6/2024</a:t>
            </a:fld>
            <a:endParaRPr lang="en-US"/>
          </a:p>
        </p:txBody>
      </p:sp>
      <p:sp>
        <p:nvSpPr>
          <p:cNvPr id="5" name="Footer Placeholder 4">
            <a:extLst>
              <a:ext uri="{FF2B5EF4-FFF2-40B4-BE49-F238E27FC236}">
                <a16:creationId xmlns:a16="http://schemas.microsoft.com/office/drawing/2014/main" id="{E49491FD-7779-A54B-BE7E-DE6E1F6C42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E8A93-7B0A-10E0-AE2F-A5AB1756E051}"/>
              </a:ext>
            </a:extLst>
          </p:cNvPr>
          <p:cNvSpPr>
            <a:spLocks noGrp="1"/>
          </p:cNvSpPr>
          <p:nvPr>
            <p:ph type="sldNum" sz="quarter" idx="12"/>
          </p:nvPr>
        </p:nvSpPr>
        <p:spPr/>
        <p:txBody>
          <a:bodyPr/>
          <a:lstStyle/>
          <a:p>
            <a:fld id="{8B4247E3-F334-4053-B52D-C0DB4EBA82CE}" type="slidenum">
              <a:rPr lang="en-US" smtClean="0"/>
              <a:t>‹#›</a:t>
            </a:fld>
            <a:endParaRPr lang="en-US"/>
          </a:p>
        </p:txBody>
      </p:sp>
    </p:spTree>
    <p:extLst>
      <p:ext uri="{BB962C8B-B14F-4D97-AF65-F5344CB8AC3E}">
        <p14:creationId xmlns:p14="http://schemas.microsoft.com/office/powerpoint/2010/main" val="3549861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76EF-6B2E-5D33-7F08-49A959AFD7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3B5139-C384-E27C-0F89-C924034A8B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CAD182-8960-092B-DB91-1C0508CF406B}"/>
              </a:ext>
            </a:extLst>
          </p:cNvPr>
          <p:cNvSpPr>
            <a:spLocks noGrp="1"/>
          </p:cNvSpPr>
          <p:nvPr>
            <p:ph type="dt" sz="half" idx="10"/>
          </p:nvPr>
        </p:nvSpPr>
        <p:spPr/>
        <p:txBody>
          <a:bodyPr/>
          <a:lstStyle/>
          <a:p>
            <a:fld id="{FFB2D2BF-96B6-4144-A73F-F34FCF9034C3}" type="datetimeFigureOut">
              <a:rPr lang="en-US" smtClean="0"/>
              <a:t>11/6/2024</a:t>
            </a:fld>
            <a:endParaRPr lang="en-US"/>
          </a:p>
        </p:txBody>
      </p:sp>
      <p:sp>
        <p:nvSpPr>
          <p:cNvPr id="5" name="Footer Placeholder 4">
            <a:extLst>
              <a:ext uri="{FF2B5EF4-FFF2-40B4-BE49-F238E27FC236}">
                <a16:creationId xmlns:a16="http://schemas.microsoft.com/office/drawing/2014/main" id="{5B7EAFF1-E3AD-F95C-B745-E90AFA027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4474B3-D80A-A853-5C21-23E9CA93D943}"/>
              </a:ext>
            </a:extLst>
          </p:cNvPr>
          <p:cNvSpPr>
            <a:spLocks noGrp="1"/>
          </p:cNvSpPr>
          <p:nvPr>
            <p:ph type="sldNum" sz="quarter" idx="12"/>
          </p:nvPr>
        </p:nvSpPr>
        <p:spPr/>
        <p:txBody>
          <a:bodyPr/>
          <a:lstStyle/>
          <a:p>
            <a:fld id="{8B4247E3-F334-4053-B52D-C0DB4EBA82CE}" type="slidenum">
              <a:rPr lang="en-US" smtClean="0"/>
              <a:t>‹#›</a:t>
            </a:fld>
            <a:endParaRPr lang="en-US"/>
          </a:p>
        </p:txBody>
      </p:sp>
    </p:spTree>
    <p:extLst>
      <p:ext uri="{BB962C8B-B14F-4D97-AF65-F5344CB8AC3E}">
        <p14:creationId xmlns:p14="http://schemas.microsoft.com/office/powerpoint/2010/main" val="3417065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BB750D-24CA-77A0-7CC0-0ED4E20D721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2803C6-BFD4-9C11-1795-B2A9344365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48643-FC49-E287-546D-F665ED50A7B4}"/>
              </a:ext>
            </a:extLst>
          </p:cNvPr>
          <p:cNvSpPr>
            <a:spLocks noGrp="1"/>
          </p:cNvSpPr>
          <p:nvPr>
            <p:ph type="dt" sz="half" idx="10"/>
          </p:nvPr>
        </p:nvSpPr>
        <p:spPr/>
        <p:txBody>
          <a:bodyPr/>
          <a:lstStyle/>
          <a:p>
            <a:fld id="{FFB2D2BF-96B6-4144-A73F-F34FCF9034C3}" type="datetimeFigureOut">
              <a:rPr lang="en-US" smtClean="0"/>
              <a:t>11/6/2024</a:t>
            </a:fld>
            <a:endParaRPr lang="en-US"/>
          </a:p>
        </p:txBody>
      </p:sp>
      <p:sp>
        <p:nvSpPr>
          <p:cNvPr id="5" name="Footer Placeholder 4">
            <a:extLst>
              <a:ext uri="{FF2B5EF4-FFF2-40B4-BE49-F238E27FC236}">
                <a16:creationId xmlns:a16="http://schemas.microsoft.com/office/drawing/2014/main" id="{177CA7C3-9663-359B-80EB-19CFD43DD6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11F57-E417-E955-B4CE-665B057E7E09}"/>
              </a:ext>
            </a:extLst>
          </p:cNvPr>
          <p:cNvSpPr>
            <a:spLocks noGrp="1"/>
          </p:cNvSpPr>
          <p:nvPr>
            <p:ph type="sldNum" sz="quarter" idx="12"/>
          </p:nvPr>
        </p:nvSpPr>
        <p:spPr/>
        <p:txBody>
          <a:bodyPr/>
          <a:lstStyle/>
          <a:p>
            <a:fld id="{8B4247E3-F334-4053-B52D-C0DB4EBA82CE}" type="slidenum">
              <a:rPr lang="en-US" smtClean="0"/>
              <a:t>‹#›</a:t>
            </a:fld>
            <a:endParaRPr lang="en-US"/>
          </a:p>
        </p:txBody>
      </p:sp>
    </p:spTree>
    <p:extLst>
      <p:ext uri="{BB962C8B-B14F-4D97-AF65-F5344CB8AC3E}">
        <p14:creationId xmlns:p14="http://schemas.microsoft.com/office/powerpoint/2010/main" val="2781605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75E5A-E731-3F11-2EC8-7C0F861D62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6304C0-2A82-6DE8-4174-4D8CE051CB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723827-7DAF-5BB7-3E4D-17E82C970281}"/>
              </a:ext>
            </a:extLst>
          </p:cNvPr>
          <p:cNvSpPr>
            <a:spLocks noGrp="1"/>
          </p:cNvSpPr>
          <p:nvPr>
            <p:ph type="dt" sz="half" idx="10"/>
          </p:nvPr>
        </p:nvSpPr>
        <p:spPr/>
        <p:txBody>
          <a:bodyPr/>
          <a:lstStyle/>
          <a:p>
            <a:fld id="{FFB2D2BF-96B6-4144-A73F-F34FCF9034C3}" type="datetimeFigureOut">
              <a:rPr lang="en-US" smtClean="0"/>
              <a:t>11/6/2024</a:t>
            </a:fld>
            <a:endParaRPr lang="en-US"/>
          </a:p>
        </p:txBody>
      </p:sp>
      <p:sp>
        <p:nvSpPr>
          <p:cNvPr id="5" name="Footer Placeholder 4">
            <a:extLst>
              <a:ext uri="{FF2B5EF4-FFF2-40B4-BE49-F238E27FC236}">
                <a16:creationId xmlns:a16="http://schemas.microsoft.com/office/drawing/2014/main" id="{7504E804-14BF-323C-9162-A2905BCB0A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CA4989-96CF-1F81-6904-CC1FDADA47DC}"/>
              </a:ext>
            </a:extLst>
          </p:cNvPr>
          <p:cNvSpPr>
            <a:spLocks noGrp="1"/>
          </p:cNvSpPr>
          <p:nvPr>
            <p:ph type="sldNum" sz="quarter" idx="12"/>
          </p:nvPr>
        </p:nvSpPr>
        <p:spPr/>
        <p:txBody>
          <a:bodyPr/>
          <a:lstStyle/>
          <a:p>
            <a:fld id="{8B4247E3-F334-4053-B52D-C0DB4EBA82CE}" type="slidenum">
              <a:rPr lang="en-US" smtClean="0"/>
              <a:t>‹#›</a:t>
            </a:fld>
            <a:endParaRPr lang="en-US"/>
          </a:p>
        </p:txBody>
      </p:sp>
    </p:spTree>
    <p:extLst>
      <p:ext uri="{BB962C8B-B14F-4D97-AF65-F5344CB8AC3E}">
        <p14:creationId xmlns:p14="http://schemas.microsoft.com/office/powerpoint/2010/main" val="267730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6887D-34B2-D498-95C2-834066705A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B20BE7-B6EA-2631-CDD0-3E19949164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C2B933-443E-7C19-3CDC-66A703676030}"/>
              </a:ext>
            </a:extLst>
          </p:cNvPr>
          <p:cNvSpPr>
            <a:spLocks noGrp="1"/>
          </p:cNvSpPr>
          <p:nvPr>
            <p:ph type="dt" sz="half" idx="10"/>
          </p:nvPr>
        </p:nvSpPr>
        <p:spPr/>
        <p:txBody>
          <a:bodyPr/>
          <a:lstStyle/>
          <a:p>
            <a:fld id="{FFB2D2BF-96B6-4144-A73F-F34FCF9034C3}" type="datetimeFigureOut">
              <a:rPr lang="en-US" smtClean="0"/>
              <a:t>11/6/2024</a:t>
            </a:fld>
            <a:endParaRPr lang="en-US"/>
          </a:p>
        </p:txBody>
      </p:sp>
      <p:sp>
        <p:nvSpPr>
          <p:cNvPr id="5" name="Footer Placeholder 4">
            <a:extLst>
              <a:ext uri="{FF2B5EF4-FFF2-40B4-BE49-F238E27FC236}">
                <a16:creationId xmlns:a16="http://schemas.microsoft.com/office/drawing/2014/main" id="{F32223A4-BB49-D781-EC97-BCBEE606B7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03B85-35B7-88D8-628A-20A9620F9354}"/>
              </a:ext>
            </a:extLst>
          </p:cNvPr>
          <p:cNvSpPr>
            <a:spLocks noGrp="1"/>
          </p:cNvSpPr>
          <p:nvPr>
            <p:ph type="sldNum" sz="quarter" idx="12"/>
          </p:nvPr>
        </p:nvSpPr>
        <p:spPr/>
        <p:txBody>
          <a:bodyPr/>
          <a:lstStyle/>
          <a:p>
            <a:fld id="{8B4247E3-F334-4053-B52D-C0DB4EBA82CE}" type="slidenum">
              <a:rPr lang="en-US" smtClean="0"/>
              <a:t>‹#›</a:t>
            </a:fld>
            <a:endParaRPr lang="en-US"/>
          </a:p>
        </p:txBody>
      </p:sp>
    </p:spTree>
    <p:extLst>
      <p:ext uri="{BB962C8B-B14F-4D97-AF65-F5344CB8AC3E}">
        <p14:creationId xmlns:p14="http://schemas.microsoft.com/office/powerpoint/2010/main" val="2538797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CED8-8980-D5F9-FE51-98432229A0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CA4B69-6AF5-CE8C-D6E6-29A6096C63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2390E1-6C30-C4DE-280A-C9612149BD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B80098-E0BE-2A97-AD4D-FCA4CBB1C16E}"/>
              </a:ext>
            </a:extLst>
          </p:cNvPr>
          <p:cNvSpPr>
            <a:spLocks noGrp="1"/>
          </p:cNvSpPr>
          <p:nvPr>
            <p:ph type="dt" sz="half" idx="10"/>
          </p:nvPr>
        </p:nvSpPr>
        <p:spPr/>
        <p:txBody>
          <a:bodyPr/>
          <a:lstStyle/>
          <a:p>
            <a:fld id="{FFB2D2BF-96B6-4144-A73F-F34FCF9034C3}" type="datetimeFigureOut">
              <a:rPr lang="en-US" smtClean="0"/>
              <a:t>11/6/2024</a:t>
            </a:fld>
            <a:endParaRPr lang="en-US"/>
          </a:p>
        </p:txBody>
      </p:sp>
      <p:sp>
        <p:nvSpPr>
          <p:cNvPr id="6" name="Footer Placeholder 5">
            <a:extLst>
              <a:ext uri="{FF2B5EF4-FFF2-40B4-BE49-F238E27FC236}">
                <a16:creationId xmlns:a16="http://schemas.microsoft.com/office/drawing/2014/main" id="{8CBC5055-692E-D1F8-405D-6D51DE6B0F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0CCF53-2B61-30B0-A3E3-7AB7FE74A13F}"/>
              </a:ext>
            </a:extLst>
          </p:cNvPr>
          <p:cNvSpPr>
            <a:spLocks noGrp="1"/>
          </p:cNvSpPr>
          <p:nvPr>
            <p:ph type="sldNum" sz="quarter" idx="12"/>
          </p:nvPr>
        </p:nvSpPr>
        <p:spPr/>
        <p:txBody>
          <a:bodyPr/>
          <a:lstStyle/>
          <a:p>
            <a:fld id="{8B4247E3-F334-4053-B52D-C0DB4EBA82CE}" type="slidenum">
              <a:rPr lang="en-US" smtClean="0"/>
              <a:t>‹#›</a:t>
            </a:fld>
            <a:endParaRPr lang="en-US"/>
          </a:p>
        </p:txBody>
      </p:sp>
    </p:spTree>
    <p:extLst>
      <p:ext uri="{BB962C8B-B14F-4D97-AF65-F5344CB8AC3E}">
        <p14:creationId xmlns:p14="http://schemas.microsoft.com/office/powerpoint/2010/main" val="149786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A155-AF4C-4CC2-938C-ADB91DB1A3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E0793B-2A5F-6B35-5D65-6F9FF63EDC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AB6217-7855-EF6F-4A8B-A141BDE47F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7FBB75-8738-D698-43F4-37BAFF605C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8DF738-E44A-A356-393E-0EC078EC99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DFBBC4-2670-0EEE-D1FE-21830AAF595D}"/>
              </a:ext>
            </a:extLst>
          </p:cNvPr>
          <p:cNvSpPr>
            <a:spLocks noGrp="1"/>
          </p:cNvSpPr>
          <p:nvPr>
            <p:ph type="dt" sz="half" idx="10"/>
          </p:nvPr>
        </p:nvSpPr>
        <p:spPr/>
        <p:txBody>
          <a:bodyPr/>
          <a:lstStyle/>
          <a:p>
            <a:fld id="{FFB2D2BF-96B6-4144-A73F-F34FCF9034C3}" type="datetimeFigureOut">
              <a:rPr lang="en-US" smtClean="0"/>
              <a:t>11/6/2024</a:t>
            </a:fld>
            <a:endParaRPr lang="en-US"/>
          </a:p>
        </p:txBody>
      </p:sp>
      <p:sp>
        <p:nvSpPr>
          <p:cNvPr id="8" name="Footer Placeholder 7">
            <a:extLst>
              <a:ext uri="{FF2B5EF4-FFF2-40B4-BE49-F238E27FC236}">
                <a16:creationId xmlns:a16="http://schemas.microsoft.com/office/drawing/2014/main" id="{E6AA9C69-9674-375B-D5E3-EF24668904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C53AEE-B23B-02DB-07C0-18AE9D118498}"/>
              </a:ext>
            </a:extLst>
          </p:cNvPr>
          <p:cNvSpPr>
            <a:spLocks noGrp="1"/>
          </p:cNvSpPr>
          <p:nvPr>
            <p:ph type="sldNum" sz="quarter" idx="12"/>
          </p:nvPr>
        </p:nvSpPr>
        <p:spPr/>
        <p:txBody>
          <a:bodyPr/>
          <a:lstStyle/>
          <a:p>
            <a:fld id="{8B4247E3-F334-4053-B52D-C0DB4EBA82CE}" type="slidenum">
              <a:rPr lang="en-US" smtClean="0"/>
              <a:t>‹#›</a:t>
            </a:fld>
            <a:endParaRPr lang="en-US"/>
          </a:p>
        </p:txBody>
      </p:sp>
    </p:spTree>
    <p:extLst>
      <p:ext uri="{BB962C8B-B14F-4D97-AF65-F5344CB8AC3E}">
        <p14:creationId xmlns:p14="http://schemas.microsoft.com/office/powerpoint/2010/main" val="1745948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8F823-1FFD-5833-ACD3-DBFA10600F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8F47B6-4F8F-2699-8620-0FFAC22DBE3D}"/>
              </a:ext>
            </a:extLst>
          </p:cNvPr>
          <p:cNvSpPr>
            <a:spLocks noGrp="1"/>
          </p:cNvSpPr>
          <p:nvPr>
            <p:ph type="dt" sz="half" idx="10"/>
          </p:nvPr>
        </p:nvSpPr>
        <p:spPr/>
        <p:txBody>
          <a:bodyPr/>
          <a:lstStyle/>
          <a:p>
            <a:fld id="{FFB2D2BF-96B6-4144-A73F-F34FCF9034C3}" type="datetimeFigureOut">
              <a:rPr lang="en-US" smtClean="0"/>
              <a:t>11/6/2024</a:t>
            </a:fld>
            <a:endParaRPr lang="en-US"/>
          </a:p>
        </p:txBody>
      </p:sp>
      <p:sp>
        <p:nvSpPr>
          <p:cNvPr id="4" name="Footer Placeholder 3">
            <a:extLst>
              <a:ext uri="{FF2B5EF4-FFF2-40B4-BE49-F238E27FC236}">
                <a16:creationId xmlns:a16="http://schemas.microsoft.com/office/drawing/2014/main" id="{9C2F33D3-1BD6-24BE-C723-9BE30DC28C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05E7E0-BDAB-3FC6-3510-96E44FA9D93C}"/>
              </a:ext>
            </a:extLst>
          </p:cNvPr>
          <p:cNvSpPr>
            <a:spLocks noGrp="1"/>
          </p:cNvSpPr>
          <p:nvPr>
            <p:ph type="sldNum" sz="quarter" idx="12"/>
          </p:nvPr>
        </p:nvSpPr>
        <p:spPr/>
        <p:txBody>
          <a:bodyPr/>
          <a:lstStyle/>
          <a:p>
            <a:fld id="{8B4247E3-F334-4053-B52D-C0DB4EBA82CE}" type="slidenum">
              <a:rPr lang="en-US" smtClean="0"/>
              <a:t>‹#›</a:t>
            </a:fld>
            <a:endParaRPr lang="en-US"/>
          </a:p>
        </p:txBody>
      </p:sp>
    </p:spTree>
    <p:extLst>
      <p:ext uri="{BB962C8B-B14F-4D97-AF65-F5344CB8AC3E}">
        <p14:creationId xmlns:p14="http://schemas.microsoft.com/office/powerpoint/2010/main" val="157674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F30BF2-097C-A836-1B0E-8E03AC0DA2C5}"/>
              </a:ext>
            </a:extLst>
          </p:cNvPr>
          <p:cNvSpPr>
            <a:spLocks noGrp="1"/>
          </p:cNvSpPr>
          <p:nvPr>
            <p:ph type="dt" sz="half" idx="10"/>
          </p:nvPr>
        </p:nvSpPr>
        <p:spPr/>
        <p:txBody>
          <a:bodyPr/>
          <a:lstStyle/>
          <a:p>
            <a:fld id="{FFB2D2BF-96B6-4144-A73F-F34FCF9034C3}" type="datetimeFigureOut">
              <a:rPr lang="en-US" smtClean="0"/>
              <a:t>11/6/2024</a:t>
            </a:fld>
            <a:endParaRPr lang="en-US"/>
          </a:p>
        </p:txBody>
      </p:sp>
      <p:sp>
        <p:nvSpPr>
          <p:cNvPr id="3" name="Footer Placeholder 2">
            <a:extLst>
              <a:ext uri="{FF2B5EF4-FFF2-40B4-BE49-F238E27FC236}">
                <a16:creationId xmlns:a16="http://schemas.microsoft.com/office/drawing/2014/main" id="{7D7C70EE-6AB5-C5B5-04A1-BEE6EECFE5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D440FB-F092-C959-C3B0-BB10D051F075}"/>
              </a:ext>
            </a:extLst>
          </p:cNvPr>
          <p:cNvSpPr>
            <a:spLocks noGrp="1"/>
          </p:cNvSpPr>
          <p:nvPr>
            <p:ph type="sldNum" sz="quarter" idx="12"/>
          </p:nvPr>
        </p:nvSpPr>
        <p:spPr/>
        <p:txBody>
          <a:bodyPr/>
          <a:lstStyle/>
          <a:p>
            <a:fld id="{8B4247E3-F334-4053-B52D-C0DB4EBA82CE}" type="slidenum">
              <a:rPr lang="en-US" smtClean="0"/>
              <a:t>‹#›</a:t>
            </a:fld>
            <a:endParaRPr lang="en-US"/>
          </a:p>
        </p:txBody>
      </p:sp>
    </p:spTree>
    <p:extLst>
      <p:ext uri="{BB962C8B-B14F-4D97-AF65-F5344CB8AC3E}">
        <p14:creationId xmlns:p14="http://schemas.microsoft.com/office/powerpoint/2010/main" val="3831097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4DB4-3DFE-8C49-C5B4-47C5CB607D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6624FD-C9B4-C8BA-DFEF-524471D597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0F7FAC-3E2F-D696-2A3F-2CF78E6E5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E9810A-D3C8-0EFA-40DF-CA0C6E8AA12A}"/>
              </a:ext>
            </a:extLst>
          </p:cNvPr>
          <p:cNvSpPr>
            <a:spLocks noGrp="1"/>
          </p:cNvSpPr>
          <p:nvPr>
            <p:ph type="dt" sz="half" idx="10"/>
          </p:nvPr>
        </p:nvSpPr>
        <p:spPr/>
        <p:txBody>
          <a:bodyPr/>
          <a:lstStyle/>
          <a:p>
            <a:fld id="{FFB2D2BF-96B6-4144-A73F-F34FCF9034C3}" type="datetimeFigureOut">
              <a:rPr lang="en-US" smtClean="0"/>
              <a:t>11/6/2024</a:t>
            </a:fld>
            <a:endParaRPr lang="en-US"/>
          </a:p>
        </p:txBody>
      </p:sp>
      <p:sp>
        <p:nvSpPr>
          <p:cNvPr id="6" name="Footer Placeholder 5">
            <a:extLst>
              <a:ext uri="{FF2B5EF4-FFF2-40B4-BE49-F238E27FC236}">
                <a16:creationId xmlns:a16="http://schemas.microsoft.com/office/drawing/2014/main" id="{A1CE9CCD-801D-4A43-555F-7D1372DD39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C681B5-9C61-9955-6A82-33BC5EDC900C}"/>
              </a:ext>
            </a:extLst>
          </p:cNvPr>
          <p:cNvSpPr>
            <a:spLocks noGrp="1"/>
          </p:cNvSpPr>
          <p:nvPr>
            <p:ph type="sldNum" sz="quarter" idx="12"/>
          </p:nvPr>
        </p:nvSpPr>
        <p:spPr/>
        <p:txBody>
          <a:bodyPr/>
          <a:lstStyle/>
          <a:p>
            <a:fld id="{8B4247E3-F334-4053-B52D-C0DB4EBA82CE}" type="slidenum">
              <a:rPr lang="en-US" smtClean="0"/>
              <a:t>‹#›</a:t>
            </a:fld>
            <a:endParaRPr lang="en-US"/>
          </a:p>
        </p:txBody>
      </p:sp>
    </p:spTree>
    <p:extLst>
      <p:ext uri="{BB962C8B-B14F-4D97-AF65-F5344CB8AC3E}">
        <p14:creationId xmlns:p14="http://schemas.microsoft.com/office/powerpoint/2010/main" val="442119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7900-0023-470D-9444-B7534BF550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79CA3D-47DD-36EE-AF4E-759DDAAEB4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3155C8-4231-5A63-BD2F-758CC403A9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05065-23AC-C570-BE91-A875CE805569}"/>
              </a:ext>
            </a:extLst>
          </p:cNvPr>
          <p:cNvSpPr>
            <a:spLocks noGrp="1"/>
          </p:cNvSpPr>
          <p:nvPr>
            <p:ph type="dt" sz="half" idx="10"/>
          </p:nvPr>
        </p:nvSpPr>
        <p:spPr/>
        <p:txBody>
          <a:bodyPr/>
          <a:lstStyle/>
          <a:p>
            <a:fld id="{FFB2D2BF-96B6-4144-A73F-F34FCF9034C3}" type="datetimeFigureOut">
              <a:rPr lang="en-US" smtClean="0"/>
              <a:t>11/6/2024</a:t>
            </a:fld>
            <a:endParaRPr lang="en-US"/>
          </a:p>
        </p:txBody>
      </p:sp>
      <p:sp>
        <p:nvSpPr>
          <p:cNvPr id="6" name="Footer Placeholder 5">
            <a:extLst>
              <a:ext uri="{FF2B5EF4-FFF2-40B4-BE49-F238E27FC236}">
                <a16:creationId xmlns:a16="http://schemas.microsoft.com/office/drawing/2014/main" id="{B70821FD-1868-FD64-1FFC-80C19A4931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1295FD-CF98-7B19-FA69-5714F20F4BB5}"/>
              </a:ext>
            </a:extLst>
          </p:cNvPr>
          <p:cNvSpPr>
            <a:spLocks noGrp="1"/>
          </p:cNvSpPr>
          <p:nvPr>
            <p:ph type="sldNum" sz="quarter" idx="12"/>
          </p:nvPr>
        </p:nvSpPr>
        <p:spPr/>
        <p:txBody>
          <a:bodyPr/>
          <a:lstStyle/>
          <a:p>
            <a:fld id="{8B4247E3-F334-4053-B52D-C0DB4EBA82CE}" type="slidenum">
              <a:rPr lang="en-US" smtClean="0"/>
              <a:t>‹#›</a:t>
            </a:fld>
            <a:endParaRPr lang="en-US"/>
          </a:p>
        </p:txBody>
      </p:sp>
    </p:spTree>
    <p:extLst>
      <p:ext uri="{BB962C8B-B14F-4D97-AF65-F5344CB8AC3E}">
        <p14:creationId xmlns:p14="http://schemas.microsoft.com/office/powerpoint/2010/main" val="1145567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6A1381-6E00-0406-6AAB-448AB69231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419796-6927-5C2A-587F-3CC71A2E6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0B6CB-2842-1A51-6228-B135C003CA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B2D2BF-96B6-4144-A73F-F34FCF9034C3}" type="datetimeFigureOut">
              <a:rPr lang="en-US" smtClean="0"/>
              <a:t>11/6/2024</a:t>
            </a:fld>
            <a:endParaRPr lang="en-US"/>
          </a:p>
        </p:txBody>
      </p:sp>
      <p:sp>
        <p:nvSpPr>
          <p:cNvPr id="5" name="Footer Placeholder 4">
            <a:extLst>
              <a:ext uri="{FF2B5EF4-FFF2-40B4-BE49-F238E27FC236}">
                <a16:creationId xmlns:a16="http://schemas.microsoft.com/office/drawing/2014/main" id="{458C4F64-8EE3-C42A-50B1-1DFD6DBCBD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CD0CBC-94FF-98BC-E233-82EE6DDC14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247E3-F334-4053-B52D-C0DB4EBA82CE}" type="slidenum">
              <a:rPr lang="en-US" smtClean="0"/>
              <a:t>‹#›</a:t>
            </a:fld>
            <a:endParaRPr lang="en-US"/>
          </a:p>
        </p:txBody>
      </p:sp>
    </p:spTree>
    <p:extLst>
      <p:ext uri="{BB962C8B-B14F-4D97-AF65-F5344CB8AC3E}">
        <p14:creationId xmlns:p14="http://schemas.microsoft.com/office/powerpoint/2010/main" val="2853720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E3909-9D9F-E5A3-8606-BBB5E89F3508}"/>
              </a:ext>
            </a:extLst>
          </p:cNvPr>
          <p:cNvSpPr>
            <a:spLocks noGrp="1"/>
          </p:cNvSpPr>
          <p:nvPr>
            <p:ph type="ctrTitle"/>
          </p:nvPr>
        </p:nvSpPr>
        <p:spPr>
          <a:xfrm>
            <a:off x="1524000" y="2243277"/>
            <a:ext cx="9144000" cy="2371445"/>
          </a:xfrm>
        </p:spPr>
        <p:txBody>
          <a:bodyPr>
            <a:noAutofit/>
          </a:bodyPr>
          <a:lstStyle/>
          <a:p>
            <a:r>
              <a:rPr lang="en-US" sz="5400" dirty="0">
                <a:solidFill>
                  <a:srgbClr val="C00000"/>
                </a:solidFill>
                <a:latin typeface="Arial Black" panose="020B0A04020102020204" pitchFamily="34" charset="0"/>
              </a:rPr>
              <a:t>Debugging</a:t>
            </a:r>
            <a:br>
              <a:rPr lang="en-US" sz="5400" dirty="0">
                <a:solidFill>
                  <a:srgbClr val="C00000"/>
                </a:solidFill>
                <a:latin typeface="Arial Black" panose="020B0A04020102020204" pitchFamily="34" charset="0"/>
              </a:rPr>
            </a:br>
            <a:r>
              <a:rPr lang="en-US" sz="5400" dirty="0">
                <a:solidFill>
                  <a:srgbClr val="C00000"/>
                </a:solidFill>
                <a:latin typeface="Arial Black" panose="020B0A04020102020204" pitchFamily="34" charset="0"/>
              </a:rPr>
              <a:t>Integration and System Testing</a:t>
            </a:r>
          </a:p>
        </p:txBody>
      </p:sp>
    </p:spTree>
    <p:extLst>
      <p:ext uri="{BB962C8B-B14F-4D97-AF65-F5344CB8AC3E}">
        <p14:creationId xmlns:p14="http://schemas.microsoft.com/office/powerpoint/2010/main" val="2832835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807D0-CD61-DF1F-E64B-C278EBB137E6}"/>
              </a:ext>
            </a:extLst>
          </p:cNvPr>
          <p:cNvSpPr>
            <a:spLocks noGrp="1"/>
          </p:cNvSpPr>
          <p:nvPr>
            <p:ph type="title"/>
          </p:nvPr>
        </p:nvSpPr>
        <p:spPr>
          <a:xfrm>
            <a:off x="412376" y="365126"/>
            <a:ext cx="10941424" cy="558240"/>
          </a:xfrm>
        </p:spPr>
        <p:txBody>
          <a:bodyPr>
            <a:normAutofit/>
          </a:bodyPr>
          <a:lstStyle/>
          <a:p>
            <a:r>
              <a:rPr lang="en-US" sz="2800" dirty="0">
                <a:solidFill>
                  <a:srgbClr val="C00000"/>
                </a:solidFill>
                <a:latin typeface="Arial Black" panose="020B0A04020102020204" pitchFamily="34" charset="0"/>
              </a:rPr>
              <a:t>Mixed approach to integration testing</a:t>
            </a:r>
          </a:p>
        </p:txBody>
      </p:sp>
      <p:sp>
        <p:nvSpPr>
          <p:cNvPr id="3" name="Content Placeholder 2">
            <a:extLst>
              <a:ext uri="{FF2B5EF4-FFF2-40B4-BE49-F238E27FC236}">
                <a16:creationId xmlns:a16="http://schemas.microsoft.com/office/drawing/2014/main" id="{A55427D8-A9FB-53B0-8458-B8F59308594E}"/>
              </a:ext>
            </a:extLst>
          </p:cNvPr>
          <p:cNvSpPr>
            <a:spLocks noGrp="1"/>
          </p:cNvSpPr>
          <p:nvPr>
            <p:ph idx="1"/>
          </p:nvPr>
        </p:nvSpPr>
        <p:spPr>
          <a:xfrm>
            <a:off x="502024" y="923365"/>
            <a:ext cx="11134164" cy="5253597"/>
          </a:xfrm>
        </p:spPr>
        <p:txBody>
          <a:bodyPr>
            <a:normAutofit/>
          </a:bodyPr>
          <a:lstStyle/>
          <a:p>
            <a:pPr algn="just">
              <a:lnSpc>
                <a:spcPct val="120000"/>
              </a:lnSpc>
              <a:buClr>
                <a:schemeClr val="accent2"/>
              </a:buClr>
              <a:buFont typeface="Wingdings" panose="05000000000000000000" pitchFamily="2" charset="2"/>
              <a:buChar char="Ø"/>
            </a:pPr>
            <a:r>
              <a:rPr lang="en-US" sz="2400" dirty="0">
                <a:solidFill>
                  <a:srgbClr val="0070C0"/>
                </a:solidFill>
                <a:latin typeface="Berlin Sans FB" panose="020E0602020502020306" pitchFamily="34" charset="0"/>
              </a:rPr>
              <a:t>The mixed (also called sandwiched) integration testing follows a combination of top-down and bottom-up testing approaches. </a:t>
            </a:r>
          </a:p>
          <a:p>
            <a:pPr algn="just">
              <a:lnSpc>
                <a:spcPct val="120000"/>
              </a:lnSpc>
              <a:buClr>
                <a:schemeClr val="accent2"/>
              </a:buClr>
              <a:buFont typeface="Wingdings" panose="05000000000000000000" pitchFamily="2" charset="2"/>
              <a:buChar char="Ø"/>
            </a:pPr>
            <a:r>
              <a:rPr lang="en-US" sz="2400" dirty="0">
                <a:solidFill>
                  <a:srgbClr val="0070C0"/>
                </a:solidFill>
                <a:latin typeface="Berlin Sans FB" panose="020E0602020502020306" pitchFamily="34" charset="0"/>
              </a:rPr>
              <a:t>In top-down approach, testing can start only after the top-level modules have been coded and unit tested. </a:t>
            </a:r>
          </a:p>
          <a:p>
            <a:pPr algn="just">
              <a:lnSpc>
                <a:spcPct val="120000"/>
              </a:lnSpc>
              <a:buClr>
                <a:schemeClr val="accent2"/>
              </a:buClr>
              <a:buFont typeface="Wingdings" panose="05000000000000000000" pitchFamily="2" charset="2"/>
              <a:buChar char="Ø"/>
            </a:pPr>
            <a:r>
              <a:rPr lang="en-US" sz="2400" dirty="0">
                <a:solidFill>
                  <a:srgbClr val="0070C0"/>
                </a:solidFill>
                <a:latin typeface="Berlin Sans FB" panose="020E0602020502020306" pitchFamily="34" charset="0"/>
              </a:rPr>
              <a:t>Similarly, bottom-up testing can start only after the bottom level modules are ready. </a:t>
            </a:r>
          </a:p>
          <a:p>
            <a:pPr algn="just">
              <a:lnSpc>
                <a:spcPct val="120000"/>
              </a:lnSpc>
              <a:buClr>
                <a:schemeClr val="accent2"/>
              </a:buClr>
              <a:buFont typeface="Wingdings" panose="05000000000000000000" pitchFamily="2" charset="2"/>
              <a:buChar char="Ø"/>
            </a:pPr>
            <a:r>
              <a:rPr lang="en-US" sz="2400" dirty="0">
                <a:solidFill>
                  <a:srgbClr val="0070C0"/>
                </a:solidFill>
                <a:latin typeface="Berlin Sans FB" panose="020E0602020502020306" pitchFamily="34" charset="0"/>
              </a:rPr>
              <a:t>The mixed approach overcomes this shortcoming of the top-down and bottom-up approaches. In the mixed testing approach, testing can start as and when modules become available after unit testing. </a:t>
            </a:r>
          </a:p>
          <a:p>
            <a:pPr algn="just">
              <a:lnSpc>
                <a:spcPct val="120000"/>
              </a:lnSpc>
              <a:buClr>
                <a:schemeClr val="accent2"/>
              </a:buClr>
              <a:buFont typeface="Wingdings" panose="05000000000000000000" pitchFamily="2" charset="2"/>
              <a:buChar char="Ø"/>
            </a:pPr>
            <a:r>
              <a:rPr lang="en-US" sz="2400" dirty="0">
                <a:solidFill>
                  <a:srgbClr val="0070C0"/>
                </a:solidFill>
                <a:latin typeface="Berlin Sans FB" panose="020E0602020502020306" pitchFamily="34" charset="0"/>
              </a:rPr>
              <a:t>Therefore, this is one of the most commonly used integration testing approaches. </a:t>
            </a:r>
          </a:p>
          <a:p>
            <a:pPr algn="just">
              <a:lnSpc>
                <a:spcPct val="120000"/>
              </a:lnSpc>
              <a:buClr>
                <a:schemeClr val="accent2"/>
              </a:buClr>
              <a:buFont typeface="Wingdings" panose="05000000000000000000" pitchFamily="2" charset="2"/>
              <a:buChar char="Ø"/>
            </a:pPr>
            <a:r>
              <a:rPr lang="en-US" sz="2400" dirty="0">
                <a:solidFill>
                  <a:srgbClr val="0070C0"/>
                </a:solidFill>
                <a:latin typeface="Berlin Sans FB" panose="020E0602020502020306" pitchFamily="34" charset="0"/>
              </a:rPr>
              <a:t>In this approach, both stubs and drivers are required to be designed.</a:t>
            </a:r>
          </a:p>
        </p:txBody>
      </p:sp>
    </p:spTree>
    <p:extLst>
      <p:ext uri="{BB962C8B-B14F-4D97-AF65-F5344CB8AC3E}">
        <p14:creationId xmlns:p14="http://schemas.microsoft.com/office/powerpoint/2010/main" val="2243262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3C444-81CC-3A02-F54F-C23320E33979}"/>
              </a:ext>
            </a:extLst>
          </p:cNvPr>
          <p:cNvSpPr>
            <a:spLocks noGrp="1"/>
          </p:cNvSpPr>
          <p:nvPr>
            <p:ph type="title"/>
          </p:nvPr>
        </p:nvSpPr>
        <p:spPr>
          <a:xfrm>
            <a:off x="510988" y="365125"/>
            <a:ext cx="10842812" cy="594099"/>
          </a:xfrm>
        </p:spPr>
        <p:txBody>
          <a:bodyPr>
            <a:normAutofit/>
          </a:bodyPr>
          <a:lstStyle/>
          <a:p>
            <a:r>
              <a:rPr lang="en-US" sz="3200" dirty="0">
                <a:solidFill>
                  <a:srgbClr val="C00000"/>
                </a:solidFill>
                <a:latin typeface="Arial Black" panose="020B0A04020102020204" pitchFamily="34" charset="0"/>
              </a:rPr>
              <a:t>System Testing</a:t>
            </a:r>
          </a:p>
        </p:txBody>
      </p:sp>
      <p:sp>
        <p:nvSpPr>
          <p:cNvPr id="3" name="Content Placeholder 2">
            <a:extLst>
              <a:ext uri="{FF2B5EF4-FFF2-40B4-BE49-F238E27FC236}">
                <a16:creationId xmlns:a16="http://schemas.microsoft.com/office/drawing/2014/main" id="{F4770DEB-5548-8540-22A2-9229A8F55B63}"/>
              </a:ext>
            </a:extLst>
          </p:cNvPr>
          <p:cNvSpPr>
            <a:spLocks noGrp="1"/>
          </p:cNvSpPr>
          <p:nvPr>
            <p:ph idx="1"/>
          </p:nvPr>
        </p:nvSpPr>
        <p:spPr>
          <a:xfrm>
            <a:off x="582707" y="959224"/>
            <a:ext cx="11241740" cy="5710517"/>
          </a:xfrm>
        </p:spPr>
        <p:txBody>
          <a:bodyPr>
            <a:normAutofit/>
          </a:bodyPr>
          <a:lstStyle/>
          <a:p>
            <a:pPr marL="0" indent="0" algn="just">
              <a:lnSpc>
                <a:spcPct val="120000"/>
              </a:lnSpc>
              <a:buNone/>
            </a:pPr>
            <a:r>
              <a:rPr lang="en-US" sz="2400" dirty="0">
                <a:solidFill>
                  <a:srgbClr val="0070C0"/>
                </a:solidFill>
                <a:latin typeface="Berlin Sans FB" panose="020E0602020502020306" pitchFamily="34" charset="0"/>
              </a:rPr>
              <a:t>After all the units of a program have been integrated together and tested, system testing is taken up. </a:t>
            </a:r>
          </a:p>
          <a:p>
            <a:pPr marL="0" indent="0" algn="just">
              <a:lnSpc>
                <a:spcPct val="120000"/>
              </a:lnSpc>
              <a:buNone/>
            </a:pPr>
            <a:r>
              <a:rPr lang="en-US" sz="2400" dirty="0">
                <a:solidFill>
                  <a:srgbClr val="0070C0"/>
                </a:solidFill>
                <a:latin typeface="Berlin Sans FB" panose="020E0602020502020306" pitchFamily="34" charset="0"/>
              </a:rPr>
              <a:t>The test cases for system testing are designed solely based on the SRS document and the actual implementation (procedural or object-oriented) is immaterial. </a:t>
            </a:r>
          </a:p>
          <a:p>
            <a:pPr marL="0" indent="0" algn="just">
              <a:lnSpc>
                <a:spcPct val="120000"/>
              </a:lnSpc>
              <a:buNone/>
            </a:pPr>
            <a:r>
              <a:rPr lang="en-US" sz="2400" dirty="0">
                <a:solidFill>
                  <a:schemeClr val="accent2"/>
                </a:solidFill>
                <a:latin typeface="Berlin Sans FB Demi" panose="020E0802020502020306" pitchFamily="34" charset="0"/>
              </a:rPr>
              <a:t>There are three main kinds of system testing. </a:t>
            </a:r>
          </a:p>
          <a:p>
            <a:pPr marL="0" indent="0" algn="just">
              <a:lnSpc>
                <a:spcPct val="120000"/>
              </a:lnSpc>
              <a:buNone/>
            </a:pPr>
            <a:r>
              <a:rPr lang="en-US" sz="2400" dirty="0">
                <a:solidFill>
                  <a:schemeClr val="accent2"/>
                </a:solidFill>
                <a:latin typeface="Berlin Sans FB Demi" panose="020E0802020502020306" pitchFamily="34" charset="0"/>
              </a:rPr>
              <a:t>Alpha Testing:</a:t>
            </a:r>
            <a:r>
              <a:rPr lang="en-US" sz="2400" dirty="0">
                <a:solidFill>
                  <a:srgbClr val="00B050"/>
                </a:solidFill>
                <a:latin typeface="Berlin Sans FB Demi" panose="020E0802020502020306" pitchFamily="34" charset="0"/>
              </a:rPr>
              <a:t> </a:t>
            </a:r>
            <a:r>
              <a:rPr lang="en-US" sz="2400" dirty="0">
                <a:solidFill>
                  <a:srgbClr val="0070C0"/>
                </a:solidFill>
                <a:latin typeface="Berlin Sans FB" panose="020E0602020502020306" pitchFamily="34" charset="0"/>
              </a:rPr>
              <a:t>Alpha testing refers to the system testing carried out by the test team within the developing organization. </a:t>
            </a:r>
          </a:p>
          <a:p>
            <a:pPr marL="0" indent="0" algn="just">
              <a:lnSpc>
                <a:spcPct val="120000"/>
              </a:lnSpc>
              <a:buNone/>
            </a:pPr>
            <a:r>
              <a:rPr lang="en-US" sz="2400" dirty="0">
                <a:solidFill>
                  <a:schemeClr val="accent2"/>
                </a:solidFill>
                <a:latin typeface="Berlin Sans FB Demi" panose="020E0802020502020306" pitchFamily="34" charset="0"/>
              </a:rPr>
              <a:t>Beta Testing:</a:t>
            </a:r>
            <a:r>
              <a:rPr lang="en-US" sz="2400" dirty="0">
                <a:solidFill>
                  <a:srgbClr val="00B050"/>
                </a:solidFill>
                <a:latin typeface="Berlin Sans FB Demi" panose="020E0802020502020306" pitchFamily="34" charset="0"/>
              </a:rPr>
              <a:t> </a:t>
            </a:r>
            <a:r>
              <a:rPr lang="en-US" sz="2400" dirty="0">
                <a:solidFill>
                  <a:srgbClr val="0070C0"/>
                </a:solidFill>
                <a:latin typeface="Berlin Sans FB" panose="020E0602020502020306" pitchFamily="34" charset="0"/>
              </a:rPr>
              <a:t>Beta testing is the system testing performed by a select group of friendly customers. </a:t>
            </a:r>
          </a:p>
          <a:p>
            <a:pPr marL="0" indent="0" algn="just">
              <a:lnSpc>
                <a:spcPct val="120000"/>
              </a:lnSpc>
              <a:buNone/>
            </a:pPr>
            <a:r>
              <a:rPr lang="en-US" sz="2400" dirty="0">
                <a:solidFill>
                  <a:schemeClr val="accent2"/>
                </a:solidFill>
                <a:latin typeface="Berlin Sans FB Demi" panose="020E0802020502020306" pitchFamily="34" charset="0"/>
              </a:rPr>
              <a:t>Acceptance Testing:</a:t>
            </a:r>
            <a:r>
              <a:rPr lang="en-US" sz="2400" dirty="0">
                <a:solidFill>
                  <a:srgbClr val="00B050"/>
                </a:solidFill>
                <a:latin typeface="Berlin Sans FB Demi" panose="020E0802020502020306" pitchFamily="34" charset="0"/>
              </a:rPr>
              <a:t> </a:t>
            </a:r>
            <a:r>
              <a:rPr lang="en-US" sz="2400" dirty="0">
                <a:solidFill>
                  <a:srgbClr val="0070C0"/>
                </a:solidFill>
                <a:latin typeface="Berlin Sans FB" panose="020E0602020502020306" pitchFamily="34" charset="0"/>
              </a:rPr>
              <a:t>Acceptance testing is the system testing performed by the customer to determine whether to accept the delivery of the system</a:t>
            </a:r>
          </a:p>
        </p:txBody>
      </p:sp>
    </p:spTree>
    <p:extLst>
      <p:ext uri="{BB962C8B-B14F-4D97-AF65-F5344CB8AC3E}">
        <p14:creationId xmlns:p14="http://schemas.microsoft.com/office/powerpoint/2010/main" val="1007384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09B6-99F6-EF0D-CA1E-9030FC68796B}"/>
              </a:ext>
            </a:extLst>
          </p:cNvPr>
          <p:cNvSpPr>
            <a:spLocks noGrp="1"/>
          </p:cNvSpPr>
          <p:nvPr>
            <p:ph type="title"/>
          </p:nvPr>
        </p:nvSpPr>
        <p:spPr>
          <a:xfrm>
            <a:off x="425823" y="338231"/>
            <a:ext cx="10515600" cy="522381"/>
          </a:xfrm>
        </p:spPr>
        <p:txBody>
          <a:bodyPr>
            <a:normAutofit/>
          </a:bodyPr>
          <a:lstStyle/>
          <a:p>
            <a:r>
              <a:rPr lang="en-US" sz="2800" dirty="0">
                <a:solidFill>
                  <a:srgbClr val="C00000"/>
                </a:solidFill>
                <a:latin typeface="Arial Black" panose="020B0A04020102020204" pitchFamily="34" charset="0"/>
              </a:rPr>
              <a:t>Smoke Testing</a:t>
            </a:r>
          </a:p>
        </p:txBody>
      </p:sp>
      <p:sp>
        <p:nvSpPr>
          <p:cNvPr id="3" name="Content Placeholder 2">
            <a:extLst>
              <a:ext uri="{FF2B5EF4-FFF2-40B4-BE49-F238E27FC236}">
                <a16:creationId xmlns:a16="http://schemas.microsoft.com/office/drawing/2014/main" id="{F07AFE60-0573-B07C-2761-AF8D208BFCEA}"/>
              </a:ext>
            </a:extLst>
          </p:cNvPr>
          <p:cNvSpPr>
            <a:spLocks noGrp="1"/>
          </p:cNvSpPr>
          <p:nvPr>
            <p:ph idx="1"/>
          </p:nvPr>
        </p:nvSpPr>
        <p:spPr>
          <a:xfrm>
            <a:off x="425822" y="860611"/>
            <a:ext cx="11559989" cy="5809129"/>
          </a:xfrm>
        </p:spPr>
        <p:txBody>
          <a:bodyPr>
            <a:noAutofit/>
          </a:bodyPr>
          <a:lstStyle/>
          <a:p>
            <a:pPr algn="just">
              <a:lnSpc>
                <a:spcPct val="120000"/>
              </a:lnSpc>
              <a:buClr>
                <a:schemeClr val="accent2"/>
              </a:buClr>
              <a:buFont typeface="Wingdings" panose="05000000000000000000" pitchFamily="2" charset="2"/>
              <a:buChar char="Ø"/>
            </a:pPr>
            <a:r>
              <a:rPr lang="en-US" sz="2400" dirty="0">
                <a:solidFill>
                  <a:schemeClr val="accent2"/>
                </a:solidFill>
                <a:latin typeface="Berlin Sans FB Demi" panose="020E0802020502020306" pitchFamily="34" charset="0"/>
              </a:rPr>
              <a:t>S</a:t>
            </a:r>
            <a:r>
              <a:rPr lang="en-US" sz="2400" b="0" dirty="0">
                <a:solidFill>
                  <a:schemeClr val="accent2"/>
                </a:solidFill>
                <a:effectLst/>
                <a:latin typeface="Berlin Sans FB Demi" panose="020E0802020502020306" pitchFamily="34" charset="0"/>
              </a:rPr>
              <a:t>moke testing </a:t>
            </a:r>
            <a:r>
              <a:rPr lang="en-US" sz="2400" b="0" i="0" dirty="0">
                <a:solidFill>
                  <a:srgbClr val="0070C0"/>
                </a:solidFill>
                <a:effectLst/>
                <a:latin typeface="Berlin Sans FB" panose="020E0602020502020306" pitchFamily="34" charset="0"/>
              </a:rPr>
              <a:t>is performed to check whether at least the main functionalities of the software are working properly. Unless the software is stable and at least the main functionalities are working satisfactorily, system testing is not undertaken.</a:t>
            </a:r>
          </a:p>
          <a:p>
            <a:pPr algn="just">
              <a:lnSpc>
                <a:spcPct val="120000"/>
              </a:lnSpc>
              <a:buClr>
                <a:schemeClr val="accent2"/>
              </a:buClr>
              <a:buFont typeface="Wingdings" panose="05000000000000000000" pitchFamily="2" charset="2"/>
              <a:buChar char="Ø"/>
            </a:pPr>
            <a:r>
              <a:rPr lang="en-US" sz="2400" b="0" i="0" dirty="0">
                <a:solidFill>
                  <a:srgbClr val="0070C0"/>
                </a:solidFill>
                <a:effectLst/>
                <a:latin typeface="Berlin Sans FB" panose="020E0602020502020306" pitchFamily="34" charset="0"/>
              </a:rPr>
              <a:t>Smoke testing is carried out before initiating system testing to ensure that system testing would be meaningful, or whether many parts of the software would fail. </a:t>
            </a:r>
          </a:p>
          <a:p>
            <a:pPr algn="just">
              <a:lnSpc>
                <a:spcPct val="120000"/>
              </a:lnSpc>
              <a:buClr>
                <a:schemeClr val="accent2"/>
              </a:buClr>
              <a:buFont typeface="Wingdings" panose="05000000000000000000" pitchFamily="2" charset="2"/>
              <a:buChar char="Ø"/>
            </a:pPr>
            <a:r>
              <a:rPr lang="en-US" sz="2400" b="0" i="0" dirty="0">
                <a:solidFill>
                  <a:srgbClr val="0070C0"/>
                </a:solidFill>
                <a:effectLst/>
                <a:latin typeface="Berlin Sans FB" panose="020E0602020502020306" pitchFamily="34" charset="0"/>
              </a:rPr>
              <a:t>The idea behind smoke testing is that if the integrated program cannot pass even the basic tests, it is not ready for a vigorous testing. </a:t>
            </a:r>
          </a:p>
          <a:p>
            <a:pPr algn="just">
              <a:lnSpc>
                <a:spcPct val="120000"/>
              </a:lnSpc>
              <a:buClr>
                <a:schemeClr val="accent2"/>
              </a:buClr>
              <a:buFont typeface="Wingdings" panose="05000000000000000000" pitchFamily="2" charset="2"/>
              <a:buChar char="Ø"/>
            </a:pPr>
            <a:r>
              <a:rPr lang="en-US" sz="2400" b="0" i="0" dirty="0">
                <a:solidFill>
                  <a:srgbClr val="0070C0"/>
                </a:solidFill>
                <a:effectLst/>
                <a:latin typeface="Berlin Sans FB" panose="020E0602020502020306" pitchFamily="34" charset="0"/>
              </a:rPr>
              <a:t>For smoke testing, a few test cases are designed to check whether the basic functionalities are working. </a:t>
            </a:r>
          </a:p>
          <a:p>
            <a:pPr algn="just">
              <a:lnSpc>
                <a:spcPct val="120000"/>
              </a:lnSpc>
              <a:buClr>
                <a:schemeClr val="accent2"/>
              </a:buClr>
              <a:buFont typeface="Wingdings" panose="05000000000000000000" pitchFamily="2" charset="2"/>
              <a:buChar char="Ø"/>
            </a:pPr>
            <a:r>
              <a:rPr lang="en-US" sz="2400" b="0" i="0" dirty="0">
                <a:solidFill>
                  <a:srgbClr val="0070C0"/>
                </a:solidFill>
                <a:effectLst/>
                <a:latin typeface="Berlin Sans FB" panose="020E0602020502020306" pitchFamily="34" charset="0"/>
              </a:rPr>
              <a:t>For example, for a library automation system, the smoke tests may check whether books can be created and deleted, whether member records can be created and deleted, and whether books can be loaned and returned.</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803060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9185C-7FD3-7C17-8EB3-353F1DD6B1DC}"/>
              </a:ext>
            </a:extLst>
          </p:cNvPr>
          <p:cNvSpPr>
            <a:spLocks noGrp="1"/>
          </p:cNvSpPr>
          <p:nvPr>
            <p:ph type="title"/>
          </p:nvPr>
        </p:nvSpPr>
        <p:spPr>
          <a:xfrm>
            <a:off x="533400" y="367690"/>
            <a:ext cx="10515600" cy="522381"/>
          </a:xfrm>
        </p:spPr>
        <p:txBody>
          <a:bodyPr>
            <a:normAutofit/>
          </a:bodyPr>
          <a:lstStyle/>
          <a:p>
            <a:r>
              <a:rPr lang="en-US" sz="2800" dirty="0">
                <a:solidFill>
                  <a:srgbClr val="C00000"/>
                </a:solidFill>
                <a:latin typeface="Arial Black" panose="020B0A04020102020204" pitchFamily="34" charset="0"/>
              </a:rPr>
              <a:t>Performance Testing</a:t>
            </a:r>
          </a:p>
        </p:txBody>
      </p:sp>
      <p:sp>
        <p:nvSpPr>
          <p:cNvPr id="3" name="Content Placeholder 2">
            <a:extLst>
              <a:ext uri="{FF2B5EF4-FFF2-40B4-BE49-F238E27FC236}">
                <a16:creationId xmlns:a16="http://schemas.microsoft.com/office/drawing/2014/main" id="{1961F78F-B491-6731-BF9D-7BC2EA128858}"/>
              </a:ext>
            </a:extLst>
          </p:cNvPr>
          <p:cNvSpPr>
            <a:spLocks noGrp="1"/>
          </p:cNvSpPr>
          <p:nvPr>
            <p:ph idx="1"/>
          </p:nvPr>
        </p:nvSpPr>
        <p:spPr>
          <a:xfrm>
            <a:off x="533400" y="947084"/>
            <a:ext cx="11156576" cy="5375339"/>
          </a:xfrm>
        </p:spPr>
        <p:txBody>
          <a:bodyPr>
            <a:normAutofit/>
          </a:bodyPr>
          <a:lstStyle/>
          <a:p>
            <a:pPr marL="0" indent="0" algn="just">
              <a:lnSpc>
                <a:spcPct val="120000"/>
              </a:lnSpc>
              <a:buNone/>
            </a:pPr>
            <a:r>
              <a:rPr lang="en-US" sz="2400" b="0" i="0" dirty="0">
                <a:solidFill>
                  <a:srgbClr val="0070C0"/>
                </a:solidFill>
                <a:effectLst/>
                <a:latin typeface="Berlin Sans FB" panose="020E0602020502020306" pitchFamily="34" charset="0"/>
              </a:rPr>
              <a:t>Performance testing is an important type of system testing. For a specific system, the types of performance testing to be carried out on a system depends on the different non-functional requirements of the system documented in its SRS document. All performance tests can be considered as black-box tests.</a:t>
            </a:r>
          </a:p>
          <a:p>
            <a:pPr marL="0" indent="0" algn="just">
              <a:lnSpc>
                <a:spcPct val="120000"/>
              </a:lnSpc>
              <a:buNone/>
            </a:pPr>
            <a:r>
              <a:rPr lang="en-US" sz="2400" b="0" i="0" dirty="0">
                <a:solidFill>
                  <a:srgbClr val="0070C0"/>
                </a:solidFill>
                <a:effectLst/>
                <a:latin typeface="Berlin Sans FB" panose="020E0602020502020306" pitchFamily="34" charset="0"/>
              </a:rPr>
              <a:t>There are several types of performance testing corresponding to various types of non-functional requirements-</a:t>
            </a:r>
          </a:p>
        </p:txBody>
      </p:sp>
      <p:sp>
        <p:nvSpPr>
          <p:cNvPr id="7" name="TextBox 6">
            <a:extLst>
              <a:ext uri="{FF2B5EF4-FFF2-40B4-BE49-F238E27FC236}">
                <a16:creationId xmlns:a16="http://schemas.microsoft.com/office/drawing/2014/main" id="{8FF8192A-CF8A-E872-7AD4-D92435107533}"/>
              </a:ext>
            </a:extLst>
          </p:cNvPr>
          <p:cNvSpPr txBox="1"/>
          <p:nvPr/>
        </p:nvSpPr>
        <p:spPr>
          <a:xfrm>
            <a:off x="1021976" y="3902207"/>
            <a:ext cx="4216230" cy="2308324"/>
          </a:xfrm>
          <a:prstGeom prst="rect">
            <a:avLst/>
          </a:prstGeom>
          <a:noFill/>
        </p:spPr>
        <p:txBody>
          <a:bodyPr wrap="square">
            <a:spAutoFit/>
          </a:bodyPr>
          <a:lstStyle/>
          <a:p>
            <a:pPr marL="342900" indent="-342900" algn="just">
              <a:lnSpc>
                <a:spcPct val="120000"/>
              </a:lnSpc>
              <a:buFont typeface="Wingdings" panose="05000000000000000000" pitchFamily="2" charset="2"/>
              <a:buChar char="§"/>
            </a:pPr>
            <a:r>
              <a:rPr lang="en-US" sz="2400" b="1" i="0" dirty="0">
                <a:solidFill>
                  <a:schemeClr val="accent2"/>
                </a:solidFill>
                <a:effectLst/>
                <a:latin typeface="Berlin Sans FB Demi" panose="020E0802020502020306" pitchFamily="34" charset="0"/>
              </a:rPr>
              <a:t>Stress testing</a:t>
            </a:r>
          </a:p>
          <a:p>
            <a:pPr marL="342900" indent="-342900" algn="just">
              <a:lnSpc>
                <a:spcPct val="120000"/>
              </a:lnSpc>
              <a:buFont typeface="Wingdings" panose="05000000000000000000" pitchFamily="2" charset="2"/>
              <a:buChar char="§"/>
            </a:pPr>
            <a:r>
              <a:rPr lang="en-US" sz="2400" b="1" i="0" dirty="0">
                <a:solidFill>
                  <a:schemeClr val="accent2"/>
                </a:solidFill>
                <a:effectLst/>
                <a:latin typeface="Berlin Sans FB Demi" panose="020E0802020502020306" pitchFamily="34" charset="0"/>
              </a:rPr>
              <a:t>Volume testing</a:t>
            </a:r>
          </a:p>
          <a:p>
            <a:pPr marL="342900" indent="-342900" algn="just">
              <a:lnSpc>
                <a:spcPct val="120000"/>
              </a:lnSpc>
              <a:buFont typeface="Wingdings" panose="05000000000000000000" pitchFamily="2" charset="2"/>
              <a:buChar char="§"/>
            </a:pPr>
            <a:r>
              <a:rPr lang="en-US" sz="2400" b="1" i="0" dirty="0">
                <a:solidFill>
                  <a:schemeClr val="accent2"/>
                </a:solidFill>
                <a:effectLst/>
                <a:latin typeface="Berlin Sans FB Demi" panose="020E0802020502020306" pitchFamily="34" charset="0"/>
              </a:rPr>
              <a:t>Configuration testing</a:t>
            </a:r>
          </a:p>
          <a:p>
            <a:pPr marL="342900" indent="-342900" algn="just">
              <a:lnSpc>
                <a:spcPct val="120000"/>
              </a:lnSpc>
              <a:buFont typeface="Wingdings" panose="05000000000000000000" pitchFamily="2" charset="2"/>
              <a:buChar char="§"/>
            </a:pPr>
            <a:r>
              <a:rPr lang="en-US" sz="2400" b="1" i="0" dirty="0">
                <a:solidFill>
                  <a:schemeClr val="accent2"/>
                </a:solidFill>
                <a:effectLst/>
                <a:latin typeface="Berlin Sans FB Demi" panose="020E0802020502020306" pitchFamily="34" charset="0"/>
              </a:rPr>
              <a:t>Compatibility testing</a:t>
            </a:r>
          </a:p>
          <a:p>
            <a:pPr marL="342900" indent="-342900" algn="just">
              <a:lnSpc>
                <a:spcPct val="120000"/>
              </a:lnSpc>
              <a:buFont typeface="Wingdings" panose="05000000000000000000" pitchFamily="2" charset="2"/>
              <a:buChar char="§"/>
            </a:pPr>
            <a:r>
              <a:rPr lang="en-US" sz="2400" b="1" i="0" dirty="0">
                <a:solidFill>
                  <a:schemeClr val="accent2"/>
                </a:solidFill>
                <a:effectLst/>
                <a:latin typeface="Berlin Sans FB Demi" panose="020E0802020502020306" pitchFamily="34" charset="0"/>
              </a:rPr>
              <a:t>Regression testing</a:t>
            </a:r>
          </a:p>
        </p:txBody>
      </p:sp>
      <p:sp>
        <p:nvSpPr>
          <p:cNvPr id="9" name="TextBox 8">
            <a:extLst>
              <a:ext uri="{FF2B5EF4-FFF2-40B4-BE49-F238E27FC236}">
                <a16:creationId xmlns:a16="http://schemas.microsoft.com/office/drawing/2014/main" id="{BB68F7AB-52E8-66F4-AF71-57C489244099}"/>
              </a:ext>
            </a:extLst>
          </p:cNvPr>
          <p:cNvSpPr txBox="1"/>
          <p:nvPr/>
        </p:nvSpPr>
        <p:spPr>
          <a:xfrm>
            <a:off x="5726782" y="3911683"/>
            <a:ext cx="4419791" cy="2308324"/>
          </a:xfrm>
          <a:prstGeom prst="rect">
            <a:avLst/>
          </a:prstGeom>
          <a:noFill/>
        </p:spPr>
        <p:txBody>
          <a:bodyPr wrap="square">
            <a:spAutoFit/>
          </a:bodyPr>
          <a:lstStyle/>
          <a:p>
            <a:pPr marL="342900" indent="-342900">
              <a:lnSpc>
                <a:spcPct val="120000"/>
              </a:lnSpc>
              <a:buFont typeface="Wingdings" panose="05000000000000000000" pitchFamily="2" charset="2"/>
              <a:buChar char="§"/>
            </a:pPr>
            <a:r>
              <a:rPr lang="en-US" sz="2400" b="1" i="0" dirty="0">
                <a:solidFill>
                  <a:schemeClr val="accent2"/>
                </a:solidFill>
                <a:effectLst/>
                <a:latin typeface="Berlin Sans FB Demi" panose="020E0802020502020306" pitchFamily="34" charset="0"/>
              </a:rPr>
              <a:t>Recovery testing</a:t>
            </a:r>
          </a:p>
          <a:p>
            <a:pPr marL="342900" indent="-342900">
              <a:lnSpc>
                <a:spcPct val="120000"/>
              </a:lnSpc>
              <a:buFont typeface="Wingdings" panose="05000000000000000000" pitchFamily="2" charset="2"/>
              <a:buChar char="§"/>
            </a:pPr>
            <a:r>
              <a:rPr lang="en-US" sz="2400" b="1" i="0" dirty="0">
                <a:solidFill>
                  <a:schemeClr val="accent2"/>
                </a:solidFill>
                <a:effectLst/>
                <a:latin typeface="Berlin Sans FB Demi" panose="020E0802020502020306" pitchFamily="34" charset="0"/>
              </a:rPr>
              <a:t>Maintenance testing</a:t>
            </a:r>
            <a:r>
              <a:rPr lang="en-US" sz="2400" dirty="0">
                <a:solidFill>
                  <a:schemeClr val="accent2"/>
                </a:solidFill>
                <a:latin typeface="Berlin Sans FB Demi" panose="020E0802020502020306" pitchFamily="34" charset="0"/>
              </a:rPr>
              <a:t> </a:t>
            </a:r>
          </a:p>
          <a:p>
            <a:pPr marL="342900" indent="-342900">
              <a:lnSpc>
                <a:spcPct val="120000"/>
              </a:lnSpc>
              <a:buFont typeface="Wingdings" panose="05000000000000000000" pitchFamily="2" charset="2"/>
              <a:buChar char="§"/>
            </a:pPr>
            <a:r>
              <a:rPr lang="en-US" sz="2400" b="1" i="0" dirty="0">
                <a:solidFill>
                  <a:schemeClr val="accent2"/>
                </a:solidFill>
                <a:effectLst/>
                <a:latin typeface="Berlin Sans FB Demi" panose="020E0802020502020306" pitchFamily="34" charset="0"/>
              </a:rPr>
              <a:t>Documentation testing</a:t>
            </a:r>
            <a:r>
              <a:rPr lang="en-US" sz="2400" dirty="0">
                <a:solidFill>
                  <a:schemeClr val="accent2"/>
                </a:solidFill>
                <a:latin typeface="Berlin Sans FB Demi" panose="020E0802020502020306" pitchFamily="34" charset="0"/>
              </a:rPr>
              <a:t> </a:t>
            </a:r>
          </a:p>
          <a:p>
            <a:pPr marL="342900" indent="-342900">
              <a:lnSpc>
                <a:spcPct val="120000"/>
              </a:lnSpc>
              <a:buFont typeface="Wingdings" panose="05000000000000000000" pitchFamily="2" charset="2"/>
              <a:buChar char="§"/>
            </a:pPr>
            <a:r>
              <a:rPr lang="en-US" sz="2400" b="1" i="0" dirty="0">
                <a:solidFill>
                  <a:schemeClr val="accent2"/>
                </a:solidFill>
                <a:effectLst/>
                <a:latin typeface="Berlin Sans FB Demi" panose="020E0802020502020306" pitchFamily="34" charset="0"/>
              </a:rPr>
              <a:t>Usability testing</a:t>
            </a:r>
            <a:r>
              <a:rPr lang="en-US" sz="2400" dirty="0">
                <a:solidFill>
                  <a:schemeClr val="accent2"/>
                </a:solidFill>
                <a:latin typeface="Berlin Sans FB Demi" panose="020E0802020502020306" pitchFamily="34" charset="0"/>
              </a:rPr>
              <a:t> </a:t>
            </a:r>
          </a:p>
          <a:p>
            <a:pPr marL="342900" indent="-342900">
              <a:lnSpc>
                <a:spcPct val="120000"/>
              </a:lnSpc>
              <a:buFont typeface="Wingdings" panose="05000000000000000000" pitchFamily="2" charset="2"/>
              <a:buChar char="§"/>
            </a:pPr>
            <a:r>
              <a:rPr lang="en-US" sz="2400" b="1" i="0" dirty="0">
                <a:solidFill>
                  <a:schemeClr val="accent2"/>
                </a:solidFill>
                <a:effectLst/>
                <a:latin typeface="Berlin Sans FB Demi" panose="020E0802020502020306" pitchFamily="34" charset="0"/>
              </a:rPr>
              <a:t>Security testing</a:t>
            </a:r>
            <a:r>
              <a:rPr lang="en-US" sz="2400" dirty="0">
                <a:solidFill>
                  <a:schemeClr val="accent2"/>
                </a:solidFill>
                <a:latin typeface="Berlin Sans FB Demi" panose="020E0802020502020306" pitchFamily="34" charset="0"/>
              </a:rPr>
              <a:t> </a:t>
            </a:r>
          </a:p>
        </p:txBody>
      </p:sp>
    </p:spTree>
    <p:extLst>
      <p:ext uri="{BB962C8B-B14F-4D97-AF65-F5344CB8AC3E}">
        <p14:creationId xmlns:p14="http://schemas.microsoft.com/office/powerpoint/2010/main" val="2672623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9185C-7FD3-7C17-8EB3-353F1DD6B1DC}"/>
              </a:ext>
            </a:extLst>
          </p:cNvPr>
          <p:cNvSpPr>
            <a:spLocks noGrp="1"/>
          </p:cNvSpPr>
          <p:nvPr>
            <p:ph type="title"/>
          </p:nvPr>
        </p:nvSpPr>
        <p:spPr>
          <a:xfrm>
            <a:off x="533400" y="329266"/>
            <a:ext cx="10515600" cy="522381"/>
          </a:xfrm>
        </p:spPr>
        <p:txBody>
          <a:bodyPr>
            <a:normAutofit/>
          </a:bodyPr>
          <a:lstStyle/>
          <a:p>
            <a:r>
              <a:rPr lang="en-US" sz="2800" dirty="0">
                <a:solidFill>
                  <a:srgbClr val="C00000"/>
                </a:solidFill>
                <a:latin typeface="Arial Black" panose="020B0A04020102020204" pitchFamily="34" charset="0"/>
              </a:rPr>
              <a:t>Performance Testing</a:t>
            </a:r>
          </a:p>
        </p:txBody>
      </p:sp>
      <p:sp>
        <p:nvSpPr>
          <p:cNvPr id="3" name="Content Placeholder 2">
            <a:extLst>
              <a:ext uri="{FF2B5EF4-FFF2-40B4-BE49-F238E27FC236}">
                <a16:creationId xmlns:a16="http://schemas.microsoft.com/office/drawing/2014/main" id="{1961F78F-B491-6731-BF9D-7BC2EA128858}"/>
              </a:ext>
            </a:extLst>
          </p:cNvPr>
          <p:cNvSpPr>
            <a:spLocks noGrp="1"/>
          </p:cNvSpPr>
          <p:nvPr>
            <p:ph idx="1"/>
          </p:nvPr>
        </p:nvSpPr>
        <p:spPr>
          <a:xfrm>
            <a:off x="533400" y="947084"/>
            <a:ext cx="11156576" cy="5581650"/>
          </a:xfrm>
        </p:spPr>
        <p:txBody>
          <a:bodyPr>
            <a:normAutofit/>
          </a:bodyPr>
          <a:lstStyle/>
          <a:p>
            <a:pPr marL="0" indent="0">
              <a:buNone/>
            </a:pPr>
            <a:r>
              <a:rPr lang="en-US" sz="2400" b="1" i="0" dirty="0">
                <a:solidFill>
                  <a:schemeClr val="accent2"/>
                </a:solidFill>
                <a:effectLst/>
                <a:latin typeface="Berlin Sans FB Demi" panose="020E0802020502020306" pitchFamily="34" charset="0"/>
              </a:rPr>
              <a:t>Stress testing</a:t>
            </a:r>
          </a:p>
          <a:p>
            <a:pPr algn="just">
              <a:lnSpc>
                <a:spcPct val="120000"/>
              </a:lnSpc>
              <a:buFont typeface="Wingdings" panose="05000000000000000000" pitchFamily="2" charset="2"/>
              <a:buChar char="v"/>
            </a:pPr>
            <a:r>
              <a:rPr lang="en-US" sz="2400" b="0" i="0" dirty="0">
                <a:solidFill>
                  <a:srgbClr val="0070C0"/>
                </a:solidFill>
                <a:effectLst/>
                <a:latin typeface="Berlin Sans FB" panose="020E0602020502020306" pitchFamily="34" charset="0"/>
              </a:rPr>
              <a:t>Stress testing is also known as </a:t>
            </a:r>
            <a:r>
              <a:rPr lang="en-US" sz="2400" b="0" i="1" dirty="0">
                <a:solidFill>
                  <a:srgbClr val="0070C0"/>
                </a:solidFill>
                <a:effectLst/>
                <a:latin typeface="Berlin Sans FB" panose="020E0602020502020306" pitchFamily="34" charset="0"/>
              </a:rPr>
              <a:t>endurance testing</a:t>
            </a:r>
            <a:r>
              <a:rPr lang="en-US" sz="2400" b="0" i="0" dirty="0">
                <a:solidFill>
                  <a:srgbClr val="0070C0"/>
                </a:solidFill>
                <a:effectLst/>
                <a:latin typeface="Berlin Sans FB" panose="020E0602020502020306" pitchFamily="34" charset="0"/>
              </a:rPr>
              <a:t>. Stress testing evaluates system performance when it is stressed for short periods of time. Stress tests are black-box tests which are designed to impose a range of abnormal and even illegal input conditions so as to stress the capabilities of the software. Input data volume, input data rate, processing time, utilization of memory, etc., are tested beyond the designed capacity. </a:t>
            </a:r>
          </a:p>
          <a:p>
            <a:pPr algn="just">
              <a:lnSpc>
                <a:spcPct val="120000"/>
              </a:lnSpc>
              <a:buFont typeface="Wingdings" panose="05000000000000000000" pitchFamily="2" charset="2"/>
              <a:buChar char="v"/>
            </a:pPr>
            <a:r>
              <a:rPr lang="en-US" sz="2400" b="0" i="0" dirty="0">
                <a:solidFill>
                  <a:srgbClr val="0070C0"/>
                </a:solidFill>
                <a:effectLst/>
                <a:latin typeface="Berlin Sans FB" panose="020E0602020502020306" pitchFamily="34" charset="0"/>
              </a:rPr>
              <a:t>Stress testing is especially important for systems that under normal circumstances operate below their maximum capacity but may be severely stressed at some peak demand hours. </a:t>
            </a:r>
          </a:p>
        </p:txBody>
      </p:sp>
    </p:spTree>
    <p:extLst>
      <p:ext uri="{BB962C8B-B14F-4D97-AF65-F5344CB8AC3E}">
        <p14:creationId xmlns:p14="http://schemas.microsoft.com/office/powerpoint/2010/main" val="706842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9185C-7FD3-7C17-8EB3-353F1DD6B1DC}"/>
              </a:ext>
            </a:extLst>
          </p:cNvPr>
          <p:cNvSpPr>
            <a:spLocks noGrp="1"/>
          </p:cNvSpPr>
          <p:nvPr>
            <p:ph type="title"/>
          </p:nvPr>
        </p:nvSpPr>
        <p:spPr>
          <a:xfrm>
            <a:off x="533400" y="329266"/>
            <a:ext cx="10515600" cy="522381"/>
          </a:xfrm>
        </p:spPr>
        <p:txBody>
          <a:bodyPr>
            <a:normAutofit/>
          </a:bodyPr>
          <a:lstStyle/>
          <a:p>
            <a:r>
              <a:rPr lang="en-US" sz="2800" dirty="0">
                <a:solidFill>
                  <a:srgbClr val="C00000"/>
                </a:solidFill>
                <a:latin typeface="Arial Black" panose="020B0A04020102020204" pitchFamily="34" charset="0"/>
              </a:rPr>
              <a:t>Performance Testing</a:t>
            </a:r>
          </a:p>
        </p:txBody>
      </p:sp>
      <p:sp>
        <p:nvSpPr>
          <p:cNvPr id="3" name="Content Placeholder 2">
            <a:extLst>
              <a:ext uri="{FF2B5EF4-FFF2-40B4-BE49-F238E27FC236}">
                <a16:creationId xmlns:a16="http://schemas.microsoft.com/office/drawing/2014/main" id="{1961F78F-B491-6731-BF9D-7BC2EA128858}"/>
              </a:ext>
            </a:extLst>
          </p:cNvPr>
          <p:cNvSpPr>
            <a:spLocks noGrp="1"/>
          </p:cNvSpPr>
          <p:nvPr>
            <p:ph idx="1"/>
          </p:nvPr>
        </p:nvSpPr>
        <p:spPr>
          <a:xfrm>
            <a:off x="533400" y="947084"/>
            <a:ext cx="11156576" cy="5581650"/>
          </a:xfrm>
        </p:spPr>
        <p:txBody>
          <a:bodyPr>
            <a:normAutofit lnSpcReduction="10000"/>
          </a:bodyPr>
          <a:lstStyle/>
          <a:p>
            <a:pPr marL="0" indent="0" algn="just">
              <a:buNone/>
            </a:pPr>
            <a:r>
              <a:rPr lang="en-US" sz="2400" b="1" i="0" dirty="0">
                <a:solidFill>
                  <a:schemeClr val="accent2"/>
                </a:solidFill>
                <a:effectLst/>
                <a:latin typeface="Berlin Sans FB Demi" panose="020E0802020502020306" pitchFamily="34" charset="0"/>
              </a:rPr>
              <a:t>Volume testing</a:t>
            </a:r>
          </a:p>
          <a:p>
            <a:pPr algn="just">
              <a:lnSpc>
                <a:spcPct val="120000"/>
              </a:lnSpc>
              <a:buFont typeface="Wingdings" panose="05000000000000000000" pitchFamily="2" charset="2"/>
              <a:buChar char="v"/>
            </a:pPr>
            <a:r>
              <a:rPr lang="en-US" sz="2400" b="0" i="0" dirty="0">
                <a:solidFill>
                  <a:srgbClr val="0070C0"/>
                </a:solidFill>
                <a:effectLst/>
                <a:latin typeface="Berlin Sans FB" panose="020E0602020502020306" pitchFamily="34" charset="0"/>
              </a:rPr>
              <a:t>Volume testing checks whether the data structures (buffers, arrays, queues, stacks, etc.) have been designed to successfully handle extraordinary situations. For example, the volume testing for a compiler might be to check whether the symbol table overflows when a very large program is compiled.</a:t>
            </a:r>
          </a:p>
          <a:p>
            <a:pPr marL="0" indent="0" algn="just">
              <a:buNone/>
            </a:pPr>
            <a:r>
              <a:rPr lang="en-US" sz="2400" b="1" i="0" dirty="0">
                <a:solidFill>
                  <a:schemeClr val="accent2"/>
                </a:solidFill>
                <a:effectLst/>
                <a:latin typeface="Berlin Sans FB Demi" panose="020E0802020502020306" pitchFamily="34" charset="0"/>
              </a:rPr>
              <a:t>Configuration testing</a:t>
            </a:r>
          </a:p>
          <a:p>
            <a:pPr algn="just">
              <a:lnSpc>
                <a:spcPct val="120000"/>
              </a:lnSpc>
              <a:buFont typeface="Wingdings" panose="05000000000000000000" pitchFamily="2" charset="2"/>
              <a:buChar char="v"/>
            </a:pPr>
            <a:r>
              <a:rPr lang="en-US" sz="2400" b="0" i="0" dirty="0">
                <a:solidFill>
                  <a:srgbClr val="0070C0"/>
                </a:solidFill>
                <a:effectLst/>
                <a:latin typeface="Berlin Sans FB" panose="020E0602020502020306" pitchFamily="34" charset="0"/>
              </a:rPr>
              <a:t>Configuration testing is used to test system behavior in various hardware and software configurations specified in the requirements. Sometimes systems are built to work in different configurations for different users. For instance, a minimal system might be required to serve a single user, and other extended configurations may be required to serve additional users. During configuration testing, the system is configured in each of the required configurations and it is checked if the system behaves correctly in all required configurations.</a:t>
            </a:r>
          </a:p>
        </p:txBody>
      </p:sp>
    </p:spTree>
    <p:extLst>
      <p:ext uri="{BB962C8B-B14F-4D97-AF65-F5344CB8AC3E}">
        <p14:creationId xmlns:p14="http://schemas.microsoft.com/office/powerpoint/2010/main" val="68699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9185C-7FD3-7C17-8EB3-353F1DD6B1DC}"/>
              </a:ext>
            </a:extLst>
          </p:cNvPr>
          <p:cNvSpPr>
            <a:spLocks noGrp="1"/>
          </p:cNvSpPr>
          <p:nvPr>
            <p:ph type="title"/>
          </p:nvPr>
        </p:nvSpPr>
        <p:spPr>
          <a:xfrm>
            <a:off x="533399" y="98612"/>
            <a:ext cx="10515600" cy="522381"/>
          </a:xfrm>
        </p:spPr>
        <p:txBody>
          <a:bodyPr>
            <a:normAutofit/>
          </a:bodyPr>
          <a:lstStyle/>
          <a:p>
            <a:r>
              <a:rPr lang="en-US" sz="2800" dirty="0">
                <a:solidFill>
                  <a:srgbClr val="C00000"/>
                </a:solidFill>
                <a:latin typeface="Arial Black" panose="020B0A04020102020204" pitchFamily="34" charset="0"/>
              </a:rPr>
              <a:t>Performance Testing</a:t>
            </a:r>
          </a:p>
        </p:txBody>
      </p:sp>
      <p:sp>
        <p:nvSpPr>
          <p:cNvPr id="3" name="Content Placeholder 2">
            <a:extLst>
              <a:ext uri="{FF2B5EF4-FFF2-40B4-BE49-F238E27FC236}">
                <a16:creationId xmlns:a16="http://schemas.microsoft.com/office/drawing/2014/main" id="{1961F78F-B491-6731-BF9D-7BC2EA128858}"/>
              </a:ext>
            </a:extLst>
          </p:cNvPr>
          <p:cNvSpPr>
            <a:spLocks noGrp="1"/>
          </p:cNvSpPr>
          <p:nvPr>
            <p:ph idx="1"/>
          </p:nvPr>
        </p:nvSpPr>
        <p:spPr>
          <a:xfrm>
            <a:off x="533399" y="620992"/>
            <a:ext cx="11389659" cy="6138395"/>
          </a:xfrm>
        </p:spPr>
        <p:txBody>
          <a:bodyPr>
            <a:noAutofit/>
          </a:bodyPr>
          <a:lstStyle/>
          <a:p>
            <a:pPr marL="0" indent="0" algn="just">
              <a:buNone/>
            </a:pPr>
            <a:r>
              <a:rPr lang="en-US" sz="2400" b="1" i="0" dirty="0">
                <a:solidFill>
                  <a:schemeClr val="accent2"/>
                </a:solidFill>
                <a:effectLst/>
                <a:latin typeface="Berlin Sans FB Demi" panose="020E0802020502020306" pitchFamily="34" charset="0"/>
              </a:rPr>
              <a:t>Compatibility testing</a:t>
            </a:r>
          </a:p>
          <a:p>
            <a:pPr algn="just">
              <a:lnSpc>
                <a:spcPct val="120000"/>
              </a:lnSpc>
              <a:buFont typeface="Wingdings" panose="05000000000000000000" pitchFamily="2" charset="2"/>
              <a:buChar char="v"/>
            </a:pPr>
            <a:r>
              <a:rPr lang="en-US" sz="2400" b="0" i="0" dirty="0">
                <a:solidFill>
                  <a:srgbClr val="0070C0"/>
                </a:solidFill>
                <a:effectLst/>
                <a:latin typeface="Berlin Sans FB" panose="020E0602020502020306" pitchFamily="34" charset="0"/>
              </a:rPr>
              <a:t>This type of testing aims to check whether the interfaces with the external systems are performing as required. For instance, if the system needs to communicate with a large database system to retrieve information, compatibility testing is required to test the speed and accuracy of data retrieval.</a:t>
            </a:r>
            <a:r>
              <a:rPr lang="en-US" sz="2400" dirty="0">
                <a:solidFill>
                  <a:srgbClr val="0070C0"/>
                </a:solidFill>
                <a:latin typeface="Berlin Sans FB" panose="020E0602020502020306" pitchFamily="34" charset="0"/>
              </a:rPr>
              <a:t> </a:t>
            </a:r>
          </a:p>
          <a:p>
            <a:pPr marL="0" indent="0" algn="just">
              <a:buNone/>
            </a:pPr>
            <a:r>
              <a:rPr lang="en-US" sz="2400" b="1" i="0" dirty="0">
                <a:solidFill>
                  <a:schemeClr val="accent2"/>
                </a:solidFill>
                <a:effectLst/>
                <a:latin typeface="Berlin Sans FB Demi" panose="020E0802020502020306" pitchFamily="34" charset="0"/>
              </a:rPr>
              <a:t>Regression testing</a:t>
            </a:r>
          </a:p>
          <a:p>
            <a:pPr algn="just">
              <a:lnSpc>
                <a:spcPct val="130000"/>
              </a:lnSpc>
              <a:buFont typeface="Wingdings" panose="05000000000000000000" pitchFamily="2" charset="2"/>
              <a:buChar char="v"/>
            </a:pPr>
            <a:r>
              <a:rPr lang="en-US" sz="2400" b="0" i="0" dirty="0">
                <a:solidFill>
                  <a:srgbClr val="0070C0"/>
                </a:solidFill>
                <a:effectLst/>
                <a:latin typeface="Berlin Sans FB" panose="020E0602020502020306" pitchFamily="34" charset="0"/>
              </a:rPr>
              <a:t>This type of testing is required when a software is maintained to fix some bugs or enhance functionality, performance, etc. </a:t>
            </a:r>
          </a:p>
          <a:p>
            <a:pPr marL="0" indent="0" algn="just">
              <a:buNone/>
            </a:pPr>
            <a:r>
              <a:rPr lang="en-US" sz="2400" b="1" i="0" dirty="0">
                <a:solidFill>
                  <a:schemeClr val="accent2"/>
                </a:solidFill>
                <a:effectLst/>
                <a:latin typeface="Berlin Sans FB Demi" panose="020E0802020502020306" pitchFamily="34" charset="0"/>
              </a:rPr>
              <a:t>Recovery testing</a:t>
            </a:r>
          </a:p>
          <a:p>
            <a:pPr algn="just">
              <a:lnSpc>
                <a:spcPct val="120000"/>
              </a:lnSpc>
              <a:buFont typeface="Wingdings" panose="05000000000000000000" pitchFamily="2" charset="2"/>
              <a:buChar char="v"/>
            </a:pPr>
            <a:r>
              <a:rPr lang="en-US" sz="2400" b="0" i="0" dirty="0">
                <a:solidFill>
                  <a:srgbClr val="0070C0"/>
                </a:solidFill>
                <a:effectLst/>
                <a:latin typeface="Berlin Sans FB" panose="020E0602020502020306" pitchFamily="34" charset="0"/>
              </a:rPr>
              <a:t>Recovery testing tests the response of the system to the presence of faults, or loss of power, devices, services, data, etc. The system is subjected to the loss of the mentioned resources (as discussed in the SRS document) and it is checked if the system recovers satisfactorily. </a:t>
            </a:r>
          </a:p>
        </p:txBody>
      </p:sp>
    </p:spTree>
    <p:extLst>
      <p:ext uri="{BB962C8B-B14F-4D97-AF65-F5344CB8AC3E}">
        <p14:creationId xmlns:p14="http://schemas.microsoft.com/office/powerpoint/2010/main" val="512112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9185C-7FD3-7C17-8EB3-353F1DD6B1DC}"/>
              </a:ext>
            </a:extLst>
          </p:cNvPr>
          <p:cNvSpPr>
            <a:spLocks noGrp="1"/>
          </p:cNvSpPr>
          <p:nvPr>
            <p:ph type="title"/>
          </p:nvPr>
        </p:nvSpPr>
        <p:spPr>
          <a:xfrm>
            <a:off x="533399" y="98612"/>
            <a:ext cx="10515600" cy="522381"/>
          </a:xfrm>
        </p:spPr>
        <p:txBody>
          <a:bodyPr>
            <a:normAutofit/>
          </a:bodyPr>
          <a:lstStyle/>
          <a:p>
            <a:r>
              <a:rPr lang="en-US" sz="2800" dirty="0">
                <a:solidFill>
                  <a:srgbClr val="C00000"/>
                </a:solidFill>
                <a:latin typeface="Arial Black" panose="020B0A04020102020204" pitchFamily="34" charset="0"/>
              </a:rPr>
              <a:t>Performance Testing</a:t>
            </a:r>
          </a:p>
        </p:txBody>
      </p:sp>
      <p:sp>
        <p:nvSpPr>
          <p:cNvPr id="3" name="Content Placeholder 2">
            <a:extLst>
              <a:ext uri="{FF2B5EF4-FFF2-40B4-BE49-F238E27FC236}">
                <a16:creationId xmlns:a16="http://schemas.microsoft.com/office/drawing/2014/main" id="{1961F78F-B491-6731-BF9D-7BC2EA128858}"/>
              </a:ext>
            </a:extLst>
          </p:cNvPr>
          <p:cNvSpPr>
            <a:spLocks noGrp="1"/>
          </p:cNvSpPr>
          <p:nvPr>
            <p:ph idx="1"/>
          </p:nvPr>
        </p:nvSpPr>
        <p:spPr>
          <a:xfrm>
            <a:off x="533399" y="620992"/>
            <a:ext cx="11389659" cy="6138395"/>
          </a:xfrm>
        </p:spPr>
        <p:txBody>
          <a:bodyPr>
            <a:noAutofit/>
          </a:bodyPr>
          <a:lstStyle/>
          <a:p>
            <a:pPr marL="0" indent="0" algn="just">
              <a:lnSpc>
                <a:spcPct val="120000"/>
              </a:lnSpc>
              <a:buNone/>
            </a:pPr>
            <a:r>
              <a:rPr lang="en-US" sz="2400" b="1" i="0" dirty="0">
                <a:solidFill>
                  <a:schemeClr val="accent2"/>
                </a:solidFill>
                <a:effectLst/>
                <a:latin typeface="Berlin Sans FB Demi" panose="020E0802020502020306" pitchFamily="34" charset="0"/>
              </a:rPr>
              <a:t>Maintenance testing</a:t>
            </a:r>
          </a:p>
          <a:p>
            <a:pPr algn="just">
              <a:lnSpc>
                <a:spcPct val="120000"/>
              </a:lnSpc>
              <a:buFont typeface="Wingdings" panose="05000000000000000000" pitchFamily="2" charset="2"/>
              <a:buChar char="v"/>
            </a:pPr>
            <a:r>
              <a:rPr lang="en-US" sz="2400" b="0" i="0" dirty="0">
                <a:solidFill>
                  <a:srgbClr val="0070C0"/>
                </a:solidFill>
                <a:effectLst/>
                <a:latin typeface="Berlin Sans FB" panose="020E0602020502020306" pitchFamily="34" charset="0"/>
              </a:rPr>
              <a:t>This addresses testing the diagnostic programs, and other procedures that are required to help maintenance of the system. It is verified that the artifacts exist and they perform properly.</a:t>
            </a:r>
          </a:p>
          <a:p>
            <a:pPr marL="0" indent="0" algn="just">
              <a:lnSpc>
                <a:spcPct val="120000"/>
              </a:lnSpc>
              <a:buNone/>
            </a:pPr>
            <a:r>
              <a:rPr lang="en-US" sz="2400" b="1" i="0" dirty="0">
                <a:solidFill>
                  <a:schemeClr val="accent2"/>
                </a:solidFill>
                <a:effectLst/>
                <a:latin typeface="Berlin Sans FB Demi" panose="020E0802020502020306" pitchFamily="34" charset="0"/>
              </a:rPr>
              <a:t>Documentation testing</a:t>
            </a:r>
          </a:p>
          <a:p>
            <a:pPr algn="just">
              <a:lnSpc>
                <a:spcPct val="120000"/>
              </a:lnSpc>
              <a:buFont typeface="Wingdings" panose="05000000000000000000" pitchFamily="2" charset="2"/>
              <a:buChar char="v"/>
            </a:pPr>
            <a:r>
              <a:rPr lang="en-US" sz="2400" b="0" i="0" dirty="0">
                <a:solidFill>
                  <a:srgbClr val="0070C0"/>
                </a:solidFill>
                <a:effectLst/>
                <a:latin typeface="Berlin Sans FB" panose="020E0602020502020306" pitchFamily="34" charset="0"/>
              </a:rPr>
              <a:t>It is checked whether the required user manual, maintenance manuals, and technical manuals exist and are consistent. If the requirements specify the types of audience for which a specific manual should be designed, then the manual is checked for compliance of this requirement.</a:t>
            </a:r>
          </a:p>
        </p:txBody>
      </p:sp>
    </p:spTree>
    <p:extLst>
      <p:ext uri="{BB962C8B-B14F-4D97-AF65-F5344CB8AC3E}">
        <p14:creationId xmlns:p14="http://schemas.microsoft.com/office/powerpoint/2010/main" val="1602722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9185C-7FD3-7C17-8EB3-353F1DD6B1DC}"/>
              </a:ext>
            </a:extLst>
          </p:cNvPr>
          <p:cNvSpPr>
            <a:spLocks noGrp="1"/>
          </p:cNvSpPr>
          <p:nvPr>
            <p:ph type="title"/>
          </p:nvPr>
        </p:nvSpPr>
        <p:spPr>
          <a:xfrm>
            <a:off x="533399" y="98612"/>
            <a:ext cx="10515600" cy="522381"/>
          </a:xfrm>
        </p:spPr>
        <p:txBody>
          <a:bodyPr>
            <a:normAutofit/>
          </a:bodyPr>
          <a:lstStyle/>
          <a:p>
            <a:r>
              <a:rPr lang="en-US" sz="2800" dirty="0">
                <a:solidFill>
                  <a:srgbClr val="C00000"/>
                </a:solidFill>
                <a:latin typeface="Arial Black" panose="020B0A04020102020204" pitchFamily="34" charset="0"/>
              </a:rPr>
              <a:t>Performance Testing</a:t>
            </a:r>
          </a:p>
        </p:txBody>
      </p:sp>
      <p:sp>
        <p:nvSpPr>
          <p:cNvPr id="3" name="Content Placeholder 2">
            <a:extLst>
              <a:ext uri="{FF2B5EF4-FFF2-40B4-BE49-F238E27FC236}">
                <a16:creationId xmlns:a16="http://schemas.microsoft.com/office/drawing/2014/main" id="{1961F78F-B491-6731-BF9D-7BC2EA128858}"/>
              </a:ext>
            </a:extLst>
          </p:cNvPr>
          <p:cNvSpPr>
            <a:spLocks noGrp="1"/>
          </p:cNvSpPr>
          <p:nvPr>
            <p:ph idx="1"/>
          </p:nvPr>
        </p:nvSpPr>
        <p:spPr>
          <a:xfrm>
            <a:off x="533399" y="620992"/>
            <a:ext cx="11389659" cy="6138395"/>
          </a:xfrm>
        </p:spPr>
        <p:txBody>
          <a:bodyPr>
            <a:noAutofit/>
          </a:bodyPr>
          <a:lstStyle/>
          <a:p>
            <a:pPr marL="0" indent="0" algn="just">
              <a:lnSpc>
                <a:spcPct val="120000"/>
              </a:lnSpc>
              <a:buNone/>
            </a:pPr>
            <a:r>
              <a:rPr lang="en-US" sz="2400" b="1" i="0" dirty="0">
                <a:solidFill>
                  <a:schemeClr val="accent2"/>
                </a:solidFill>
                <a:effectLst/>
                <a:latin typeface="Berlin Sans FB Demi" panose="020E0802020502020306" pitchFamily="34" charset="0"/>
              </a:rPr>
              <a:t>Usability testing</a:t>
            </a:r>
          </a:p>
          <a:p>
            <a:pPr algn="just">
              <a:lnSpc>
                <a:spcPct val="120000"/>
              </a:lnSpc>
              <a:buFont typeface="Wingdings" panose="05000000000000000000" pitchFamily="2" charset="2"/>
              <a:buChar char="v"/>
            </a:pPr>
            <a:r>
              <a:rPr lang="en-US" sz="2400" b="0" i="0" dirty="0">
                <a:solidFill>
                  <a:srgbClr val="0070C0"/>
                </a:solidFill>
                <a:effectLst/>
                <a:latin typeface="Berlin Sans FB" panose="020E0602020502020306" pitchFamily="34" charset="0"/>
              </a:rPr>
              <a:t>Usability testing concerns checking the user interface to see if it meets all user requirements concerning the user interface. During usability testing, the display screens, messages, report formats, and other aspects relating to the user interface requirements are tested. </a:t>
            </a:r>
          </a:p>
          <a:p>
            <a:pPr marL="0" indent="0" algn="just">
              <a:lnSpc>
                <a:spcPct val="120000"/>
              </a:lnSpc>
              <a:buNone/>
            </a:pPr>
            <a:r>
              <a:rPr lang="en-US" sz="2400" b="1" i="0" dirty="0">
                <a:solidFill>
                  <a:schemeClr val="accent2"/>
                </a:solidFill>
                <a:effectLst/>
                <a:latin typeface="Berlin Sans FB Demi" panose="020E0802020502020306" pitchFamily="34" charset="0"/>
              </a:rPr>
              <a:t>Security testing</a:t>
            </a:r>
          </a:p>
          <a:p>
            <a:pPr algn="just">
              <a:lnSpc>
                <a:spcPct val="120000"/>
              </a:lnSpc>
              <a:buFont typeface="Wingdings" panose="05000000000000000000" pitchFamily="2" charset="2"/>
              <a:buChar char="v"/>
            </a:pPr>
            <a:r>
              <a:rPr lang="en-US" sz="2400" b="0" i="0" dirty="0">
                <a:solidFill>
                  <a:srgbClr val="0070C0"/>
                </a:solidFill>
                <a:effectLst/>
                <a:latin typeface="Berlin Sans FB" panose="020E0602020502020306" pitchFamily="34" charset="0"/>
              </a:rPr>
              <a:t>Security testing is essential for software that handle or process confidential data that is to be guarded against pilfering. It needs to be tested whether the system is fool-proof from security attacks such as intrusion by hackers. A large number of security testing techniques have been proposed, and these include password cracking, penetration testing, and attacks on specific ports, etc.</a:t>
            </a:r>
          </a:p>
        </p:txBody>
      </p:sp>
    </p:spTree>
    <p:extLst>
      <p:ext uri="{BB962C8B-B14F-4D97-AF65-F5344CB8AC3E}">
        <p14:creationId xmlns:p14="http://schemas.microsoft.com/office/powerpoint/2010/main" val="1649519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34D77-C1FA-3FD1-3A74-406EE47C0232}"/>
              </a:ext>
            </a:extLst>
          </p:cNvPr>
          <p:cNvSpPr>
            <a:spLocks noGrp="1"/>
          </p:cNvSpPr>
          <p:nvPr>
            <p:ph type="title"/>
          </p:nvPr>
        </p:nvSpPr>
        <p:spPr>
          <a:xfrm>
            <a:off x="376517" y="149968"/>
            <a:ext cx="10986247" cy="719604"/>
          </a:xfrm>
        </p:spPr>
        <p:txBody>
          <a:bodyPr>
            <a:normAutofit/>
          </a:bodyPr>
          <a:lstStyle/>
          <a:p>
            <a:r>
              <a:rPr lang="en-US" sz="3200" dirty="0">
                <a:solidFill>
                  <a:srgbClr val="C00000"/>
                </a:solidFill>
                <a:latin typeface="Arial Black" panose="020B0A04020102020204" pitchFamily="34" charset="0"/>
              </a:rPr>
              <a:t>Debugging</a:t>
            </a:r>
          </a:p>
        </p:txBody>
      </p:sp>
      <p:sp>
        <p:nvSpPr>
          <p:cNvPr id="3" name="Content Placeholder 2">
            <a:extLst>
              <a:ext uri="{FF2B5EF4-FFF2-40B4-BE49-F238E27FC236}">
                <a16:creationId xmlns:a16="http://schemas.microsoft.com/office/drawing/2014/main" id="{D8E4B1D2-8B5B-1782-3F5E-04FA73ACEE84}"/>
              </a:ext>
            </a:extLst>
          </p:cNvPr>
          <p:cNvSpPr>
            <a:spLocks noGrp="1"/>
          </p:cNvSpPr>
          <p:nvPr>
            <p:ph idx="1"/>
          </p:nvPr>
        </p:nvSpPr>
        <p:spPr>
          <a:xfrm>
            <a:off x="466166" y="869572"/>
            <a:ext cx="11483788" cy="5838460"/>
          </a:xfrm>
        </p:spPr>
        <p:txBody>
          <a:bodyPr>
            <a:normAutofit lnSpcReduction="10000"/>
          </a:bodyPr>
          <a:lstStyle/>
          <a:p>
            <a:pPr marL="0" indent="0" algn="just">
              <a:lnSpc>
                <a:spcPct val="130000"/>
              </a:lnSpc>
              <a:buNone/>
            </a:pPr>
            <a:r>
              <a:rPr lang="en-US" sz="2400" b="0" i="0" dirty="0">
                <a:solidFill>
                  <a:srgbClr val="0070C0"/>
                </a:solidFill>
                <a:effectLst/>
                <a:latin typeface="Berlin Sans FB" panose="020E0602020502020306" pitchFamily="34" charset="0"/>
              </a:rPr>
              <a:t>Once errors are identified in a program code, it is necessary to first identify the precise program statements responsible for the errors and then to fix them. Identifying errors in a program code and then fix them up are known as debugging.</a:t>
            </a:r>
          </a:p>
          <a:p>
            <a:pPr marL="0" indent="0">
              <a:lnSpc>
                <a:spcPct val="130000"/>
              </a:lnSpc>
              <a:buNone/>
            </a:pPr>
            <a:r>
              <a:rPr lang="en-US" sz="2400" b="1" i="0" dirty="0">
                <a:solidFill>
                  <a:schemeClr val="accent2"/>
                </a:solidFill>
                <a:effectLst/>
                <a:latin typeface="Berlin Sans FB Demi" panose="020E0802020502020306" pitchFamily="34" charset="0"/>
              </a:rPr>
              <a:t>Debugging Approaches</a:t>
            </a:r>
          </a:p>
          <a:p>
            <a:pPr marL="0" indent="0" algn="just">
              <a:lnSpc>
                <a:spcPct val="130000"/>
              </a:lnSpc>
              <a:buNone/>
            </a:pPr>
            <a:r>
              <a:rPr lang="en-US" sz="2400" b="1" i="0" dirty="0">
                <a:solidFill>
                  <a:srgbClr val="0070C0"/>
                </a:solidFill>
                <a:effectLst/>
                <a:latin typeface="Berlin Sans FB Demi" panose="020E0802020502020306" pitchFamily="34" charset="0"/>
              </a:rPr>
              <a:t>Brute Force Method:</a:t>
            </a:r>
          </a:p>
          <a:p>
            <a:pPr algn="just">
              <a:lnSpc>
                <a:spcPct val="13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This is the most common method, but the least efficient.</a:t>
            </a:r>
          </a:p>
          <a:p>
            <a:pPr algn="just">
              <a:lnSpc>
                <a:spcPct val="130000"/>
              </a:lnSpc>
              <a:buFont typeface="Wingdings" panose="05000000000000000000" pitchFamily="2" charset="2"/>
              <a:buChar char="Ø"/>
            </a:pPr>
            <a:r>
              <a:rPr lang="en-US" sz="2400" dirty="0">
                <a:solidFill>
                  <a:srgbClr val="0070C0"/>
                </a:solidFill>
                <a:latin typeface="Berlin Sans FB" panose="020E0602020502020306" pitchFamily="34" charset="0"/>
              </a:rPr>
              <a:t>T</a:t>
            </a:r>
            <a:r>
              <a:rPr lang="en-US" sz="2400" b="0" i="0" dirty="0">
                <a:solidFill>
                  <a:srgbClr val="0070C0"/>
                </a:solidFill>
                <a:effectLst/>
                <a:latin typeface="Berlin Sans FB" panose="020E0602020502020306" pitchFamily="34" charset="0"/>
              </a:rPr>
              <a:t>he program is loaded with print statements to print the intermediate values with the hope that some of the printed values will help to identify the statement in error. </a:t>
            </a:r>
          </a:p>
          <a:p>
            <a:pPr algn="just">
              <a:lnSpc>
                <a:spcPct val="130000"/>
              </a:lnSpc>
              <a:buFont typeface="Wingdings" panose="05000000000000000000" pitchFamily="2" charset="2"/>
              <a:buChar char="Ø"/>
            </a:pPr>
            <a:r>
              <a:rPr lang="en-US" sz="2400" b="0" i="0" dirty="0">
                <a:solidFill>
                  <a:srgbClr val="0070C0"/>
                </a:solidFill>
                <a:effectLst/>
                <a:latin typeface="Berlin Sans FB" panose="020E0602020502020306" pitchFamily="34" charset="0"/>
              </a:rPr>
              <a:t>Becomes more systematic with the use of a symbolic debugger (also called a source code debugger), because values of different variables can be easily checked and break points and watch points can be easily set to test the values of variables effortlessly.</a:t>
            </a:r>
          </a:p>
        </p:txBody>
      </p:sp>
    </p:spTree>
    <p:extLst>
      <p:ext uri="{BB962C8B-B14F-4D97-AF65-F5344CB8AC3E}">
        <p14:creationId xmlns:p14="http://schemas.microsoft.com/office/powerpoint/2010/main" val="3603846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34D77-C1FA-3FD1-3A74-406EE47C0232}"/>
              </a:ext>
            </a:extLst>
          </p:cNvPr>
          <p:cNvSpPr>
            <a:spLocks noGrp="1"/>
          </p:cNvSpPr>
          <p:nvPr>
            <p:ph type="title"/>
          </p:nvPr>
        </p:nvSpPr>
        <p:spPr>
          <a:xfrm>
            <a:off x="376517" y="149968"/>
            <a:ext cx="10986247" cy="719604"/>
          </a:xfrm>
        </p:spPr>
        <p:txBody>
          <a:bodyPr>
            <a:normAutofit/>
          </a:bodyPr>
          <a:lstStyle/>
          <a:p>
            <a:r>
              <a:rPr lang="en-US" sz="3200" dirty="0">
                <a:solidFill>
                  <a:srgbClr val="C00000"/>
                </a:solidFill>
                <a:latin typeface="Arial Black" panose="020B0A04020102020204" pitchFamily="34" charset="0"/>
              </a:rPr>
              <a:t>Debugging</a:t>
            </a:r>
          </a:p>
        </p:txBody>
      </p:sp>
      <p:sp>
        <p:nvSpPr>
          <p:cNvPr id="3" name="Content Placeholder 2">
            <a:extLst>
              <a:ext uri="{FF2B5EF4-FFF2-40B4-BE49-F238E27FC236}">
                <a16:creationId xmlns:a16="http://schemas.microsoft.com/office/drawing/2014/main" id="{D8E4B1D2-8B5B-1782-3F5E-04FA73ACEE84}"/>
              </a:ext>
            </a:extLst>
          </p:cNvPr>
          <p:cNvSpPr>
            <a:spLocks noGrp="1"/>
          </p:cNvSpPr>
          <p:nvPr>
            <p:ph idx="1"/>
          </p:nvPr>
        </p:nvSpPr>
        <p:spPr>
          <a:xfrm>
            <a:off x="564778" y="869572"/>
            <a:ext cx="11483788" cy="5838460"/>
          </a:xfrm>
        </p:spPr>
        <p:txBody>
          <a:bodyPr>
            <a:normAutofit fontScale="92500" lnSpcReduction="10000"/>
          </a:bodyPr>
          <a:lstStyle/>
          <a:p>
            <a:pPr marL="0" indent="0" algn="just">
              <a:lnSpc>
                <a:spcPct val="120000"/>
              </a:lnSpc>
              <a:buNone/>
            </a:pPr>
            <a:r>
              <a:rPr lang="en-US" sz="2200" b="1" i="0" dirty="0">
                <a:solidFill>
                  <a:schemeClr val="accent2"/>
                </a:solidFill>
                <a:effectLst/>
                <a:latin typeface="Berlin Sans FB Demi" panose="020E0802020502020306" pitchFamily="34" charset="0"/>
              </a:rPr>
              <a:t>Backtracking:</a:t>
            </a:r>
          </a:p>
          <a:p>
            <a:pPr algn="just">
              <a:lnSpc>
                <a:spcPct val="120000"/>
              </a:lnSpc>
              <a:spcBef>
                <a:spcPts val="600"/>
              </a:spcBef>
              <a:buClr>
                <a:schemeClr val="accent2"/>
              </a:buClr>
              <a:buFont typeface="Wingdings" panose="05000000000000000000" pitchFamily="2" charset="2"/>
              <a:buChar char="Ø"/>
            </a:pPr>
            <a:r>
              <a:rPr lang="en-US" sz="2200" dirty="0">
                <a:solidFill>
                  <a:srgbClr val="0070C0"/>
                </a:solidFill>
                <a:latin typeface="Berlin Sans FB" panose="020E0602020502020306" pitchFamily="34" charset="0"/>
              </a:rPr>
              <a:t>A</a:t>
            </a:r>
            <a:r>
              <a:rPr lang="en-US" sz="2200" b="0" i="0" dirty="0">
                <a:solidFill>
                  <a:srgbClr val="0070C0"/>
                </a:solidFill>
                <a:effectLst/>
                <a:latin typeface="Berlin Sans FB" panose="020E0602020502020306" pitchFamily="34" charset="0"/>
              </a:rPr>
              <a:t> fairly common approach. </a:t>
            </a:r>
          </a:p>
          <a:p>
            <a:pPr algn="just">
              <a:lnSpc>
                <a:spcPct val="120000"/>
              </a:lnSpc>
              <a:spcBef>
                <a:spcPts val="600"/>
              </a:spcBef>
              <a:buClr>
                <a:schemeClr val="accent2"/>
              </a:buClr>
              <a:buFont typeface="Wingdings" panose="05000000000000000000" pitchFamily="2" charset="2"/>
              <a:buChar char="Ø"/>
            </a:pPr>
            <a:r>
              <a:rPr lang="en-US" sz="2200" dirty="0">
                <a:solidFill>
                  <a:srgbClr val="0070C0"/>
                </a:solidFill>
                <a:latin typeface="Berlin Sans FB" panose="020E0602020502020306" pitchFamily="34" charset="0"/>
              </a:rPr>
              <a:t>B</a:t>
            </a:r>
            <a:r>
              <a:rPr lang="en-US" sz="2200" b="0" i="0" dirty="0">
                <a:solidFill>
                  <a:srgbClr val="0070C0"/>
                </a:solidFill>
                <a:effectLst/>
                <a:latin typeface="Berlin Sans FB" panose="020E0602020502020306" pitchFamily="34" charset="0"/>
              </a:rPr>
              <a:t>eginning from the statement at which an error symptom has been observed, the source code is traced backwards until the error is discovered. </a:t>
            </a:r>
          </a:p>
          <a:p>
            <a:pPr algn="just">
              <a:lnSpc>
                <a:spcPct val="120000"/>
              </a:lnSpc>
              <a:spcBef>
                <a:spcPts val="600"/>
              </a:spcBef>
              <a:buClr>
                <a:schemeClr val="accent2"/>
              </a:buClr>
              <a:buFont typeface="Wingdings" panose="05000000000000000000" pitchFamily="2" charset="2"/>
              <a:buChar char="Ø"/>
            </a:pPr>
            <a:r>
              <a:rPr lang="en-US" sz="2200" dirty="0">
                <a:solidFill>
                  <a:srgbClr val="0070C0"/>
                </a:solidFill>
                <a:latin typeface="Berlin Sans FB" panose="020E0602020502020306" pitchFamily="34" charset="0"/>
              </a:rPr>
              <a:t>A</a:t>
            </a:r>
            <a:r>
              <a:rPr lang="en-US" sz="2200" b="0" i="0" dirty="0">
                <a:solidFill>
                  <a:srgbClr val="0070C0"/>
                </a:solidFill>
                <a:effectLst/>
                <a:latin typeface="Berlin Sans FB" panose="020E0602020502020306" pitchFamily="34" charset="0"/>
              </a:rPr>
              <a:t>s the number of source lines to be traced back increases, the number of potential backward paths increases and may become unmanageably large thus limiting the use of this approach.</a:t>
            </a:r>
          </a:p>
          <a:p>
            <a:pPr marL="0" indent="0" algn="just">
              <a:lnSpc>
                <a:spcPct val="120000"/>
              </a:lnSpc>
              <a:buNone/>
            </a:pPr>
            <a:r>
              <a:rPr lang="en-US" sz="2200" b="1" i="0" dirty="0">
                <a:solidFill>
                  <a:schemeClr val="accent2"/>
                </a:solidFill>
                <a:effectLst/>
                <a:latin typeface="Berlin Sans FB Demi" panose="020E0802020502020306" pitchFamily="34" charset="0"/>
              </a:rPr>
              <a:t>Cause Elimination Method:</a:t>
            </a:r>
          </a:p>
          <a:p>
            <a:pPr marL="0" indent="0" algn="just">
              <a:lnSpc>
                <a:spcPct val="120000"/>
              </a:lnSpc>
              <a:buNone/>
            </a:pPr>
            <a:r>
              <a:rPr lang="en-US" sz="2200" dirty="0">
                <a:solidFill>
                  <a:srgbClr val="0070C0"/>
                </a:solidFill>
                <a:latin typeface="Berlin Sans FB" panose="020E0602020502020306" pitchFamily="34" charset="0"/>
              </a:rPr>
              <a:t>A</a:t>
            </a:r>
            <a:r>
              <a:rPr lang="en-US" sz="2200" b="0" i="0" dirty="0">
                <a:solidFill>
                  <a:srgbClr val="0070C0"/>
                </a:solidFill>
                <a:effectLst/>
                <a:latin typeface="Berlin Sans FB" panose="020E0602020502020306" pitchFamily="34" charset="0"/>
              </a:rPr>
              <a:t> list of causes which could possibly have contributed to the error symptom is developed and tests are conducted to eliminate each. A related technique of identification of the error from the error symptom is the software fault tree analysis.</a:t>
            </a:r>
          </a:p>
          <a:p>
            <a:pPr marL="0" indent="0" algn="just">
              <a:lnSpc>
                <a:spcPct val="120000"/>
              </a:lnSpc>
              <a:buNone/>
            </a:pPr>
            <a:r>
              <a:rPr lang="en-US" sz="2200" b="1" i="0" dirty="0">
                <a:solidFill>
                  <a:schemeClr val="accent2"/>
                </a:solidFill>
                <a:effectLst/>
                <a:latin typeface="Berlin Sans FB Demi" panose="020E0802020502020306" pitchFamily="34" charset="0"/>
              </a:rPr>
              <a:t>Program Slicing:</a:t>
            </a:r>
          </a:p>
          <a:p>
            <a:pPr marL="0" indent="0" algn="just">
              <a:lnSpc>
                <a:spcPct val="120000"/>
              </a:lnSpc>
              <a:buNone/>
            </a:pPr>
            <a:r>
              <a:rPr lang="en-US" sz="2200" b="0" i="0" dirty="0">
                <a:solidFill>
                  <a:srgbClr val="0070C0"/>
                </a:solidFill>
                <a:effectLst/>
                <a:latin typeface="Berlin Sans FB" panose="020E0602020502020306" pitchFamily="34" charset="0"/>
              </a:rPr>
              <a:t>This technique is similar to back tracking. Here the search space is reduced by defining slices. A slice of a program for a particular variable at a particular statement is the set of source lines preceding this statement that can influence the value of that variable.</a:t>
            </a:r>
            <a:endParaRPr lang="en-US" sz="22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2195935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34D77-C1FA-3FD1-3A74-406EE47C0232}"/>
              </a:ext>
            </a:extLst>
          </p:cNvPr>
          <p:cNvSpPr>
            <a:spLocks noGrp="1"/>
          </p:cNvSpPr>
          <p:nvPr>
            <p:ph type="title"/>
          </p:nvPr>
        </p:nvSpPr>
        <p:spPr>
          <a:xfrm>
            <a:off x="376517" y="149968"/>
            <a:ext cx="10986247" cy="719604"/>
          </a:xfrm>
        </p:spPr>
        <p:txBody>
          <a:bodyPr>
            <a:normAutofit/>
          </a:bodyPr>
          <a:lstStyle/>
          <a:p>
            <a:r>
              <a:rPr lang="en-US" sz="3200" dirty="0">
                <a:solidFill>
                  <a:srgbClr val="C00000"/>
                </a:solidFill>
                <a:latin typeface="Arial Black" panose="020B0A04020102020204" pitchFamily="34" charset="0"/>
              </a:rPr>
              <a:t>Debugging</a:t>
            </a:r>
          </a:p>
        </p:txBody>
      </p:sp>
      <p:sp>
        <p:nvSpPr>
          <p:cNvPr id="3" name="Content Placeholder 2">
            <a:extLst>
              <a:ext uri="{FF2B5EF4-FFF2-40B4-BE49-F238E27FC236}">
                <a16:creationId xmlns:a16="http://schemas.microsoft.com/office/drawing/2014/main" id="{D8E4B1D2-8B5B-1782-3F5E-04FA73ACEE84}"/>
              </a:ext>
            </a:extLst>
          </p:cNvPr>
          <p:cNvSpPr>
            <a:spLocks noGrp="1"/>
          </p:cNvSpPr>
          <p:nvPr>
            <p:ph idx="1"/>
          </p:nvPr>
        </p:nvSpPr>
        <p:spPr>
          <a:xfrm>
            <a:off x="564778" y="869572"/>
            <a:ext cx="11483788" cy="5701557"/>
          </a:xfrm>
        </p:spPr>
        <p:txBody>
          <a:bodyPr>
            <a:normAutofit fontScale="92500"/>
          </a:bodyPr>
          <a:lstStyle/>
          <a:p>
            <a:pPr marL="0" indent="0" algn="just">
              <a:lnSpc>
                <a:spcPct val="120000"/>
              </a:lnSpc>
              <a:buNone/>
            </a:pPr>
            <a:r>
              <a:rPr lang="en-US" sz="2600" dirty="0">
                <a:solidFill>
                  <a:srgbClr val="00B050"/>
                </a:solidFill>
                <a:latin typeface="Berlin Sans FB Demi" panose="020E0802020502020306" pitchFamily="34" charset="0"/>
              </a:rPr>
              <a:t>Debugging Guidelines:</a:t>
            </a:r>
          </a:p>
          <a:p>
            <a:pPr marL="0" indent="0" algn="just">
              <a:lnSpc>
                <a:spcPct val="130000"/>
              </a:lnSpc>
              <a:buNone/>
            </a:pPr>
            <a:r>
              <a:rPr lang="en-US" sz="2400" b="0" i="0" dirty="0">
                <a:solidFill>
                  <a:srgbClr val="0070C0"/>
                </a:solidFill>
                <a:effectLst/>
                <a:latin typeface="Berlin Sans FB" panose="020E0602020502020306" pitchFamily="34" charset="0"/>
              </a:rPr>
              <a:t>Debugging is often carried out by programmers based on their ingenuity. The following are some general guidelines for effective debugging:</a:t>
            </a:r>
          </a:p>
          <a:p>
            <a:pPr algn="just">
              <a:lnSpc>
                <a:spcPct val="130000"/>
              </a:lnSpc>
              <a:buClr>
                <a:schemeClr val="accent2"/>
              </a:buClr>
              <a:buFont typeface="Wingdings" panose="05000000000000000000" pitchFamily="2" charset="2"/>
              <a:buChar char="Ø"/>
            </a:pPr>
            <a:r>
              <a:rPr lang="en-US" sz="2400" b="0" i="0" dirty="0">
                <a:solidFill>
                  <a:srgbClr val="0070C0"/>
                </a:solidFill>
                <a:effectLst/>
                <a:latin typeface="Berlin Sans FB" panose="020E0602020502020306" pitchFamily="34" charset="0"/>
              </a:rPr>
              <a:t>Many times debugging requires a thorough understanding of the program design. Trying to debug based on a partial understanding of the system design and implementation may require an inordinate amount of effort to be put into debugging even simple problems.</a:t>
            </a:r>
          </a:p>
          <a:p>
            <a:pPr algn="just">
              <a:lnSpc>
                <a:spcPct val="130000"/>
              </a:lnSpc>
              <a:buClr>
                <a:schemeClr val="accent2"/>
              </a:buClr>
              <a:buFont typeface="Wingdings" panose="05000000000000000000" pitchFamily="2" charset="2"/>
              <a:buChar char="Ø"/>
            </a:pPr>
            <a:r>
              <a:rPr lang="en-US" sz="2400" b="0" i="0" dirty="0">
                <a:solidFill>
                  <a:srgbClr val="0070C0"/>
                </a:solidFill>
                <a:effectLst/>
                <a:latin typeface="Berlin Sans FB" panose="020E0602020502020306" pitchFamily="34" charset="0"/>
              </a:rPr>
              <a:t>Debugging may sometimes even require full redesign of the system. In such cases, a common mistake that novice programmers often make is attempting not to fix the error but its symptoms.</a:t>
            </a:r>
          </a:p>
          <a:p>
            <a:pPr algn="just">
              <a:lnSpc>
                <a:spcPct val="130000"/>
              </a:lnSpc>
              <a:buClr>
                <a:schemeClr val="accent2"/>
              </a:buClr>
              <a:buFont typeface="Wingdings" panose="05000000000000000000" pitchFamily="2" charset="2"/>
              <a:buChar char="Ø"/>
            </a:pPr>
            <a:r>
              <a:rPr lang="en-US" sz="2400" b="0" i="0" dirty="0">
                <a:solidFill>
                  <a:srgbClr val="0070C0"/>
                </a:solidFill>
                <a:effectLst/>
                <a:latin typeface="Berlin Sans FB" panose="020E0602020502020306" pitchFamily="34" charset="0"/>
              </a:rPr>
              <a:t>One must be beware of the possibility that an error correction may introduce new errors.</a:t>
            </a:r>
          </a:p>
          <a:p>
            <a:pPr algn="just">
              <a:lnSpc>
                <a:spcPct val="130000"/>
              </a:lnSpc>
              <a:buClr>
                <a:schemeClr val="accent2"/>
              </a:buClr>
              <a:buFont typeface="Wingdings" panose="05000000000000000000" pitchFamily="2" charset="2"/>
              <a:buChar char="Ø"/>
            </a:pPr>
            <a:r>
              <a:rPr lang="en-US" sz="2400" b="0" i="0" dirty="0">
                <a:solidFill>
                  <a:srgbClr val="0070C0"/>
                </a:solidFill>
                <a:effectLst/>
                <a:latin typeface="Berlin Sans FB" panose="020E0602020502020306" pitchFamily="34" charset="0"/>
              </a:rPr>
              <a:t>Therefore after every round of error-fixing, regression testing must be carried out.</a:t>
            </a:r>
            <a:endParaRPr lang="en-US" sz="22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2782377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78185-E939-ED61-F944-40B141998043}"/>
              </a:ext>
            </a:extLst>
          </p:cNvPr>
          <p:cNvSpPr>
            <a:spLocks noGrp="1"/>
          </p:cNvSpPr>
          <p:nvPr>
            <p:ph type="title"/>
          </p:nvPr>
        </p:nvSpPr>
        <p:spPr>
          <a:xfrm>
            <a:off x="838200" y="365126"/>
            <a:ext cx="10515600" cy="629956"/>
          </a:xfrm>
        </p:spPr>
        <p:txBody>
          <a:bodyPr>
            <a:normAutofit/>
          </a:bodyPr>
          <a:lstStyle/>
          <a:p>
            <a:r>
              <a:rPr lang="en-US" sz="3000" dirty="0">
                <a:solidFill>
                  <a:srgbClr val="C00000"/>
                </a:solidFill>
                <a:latin typeface="Arial Black" panose="020B0A04020102020204" pitchFamily="34" charset="0"/>
              </a:rPr>
              <a:t>Integration Testing</a:t>
            </a:r>
          </a:p>
        </p:txBody>
      </p:sp>
      <p:sp>
        <p:nvSpPr>
          <p:cNvPr id="3" name="Content Placeholder 2">
            <a:extLst>
              <a:ext uri="{FF2B5EF4-FFF2-40B4-BE49-F238E27FC236}">
                <a16:creationId xmlns:a16="http://schemas.microsoft.com/office/drawing/2014/main" id="{DB7DC1EF-EAD0-8AFA-B3E4-DCD8BE36181E}"/>
              </a:ext>
            </a:extLst>
          </p:cNvPr>
          <p:cNvSpPr>
            <a:spLocks noGrp="1"/>
          </p:cNvSpPr>
          <p:nvPr>
            <p:ph idx="1"/>
          </p:nvPr>
        </p:nvSpPr>
        <p:spPr>
          <a:xfrm>
            <a:off x="838200" y="995082"/>
            <a:ext cx="10824882" cy="5497792"/>
          </a:xfrm>
        </p:spPr>
        <p:txBody>
          <a:bodyPr>
            <a:normAutofit/>
          </a:bodyPr>
          <a:lstStyle/>
          <a:p>
            <a:pPr algn="just">
              <a:lnSpc>
                <a:spcPct val="120000"/>
              </a:lnSpc>
              <a:buClr>
                <a:schemeClr val="accent2"/>
              </a:buClr>
              <a:buFont typeface="Wingdings" panose="05000000000000000000" pitchFamily="2" charset="2"/>
              <a:buChar char="Ø"/>
            </a:pPr>
            <a:r>
              <a:rPr lang="en-US" sz="2400" dirty="0">
                <a:solidFill>
                  <a:srgbClr val="0070C0"/>
                </a:solidFill>
                <a:latin typeface="Berlin Sans FB" panose="020E0602020502020306" pitchFamily="34" charset="0"/>
              </a:rPr>
              <a:t>Integration testing is carried out after all (or at least some of) the modules have been unit tested. </a:t>
            </a:r>
          </a:p>
          <a:p>
            <a:pPr algn="just">
              <a:lnSpc>
                <a:spcPct val="120000"/>
              </a:lnSpc>
              <a:buClr>
                <a:schemeClr val="accent2"/>
              </a:buClr>
              <a:buFont typeface="Wingdings" panose="05000000000000000000" pitchFamily="2" charset="2"/>
              <a:buChar char="Ø"/>
            </a:pPr>
            <a:r>
              <a:rPr lang="en-US" sz="2400" dirty="0">
                <a:solidFill>
                  <a:srgbClr val="0070C0"/>
                </a:solidFill>
                <a:latin typeface="Berlin Sans FB" panose="020E0602020502020306" pitchFamily="34" charset="0"/>
              </a:rPr>
              <a:t>Successful completion of unit testing, to a large extent, ensures that the unit (or module) as a whole works satisfactorily. </a:t>
            </a:r>
          </a:p>
          <a:p>
            <a:pPr algn="just">
              <a:lnSpc>
                <a:spcPct val="120000"/>
              </a:lnSpc>
              <a:buClr>
                <a:schemeClr val="accent2"/>
              </a:buClr>
              <a:buFont typeface="Wingdings" panose="05000000000000000000" pitchFamily="2" charset="2"/>
              <a:buChar char="Ø"/>
            </a:pPr>
            <a:r>
              <a:rPr lang="en-US" sz="2400" dirty="0">
                <a:solidFill>
                  <a:srgbClr val="0070C0"/>
                </a:solidFill>
                <a:latin typeface="Berlin Sans FB" panose="020E0602020502020306" pitchFamily="34" charset="0"/>
              </a:rPr>
              <a:t>The objective of integration testing is to detect the errors at the module interfaces (call parameters). </a:t>
            </a:r>
          </a:p>
          <a:p>
            <a:pPr algn="just">
              <a:lnSpc>
                <a:spcPct val="120000"/>
              </a:lnSpc>
              <a:buClr>
                <a:schemeClr val="accent2"/>
              </a:buClr>
              <a:buFont typeface="Wingdings" panose="05000000000000000000" pitchFamily="2" charset="2"/>
              <a:buChar char="Ø"/>
            </a:pPr>
            <a:r>
              <a:rPr lang="en-US" sz="2400" dirty="0">
                <a:solidFill>
                  <a:srgbClr val="0070C0"/>
                </a:solidFill>
                <a:latin typeface="Berlin Sans FB" panose="020E0602020502020306" pitchFamily="34" charset="0"/>
              </a:rPr>
              <a:t>For example, it is checked that no parameter mismatch occurs when one module invokes the functionality of another module. </a:t>
            </a:r>
          </a:p>
          <a:p>
            <a:pPr algn="just">
              <a:lnSpc>
                <a:spcPct val="120000"/>
              </a:lnSpc>
              <a:buClr>
                <a:schemeClr val="accent2"/>
              </a:buClr>
              <a:buFont typeface="Wingdings" panose="05000000000000000000" pitchFamily="2" charset="2"/>
              <a:buChar char="Ø"/>
            </a:pPr>
            <a:r>
              <a:rPr lang="en-US" sz="2400" dirty="0">
                <a:solidFill>
                  <a:srgbClr val="0070C0"/>
                </a:solidFill>
                <a:latin typeface="Berlin Sans FB" panose="020E0602020502020306" pitchFamily="34" charset="0"/>
              </a:rPr>
              <a:t>Thus, the primary objective of integration testing is to test the module interfaces, that is, there are no errors in parameter passing, when one module invokes the functionality of another module</a:t>
            </a:r>
          </a:p>
        </p:txBody>
      </p:sp>
    </p:spTree>
    <p:extLst>
      <p:ext uri="{BB962C8B-B14F-4D97-AF65-F5344CB8AC3E}">
        <p14:creationId xmlns:p14="http://schemas.microsoft.com/office/powerpoint/2010/main" val="3738789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6451E-D945-3EBD-6335-458820DDE9C5}"/>
              </a:ext>
            </a:extLst>
          </p:cNvPr>
          <p:cNvSpPr>
            <a:spLocks noGrp="1"/>
          </p:cNvSpPr>
          <p:nvPr>
            <p:ph type="title"/>
          </p:nvPr>
        </p:nvSpPr>
        <p:spPr>
          <a:xfrm>
            <a:off x="573741" y="365126"/>
            <a:ext cx="10780059" cy="558240"/>
          </a:xfrm>
        </p:spPr>
        <p:txBody>
          <a:bodyPr>
            <a:normAutofit/>
          </a:bodyPr>
          <a:lstStyle/>
          <a:p>
            <a:r>
              <a:rPr lang="en-US" sz="2800" dirty="0">
                <a:solidFill>
                  <a:srgbClr val="C00000"/>
                </a:solidFill>
                <a:latin typeface="Arial Black" panose="020B0A04020102020204" pitchFamily="34" charset="0"/>
              </a:rPr>
              <a:t>Integration Testing</a:t>
            </a:r>
          </a:p>
        </p:txBody>
      </p:sp>
      <p:sp>
        <p:nvSpPr>
          <p:cNvPr id="3" name="Content Placeholder 2">
            <a:extLst>
              <a:ext uri="{FF2B5EF4-FFF2-40B4-BE49-F238E27FC236}">
                <a16:creationId xmlns:a16="http://schemas.microsoft.com/office/drawing/2014/main" id="{FEFE5389-C9D1-E5E6-1B92-1FAEBC13B355}"/>
              </a:ext>
            </a:extLst>
          </p:cNvPr>
          <p:cNvSpPr>
            <a:spLocks noGrp="1"/>
          </p:cNvSpPr>
          <p:nvPr>
            <p:ph idx="1"/>
          </p:nvPr>
        </p:nvSpPr>
        <p:spPr>
          <a:xfrm>
            <a:off x="573741" y="923367"/>
            <a:ext cx="11322424" cy="5569508"/>
          </a:xfrm>
        </p:spPr>
        <p:txBody>
          <a:bodyPr>
            <a:normAutofit fontScale="92500"/>
          </a:bodyPr>
          <a:lstStyle/>
          <a:p>
            <a:pPr algn="just">
              <a:lnSpc>
                <a:spcPct val="120000"/>
              </a:lnSpc>
              <a:buClr>
                <a:schemeClr val="accent2"/>
              </a:buClr>
              <a:buFont typeface="Wingdings" panose="05000000000000000000" pitchFamily="2" charset="2"/>
              <a:buChar char="Ø"/>
            </a:pPr>
            <a:r>
              <a:rPr lang="en-US" sz="2400" dirty="0">
                <a:solidFill>
                  <a:srgbClr val="0070C0"/>
                </a:solidFill>
                <a:latin typeface="Berlin Sans FB" panose="020E0602020502020306" pitchFamily="34" charset="0"/>
              </a:rPr>
              <a:t>During integration testing, different modules of a system are integrated in a planned manner using an integration plan. </a:t>
            </a:r>
          </a:p>
          <a:p>
            <a:pPr algn="just">
              <a:lnSpc>
                <a:spcPct val="120000"/>
              </a:lnSpc>
              <a:buClr>
                <a:schemeClr val="accent2"/>
              </a:buClr>
              <a:buFont typeface="Wingdings" panose="05000000000000000000" pitchFamily="2" charset="2"/>
              <a:buChar char="Ø"/>
            </a:pPr>
            <a:r>
              <a:rPr lang="en-US" sz="2400" dirty="0">
                <a:solidFill>
                  <a:srgbClr val="0070C0"/>
                </a:solidFill>
                <a:latin typeface="Berlin Sans FB" panose="020E0602020502020306" pitchFamily="34" charset="0"/>
              </a:rPr>
              <a:t>The integration plan specifies the steps and the order in which modules are combined to realize the full system. After each integration step, the partially integrated system is tested. </a:t>
            </a:r>
          </a:p>
          <a:p>
            <a:pPr algn="just">
              <a:lnSpc>
                <a:spcPct val="120000"/>
              </a:lnSpc>
              <a:buClr>
                <a:schemeClr val="accent2"/>
              </a:buClr>
              <a:buFont typeface="Wingdings" panose="05000000000000000000" pitchFamily="2" charset="2"/>
              <a:buChar char="Ø"/>
            </a:pPr>
            <a:r>
              <a:rPr lang="en-US" sz="2400" dirty="0">
                <a:solidFill>
                  <a:srgbClr val="0070C0"/>
                </a:solidFill>
                <a:latin typeface="Berlin Sans FB" panose="020E0602020502020306" pitchFamily="34" charset="0"/>
              </a:rPr>
              <a:t>An important factor that guides the integration plan is the module dependency graph or structure chart which specifies the order in which different modules call each other. </a:t>
            </a:r>
          </a:p>
          <a:p>
            <a:pPr algn="just">
              <a:lnSpc>
                <a:spcPct val="120000"/>
              </a:lnSpc>
              <a:buClr>
                <a:schemeClr val="accent2"/>
              </a:buClr>
              <a:buFont typeface="Wingdings" panose="05000000000000000000" pitchFamily="2" charset="2"/>
              <a:buChar char="Ø"/>
            </a:pPr>
            <a:r>
              <a:rPr lang="en-US" sz="2400" dirty="0">
                <a:solidFill>
                  <a:srgbClr val="0070C0"/>
                </a:solidFill>
                <a:latin typeface="Berlin Sans FB" panose="020E0602020502020306" pitchFamily="34" charset="0"/>
              </a:rPr>
              <a:t>By examining the structure chart, the integration plan can be developed. </a:t>
            </a:r>
          </a:p>
          <a:p>
            <a:pPr marL="0" indent="0" algn="just">
              <a:lnSpc>
                <a:spcPct val="120000"/>
              </a:lnSpc>
              <a:buNone/>
            </a:pPr>
            <a:r>
              <a:rPr lang="en-US" sz="2400" dirty="0">
                <a:solidFill>
                  <a:srgbClr val="0070C0"/>
                </a:solidFill>
                <a:latin typeface="Berlin Sans FB" panose="020E0602020502020306" pitchFamily="34" charset="0"/>
              </a:rPr>
              <a:t>Any one (or a mixture) of the following approaches can be used to develop the test plan: </a:t>
            </a:r>
          </a:p>
          <a:p>
            <a:pPr lvl="1" algn="just">
              <a:lnSpc>
                <a:spcPct val="120000"/>
              </a:lnSpc>
              <a:buFont typeface="Wingdings" panose="05000000000000000000" pitchFamily="2" charset="2"/>
              <a:buChar char="q"/>
            </a:pPr>
            <a:r>
              <a:rPr lang="en-US" sz="2200" dirty="0">
                <a:solidFill>
                  <a:schemeClr val="accent2"/>
                </a:solidFill>
                <a:latin typeface="Berlin Sans FB" panose="020E0602020502020306" pitchFamily="34" charset="0"/>
              </a:rPr>
              <a:t>Big-bang approach to integration testing </a:t>
            </a:r>
          </a:p>
          <a:p>
            <a:pPr lvl="1" algn="just">
              <a:lnSpc>
                <a:spcPct val="120000"/>
              </a:lnSpc>
              <a:buFont typeface="Wingdings" panose="05000000000000000000" pitchFamily="2" charset="2"/>
              <a:buChar char="q"/>
            </a:pPr>
            <a:r>
              <a:rPr lang="en-US" sz="2200" dirty="0">
                <a:solidFill>
                  <a:schemeClr val="accent2"/>
                </a:solidFill>
                <a:latin typeface="Berlin Sans FB" panose="020E0602020502020306" pitchFamily="34" charset="0"/>
              </a:rPr>
              <a:t>Top-down approach to integration testing </a:t>
            </a:r>
          </a:p>
          <a:p>
            <a:pPr lvl="1" algn="just">
              <a:lnSpc>
                <a:spcPct val="120000"/>
              </a:lnSpc>
              <a:buFont typeface="Wingdings" panose="05000000000000000000" pitchFamily="2" charset="2"/>
              <a:buChar char="q"/>
            </a:pPr>
            <a:r>
              <a:rPr lang="en-US" sz="2200" dirty="0">
                <a:solidFill>
                  <a:schemeClr val="accent2"/>
                </a:solidFill>
                <a:latin typeface="Berlin Sans FB" panose="020E0602020502020306" pitchFamily="34" charset="0"/>
              </a:rPr>
              <a:t>Bottom-up approach to integration testing </a:t>
            </a:r>
          </a:p>
          <a:p>
            <a:pPr lvl="1" algn="just">
              <a:lnSpc>
                <a:spcPct val="120000"/>
              </a:lnSpc>
              <a:buFont typeface="Wingdings" panose="05000000000000000000" pitchFamily="2" charset="2"/>
              <a:buChar char="q"/>
            </a:pPr>
            <a:r>
              <a:rPr lang="en-US" sz="2200" dirty="0">
                <a:solidFill>
                  <a:schemeClr val="accent2"/>
                </a:solidFill>
                <a:latin typeface="Berlin Sans FB" panose="020E0602020502020306" pitchFamily="34" charset="0"/>
              </a:rPr>
              <a:t>Mixed (also called </a:t>
            </a:r>
            <a:r>
              <a:rPr lang="en-US" sz="2000" dirty="0">
                <a:solidFill>
                  <a:schemeClr val="accent2"/>
                </a:solidFill>
                <a:latin typeface="Berlin Sans FB" panose="020E0602020502020306" pitchFamily="34" charset="0"/>
              </a:rPr>
              <a:t>sandwiched ) approach to integration testing</a:t>
            </a:r>
          </a:p>
        </p:txBody>
      </p:sp>
    </p:spTree>
    <p:extLst>
      <p:ext uri="{BB962C8B-B14F-4D97-AF65-F5344CB8AC3E}">
        <p14:creationId xmlns:p14="http://schemas.microsoft.com/office/powerpoint/2010/main" val="3621422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C8580-DD56-7EC0-B2E9-DF272E292704}"/>
              </a:ext>
            </a:extLst>
          </p:cNvPr>
          <p:cNvSpPr>
            <a:spLocks noGrp="1"/>
          </p:cNvSpPr>
          <p:nvPr>
            <p:ph type="title"/>
          </p:nvPr>
        </p:nvSpPr>
        <p:spPr>
          <a:xfrm>
            <a:off x="502024" y="365125"/>
            <a:ext cx="10851776" cy="522381"/>
          </a:xfrm>
        </p:spPr>
        <p:txBody>
          <a:bodyPr>
            <a:normAutofit/>
          </a:bodyPr>
          <a:lstStyle/>
          <a:p>
            <a:r>
              <a:rPr lang="en-US" sz="2800" dirty="0">
                <a:solidFill>
                  <a:srgbClr val="C00000"/>
                </a:solidFill>
                <a:latin typeface="Arial Black" panose="020B0A04020102020204" pitchFamily="34" charset="0"/>
              </a:rPr>
              <a:t>Big-bang approach to integration testing</a:t>
            </a:r>
          </a:p>
        </p:txBody>
      </p:sp>
      <p:sp>
        <p:nvSpPr>
          <p:cNvPr id="3" name="Content Placeholder 2">
            <a:extLst>
              <a:ext uri="{FF2B5EF4-FFF2-40B4-BE49-F238E27FC236}">
                <a16:creationId xmlns:a16="http://schemas.microsoft.com/office/drawing/2014/main" id="{093D3A11-07FE-5D08-9759-C902FFC80F15}"/>
              </a:ext>
            </a:extLst>
          </p:cNvPr>
          <p:cNvSpPr>
            <a:spLocks noGrp="1"/>
          </p:cNvSpPr>
          <p:nvPr>
            <p:ph idx="1"/>
          </p:nvPr>
        </p:nvSpPr>
        <p:spPr>
          <a:xfrm>
            <a:off x="502024" y="887506"/>
            <a:ext cx="10851776" cy="5289457"/>
          </a:xfrm>
        </p:spPr>
        <p:txBody>
          <a:bodyPr>
            <a:normAutofit/>
          </a:bodyPr>
          <a:lstStyle/>
          <a:p>
            <a:pPr algn="just">
              <a:lnSpc>
                <a:spcPct val="120000"/>
              </a:lnSpc>
              <a:buClr>
                <a:schemeClr val="accent2"/>
              </a:buClr>
              <a:buFont typeface="Wingdings" panose="05000000000000000000" pitchFamily="2" charset="2"/>
              <a:buChar char="Ø"/>
            </a:pPr>
            <a:r>
              <a:rPr lang="en-US" sz="2400" dirty="0">
                <a:solidFill>
                  <a:srgbClr val="0070C0"/>
                </a:solidFill>
                <a:latin typeface="Berlin Sans FB" panose="020E0602020502020306" pitchFamily="34" charset="0"/>
              </a:rPr>
              <a:t>Big-bang testing is the most obvious approach to integration testing. In this approach, all the modules making up a system are integrated in a single step. </a:t>
            </a:r>
          </a:p>
          <a:p>
            <a:pPr algn="just">
              <a:lnSpc>
                <a:spcPct val="120000"/>
              </a:lnSpc>
              <a:buClr>
                <a:schemeClr val="accent2"/>
              </a:buClr>
              <a:buFont typeface="Wingdings" panose="05000000000000000000" pitchFamily="2" charset="2"/>
              <a:buChar char="Ø"/>
            </a:pPr>
            <a:r>
              <a:rPr lang="en-US" sz="2400" dirty="0">
                <a:solidFill>
                  <a:srgbClr val="0070C0"/>
                </a:solidFill>
                <a:latin typeface="Berlin Sans FB" panose="020E0602020502020306" pitchFamily="34" charset="0"/>
              </a:rPr>
              <a:t>All the unit tested modules of the system are simply linked together and tested. </a:t>
            </a:r>
          </a:p>
          <a:p>
            <a:pPr algn="just">
              <a:lnSpc>
                <a:spcPct val="120000"/>
              </a:lnSpc>
              <a:buClr>
                <a:schemeClr val="accent2"/>
              </a:buClr>
              <a:buFont typeface="Wingdings" panose="05000000000000000000" pitchFamily="2" charset="2"/>
              <a:buChar char="Ø"/>
            </a:pPr>
            <a:r>
              <a:rPr lang="en-US" sz="2400" dirty="0">
                <a:solidFill>
                  <a:srgbClr val="0070C0"/>
                </a:solidFill>
                <a:latin typeface="Berlin Sans FB" panose="020E0602020502020306" pitchFamily="34" charset="0"/>
              </a:rPr>
              <a:t>This technique can meaningfully be used only for very small systems. </a:t>
            </a:r>
          </a:p>
          <a:p>
            <a:pPr algn="just">
              <a:lnSpc>
                <a:spcPct val="120000"/>
              </a:lnSpc>
              <a:buClr>
                <a:schemeClr val="accent2"/>
              </a:buClr>
              <a:buFont typeface="Wingdings" panose="05000000000000000000" pitchFamily="2" charset="2"/>
              <a:buChar char="Ø"/>
            </a:pPr>
            <a:r>
              <a:rPr lang="en-US" sz="2400" dirty="0">
                <a:solidFill>
                  <a:srgbClr val="0070C0"/>
                </a:solidFill>
                <a:latin typeface="Berlin Sans FB" panose="020E0602020502020306" pitchFamily="34" charset="0"/>
              </a:rPr>
              <a:t>The main problem with this approach is that once a failure has been detected during integration testing, it is very difficult to localize the error as the error may potentially exist in any of the modules. </a:t>
            </a:r>
          </a:p>
          <a:p>
            <a:pPr algn="just">
              <a:lnSpc>
                <a:spcPct val="120000"/>
              </a:lnSpc>
              <a:buClr>
                <a:schemeClr val="accent2"/>
              </a:buClr>
              <a:buFont typeface="Wingdings" panose="05000000000000000000" pitchFamily="2" charset="2"/>
              <a:buChar char="Ø"/>
            </a:pPr>
            <a:r>
              <a:rPr lang="en-US" sz="2400" dirty="0">
                <a:solidFill>
                  <a:srgbClr val="0070C0"/>
                </a:solidFill>
                <a:latin typeface="Berlin Sans FB" panose="020E0602020502020306" pitchFamily="34" charset="0"/>
              </a:rPr>
              <a:t>Therefore, debugging errors reported during big-bang integration testing are very expensive to fix. </a:t>
            </a:r>
          </a:p>
          <a:p>
            <a:pPr algn="just">
              <a:lnSpc>
                <a:spcPct val="120000"/>
              </a:lnSpc>
              <a:buClr>
                <a:schemeClr val="accent2"/>
              </a:buClr>
              <a:buFont typeface="Wingdings" panose="05000000000000000000" pitchFamily="2" charset="2"/>
              <a:buChar char="Ø"/>
            </a:pPr>
            <a:r>
              <a:rPr lang="en-US" sz="2400" dirty="0">
                <a:solidFill>
                  <a:srgbClr val="0070C0"/>
                </a:solidFill>
                <a:latin typeface="Berlin Sans FB" panose="020E0602020502020306" pitchFamily="34" charset="0"/>
              </a:rPr>
              <a:t>Big-bang integration testing is almost never used for large programs.</a:t>
            </a:r>
          </a:p>
        </p:txBody>
      </p:sp>
    </p:spTree>
    <p:extLst>
      <p:ext uri="{BB962C8B-B14F-4D97-AF65-F5344CB8AC3E}">
        <p14:creationId xmlns:p14="http://schemas.microsoft.com/office/powerpoint/2010/main" val="347638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40DBF-120E-6FBF-886B-53D0156806A0}"/>
              </a:ext>
            </a:extLst>
          </p:cNvPr>
          <p:cNvSpPr>
            <a:spLocks noGrp="1"/>
          </p:cNvSpPr>
          <p:nvPr>
            <p:ph type="title"/>
          </p:nvPr>
        </p:nvSpPr>
        <p:spPr>
          <a:xfrm>
            <a:off x="439271" y="158937"/>
            <a:ext cx="10914529" cy="441699"/>
          </a:xfrm>
        </p:spPr>
        <p:txBody>
          <a:bodyPr>
            <a:normAutofit fontScale="90000"/>
          </a:bodyPr>
          <a:lstStyle/>
          <a:p>
            <a:r>
              <a:rPr lang="en-US" sz="2800" dirty="0">
                <a:solidFill>
                  <a:srgbClr val="C00000"/>
                </a:solidFill>
                <a:latin typeface="Arial Black" panose="020B0A04020102020204" pitchFamily="34" charset="0"/>
              </a:rPr>
              <a:t>Bottom-up approach to integration testing</a:t>
            </a:r>
          </a:p>
        </p:txBody>
      </p:sp>
      <p:sp>
        <p:nvSpPr>
          <p:cNvPr id="3" name="Content Placeholder 2">
            <a:extLst>
              <a:ext uri="{FF2B5EF4-FFF2-40B4-BE49-F238E27FC236}">
                <a16:creationId xmlns:a16="http://schemas.microsoft.com/office/drawing/2014/main" id="{8935BAB0-9340-86EA-AA3E-D092B20D7F87}"/>
              </a:ext>
            </a:extLst>
          </p:cNvPr>
          <p:cNvSpPr>
            <a:spLocks noGrp="1"/>
          </p:cNvSpPr>
          <p:nvPr>
            <p:ph idx="1"/>
          </p:nvPr>
        </p:nvSpPr>
        <p:spPr>
          <a:xfrm>
            <a:off x="439271" y="744070"/>
            <a:ext cx="11546541" cy="6024283"/>
          </a:xfrm>
        </p:spPr>
        <p:txBody>
          <a:bodyPr>
            <a:noAutofit/>
          </a:bodyPr>
          <a:lstStyle/>
          <a:p>
            <a:pPr algn="just">
              <a:lnSpc>
                <a:spcPct val="120000"/>
              </a:lnSpc>
              <a:buClr>
                <a:schemeClr val="accent2"/>
              </a:buClr>
              <a:buFont typeface="Wingdings" panose="05000000000000000000" pitchFamily="2" charset="2"/>
              <a:buChar char="Ø"/>
            </a:pPr>
            <a:r>
              <a:rPr lang="en-US" sz="2200" dirty="0">
                <a:solidFill>
                  <a:srgbClr val="0070C0"/>
                </a:solidFill>
                <a:latin typeface="Berlin Sans FB" panose="020E0602020502020306" pitchFamily="34" charset="0"/>
              </a:rPr>
              <a:t>Large software products are often made up of several subsystems. In bottom-up integration testing, first the modules for the each subsystem are integrated. Thus, the subsystems can be integrated separately and independently. </a:t>
            </a:r>
          </a:p>
          <a:p>
            <a:pPr algn="just">
              <a:lnSpc>
                <a:spcPct val="120000"/>
              </a:lnSpc>
              <a:buClr>
                <a:schemeClr val="accent2"/>
              </a:buClr>
              <a:buFont typeface="Wingdings" panose="05000000000000000000" pitchFamily="2" charset="2"/>
              <a:buChar char="Ø"/>
            </a:pPr>
            <a:r>
              <a:rPr lang="en-US" sz="2200" dirty="0">
                <a:solidFill>
                  <a:srgbClr val="0070C0"/>
                </a:solidFill>
                <a:latin typeface="Berlin Sans FB" panose="020E0602020502020306" pitchFamily="34" charset="0"/>
              </a:rPr>
              <a:t>Large software systems normally require several levels of subsystem testing, lower-level subsystems are successively combined to form higher-level subsystems. </a:t>
            </a:r>
          </a:p>
          <a:p>
            <a:pPr algn="just">
              <a:lnSpc>
                <a:spcPct val="120000"/>
              </a:lnSpc>
              <a:buClr>
                <a:schemeClr val="accent2"/>
              </a:buClr>
              <a:buFont typeface="Wingdings" panose="05000000000000000000" pitchFamily="2" charset="2"/>
              <a:buChar char="Ø"/>
            </a:pPr>
            <a:r>
              <a:rPr lang="en-US" sz="2200" dirty="0">
                <a:solidFill>
                  <a:srgbClr val="0070C0"/>
                </a:solidFill>
                <a:latin typeface="Berlin Sans FB" panose="020E0602020502020306" pitchFamily="34" charset="0"/>
              </a:rPr>
              <a:t>The principal advantage of bottom-up integration testing is that several disjoint subsystems can be tested simultaneously. Another advantage of bottom-up testing is that the low-level modules get tested thoroughly, since they are exercised in each integration step. </a:t>
            </a:r>
          </a:p>
          <a:p>
            <a:pPr algn="just">
              <a:lnSpc>
                <a:spcPct val="120000"/>
              </a:lnSpc>
              <a:buClr>
                <a:schemeClr val="accent2"/>
              </a:buClr>
              <a:buFont typeface="Wingdings" panose="05000000000000000000" pitchFamily="2" charset="2"/>
              <a:buChar char="Ø"/>
            </a:pPr>
            <a:r>
              <a:rPr lang="en-US" sz="2200" dirty="0">
                <a:solidFill>
                  <a:srgbClr val="0070C0"/>
                </a:solidFill>
                <a:latin typeface="Berlin Sans FB" panose="020E0602020502020306" pitchFamily="34" charset="0"/>
              </a:rPr>
              <a:t>Since the low-level modules do I/O and other critical functions, testing the low-level modules thoroughly increases the reliability of the system. </a:t>
            </a:r>
          </a:p>
          <a:p>
            <a:pPr algn="just">
              <a:lnSpc>
                <a:spcPct val="120000"/>
              </a:lnSpc>
              <a:buClr>
                <a:schemeClr val="accent2"/>
              </a:buClr>
              <a:buFont typeface="Wingdings" panose="05000000000000000000" pitchFamily="2" charset="2"/>
              <a:buChar char="Ø"/>
            </a:pPr>
            <a:r>
              <a:rPr lang="en-US" sz="2200" dirty="0">
                <a:solidFill>
                  <a:srgbClr val="0070C0"/>
                </a:solidFill>
                <a:latin typeface="Berlin Sans FB" panose="020E0602020502020306" pitchFamily="34" charset="0"/>
              </a:rPr>
              <a:t>A disadvantage of bottom-up testing is the complexity that occurs when the system is made up of a large number of small subsystems that are at the same level. This extreme case corresponds to the big-bang approach.</a:t>
            </a:r>
          </a:p>
        </p:txBody>
      </p:sp>
    </p:spTree>
    <p:extLst>
      <p:ext uri="{BB962C8B-B14F-4D97-AF65-F5344CB8AC3E}">
        <p14:creationId xmlns:p14="http://schemas.microsoft.com/office/powerpoint/2010/main" val="2619493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55A24-40B9-CEE0-D751-5C38BE41AB86}"/>
              </a:ext>
            </a:extLst>
          </p:cNvPr>
          <p:cNvSpPr>
            <a:spLocks noGrp="1"/>
          </p:cNvSpPr>
          <p:nvPr>
            <p:ph type="title"/>
          </p:nvPr>
        </p:nvSpPr>
        <p:spPr>
          <a:xfrm>
            <a:off x="412376" y="365126"/>
            <a:ext cx="10941424" cy="459628"/>
          </a:xfrm>
        </p:spPr>
        <p:txBody>
          <a:bodyPr>
            <a:normAutofit fontScale="90000"/>
          </a:bodyPr>
          <a:lstStyle/>
          <a:p>
            <a:r>
              <a:rPr lang="en-US" sz="2800" dirty="0">
                <a:solidFill>
                  <a:srgbClr val="C00000"/>
                </a:solidFill>
                <a:latin typeface="Arial Black" panose="020B0A04020102020204" pitchFamily="34" charset="0"/>
              </a:rPr>
              <a:t>Top-down approach to integration testing</a:t>
            </a:r>
          </a:p>
        </p:txBody>
      </p:sp>
      <p:sp>
        <p:nvSpPr>
          <p:cNvPr id="3" name="Content Placeholder 2">
            <a:extLst>
              <a:ext uri="{FF2B5EF4-FFF2-40B4-BE49-F238E27FC236}">
                <a16:creationId xmlns:a16="http://schemas.microsoft.com/office/drawing/2014/main" id="{A31668BC-2163-F2A1-9927-373649884C90}"/>
              </a:ext>
            </a:extLst>
          </p:cNvPr>
          <p:cNvSpPr>
            <a:spLocks noGrp="1"/>
          </p:cNvSpPr>
          <p:nvPr>
            <p:ph idx="1"/>
          </p:nvPr>
        </p:nvSpPr>
        <p:spPr>
          <a:xfrm>
            <a:off x="412376" y="824754"/>
            <a:ext cx="11367248" cy="5668120"/>
          </a:xfrm>
        </p:spPr>
        <p:txBody>
          <a:bodyPr>
            <a:normAutofit/>
          </a:bodyPr>
          <a:lstStyle/>
          <a:p>
            <a:pPr marL="0" indent="0" algn="just">
              <a:lnSpc>
                <a:spcPct val="120000"/>
              </a:lnSpc>
              <a:buNone/>
            </a:pPr>
            <a:r>
              <a:rPr lang="en-US" sz="2400" dirty="0">
                <a:solidFill>
                  <a:srgbClr val="0070C0"/>
                </a:solidFill>
                <a:latin typeface="Berlin Sans FB" panose="020E0602020502020306" pitchFamily="34" charset="0"/>
              </a:rPr>
              <a:t>Top-down integration testing starts with the root module in the structure chart and one or two subordinate modules of the root module. </a:t>
            </a:r>
          </a:p>
          <a:p>
            <a:pPr marL="0" indent="0" algn="just">
              <a:lnSpc>
                <a:spcPct val="120000"/>
              </a:lnSpc>
              <a:buNone/>
            </a:pPr>
            <a:r>
              <a:rPr lang="en-US" sz="2400" dirty="0">
                <a:solidFill>
                  <a:srgbClr val="0070C0"/>
                </a:solidFill>
                <a:latin typeface="Berlin Sans FB" panose="020E0602020502020306" pitchFamily="34" charset="0"/>
              </a:rPr>
              <a:t>After the top-level ‘skeleton’ has been tested, the modules that are at the immediately lower layer of the ‘skeleton’ are combined with it and tested. </a:t>
            </a:r>
          </a:p>
          <a:p>
            <a:pPr marL="0" indent="0" algn="just">
              <a:lnSpc>
                <a:spcPct val="120000"/>
              </a:lnSpc>
              <a:buNone/>
            </a:pPr>
            <a:r>
              <a:rPr lang="en-US" sz="2400" dirty="0">
                <a:solidFill>
                  <a:srgbClr val="0070C0"/>
                </a:solidFill>
                <a:latin typeface="Berlin Sans FB" panose="020E0602020502020306" pitchFamily="34" charset="0"/>
              </a:rPr>
              <a:t>Top-down integration testing approach requires the use of program stubs to simulate the effect of lower-level routines that are called by the routines under </a:t>
            </a:r>
            <a:r>
              <a:rPr lang="en-US" sz="2400" dirty="0" smtClean="0">
                <a:solidFill>
                  <a:srgbClr val="0070C0"/>
                </a:solidFill>
                <a:latin typeface="Berlin Sans FB" panose="020E0602020502020306" pitchFamily="34" charset="0"/>
              </a:rPr>
              <a:t>test.</a:t>
            </a:r>
          </a:p>
          <a:p>
            <a:pPr marL="0" indent="0" algn="just">
              <a:lnSpc>
                <a:spcPct val="120000"/>
              </a:lnSpc>
              <a:buNone/>
            </a:pPr>
            <a:r>
              <a:rPr lang="en-US" sz="2400" dirty="0" smtClean="0">
                <a:solidFill>
                  <a:srgbClr val="0070C0"/>
                </a:solidFill>
                <a:latin typeface="Berlin Sans FB" panose="020E0602020502020306" pitchFamily="34" charset="0"/>
              </a:rPr>
              <a:t>A </a:t>
            </a:r>
            <a:r>
              <a:rPr lang="en-US" sz="2400" dirty="0">
                <a:solidFill>
                  <a:srgbClr val="0070C0"/>
                </a:solidFill>
                <a:latin typeface="Berlin Sans FB" panose="020E0602020502020306" pitchFamily="34" charset="0"/>
              </a:rPr>
              <a:t>disadvantage of the top-down integration testing approach is that in the absence of lower-level routines, it becomes difficult to exercise the top-level routines in the desired manner since the lower level routines usually perform input/output (I/O) operations.</a:t>
            </a:r>
          </a:p>
        </p:txBody>
      </p:sp>
    </p:spTree>
    <p:extLst>
      <p:ext uri="{BB962C8B-B14F-4D97-AF65-F5344CB8AC3E}">
        <p14:creationId xmlns:p14="http://schemas.microsoft.com/office/powerpoint/2010/main" val="3748635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2132</Words>
  <Application>Microsoft Office PowerPoint</Application>
  <PresentationFormat>Widescreen</PresentationFormat>
  <Paragraphs>117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Black</vt:lpstr>
      <vt:lpstr>Berlin Sans FB</vt:lpstr>
      <vt:lpstr>Berlin Sans FB Demi</vt:lpstr>
      <vt:lpstr>Calibri</vt:lpstr>
      <vt:lpstr>Calibri Light</vt:lpstr>
      <vt:lpstr>Wingdings</vt:lpstr>
      <vt:lpstr>Office Theme</vt:lpstr>
      <vt:lpstr>Debugging Integration and System Testing</vt:lpstr>
      <vt:lpstr>Debugging</vt:lpstr>
      <vt:lpstr>Debugging</vt:lpstr>
      <vt:lpstr>Debugging</vt:lpstr>
      <vt:lpstr>Integration Testing</vt:lpstr>
      <vt:lpstr>Integration Testing</vt:lpstr>
      <vt:lpstr>Big-bang approach to integration testing</vt:lpstr>
      <vt:lpstr>Bottom-up approach to integration testing</vt:lpstr>
      <vt:lpstr>Top-down approach to integration testing</vt:lpstr>
      <vt:lpstr>Mixed approach to integration testing</vt:lpstr>
      <vt:lpstr>System Testing</vt:lpstr>
      <vt:lpstr>Smoke Testing</vt:lpstr>
      <vt:lpstr>Performance Testing</vt:lpstr>
      <vt:lpstr>Performance Testing</vt:lpstr>
      <vt:lpstr>Performance Testing</vt:lpstr>
      <vt:lpstr>Performance Testing</vt:lpstr>
      <vt:lpstr>Performance Testing</vt:lpstr>
      <vt:lpstr>Performance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dc:title>
  <dc:creator>Nusrat Jahan</dc:creator>
  <cp:lastModifiedBy>User</cp:lastModifiedBy>
  <cp:revision>16</cp:revision>
  <dcterms:created xsi:type="dcterms:W3CDTF">2023-10-30T00:28:44Z</dcterms:created>
  <dcterms:modified xsi:type="dcterms:W3CDTF">2024-11-06T05:20:23Z</dcterms:modified>
</cp:coreProperties>
</file>