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45" r:id="rId3"/>
    <p:sldId id="346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61265" autoAdjust="0"/>
  </p:normalViewPr>
  <p:slideViewPr>
    <p:cSldViewPr>
      <p:cViewPr varScale="1">
        <p:scale>
          <a:sx n="68" d="100"/>
          <a:sy n="68" d="100"/>
        </p:scale>
        <p:origin x="160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10-Feb-25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10-Feb-25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10-Feb-25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 smtClean="0"/>
              <a:t> 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10-Feb-25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10-Feb-25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10-Feb-25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10-Feb-25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10-Feb-25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CSE3251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vs Parallel Transmission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010"/>
          <a:stretch/>
        </p:blipFill>
        <p:spPr>
          <a:xfrm>
            <a:off x="1987484" y="1219200"/>
            <a:ext cx="5029200" cy="2157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12971"/>
          <a:stretch/>
        </p:blipFill>
        <p:spPr>
          <a:xfrm>
            <a:off x="1943881" y="3733801"/>
            <a:ext cx="5036810" cy="2362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58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Mobile Phone System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Mobile phones </a:t>
            </a:r>
            <a:r>
              <a:rPr lang="en-US" sz="2800" dirty="0"/>
              <a:t>should not be confused with </a:t>
            </a: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cordless phones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…. it </a:t>
            </a:r>
            <a:r>
              <a:rPr lang="en-US" sz="2800" dirty="0"/>
              <a:t>is </a:t>
            </a: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interesting</a:t>
            </a:r>
            <a:r>
              <a:rPr lang="en-US" sz="2800" dirty="0"/>
              <a:t> to note how </a:t>
            </a: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political</a:t>
            </a:r>
            <a:r>
              <a:rPr lang="en-US" sz="2800" dirty="0"/>
              <a:t> and tiny </a:t>
            </a: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marketing</a:t>
            </a:r>
            <a:r>
              <a:rPr lang="en-US" sz="2800" dirty="0"/>
              <a:t> decisions can </a:t>
            </a:r>
            <a:r>
              <a:rPr lang="en-US" sz="2800" dirty="0" smtClean="0"/>
              <a:t>have a </a:t>
            </a: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huge</a:t>
            </a:r>
            <a:r>
              <a:rPr lang="en-US" sz="2800" dirty="0"/>
              <a:t> </a:t>
            </a: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impact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48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US vs Europe</a:t>
            </a:r>
          </a:p>
          <a:p>
            <a:pPr lvl="1"/>
            <a:r>
              <a:rPr lang="en-US" dirty="0" smtClean="0"/>
              <a:t>Purchased in California </a:t>
            </a:r>
            <a:r>
              <a:rPr lang="en-US" dirty="0"/>
              <a:t>also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worked</a:t>
            </a:r>
            <a:r>
              <a:rPr lang="en-US" dirty="0"/>
              <a:t> </a:t>
            </a:r>
            <a:r>
              <a:rPr lang="en-US" dirty="0" smtClean="0"/>
              <a:t>in New York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Europe</a:t>
            </a:r>
            <a:r>
              <a:rPr lang="en-US" dirty="0"/>
              <a:t>, every country </a:t>
            </a:r>
            <a:r>
              <a:rPr lang="en-US" dirty="0" smtClean="0"/>
              <a:t>devised its </a:t>
            </a:r>
            <a:r>
              <a:rPr lang="en-US" dirty="0"/>
              <a:t>own system, which resulted in a </a:t>
            </a:r>
            <a:r>
              <a:rPr lang="en-US" dirty="0" smtClean="0"/>
              <a:t>fiasco (mess/ disaster).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/>
              <a:t>In the U.S., mobile phones are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mixed</a:t>
            </a:r>
            <a:r>
              <a:rPr lang="en-US" dirty="0"/>
              <a:t> in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with</a:t>
            </a:r>
            <a:r>
              <a:rPr lang="en-US" dirty="0"/>
              <a:t>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regular</a:t>
            </a:r>
            <a:r>
              <a:rPr lang="en-US" dirty="0"/>
              <a:t> (fixed) </a:t>
            </a:r>
            <a:r>
              <a:rPr lang="en-US" dirty="0" smtClean="0"/>
              <a:t>telephones – (</a:t>
            </a:r>
            <a:r>
              <a:rPr lang="en-US" dirty="0"/>
              <a:t>212) </a:t>
            </a:r>
            <a:r>
              <a:rPr lang="en-US" dirty="0" smtClean="0"/>
              <a:t>234-5678</a:t>
            </a:r>
          </a:p>
          <a:p>
            <a:pPr lvl="1"/>
            <a:r>
              <a:rPr lang="en-US" dirty="0" smtClean="0"/>
              <a:t>In </a:t>
            </a:r>
            <a:r>
              <a:rPr lang="en-US" dirty="0"/>
              <a:t>Europe, mobile phone numbers have a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special</a:t>
            </a:r>
            <a:r>
              <a:rPr lang="en-US" dirty="0"/>
              <a:t>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area</a:t>
            </a:r>
            <a:r>
              <a:rPr lang="en-US" dirty="0"/>
              <a:t>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code</a:t>
            </a:r>
            <a:r>
              <a:rPr lang="en-US" dirty="0"/>
              <a:t> (</a:t>
            </a:r>
            <a:r>
              <a:rPr lang="en-US" dirty="0" smtClean="0"/>
              <a:t>analogous to </a:t>
            </a:r>
            <a:r>
              <a:rPr lang="en-US" dirty="0"/>
              <a:t>800 and 900 </a:t>
            </a:r>
            <a:r>
              <a:rPr lang="en-US" dirty="0" smtClean="0"/>
              <a:t>numbers)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…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prepaid</a:t>
            </a:r>
            <a:r>
              <a:rPr lang="en-US" dirty="0" smtClean="0"/>
              <a:t>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mobile</a:t>
            </a:r>
            <a:r>
              <a:rPr lang="en-US" dirty="0"/>
              <a:t> </a:t>
            </a:r>
            <a:r>
              <a:rPr lang="en-US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phones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Europe</a:t>
            </a:r>
            <a:r>
              <a:rPr lang="en-US" dirty="0"/>
              <a:t> (up to 75% in some areas).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Mobile Phone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Mobile phones (sometimes called cell phones) </a:t>
            </a:r>
            <a:r>
              <a:rPr lang="en-US" sz="28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three distinct generations</a:t>
            </a:r>
            <a:r>
              <a:rPr lang="en-US" sz="2800" dirty="0"/>
              <a:t>, widely called 1G, 2G, and 3G. The generations 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Analog </a:t>
            </a:r>
            <a:r>
              <a:rPr lang="en-US" dirty="0"/>
              <a:t>voice.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Digital </a:t>
            </a:r>
            <a:r>
              <a:rPr lang="en-US" dirty="0"/>
              <a:t>voice.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Digital </a:t>
            </a:r>
            <a:r>
              <a:rPr lang="en-US" dirty="0"/>
              <a:t>voice and data (Internet, email,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4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/>
              <a:t>First-Generation (1G) Mobile Phones: Analog Voice</a:t>
            </a:r>
            <a:endParaRPr lang="en-US" sz="28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1946</a:t>
            </a:r>
            <a:r>
              <a:rPr lang="en-US" sz="2400" dirty="0"/>
              <a:t>, the first system for car-based </a:t>
            </a:r>
            <a:r>
              <a:rPr lang="en-US" sz="2400" dirty="0" smtClean="0"/>
              <a:t>telephones was </a:t>
            </a:r>
            <a:r>
              <a:rPr lang="en-US" sz="2400" dirty="0"/>
              <a:t>set up in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`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…single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large transmitter </a:t>
            </a:r>
            <a:r>
              <a:rPr lang="en-US" sz="2400" dirty="0"/>
              <a:t>on </a:t>
            </a:r>
            <a:r>
              <a:rPr lang="en-US" sz="2400" dirty="0" smtClean="0"/>
              <a:t>top of </a:t>
            </a:r>
            <a:r>
              <a:rPr lang="en-US" sz="2400" dirty="0"/>
              <a:t>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tall building </a:t>
            </a:r>
            <a:r>
              <a:rPr lang="en-US" sz="2400" dirty="0" smtClean="0"/>
              <a:t>+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had </a:t>
            </a:r>
            <a:r>
              <a:rPr lang="en-US" sz="2400" dirty="0"/>
              <a:t>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single channel</a:t>
            </a:r>
            <a:r>
              <a:rPr lang="en-US" sz="2400" dirty="0"/>
              <a:t>, used for both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sending</a:t>
            </a:r>
            <a:r>
              <a:rPr lang="en-US" sz="2400" dirty="0"/>
              <a:t> and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receiving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push-to-talk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systems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ffectLst/>
              </a:rPr>
              <a:t>In the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1960s</a:t>
            </a:r>
            <a:r>
              <a:rPr lang="en-US" sz="2400" dirty="0">
                <a:effectLst/>
              </a:rPr>
              <a:t>,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IMTS</a:t>
            </a:r>
            <a:r>
              <a:rPr lang="en-US" sz="2400" dirty="0">
                <a:effectLst/>
              </a:rPr>
              <a:t> (Improved Mobile Telephone System</a:t>
            </a:r>
            <a:r>
              <a:rPr lang="en-US" sz="2400" dirty="0" smtClean="0">
                <a:effectLst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IMTS</a:t>
            </a:r>
            <a:r>
              <a:rPr lang="en-US" sz="2400" dirty="0">
                <a:effectLst/>
              </a:rPr>
              <a:t> supported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23</a:t>
            </a:r>
            <a:r>
              <a:rPr lang="en-US" sz="2400" dirty="0">
                <a:effectLst/>
              </a:rPr>
              <a:t> channels </a:t>
            </a:r>
            <a:r>
              <a:rPr lang="en-US" sz="2400" dirty="0" smtClean="0">
                <a:effectLst/>
              </a:rPr>
              <a:t>… </a:t>
            </a:r>
            <a:r>
              <a:rPr lang="en-US" sz="2400" dirty="0">
                <a:effectLst/>
              </a:rPr>
              <a:t>from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150 MHz to 450 </a:t>
            </a:r>
            <a:r>
              <a:rPr lang="en-US" sz="2400" b="1" dirty="0" err="1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MHz</a:t>
            </a:r>
            <a:r>
              <a:rPr lang="en-US" sz="2400" dirty="0" err="1">
                <a:effectLst/>
              </a:rPr>
              <a:t>.</a:t>
            </a: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4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Advanced Mobile Phone System (AMPS</a:t>
            </a:r>
            <a:r>
              <a:rPr lang="en-US" sz="2400" dirty="0" smtClean="0"/>
              <a:t>)- Bell labs</a:t>
            </a:r>
          </a:p>
          <a:p>
            <a:r>
              <a:rPr lang="en-US" sz="2400" dirty="0" smtClean="0"/>
              <a:t>Installed in 1982</a:t>
            </a:r>
          </a:p>
          <a:p>
            <a:pPr lvl="1"/>
            <a:r>
              <a:rPr lang="en-US" sz="2000" dirty="0" smtClean="0"/>
              <a:t>Europe – TACS</a:t>
            </a:r>
          </a:p>
          <a:p>
            <a:pPr lvl="1"/>
            <a:r>
              <a:rPr lang="en-US" sz="2000" dirty="0" smtClean="0"/>
              <a:t>Japan – MCS-L1</a:t>
            </a:r>
          </a:p>
          <a:p>
            <a:pPr lvl="1"/>
            <a:r>
              <a:rPr lang="en-US" sz="2000" dirty="0" smtClean="0"/>
              <a:t>Retired 2008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geographic region </a:t>
            </a:r>
            <a:r>
              <a:rPr lang="en-US" sz="2400" dirty="0"/>
              <a:t>is divided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up </a:t>
            </a:r>
            <a:r>
              <a:rPr lang="en-US" sz="2400" dirty="0"/>
              <a:t>into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cells</a:t>
            </a:r>
          </a:p>
          <a:p>
            <a:r>
              <a:rPr lang="en-US" sz="2400" dirty="0" smtClean="0"/>
              <a:t>In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AMPS</a:t>
            </a:r>
            <a:r>
              <a:rPr lang="en-US" sz="2400" dirty="0"/>
              <a:t>, the </a:t>
            </a:r>
            <a:r>
              <a:rPr lang="en-US" sz="2400" dirty="0" smtClean="0"/>
              <a:t>cells are </a:t>
            </a:r>
            <a:r>
              <a:rPr lang="en-US" sz="2400" dirty="0"/>
              <a:t>typically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10 </a:t>
            </a:r>
            <a:r>
              <a:rPr lang="en-US" sz="2400" dirty="0"/>
              <a:t>to 20 km across;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digital systems, the cells are </a:t>
            </a:r>
            <a:r>
              <a:rPr lang="en-US" sz="2400" dirty="0" smtClean="0"/>
              <a:t>smaller</a:t>
            </a:r>
          </a:p>
          <a:p>
            <a:r>
              <a:rPr lang="en-US" sz="2400" dirty="0"/>
              <a:t>The key </a:t>
            </a:r>
            <a:r>
              <a:rPr lang="en-US" sz="2400" dirty="0" smtClean="0"/>
              <a:t>idea that </a:t>
            </a:r>
            <a:r>
              <a:rPr lang="en-US" sz="2400" dirty="0"/>
              <a:t>gives cellular </a:t>
            </a:r>
            <a:r>
              <a:rPr lang="en-US" sz="2400" dirty="0" smtClean="0"/>
              <a:t>systems  more capacity </a:t>
            </a:r>
            <a:r>
              <a:rPr lang="en-US" sz="2400" dirty="0"/>
              <a:t>than previous systems is the use </a:t>
            </a:r>
            <a:r>
              <a:rPr lang="en-US" sz="2400" dirty="0" smtClean="0"/>
              <a:t>of relatively </a:t>
            </a:r>
            <a:r>
              <a:rPr lang="en-US" sz="2400" dirty="0"/>
              <a:t>small cells and the reuse of transmission frequencies in nearby (but </a:t>
            </a:r>
            <a:r>
              <a:rPr lang="en-US" sz="2400" dirty="0" smtClean="0"/>
              <a:t>nonadjacent) </a:t>
            </a:r>
            <a:r>
              <a:rPr lang="en-US" sz="2400" dirty="0"/>
              <a:t>cells.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480" b="22922"/>
          <a:stretch/>
        </p:blipFill>
        <p:spPr>
          <a:xfrm>
            <a:off x="5334000" y="990600"/>
            <a:ext cx="3429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6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9" y="381000"/>
            <a:ext cx="5105400" cy="26088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638800" y="533400"/>
            <a:ext cx="358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cells are </a:t>
            </a:r>
            <a:r>
              <a:rPr lang="en-US" sz="2400" dirty="0" smtClean="0"/>
              <a:t>normally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roughly</a:t>
            </a:r>
            <a:r>
              <a:rPr lang="en-US" sz="2400" dirty="0" smtClean="0"/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circular</a:t>
            </a:r>
            <a:r>
              <a:rPr lang="en-US" sz="2400" dirty="0"/>
              <a:t>, but they are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easier</a:t>
            </a:r>
            <a:r>
              <a:rPr lang="en-US" sz="2400" dirty="0"/>
              <a:t> to model as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hexagons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276600"/>
            <a:ext cx="8458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They are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grouped</a:t>
            </a:r>
            <a:r>
              <a:rPr lang="en-US" sz="2400" dirty="0"/>
              <a:t> in units of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seven cells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Each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letter</a:t>
            </a:r>
            <a:r>
              <a:rPr lang="en-US" sz="2400" dirty="0" smtClean="0"/>
              <a:t> </a:t>
            </a:r>
            <a:r>
              <a:rPr lang="en-US" sz="2400" dirty="0"/>
              <a:t>indicates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group</a:t>
            </a:r>
            <a:r>
              <a:rPr lang="en-US" sz="2400" dirty="0"/>
              <a:t> of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frequencies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Notice </a:t>
            </a:r>
            <a:r>
              <a:rPr lang="en-US" sz="2400" dirty="0"/>
              <a:t>that for each frequency set, there </a:t>
            </a:r>
            <a:r>
              <a:rPr lang="en-US" sz="2400" dirty="0" smtClean="0"/>
              <a:t>is a </a:t>
            </a:r>
            <a:r>
              <a:rPr lang="en-US" sz="2400" dirty="0"/>
              <a:t>buffer about two cells wide where that frequency is not reused, providing </a:t>
            </a:r>
            <a:r>
              <a:rPr lang="en-US" sz="2400" dirty="0" smtClean="0"/>
              <a:t>for good </a:t>
            </a:r>
            <a:r>
              <a:rPr lang="en-US" sz="2400" dirty="0"/>
              <a:t>separation and low interference</a:t>
            </a:r>
          </a:p>
        </p:txBody>
      </p:sp>
    </p:spTree>
    <p:extLst>
      <p:ext uri="{BB962C8B-B14F-4D97-AF65-F5344CB8AC3E}">
        <p14:creationId xmlns:p14="http://schemas.microsoft.com/office/powerpoint/2010/main" val="34743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6324600" cy="5059363"/>
          </a:xfrm>
        </p:spPr>
        <p:txBody>
          <a:bodyPr>
            <a:noAutofit/>
          </a:bodyPr>
          <a:lstStyle/>
          <a:p>
            <a:r>
              <a:rPr lang="en-US" sz="2400" dirty="0"/>
              <a:t>At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the center of each cell </a:t>
            </a:r>
            <a:r>
              <a:rPr lang="en-US" sz="2400" dirty="0"/>
              <a:t>is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base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station</a:t>
            </a:r>
            <a:r>
              <a:rPr lang="en-US" sz="2400" dirty="0"/>
              <a:t> to which all the telephones in </a:t>
            </a:r>
            <a:r>
              <a:rPr lang="en-US" sz="2400" dirty="0" smtClean="0"/>
              <a:t>the cell </a:t>
            </a:r>
            <a:r>
              <a:rPr lang="en-US" sz="2400" dirty="0"/>
              <a:t>transmit.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base station consists of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computer</a:t>
            </a:r>
            <a:r>
              <a:rPr lang="en-US" sz="2400" dirty="0"/>
              <a:t> and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transmitter/receiver</a:t>
            </a:r>
            <a:r>
              <a:rPr lang="en-US" sz="2400" dirty="0" smtClean="0"/>
              <a:t> connected </a:t>
            </a:r>
            <a:r>
              <a:rPr lang="en-US" sz="2400" dirty="0"/>
              <a:t>to an antenna.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 small system</a:t>
            </a:r>
            <a:r>
              <a:rPr lang="en-US" sz="2400" dirty="0"/>
              <a:t>, all the base stations are connected </a:t>
            </a:r>
            <a:r>
              <a:rPr lang="en-US" sz="2400" dirty="0" smtClean="0"/>
              <a:t>to a </a:t>
            </a:r>
            <a:r>
              <a:rPr lang="en-US" sz="2400" dirty="0"/>
              <a:t>single device called an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MSC (Mobile Switching Center)</a:t>
            </a:r>
            <a:r>
              <a:rPr lang="en-US" sz="2400" dirty="0"/>
              <a:t> or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MTSO (Mobile Telephone Switching Office</a:t>
            </a:r>
            <a:r>
              <a:rPr lang="en-US" sz="2400" dirty="0"/>
              <a:t>).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larger one,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several MSCs may be needed</a:t>
            </a:r>
            <a:r>
              <a:rPr lang="en-US" sz="2400" dirty="0"/>
              <a:t>, </a:t>
            </a:r>
            <a:r>
              <a:rPr lang="en-US" sz="2400" dirty="0" smtClean="0"/>
              <a:t>all of </a:t>
            </a:r>
            <a:r>
              <a:rPr lang="en-US" sz="2400" dirty="0"/>
              <a:t>which are connected to a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second-level MSC,</a:t>
            </a:r>
            <a:r>
              <a:rPr lang="en-US" sz="2400" dirty="0"/>
              <a:t> and so 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MSCs are </a:t>
            </a:r>
            <a:r>
              <a:rPr lang="en-US" sz="2400" dirty="0" smtClean="0"/>
              <a:t>essentially end </a:t>
            </a:r>
            <a:r>
              <a:rPr lang="en-US" sz="2400" dirty="0"/>
              <a:t>offices as in the telephone system, and are in fact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connected</a:t>
            </a:r>
            <a:r>
              <a:rPr lang="en-US" sz="2400" dirty="0"/>
              <a:t> to at </a:t>
            </a:r>
            <a:r>
              <a:rPr lang="en-US" sz="2400" dirty="0" smtClean="0"/>
              <a:t>least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one telephone system end office</a:t>
            </a:r>
            <a:r>
              <a:rPr lang="en-US" sz="2400" dirty="0"/>
              <a:t>. 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6480" b="22922"/>
          <a:stretch/>
        </p:blipFill>
        <p:spPr>
          <a:xfrm>
            <a:off x="6343244" y="294743"/>
            <a:ext cx="255351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8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6324600" cy="4525963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At any instant</a:t>
            </a:r>
            <a:r>
              <a:rPr lang="en-US" sz="2400" dirty="0"/>
              <a:t>, each mobile telephone is logically in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one specific cell </a:t>
            </a:r>
            <a:r>
              <a:rPr lang="en-US" sz="2400" dirty="0"/>
              <a:t>and </a:t>
            </a:r>
            <a:r>
              <a:rPr lang="en-US" sz="2400" dirty="0" smtClean="0"/>
              <a:t>under the </a:t>
            </a:r>
            <a:r>
              <a:rPr lang="en-US" sz="2400" dirty="0"/>
              <a:t>control of that cell’s base </a:t>
            </a:r>
            <a:r>
              <a:rPr lang="en-US" sz="2400" dirty="0" smtClean="0"/>
              <a:t>station.</a:t>
            </a:r>
          </a:p>
          <a:p>
            <a:r>
              <a:rPr lang="en-US" sz="2400" dirty="0" smtClean="0"/>
              <a:t>When </a:t>
            </a:r>
            <a:r>
              <a:rPr lang="en-US" sz="2400" dirty="0"/>
              <a:t>a mobile telephone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physically leaves </a:t>
            </a:r>
            <a:r>
              <a:rPr lang="en-US" sz="2400" dirty="0"/>
              <a:t>a </a:t>
            </a:r>
            <a:r>
              <a:rPr lang="en-US" sz="2400" dirty="0" smtClean="0"/>
              <a:t>cell ….</a:t>
            </a:r>
          </a:p>
          <a:p>
            <a:r>
              <a:rPr lang="en-US" sz="2400" dirty="0" smtClean="0"/>
              <a:t>….the </a:t>
            </a:r>
            <a:r>
              <a:rPr lang="en-US" sz="2400" dirty="0"/>
              <a:t>base station then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transfers ownership </a:t>
            </a:r>
            <a:r>
              <a:rPr lang="en-US" sz="2400" dirty="0"/>
              <a:t>to the cell </a:t>
            </a:r>
            <a:r>
              <a:rPr lang="en-US" sz="2400" dirty="0" smtClean="0"/>
              <a:t>getting the </a:t>
            </a:r>
            <a:r>
              <a:rPr lang="en-US" sz="2400" dirty="0"/>
              <a:t>strongest signal;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telephone is then informed of its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new boss</a:t>
            </a:r>
            <a:r>
              <a:rPr lang="en-US" sz="2400" dirty="0" smtClean="0"/>
              <a:t>,…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process, called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handoff</a:t>
            </a:r>
            <a:r>
              <a:rPr lang="en-US" sz="2400" dirty="0"/>
              <a:t>, takes </a:t>
            </a:r>
            <a:r>
              <a:rPr lang="en-US" sz="2400" dirty="0" smtClean="0"/>
              <a:t>about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300 msec.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Channel assignment is done by the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MSC</a:t>
            </a:r>
            <a:r>
              <a:rPr lang="en-US" sz="2400" dirty="0"/>
              <a:t>, the nerve center of the system.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base stations </a:t>
            </a:r>
            <a:r>
              <a:rPr lang="en-US" sz="2400" dirty="0"/>
              <a:t>are really just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dumb rad</a:t>
            </a:r>
            <a:r>
              <a:rPr lang="en-US" sz="2400" dirty="0"/>
              <a:t>io relays.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371600"/>
            <a:ext cx="290882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Autofit/>
          </a:bodyPr>
          <a:lstStyle/>
          <a:p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AMPS</a:t>
            </a:r>
            <a:r>
              <a:rPr lang="en-US" sz="2400" dirty="0"/>
              <a:t> uses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FDM</a:t>
            </a:r>
            <a:r>
              <a:rPr lang="en-US" sz="2400" dirty="0"/>
              <a:t> to separate the </a:t>
            </a:r>
            <a:r>
              <a:rPr lang="en-US" sz="2400" dirty="0" smtClean="0"/>
              <a:t>channels</a:t>
            </a:r>
          </a:p>
          <a:p>
            <a:r>
              <a:rPr lang="en-US" sz="2400" dirty="0" smtClean="0"/>
              <a:t>..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832</a:t>
            </a:r>
            <a:r>
              <a:rPr lang="en-US" sz="2400" dirty="0" smtClean="0"/>
              <a:t> full-duplex channels,</a:t>
            </a:r>
          </a:p>
          <a:p>
            <a:r>
              <a:rPr lang="en-US" sz="2400" dirty="0" smtClean="0"/>
              <a:t>…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824 to 849 MHz </a:t>
            </a:r>
            <a:r>
              <a:rPr lang="en-US" sz="2400" dirty="0"/>
              <a:t>are used for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mobile to base station</a:t>
            </a:r>
            <a:r>
              <a:rPr lang="en-US" sz="2400" dirty="0" smtClean="0"/>
              <a:t>, </a:t>
            </a:r>
          </a:p>
          <a:p>
            <a:r>
              <a:rPr lang="en-US" sz="2400" dirty="0" smtClean="0"/>
              <a:t>…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869 to 894 MHz </a:t>
            </a:r>
            <a:r>
              <a:rPr lang="en-US" sz="2400" dirty="0"/>
              <a:t>are used for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base station to mobile</a:t>
            </a:r>
          </a:p>
          <a:p>
            <a:r>
              <a:rPr lang="en-US" sz="2400" dirty="0" smtClean="0"/>
              <a:t>…is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30 kHz </a:t>
            </a:r>
            <a:r>
              <a:rPr lang="en-US" sz="2400" dirty="0" smtClean="0"/>
              <a:t>wide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832</a:t>
            </a:r>
            <a:r>
              <a:rPr lang="en-US" sz="2400" dirty="0"/>
              <a:t> channels are divided into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four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categories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Control channels (base to mobile) </a:t>
            </a:r>
            <a:r>
              <a:rPr lang="en-US" sz="2400" dirty="0"/>
              <a:t>are used to manage the system.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Paging channels (base to mobile) </a:t>
            </a:r>
            <a:r>
              <a:rPr lang="en-US" sz="2400" dirty="0" smtClean="0"/>
              <a:t>alert mobile </a:t>
            </a:r>
            <a:r>
              <a:rPr lang="en-US" sz="2400" dirty="0"/>
              <a:t>users to calls for them.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Access channels (bidirectional</a:t>
            </a:r>
            <a:r>
              <a:rPr lang="en-US" sz="2400" dirty="0"/>
              <a:t>) are used for </a:t>
            </a:r>
            <a:r>
              <a:rPr lang="en-US" sz="2400" dirty="0" smtClean="0"/>
              <a:t>call setup </a:t>
            </a:r>
            <a:r>
              <a:rPr lang="en-US" sz="2400" dirty="0"/>
              <a:t>and channel assignment.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Finally</a:t>
            </a:r>
            <a:r>
              <a:rPr lang="en-US" sz="2400" dirty="0"/>
              <a:t>,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data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channels</a:t>
            </a:r>
            <a:r>
              <a:rPr lang="en-US" sz="2400" dirty="0"/>
              <a:t> (</a:t>
            </a: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bidirectional</a:t>
            </a:r>
            <a:r>
              <a:rPr lang="en-US" sz="2400" dirty="0"/>
              <a:t>) carry voice</a:t>
            </a:r>
            <a:r>
              <a:rPr lang="en-US" sz="2400" dirty="0" smtClean="0"/>
              <a:t>,  fax</a:t>
            </a:r>
            <a:r>
              <a:rPr lang="en-US" sz="2400" dirty="0"/>
              <a:t>, or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55" y="1295400"/>
            <a:ext cx="8787545" cy="430176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CB4BD60-2DD3-A14F-A6EE-02645817CAD3}"/>
              </a:ext>
            </a:extLst>
          </p:cNvPr>
          <p:cNvSpPr/>
          <p:nvPr/>
        </p:nvSpPr>
        <p:spPr>
          <a:xfrm>
            <a:off x="322927" y="2209800"/>
            <a:ext cx="8668139" cy="457200"/>
          </a:xfrm>
          <a:prstGeom prst="roundRect">
            <a:avLst/>
          </a:prstGeom>
          <a:solidFill>
            <a:schemeClr val="accent2">
              <a:alpha val="1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cap="small" dirty="0" smtClean="0"/>
              <a:t>Second-Generation (2G) Mobile Phones: Digital Voice</a:t>
            </a:r>
            <a:endParaRPr lang="en-US" sz="2800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3" y="1476801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1G</a:t>
            </a:r>
            <a:r>
              <a:rPr lang="en-US" sz="2400" dirty="0" smtClean="0"/>
              <a:t>: Analog voice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2G</a:t>
            </a:r>
            <a:r>
              <a:rPr lang="en-US" sz="2400" dirty="0" smtClean="0"/>
              <a:t>: Digital voice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It provides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capacity gains </a:t>
            </a:r>
            <a:r>
              <a:rPr lang="en-US" sz="2400" dirty="0" smtClean="0"/>
              <a:t>by allowing voice signals to be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digitized</a:t>
            </a:r>
            <a:r>
              <a:rPr lang="en-US" sz="2400" dirty="0" smtClean="0"/>
              <a:t> and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compressed</a:t>
            </a:r>
            <a:r>
              <a:rPr lang="en-US" sz="2400" dirty="0" smtClean="0"/>
              <a:t>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It improves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security</a:t>
            </a:r>
            <a:r>
              <a:rPr lang="en-US" sz="2400" dirty="0" smtClean="0"/>
              <a:t> by allowing voice and control signals to be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encrypted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Finally, it enables new services such as 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text messaging</a:t>
            </a:r>
          </a:p>
          <a:p>
            <a:pPr marL="400050"/>
            <a:endParaRPr lang="en-US" sz="2400" dirty="0" smtClean="0"/>
          </a:p>
          <a:p>
            <a:pPr marL="400050"/>
            <a:r>
              <a:rPr lang="en-US" sz="2400" dirty="0" smtClean="0"/>
              <a:t>…</a:t>
            </a:r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no worldwide standardization </a:t>
            </a:r>
            <a:r>
              <a:rPr lang="en-US" sz="2400" dirty="0" smtClean="0"/>
              <a:t>during the second</a:t>
            </a:r>
          </a:p>
          <a:p>
            <a:pPr marL="400050"/>
            <a:endParaRPr lang="en-US" sz="2400" dirty="0" smtClean="0"/>
          </a:p>
          <a:p>
            <a:pPr marL="400050"/>
            <a:r>
              <a:rPr lang="en-US" sz="2400" b="1" dirty="0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DAMPS (Digital Advanced Mobile Phone System) - </a:t>
            </a:r>
            <a:r>
              <a:rPr lang="en-US" sz="2400" dirty="0" smtClean="0">
                <a:effectLst/>
              </a:rPr>
              <a:t>coexists with AMPS and uses TDM to place multiple calls on the same frequency channel</a:t>
            </a:r>
            <a:endParaRPr lang="en-US" sz="24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1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524000"/>
            <a:ext cx="6248400" cy="2349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2991" y="457200"/>
            <a:ext cx="8343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GSM</a:t>
            </a:r>
            <a:r>
              <a:rPr lang="en-US" sz="2400" dirty="0"/>
              <a:t> (Global System for Mobile communications</a:t>
            </a:r>
            <a:r>
              <a:rPr lang="en-US" sz="2400" dirty="0" smtClean="0"/>
              <a:t>) –Europe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CDMA</a:t>
            </a:r>
            <a:r>
              <a:rPr lang="en-US" sz="2400" dirty="0"/>
              <a:t> (Code Division Multiple Access</a:t>
            </a:r>
            <a:r>
              <a:rPr lang="en-US" sz="2400" dirty="0" smtClean="0"/>
              <a:t>) - US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42990" y="3962400"/>
            <a:ext cx="83673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SIM</a:t>
            </a:r>
            <a:r>
              <a:rPr lang="en-US" sz="2400" dirty="0"/>
              <a:t> card, short for Subscriber Identity </a:t>
            </a:r>
            <a:r>
              <a:rPr lang="en-US" sz="2400" dirty="0" smtClean="0"/>
              <a:t>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BSC</a:t>
            </a:r>
            <a:r>
              <a:rPr lang="en-US" sz="2400" dirty="0"/>
              <a:t> (</a:t>
            </a:r>
            <a:r>
              <a:rPr lang="en-US" sz="2400" dirty="0" smtClean="0"/>
              <a:t>Base Station </a:t>
            </a:r>
            <a:r>
              <a:rPr lang="en-US" sz="2400" dirty="0"/>
              <a:t>Controller</a:t>
            </a:r>
            <a:r>
              <a:rPr lang="en-US" sz="2400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BTS</a:t>
            </a:r>
            <a:r>
              <a:rPr lang="en-US" sz="2400" dirty="0"/>
              <a:t> </a:t>
            </a:r>
            <a:r>
              <a:rPr lang="en-US" sz="2400" dirty="0" smtClean="0"/>
              <a:t>- Base </a:t>
            </a:r>
            <a:r>
              <a:rPr lang="en-US" sz="2400" dirty="0"/>
              <a:t>Transceiver </a:t>
            </a:r>
            <a:r>
              <a:rPr lang="en-US" sz="2400" dirty="0" smtClean="0"/>
              <a:t>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VLR</a:t>
            </a:r>
            <a:r>
              <a:rPr lang="en-US" sz="2400" dirty="0"/>
              <a:t> (Visitor Location </a:t>
            </a:r>
            <a:r>
              <a:rPr lang="en-US" sz="2400" dirty="0" smtClean="0"/>
              <a:t>Register)- database </a:t>
            </a:r>
            <a:r>
              <a:rPr lang="en-US" sz="2400" dirty="0"/>
              <a:t>of nearby mobiles that are associated with </a:t>
            </a:r>
            <a:r>
              <a:rPr lang="en-US" sz="2400" dirty="0" smtClean="0"/>
              <a:t>the cells </a:t>
            </a:r>
            <a:r>
              <a:rPr lang="en-US" sz="2400" dirty="0"/>
              <a:t>it </a:t>
            </a:r>
            <a:r>
              <a:rPr lang="en-US" sz="2400" dirty="0" smtClean="0"/>
              <a:t>manages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HLR</a:t>
            </a:r>
            <a:r>
              <a:rPr lang="en-US" sz="2400" dirty="0"/>
              <a:t> (Home Location Register</a:t>
            </a:r>
            <a:r>
              <a:rPr lang="en-US" sz="2400" dirty="0" smtClean="0"/>
              <a:t>) - a </a:t>
            </a:r>
            <a:r>
              <a:rPr lang="en-US" sz="2400" dirty="0"/>
              <a:t>database in the mobile network that gives the last known </a:t>
            </a:r>
            <a:r>
              <a:rPr lang="en-US" sz="2400" dirty="0" smtClean="0"/>
              <a:t>location of </a:t>
            </a:r>
            <a:r>
              <a:rPr lang="en-US" sz="2400" dirty="0"/>
              <a:t>each mobile. </a:t>
            </a:r>
          </a:p>
        </p:txBody>
      </p:sp>
    </p:spTree>
    <p:extLst>
      <p:ext uri="{BB962C8B-B14F-4D97-AF65-F5344CB8AC3E}">
        <p14:creationId xmlns:p14="http://schemas.microsoft.com/office/powerpoint/2010/main" val="196573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12A6-8BED-BF4C-9344-AFFF2414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Reference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6476D-76CA-BD4D-BA97-E7971F60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801" y="1219200"/>
            <a:ext cx="4342133" cy="37317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09491-60EF-EA45-A66D-2A88B2CD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 </a:t>
            </a:r>
            <a:r>
              <a:rPr lang="en-US" dirty="0" smtClean="0"/>
              <a:t>of 21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B7D0F6-A198-2146-A54B-CE32D6856CDF}"/>
              </a:ext>
            </a:extLst>
          </p:cNvPr>
          <p:cNvSpPr/>
          <p:nvPr/>
        </p:nvSpPr>
        <p:spPr>
          <a:xfrm>
            <a:off x="762000" y="5536351"/>
            <a:ext cx="45745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small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sz="2400" b="1" cap="small" dirty="0">
                <a:solidFill>
                  <a:srgbClr val="222222"/>
                </a:solidFill>
                <a:latin typeface="arial" panose="020B0604020202020204" pitchFamily="34" charset="0"/>
              </a:rPr>
              <a:t>ll </a:t>
            </a:r>
            <a:r>
              <a:rPr lang="en-US" sz="2400" b="1" cap="small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2400" b="1" cap="small" dirty="0">
                <a:solidFill>
                  <a:srgbClr val="222222"/>
                </a:solidFill>
                <a:latin typeface="arial" panose="020B0604020202020204" pitchFamily="34" charset="0"/>
              </a:rPr>
              <a:t>eople </a:t>
            </a:r>
            <a:r>
              <a:rPr lang="en-US" sz="2400" b="1" cap="small" dirty="0">
                <a:solidFill>
                  <a:srgbClr val="FF0000"/>
                </a:solidFill>
                <a:latin typeface="arial" panose="020B0604020202020204" pitchFamily="34" charset="0"/>
              </a:rPr>
              <a:t>S</a:t>
            </a:r>
            <a:r>
              <a:rPr lang="en-US" sz="2400" b="1" cap="small" dirty="0">
                <a:solidFill>
                  <a:srgbClr val="222222"/>
                </a:solidFill>
                <a:latin typeface="arial" panose="020B0604020202020204" pitchFamily="34" charset="0"/>
              </a:rPr>
              <a:t>eem </a:t>
            </a:r>
            <a:r>
              <a:rPr lang="en-US" sz="2400" b="1" cap="small" dirty="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en-US" sz="2400" b="1" cap="small" dirty="0">
                <a:solidFill>
                  <a:srgbClr val="222222"/>
                </a:solidFill>
                <a:latin typeface="arial" panose="020B0604020202020204" pitchFamily="34" charset="0"/>
              </a:rPr>
              <a:t>o </a:t>
            </a:r>
            <a:r>
              <a:rPr lang="en-US" sz="2400" b="1" cap="small" dirty="0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en-US" sz="2400" b="1" cap="small" dirty="0">
                <a:solidFill>
                  <a:srgbClr val="222222"/>
                </a:solidFill>
                <a:latin typeface="arial" panose="020B0604020202020204" pitchFamily="34" charset="0"/>
              </a:rPr>
              <a:t>eed </a:t>
            </a:r>
            <a:r>
              <a:rPr lang="en-US" sz="2400" b="1" cap="small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sz="2400" b="1" cap="small" dirty="0">
                <a:solidFill>
                  <a:srgbClr val="222222"/>
                </a:solidFill>
                <a:latin typeface="arial" panose="020B0604020202020204" pitchFamily="34" charset="0"/>
              </a:rPr>
              <a:t>ata </a:t>
            </a:r>
            <a:r>
              <a:rPr lang="en-US" sz="2400" b="1" cap="small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en-US" sz="2400" b="1" cap="small" dirty="0">
                <a:solidFill>
                  <a:srgbClr val="222222"/>
                </a:solidFill>
                <a:latin typeface="arial" panose="020B0604020202020204" pitchFamily="34" charset="0"/>
              </a:rPr>
              <a:t>rocessing</a:t>
            </a:r>
            <a:endParaRPr lang="en-US" sz="2400" b="1" cap="small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F16413D-6AD4-AE49-8C78-B0930A43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331" y="1430993"/>
            <a:ext cx="4656463" cy="371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4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800" b="1" dirty="0"/>
              <a:t>Network Interface Card </a:t>
            </a:r>
            <a:endParaRPr lang="en-US" sz="2800" dirty="0"/>
          </a:p>
          <a:p>
            <a:pPr fontAlgn="base"/>
            <a:r>
              <a:rPr lang="en-US" sz="2800" b="1" dirty="0"/>
              <a:t>Characteristics of NIC</a:t>
            </a:r>
          </a:p>
          <a:p>
            <a:pPr lvl="1"/>
            <a:r>
              <a:rPr lang="en-US" sz="2400" b="1" dirty="0"/>
              <a:t>Physical network </a:t>
            </a:r>
            <a:r>
              <a:rPr lang="en-US" sz="2400" b="1" dirty="0" smtClean="0"/>
              <a:t>address</a:t>
            </a:r>
          </a:p>
          <a:p>
            <a:pPr lvl="2"/>
            <a:r>
              <a:rPr lang="en-US" dirty="0"/>
              <a:t>Media Access Control (MAC) address. </a:t>
            </a:r>
            <a:endParaRPr lang="en-US" dirty="0" smtClean="0"/>
          </a:p>
          <a:p>
            <a:pPr lvl="2"/>
            <a:r>
              <a:rPr lang="en-US" dirty="0" smtClean="0"/>
              <a:t>MAC </a:t>
            </a:r>
            <a:r>
              <a:rPr lang="en-US" dirty="0"/>
              <a:t>addresses are six bytes </a:t>
            </a:r>
            <a:r>
              <a:rPr lang="en-US" dirty="0" smtClean="0"/>
              <a:t>long</a:t>
            </a:r>
          </a:p>
          <a:p>
            <a:pPr lvl="2"/>
            <a:r>
              <a:rPr lang="en-US" dirty="0"/>
              <a:t> </a:t>
            </a:r>
            <a:r>
              <a:rPr lang="en-US" dirty="0" smtClean="0"/>
              <a:t>00-00-86-47-F6-65</a:t>
            </a:r>
          </a:p>
          <a:p>
            <a:pPr lvl="1"/>
            <a:r>
              <a:rPr lang="en-US" sz="2400" b="1" dirty="0"/>
              <a:t>Network connection port</a:t>
            </a:r>
            <a:r>
              <a:rPr lang="en-US" sz="2400" dirty="0"/>
              <a:t> </a:t>
            </a:r>
            <a:endParaRPr lang="en-US" sz="2400" dirty="0" smtClean="0"/>
          </a:p>
          <a:p>
            <a:pPr lvl="1"/>
            <a:r>
              <a:rPr lang="en-US" sz="2400" b="1" dirty="0"/>
              <a:t>Status indicator lights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 &amp; Repeater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600" b="1" dirty="0"/>
              <a:t>What is a Hub?</a:t>
            </a:r>
          </a:p>
          <a:p>
            <a:endParaRPr lang="en-US" sz="2600" dirty="0" smtClean="0"/>
          </a:p>
          <a:p>
            <a:endParaRPr lang="en-US" sz="2600" dirty="0"/>
          </a:p>
          <a:p>
            <a:pPr fontAlgn="base"/>
            <a:r>
              <a:rPr lang="en-US" sz="2600" b="1" dirty="0"/>
              <a:t>Types of Hub</a:t>
            </a:r>
          </a:p>
          <a:p>
            <a:pPr lvl="1"/>
            <a:r>
              <a:rPr lang="en-US" sz="2400" b="1" dirty="0"/>
              <a:t>Active Hub: </a:t>
            </a:r>
            <a:r>
              <a:rPr lang="en-US" sz="2400" b="1" dirty="0" smtClean="0"/>
              <a:t>…</a:t>
            </a:r>
            <a:r>
              <a:rPr lang="en-US" sz="2400" dirty="0" smtClean="0"/>
              <a:t> </a:t>
            </a:r>
            <a:r>
              <a:rPr lang="en-US" sz="2400" dirty="0"/>
              <a:t>requires an external power </a:t>
            </a:r>
            <a:r>
              <a:rPr lang="en-US" sz="2400" dirty="0" smtClean="0"/>
              <a:t>supply</a:t>
            </a:r>
          </a:p>
          <a:p>
            <a:pPr lvl="1"/>
            <a:r>
              <a:rPr lang="en-US" sz="2400" b="1" dirty="0"/>
              <a:t>Passive </a:t>
            </a:r>
            <a:r>
              <a:rPr lang="en-US" sz="2400" b="1" dirty="0" smtClean="0"/>
              <a:t>Hub</a:t>
            </a:r>
          </a:p>
          <a:p>
            <a:pPr lvl="1"/>
            <a:r>
              <a:rPr lang="en-US" sz="2400" b="1" dirty="0"/>
              <a:t>Intelligent </a:t>
            </a:r>
            <a:r>
              <a:rPr lang="en-US" sz="2400" b="1" dirty="0" smtClean="0"/>
              <a:t>Hub</a:t>
            </a:r>
            <a:r>
              <a:rPr lang="en-US" sz="2400" b="1" dirty="0"/>
              <a:t> 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/>
              <a:t/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6211669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https://www.geeksforgeeks.org/difference-between-hub-and-repeater/</a:t>
            </a:r>
          </a:p>
        </p:txBody>
      </p:sp>
      <p:pic>
        <p:nvPicPr>
          <p:cNvPr id="1026" name="Picture 2" descr="Hu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342625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9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 &amp; Repeater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600" b="1" dirty="0"/>
              <a:t>What is a Repeater?</a:t>
            </a:r>
          </a:p>
          <a:p>
            <a:endParaRPr lang="en-US" sz="2600" dirty="0" smtClean="0"/>
          </a:p>
          <a:p>
            <a:endParaRPr lang="en-US" sz="2600" dirty="0"/>
          </a:p>
          <a:p>
            <a:endParaRPr lang="en-US" sz="2600" dirty="0" smtClean="0"/>
          </a:p>
          <a:p>
            <a:pPr fontAlgn="base"/>
            <a:r>
              <a:rPr lang="en-US" sz="2600" b="1" dirty="0"/>
              <a:t>Types of Repeater</a:t>
            </a:r>
          </a:p>
          <a:p>
            <a:pPr lvl="1"/>
            <a:r>
              <a:rPr lang="en-US" sz="2200" dirty="0"/>
              <a:t>Analog Repeater: </a:t>
            </a:r>
            <a:endParaRPr lang="en-US" sz="2200" dirty="0" smtClean="0"/>
          </a:p>
          <a:p>
            <a:pPr lvl="1"/>
            <a:r>
              <a:rPr lang="en-US" sz="2200" dirty="0"/>
              <a:t>Digital Repeater:</a:t>
            </a:r>
            <a:br>
              <a:rPr lang="en-US" sz="2200" dirty="0"/>
            </a:b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2052" name="Picture 4" descr="Repea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55" y="1969298"/>
            <a:ext cx="4879975" cy="188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038600" y="4035531"/>
            <a:ext cx="4267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Can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we use Hub or Repeater for securing our Network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?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Is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there any alternative for Hub and Repeater?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Explain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why the repeater is known as a level-1 relay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Are </a:t>
            </a:r>
            <a:r>
              <a:rPr lang="en-US" sz="2200" dirty="0">
                <a:solidFill>
                  <a:srgbClr val="FF0000"/>
                </a:solidFill>
                <a:latin typeface="+mj-lt"/>
              </a:rPr>
              <a:t>the switch and repeater the same</a:t>
            </a:r>
            <a:r>
              <a:rPr lang="en-US" sz="2200" dirty="0" smtClean="0">
                <a:solidFill>
                  <a:srgbClr val="FF0000"/>
                </a:solidFill>
                <a:latin typeface="+mj-lt"/>
              </a:rPr>
              <a:t>?</a:t>
            </a:r>
            <a:endParaRPr lang="en-US" sz="2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5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 smtClean="0"/>
              <a:t>Transceiver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 </a:t>
            </a:r>
            <a:r>
              <a:rPr lang="en-US" sz="2600" dirty="0"/>
              <a:t>transceiver is a </a:t>
            </a:r>
            <a:r>
              <a:rPr lang="en-US" sz="2600" dirty="0" err="1"/>
              <a:t>TRANSmitter</a:t>
            </a:r>
            <a:r>
              <a:rPr lang="en-US" sz="2600" dirty="0"/>
              <a:t> </a:t>
            </a:r>
            <a:r>
              <a:rPr lang="en-US" sz="2600" dirty="0" smtClean="0"/>
              <a:t>– receiver</a:t>
            </a:r>
          </a:p>
          <a:p>
            <a:r>
              <a:rPr lang="en-US" sz="2600" dirty="0" smtClean="0"/>
              <a:t>Mechanical Device</a:t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/>
              <a:t>Types of Transceivers</a:t>
            </a:r>
          </a:p>
          <a:p>
            <a:pPr lvl="1"/>
            <a:r>
              <a:rPr lang="en-US" sz="2600" dirty="0" smtClean="0"/>
              <a:t>RF </a:t>
            </a:r>
            <a:r>
              <a:rPr lang="en-US" sz="2600" dirty="0"/>
              <a:t>Transceivers</a:t>
            </a:r>
          </a:p>
          <a:p>
            <a:pPr lvl="1"/>
            <a:r>
              <a:rPr lang="en-US" sz="2600" dirty="0"/>
              <a:t>Fiber Optic Transceiver</a:t>
            </a:r>
          </a:p>
          <a:p>
            <a:pPr lvl="1"/>
            <a:r>
              <a:rPr lang="en-US" sz="2600" dirty="0"/>
              <a:t>Ethernet Transceivers</a:t>
            </a:r>
          </a:p>
          <a:p>
            <a:pPr lvl="1"/>
            <a:r>
              <a:rPr lang="en-US" sz="2600" dirty="0"/>
              <a:t>Wireless Transceivers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Transceiver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Key Features and Functions of Transceivers </a:t>
            </a:r>
            <a:endParaRPr lang="en-US" sz="2600" b="1" dirty="0" smtClean="0"/>
          </a:p>
          <a:p>
            <a:pPr lvl="1"/>
            <a:r>
              <a:rPr lang="en-US" sz="2600" b="1" dirty="0"/>
              <a:t>Modulation and Demodulation: </a:t>
            </a:r>
            <a:endParaRPr lang="en-US" sz="2600" b="1" dirty="0" smtClean="0"/>
          </a:p>
          <a:p>
            <a:pPr lvl="2"/>
            <a:r>
              <a:rPr lang="en-US" sz="2600" dirty="0"/>
              <a:t> </a:t>
            </a:r>
            <a:r>
              <a:rPr lang="en-US" sz="2600" u="sng" dirty="0"/>
              <a:t>Modulation</a:t>
            </a:r>
            <a:r>
              <a:rPr lang="en-US" sz="2600" dirty="0"/>
              <a:t> involves encoding data onto a carrier signal for transmission, while demodulation extracts the original data from received signals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b="1" dirty="0"/>
              <a:t>Signal Amplification</a:t>
            </a:r>
            <a:r>
              <a:rPr lang="en-US" sz="2600" b="1" dirty="0" smtClean="0"/>
              <a:t>:</a:t>
            </a:r>
          </a:p>
          <a:p>
            <a:pPr lvl="1"/>
            <a:r>
              <a:rPr lang="en-US" sz="2600" b="1" dirty="0"/>
              <a:t>Frequency Conversion</a:t>
            </a:r>
            <a:r>
              <a:rPr lang="en-US" sz="2600" b="1" dirty="0" smtClean="0"/>
              <a:t>:</a:t>
            </a:r>
          </a:p>
          <a:p>
            <a:pPr lvl="1"/>
            <a:r>
              <a:rPr lang="en-US" sz="2600" b="1" dirty="0"/>
              <a:t>Signal Encoding/Decoding: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21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6080944"/>
            <a:ext cx="4449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https://www.geeksforgeeks.org/transceivers/</a:t>
            </a:r>
          </a:p>
        </p:txBody>
      </p:sp>
    </p:spTree>
    <p:extLst>
      <p:ext uri="{BB962C8B-B14F-4D97-AF65-F5344CB8AC3E}">
        <p14:creationId xmlns:p14="http://schemas.microsoft.com/office/powerpoint/2010/main" val="123938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Modulation + Demodulation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21</a:t>
            </a:r>
            <a:endParaRPr lang="en-US" dirty="0"/>
          </a:p>
        </p:txBody>
      </p:sp>
      <p:pic>
        <p:nvPicPr>
          <p:cNvPr id="3074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19400"/>
            <a:ext cx="73152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1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40549</TotalTime>
  <Words>1002</Words>
  <Application>Microsoft Office PowerPoint</Application>
  <PresentationFormat>On-screen Show (4:3)</PresentationFormat>
  <Paragraphs>151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OSI Reference Model</vt:lpstr>
      <vt:lpstr>NIC</vt:lpstr>
      <vt:lpstr>Hub &amp; Repeater</vt:lpstr>
      <vt:lpstr>Hub &amp; Repeater</vt:lpstr>
      <vt:lpstr>Transceiver</vt:lpstr>
      <vt:lpstr>Transceiver</vt:lpstr>
      <vt:lpstr>Modem</vt:lpstr>
      <vt:lpstr>Serial vs Parallel Transmission</vt:lpstr>
      <vt:lpstr>Mobile Phone System</vt:lpstr>
      <vt:lpstr>PowerPoint Presentation</vt:lpstr>
      <vt:lpstr>Mobile Phone System</vt:lpstr>
      <vt:lpstr>First-Generation (1G) Mobile Phones: Analog Voice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Second-Generation (2G) Mobile Phones: Digital Voice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865</cp:revision>
  <cp:lastPrinted>2017-11-05T03:12:43Z</cp:lastPrinted>
  <dcterms:created xsi:type="dcterms:W3CDTF">2006-08-16T00:00:00Z</dcterms:created>
  <dcterms:modified xsi:type="dcterms:W3CDTF">2025-02-10T00:58:31Z</dcterms:modified>
</cp:coreProperties>
</file>