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91" r:id="rId3"/>
    <p:sldId id="307" r:id="rId4"/>
    <p:sldId id="308" r:id="rId5"/>
    <p:sldId id="309" r:id="rId6"/>
    <p:sldId id="310" r:id="rId7"/>
    <p:sldId id="317" r:id="rId8"/>
    <p:sldId id="318" r:id="rId9"/>
    <p:sldId id="319" r:id="rId10"/>
    <p:sldId id="312" r:id="rId11"/>
    <p:sldId id="313" r:id="rId12"/>
    <p:sldId id="314" r:id="rId13"/>
    <p:sldId id="315" r:id="rId14"/>
    <p:sldId id="316" r:id="rId1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296" autoAdjust="0"/>
    <p:restoredTop sz="61265" autoAdjust="0"/>
  </p:normalViewPr>
  <p:slideViewPr>
    <p:cSldViewPr>
      <p:cViewPr>
        <p:scale>
          <a:sx n="75" d="100"/>
          <a:sy n="75" d="100"/>
        </p:scale>
        <p:origin x="92" y="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7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170238" cy="479427"/>
          </a:xfrm>
          <a:prstGeom prst="rect">
            <a:avLst/>
          </a:prstGeom>
        </p:spPr>
        <p:txBody>
          <a:bodyPr vert="horz" lIns="82964" tIns="41482" rIns="82964" bIns="41482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6" y="2"/>
            <a:ext cx="3170238" cy="479427"/>
          </a:xfrm>
          <a:prstGeom prst="rect">
            <a:avLst/>
          </a:prstGeom>
        </p:spPr>
        <p:txBody>
          <a:bodyPr vert="horz" lIns="82964" tIns="41482" rIns="82964" bIns="41482" rtlCol="0"/>
          <a:lstStyle>
            <a:lvl1pPr algn="r">
              <a:defRPr sz="1100"/>
            </a:lvl1pPr>
          </a:lstStyle>
          <a:p>
            <a:fld id="{5CAE133A-4028-4E2B-B049-6F148B77E5AB}" type="datetime1">
              <a:rPr lang="en-US" smtClean="0"/>
              <a:t>20-Feb-25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9120189"/>
            <a:ext cx="3170238" cy="479427"/>
          </a:xfrm>
          <a:prstGeom prst="rect">
            <a:avLst/>
          </a:prstGeom>
        </p:spPr>
        <p:txBody>
          <a:bodyPr vert="horz" lIns="82964" tIns="41482" rIns="82964" bIns="41482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6" y="9120189"/>
            <a:ext cx="3170238" cy="479427"/>
          </a:xfrm>
          <a:prstGeom prst="rect">
            <a:avLst/>
          </a:prstGeom>
        </p:spPr>
        <p:txBody>
          <a:bodyPr vert="horz" lIns="82964" tIns="41482" rIns="82964" bIns="41482" rtlCol="0" anchor="b"/>
          <a:lstStyle>
            <a:lvl1pPr algn="r">
              <a:defRPr sz="1100"/>
            </a:lvl1pPr>
          </a:lstStyle>
          <a:p>
            <a:fld id="{4825AA9F-B079-466D-A19E-A0BED09FA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5149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87701" tIns="43851" rIns="87701" bIns="4385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90" y="1"/>
            <a:ext cx="3169920" cy="480060"/>
          </a:xfrm>
          <a:prstGeom prst="rect">
            <a:avLst/>
          </a:prstGeom>
        </p:spPr>
        <p:txBody>
          <a:bodyPr vert="horz" lIns="87701" tIns="43851" rIns="87701" bIns="43851" rtlCol="0"/>
          <a:lstStyle>
            <a:lvl1pPr algn="r">
              <a:defRPr sz="1200"/>
            </a:lvl1pPr>
          </a:lstStyle>
          <a:p>
            <a:fld id="{A9B5FCE6-2331-4AF4-8362-9D091070A463}" type="datetime1">
              <a:rPr lang="en-US" smtClean="0"/>
              <a:t>20-Feb-25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2313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701" tIns="43851" rIns="87701" bIns="4385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vert="horz" lIns="87701" tIns="43851" rIns="87701" bIns="4385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87701" tIns="43851" rIns="87701" bIns="4385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90" y="9119474"/>
            <a:ext cx="3169920" cy="480060"/>
          </a:xfrm>
          <a:prstGeom prst="rect">
            <a:avLst/>
          </a:prstGeom>
        </p:spPr>
        <p:txBody>
          <a:bodyPr vert="horz" lIns="87701" tIns="43851" rIns="87701" bIns="43851" rtlCol="0" anchor="b"/>
          <a:lstStyle>
            <a:lvl1pPr algn="r">
              <a:defRPr sz="1200"/>
            </a:lvl1pPr>
          </a:lstStyle>
          <a:p>
            <a:fld id="{7106D8DA-1A55-4414-9F6D-9B871CCC3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3332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6D8DA-1A55-4414-9F6D-9B871CCC3BEB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899B3EB-F4B9-4EC3-8874-9456869D1B5F}" type="datetime1">
              <a:rPr lang="en-US" smtClean="0"/>
              <a:t>20-Feb-25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23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E520-94D8-471E-9246-3DA957E543CE}" type="datetime1">
              <a:rPr lang="en-US" smtClean="0"/>
              <a:t>20-Feb-25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14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A059-0900-46A5-86CD-6CBACA225E83}" type="datetime1">
              <a:rPr lang="en-US" smtClean="0"/>
              <a:t>20-Feb-25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14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799-E2B8-4119-BEA9-5BBF8CE2B0FA}" type="datetime1">
              <a:rPr lang="en-US" smtClean="0"/>
              <a:t>20-Feb-25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14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913C-A7DD-4021-AFBC-947EB765CE4C}" type="datetime1">
              <a:rPr lang="en-US" smtClean="0"/>
              <a:t>20-Feb-25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14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64FA-CC1B-47DB-A93A-6B4BBC436045}" type="datetime1">
              <a:rPr lang="en-US" smtClean="0"/>
              <a:t>20-Feb-25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14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A4E8-8C0A-4D25-81B1-03C2082B47D6}" type="datetime1">
              <a:rPr lang="en-US" smtClean="0"/>
              <a:t>20-Feb-25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14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D4E8-1CCE-4EFF-A36C-E105DDD56AAD}" type="datetime1">
              <a:rPr lang="en-US" smtClean="0"/>
              <a:t>20-Feb-25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14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1C7D-1228-46DC-9402-5957496C3C04}" type="datetime1">
              <a:rPr lang="en-US" smtClean="0"/>
              <a:t>20-Feb-25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14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DF6C-52F4-4529-BC53-6E2674900ED7}" type="datetime1">
              <a:rPr lang="en-US" smtClean="0"/>
              <a:t>20-Feb-25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14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FFD2-C90D-4BD9-95AC-D49FE82B0BB0}" type="datetime1">
              <a:rPr lang="en-US" smtClean="0"/>
              <a:t>20-Feb-25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14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32C9-888E-4264-AE70-E187E0827B99}" type="datetime1">
              <a:rPr lang="en-US" smtClean="0"/>
              <a:t>20-Feb-25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14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C945B-C34E-410F-BC8F-BE6BC04FBFD5}" type="datetime1">
              <a:rPr lang="en-US" smtClean="0"/>
              <a:t>20-Feb-25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14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high-level-data-link-control-hdlc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549" y="4859834"/>
            <a:ext cx="7239000" cy="83099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2800" cap="small" dirty="0"/>
              <a:t>Dr. Asif Zaman</a:t>
            </a:r>
          </a:p>
          <a:p>
            <a:pPr lvl="0" algn="ctr"/>
            <a:r>
              <a:rPr lang="en-US" cap="small" dirty="0" smtClean="0"/>
              <a:t>Professor</a:t>
            </a:r>
            <a:r>
              <a:rPr lang="en-US" cap="small" dirty="0"/>
              <a:t>, CSE, RU</a:t>
            </a:r>
            <a:endParaRPr lang="en-US" sz="1600" cap="small" dirty="0"/>
          </a:p>
        </p:txBody>
      </p:sp>
      <p:sp>
        <p:nvSpPr>
          <p:cNvPr id="6" name="TextBox 5"/>
          <p:cNvSpPr txBox="1"/>
          <p:nvPr/>
        </p:nvSpPr>
        <p:spPr>
          <a:xfrm>
            <a:off x="228598" y="363512"/>
            <a:ext cx="8724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SzPct val="50000"/>
            </a:pP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CSE3251</a:t>
            </a:r>
            <a:r>
              <a:rPr lang="en-US" sz="3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SzPct val="50000"/>
            </a:pPr>
            <a:r>
              <a:rPr lang="en-US" sz="48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150" y="2477464"/>
            <a:ext cx="1545795" cy="144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96628" y="65049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26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0F434-910B-0641-9FEF-CEE29F1B5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A196F-7218-DE4B-8E11-61049550A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r>
              <a:rPr lang="en-US" dirty="0"/>
              <a:t> </a:t>
            </a:r>
            <a:r>
              <a:rPr lang="en-US" dirty="0" smtClean="0"/>
              <a:t>of 14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7B6BBA-538B-1148-9819-9E28605FA1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66" y="0"/>
            <a:ext cx="8229600" cy="20233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88EBE8-3BEF-F440-BCDF-AC01254AD11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6" y="2438401"/>
            <a:ext cx="7299434" cy="4268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95BE5A-67D9-2A49-B934-CA2B512A5CC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55" y="3416496"/>
            <a:ext cx="9144000" cy="6548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B571ED-4971-DA48-803A-3E6DA4D037A6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6" y="4308434"/>
            <a:ext cx="9144000" cy="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67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0EE34-40AD-EE4C-B7ED-454DE041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Types of HDLC 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623E5-716D-9643-88A2-39969252A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There are three types of HDLC frames.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I- frame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S- frame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U- frame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7A6B04-076D-CF4F-9FF6-D5F62AE8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r>
              <a:rPr lang="en-US" dirty="0"/>
              <a:t> </a:t>
            </a:r>
            <a:r>
              <a:rPr lang="en-US" dirty="0" smtClean="0"/>
              <a:t>of 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70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1560F6-1981-8642-8BDB-1047F5564E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1000"/>
            <a:ext cx="8229600" cy="130750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CBF785-CDE0-3B41-9AD4-422C10039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r>
              <a:rPr lang="en-US" dirty="0"/>
              <a:t> </a:t>
            </a:r>
            <a:r>
              <a:rPr lang="en-US" dirty="0" smtClean="0"/>
              <a:t>of 14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3FF0A2-41A2-5F42-997B-09614CBB9C61}"/>
              </a:ext>
            </a:extLst>
          </p:cNvPr>
          <p:cNvSpPr/>
          <p:nvPr/>
        </p:nvSpPr>
        <p:spPr>
          <a:xfrm>
            <a:off x="304800" y="2133600"/>
            <a:ext cx="8001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I-frame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−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I-frames or Information frames carry user data from the network layer.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They also include flow and error control information that is piggybacked on user data.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The first bit of control field of I-frame is 0.</a:t>
            </a:r>
            <a:endParaRPr lang="en-US" sz="2400" b="1" dirty="0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4794343"/>
            <a:ext cx="4724400" cy="174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03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EDACC-3873-F84A-84E1-0C7F66E29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67E9D-92B3-2A4E-A70A-2F2CB60B5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535363"/>
          </a:xfrm>
        </p:spPr>
        <p:txBody>
          <a:bodyPr>
            <a:normAutofit/>
          </a:bodyPr>
          <a:lstStyle/>
          <a:p>
            <a:r>
              <a:rPr lang="en-US" sz="2400" b="1" dirty="0"/>
              <a:t>S-frame</a:t>
            </a:r>
            <a:r>
              <a:rPr lang="en-US" sz="2400" dirty="0"/>
              <a:t> − </a:t>
            </a:r>
          </a:p>
          <a:p>
            <a:pPr lvl="1"/>
            <a:r>
              <a:rPr lang="en-US" sz="2000" dirty="0"/>
              <a:t>S-frames or Supervisory frames do not contain information field. </a:t>
            </a:r>
          </a:p>
          <a:p>
            <a:pPr lvl="1"/>
            <a:r>
              <a:rPr lang="en-US" sz="2000" dirty="0"/>
              <a:t>They are used for </a:t>
            </a:r>
            <a:r>
              <a:rPr lang="en-US" sz="20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flow and error </a:t>
            </a:r>
            <a:r>
              <a:rPr lang="en-US" sz="2000" dirty="0"/>
              <a:t>control </a:t>
            </a:r>
            <a:r>
              <a:rPr lang="en-US" sz="2000" dirty="0" smtClean="0"/>
              <a:t>…. </a:t>
            </a:r>
            <a:endParaRPr lang="en-US" sz="2000" dirty="0"/>
          </a:p>
          <a:p>
            <a:pPr lvl="1"/>
            <a:r>
              <a:rPr lang="en-US" sz="20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The first two bits of control field of S-frame is 10.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D76E9-EA2E-1948-A5D8-A091BB0B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r>
              <a:rPr lang="en-US" dirty="0"/>
              <a:t> </a:t>
            </a:r>
            <a:r>
              <a:rPr lang="en-US" dirty="0" smtClean="0"/>
              <a:t>of 14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9D7EBA-7032-0742-9FFA-4B41F99EE99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624342"/>
            <a:ext cx="6076950" cy="17362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4794343"/>
            <a:ext cx="4724400" cy="174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63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29BCB-3ACE-CC47-9D40-5D5D2704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6ABA3-79A1-A541-B018-BB557DFE9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459163"/>
          </a:xfrm>
        </p:spPr>
        <p:txBody>
          <a:bodyPr>
            <a:normAutofit/>
          </a:bodyPr>
          <a:lstStyle/>
          <a:p>
            <a:r>
              <a:rPr lang="en-US" sz="2400" b="1" dirty="0"/>
              <a:t>U-frame</a:t>
            </a:r>
            <a:r>
              <a:rPr lang="en-US" sz="2400" dirty="0"/>
              <a:t> − </a:t>
            </a:r>
          </a:p>
          <a:p>
            <a:pPr lvl="1"/>
            <a:r>
              <a:rPr lang="en-US" sz="2000" dirty="0"/>
              <a:t>U-frames or Un-numbered frames are used for myriad miscellaneous functions, like link </a:t>
            </a:r>
            <a:r>
              <a:rPr lang="en-US" sz="20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management</a:t>
            </a:r>
            <a:r>
              <a:rPr lang="en-US" sz="2000" dirty="0"/>
              <a:t>. </a:t>
            </a:r>
          </a:p>
          <a:p>
            <a:pPr lvl="1"/>
            <a:r>
              <a:rPr lang="en-US" sz="2000" dirty="0"/>
              <a:t>It may contain an information field, if required. </a:t>
            </a:r>
          </a:p>
          <a:p>
            <a:pPr lvl="1"/>
            <a:r>
              <a:rPr lang="en-US" sz="20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The first two bits of control field of U-frame is 11</a:t>
            </a:r>
            <a:r>
              <a:rPr lang="en-US" sz="2000" b="1" dirty="0"/>
              <a:t>.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1E7B9-0106-5740-85C4-27BD3CF2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r>
              <a:rPr lang="en-US" dirty="0"/>
              <a:t> </a:t>
            </a:r>
            <a:r>
              <a:rPr lang="en-US" dirty="0" smtClean="0"/>
              <a:t>of 14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1C72C9-33D2-4744-A76F-0F51B0380C0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400"/>
            <a:ext cx="9144000" cy="13739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E84093-9B2B-0A4C-8E4D-430227CB4883}"/>
              </a:ext>
            </a:extLst>
          </p:cNvPr>
          <p:cNvSpPr txBox="1"/>
          <p:nvPr/>
        </p:nvSpPr>
        <p:spPr>
          <a:xfrm>
            <a:off x="1303283" y="6253655"/>
            <a:ext cx="6260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https://www.tutorialspoint.com/high-level-data-link-control-hdlc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1427" y="4684325"/>
            <a:ext cx="4724400" cy="174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55" y="1295400"/>
            <a:ext cx="8787545" cy="4301767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CB4BD60-2DD3-A14F-A6EE-02645817CAD3}"/>
              </a:ext>
            </a:extLst>
          </p:cNvPr>
          <p:cNvSpPr/>
          <p:nvPr/>
        </p:nvSpPr>
        <p:spPr>
          <a:xfrm>
            <a:off x="325975" y="2667000"/>
            <a:ext cx="8668139" cy="381000"/>
          </a:xfrm>
          <a:prstGeom prst="roundRect">
            <a:avLst/>
          </a:prstGeom>
          <a:solidFill>
            <a:schemeClr val="accent2">
              <a:alpha val="10000"/>
            </a:scheme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3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974C1-0ACA-FD42-A62E-E32B0F8B8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HDLC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E6C13-5A6B-E247-9610-1B2A4F18E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HDLC: High-level Data Link Control (HDLC)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High-level </a:t>
            </a:r>
            <a:r>
              <a:rPr lang="en-US" sz="2400" dirty="0"/>
              <a:t>Data Link Control (HDLC) is a group of communication protocols of the data link layer for transmitting data between network points or nodes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marL="857250" lvl="1" indent="-457200">
              <a:buFont typeface="+mj-lt"/>
              <a:buAutoNum type="arabicPeriod"/>
            </a:pPr>
            <a:r>
              <a:rPr lang="en-US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Normal Response Mode (NRM)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Asynchronous Balanced Mode (ABM) </a:t>
            </a:r>
          </a:p>
          <a:p>
            <a:pPr algn="just"/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30584-3700-1C4F-B6F1-BB604228A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r>
              <a:rPr lang="en-US" dirty="0"/>
              <a:t> </a:t>
            </a:r>
            <a:r>
              <a:rPr lang="en-US" dirty="0" smtClean="0"/>
              <a:t>of 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06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770C6-CEAB-2144-AA34-4A828EE8B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HDLC-</a:t>
            </a:r>
            <a:r>
              <a:rPr lang="en-US" b="1" dirty="0"/>
              <a:t>Transfer Modes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32A08-17C2-3F41-9FAE-50FC2C91A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Normal Response Mode (NRM)</a:t>
            </a:r>
            <a:r>
              <a:rPr lang="en-US" sz="2400" b="1" dirty="0"/>
              <a:t> −</a:t>
            </a:r>
            <a:r>
              <a:rPr lang="en-US" sz="2400" dirty="0"/>
              <a:t> two types of stations are there, </a:t>
            </a:r>
          </a:p>
          <a:p>
            <a:pPr lvl="1"/>
            <a:r>
              <a:rPr lang="en-US" sz="2400" dirty="0"/>
              <a:t>a </a:t>
            </a:r>
            <a:r>
              <a:rPr lang="en-US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primary station</a:t>
            </a:r>
            <a:r>
              <a:rPr lang="en-US" sz="24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2400" dirty="0"/>
              <a:t>that send commands and </a:t>
            </a:r>
          </a:p>
          <a:p>
            <a:pPr lvl="1"/>
            <a:r>
              <a:rPr lang="en-US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secondary station</a:t>
            </a:r>
            <a:r>
              <a:rPr lang="en-US" sz="24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2400" dirty="0"/>
              <a:t>that can respond to received commands. </a:t>
            </a:r>
          </a:p>
          <a:p>
            <a:pPr lvl="1"/>
            <a:r>
              <a:rPr lang="en-US" sz="2400" dirty="0"/>
              <a:t>It is used for both point - to - point and multipoint communications.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717ECD-FA26-D147-95B1-706A024D2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r>
              <a:rPr lang="en-US" dirty="0"/>
              <a:t> </a:t>
            </a:r>
            <a:r>
              <a:rPr lang="en-US" dirty="0" smtClean="0"/>
              <a:t>of 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9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7E88D-9D45-9445-A571-3E6A8D2D5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HDLC-</a:t>
            </a:r>
            <a:r>
              <a:rPr lang="en-US" b="1" dirty="0"/>
              <a:t>Transfer Modes-NRM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3EC01C-66EF-C94D-B1F1-C9ED61B6C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644" y="1600200"/>
            <a:ext cx="6166711" cy="45259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5275B-458E-A64B-9B35-978F4633B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r>
              <a:rPr lang="en-US" dirty="0"/>
              <a:t> </a:t>
            </a:r>
            <a:r>
              <a:rPr lang="en-US" dirty="0" smtClean="0"/>
              <a:t>of 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03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8966B-5718-F74F-AF1C-D9F9BCB32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HDLC-</a:t>
            </a:r>
            <a:r>
              <a:rPr lang="en-US" b="1" dirty="0"/>
              <a:t>Transfer Modes-ABM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55F3A-BF1D-F046-918F-F3DCD09B8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Asynchronous Balanced Mode (ABM)</a:t>
            </a:r>
            <a:r>
              <a:rPr lang="en-US" sz="24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 </a:t>
            </a:r>
          </a:p>
          <a:p>
            <a:pPr lvl="1"/>
            <a:r>
              <a:rPr lang="en-US" sz="2400" dirty="0"/>
              <a:t>the configuration is balanced, i.e. each station can both send commands and respond to commands. It is used for only point - to - point communications.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68B13-D184-3149-BC34-3EC4B3D7F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r>
              <a:rPr lang="en-US" dirty="0"/>
              <a:t> </a:t>
            </a:r>
            <a:r>
              <a:rPr lang="en-US" dirty="0" smtClean="0"/>
              <a:t>of 14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3AFE74-D8DE-B345-AE51-18568AC929A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96" y="3450130"/>
            <a:ext cx="7964004" cy="291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28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Frame Structure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90929"/>
            <a:ext cx="5943600" cy="277924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r>
              <a:rPr lang="en-US" dirty="0" smtClean="0"/>
              <a:t> of 14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305" y="1752600"/>
            <a:ext cx="2765433" cy="3505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0373" y="4270800"/>
            <a:ext cx="655319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Flag Field </a:t>
            </a:r>
            <a:r>
              <a:rPr lang="en-US" b="1" dirty="0" smtClean="0"/>
              <a:t>–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is an 8-bit sequence with a bit pattern </a:t>
            </a:r>
            <a:r>
              <a:rPr lang="en-US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01111110</a:t>
            </a:r>
            <a:r>
              <a:rPr lang="en-US" dirty="0"/>
              <a:t> that basically helps in identifying both starting and end of a </a:t>
            </a:r>
            <a:r>
              <a:rPr lang="en-US" dirty="0" smtClean="0"/>
              <a:t>frame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 This bit pattern also serves as a </a:t>
            </a:r>
            <a:r>
              <a:rPr lang="en-US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synchronization</a:t>
            </a:r>
            <a:r>
              <a:rPr lang="en-US" dirty="0"/>
              <a:t> pattern for receiver. This </a:t>
            </a:r>
            <a:r>
              <a:rPr lang="en-US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bit</a:t>
            </a:r>
            <a:r>
              <a:rPr lang="en-US" dirty="0"/>
              <a:t> </a:t>
            </a:r>
            <a:r>
              <a:rPr lang="en-US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pattern</a:t>
            </a:r>
            <a:r>
              <a:rPr lang="en-US" dirty="0"/>
              <a:t> is also </a:t>
            </a:r>
            <a:r>
              <a:rPr lang="en-US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not</a:t>
            </a:r>
            <a:r>
              <a:rPr lang="en-US" dirty="0"/>
              <a:t> </a:t>
            </a:r>
            <a:r>
              <a:rPr lang="en-US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allowed</a:t>
            </a:r>
            <a:r>
              <a:rPr lang="en-US" dirty="0"/>
              <a:t> to occur anywhere else inside a complete frame.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6375" y="2590800"/>
            <a:ext cx="477625" cy="609600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15000" y="2590800"/>
            <a:ext cx="477625" cy="609600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5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Frame Structure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90929"/>
            <a:ext cx="5943600" cy="277924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r>
              <a:rPr lang="en-US" dirty="0" smtClean="0"/>
              <a:t> of 14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305" y="1752600"/>
            <a:ext cx="2765433" cy="3505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0373" y="4270800"/>
            <a:ext cx="65531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Address Field </a:t>
            </a:r>
            <a:r>
              <a:rPr lang="en-US" b="1" dirty="0" smtClean="0"/>
              <a:t>–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field can be of 1 byte or several bytes </a:t>
            </a:r>
            <a:r>
              <a:rPr lang="en-US" dirty="0" smtClean="0"/>
              <a:t>long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Receiver address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19636" y="2590800"/>
            <a:ext cx="635720" cy="609600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9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Frame Structure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90929"/>
            <a:ext cx="5943600" cy="277924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r>
              <a:rPr lang="en-US" dirty="0" smtClean="0"/>
              <a:t> of 14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305" y="1752600"/>
            <a:ext cx="2765433" cy="350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r="2763"/>
          <a:stretch/>
        </p:blipFill>
        <p:spPr>
          <a:xfrm>
            <a:off x="1009280" y="4444714"/>
            <a:ext cx="4705720" cy="227676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66700" y="89972"/>
            <a:ext cx="632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https://www.geeksforgeeks.org/basic-frame-structure-of-hdlc/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09800" y="2590800"/>
            <a:ext cx="635720" cy="609600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26212" y="4648200"/>
            <a:ext cx="1945587" cy="762000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68104" y="2590800"/>
            <a:ext cx="1780095" cy="609600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670784" y="2590800"/>
            <a:ext cx="1044216" cy="609600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8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36431</TotalTime>
  <Words>195</Words>
  <Application>Microsoft Office PowerPoint</Application>
  <PresentationFormat>On-screen Show (4:3)</PresentationFormat>
  <Paragraphs>64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HDLC</vt:lpstr>
      <vt:lpstr>HDLC-Transfer Modes</vt:lpstr>
      <vt:lpstr>HDLC-Transfer Modes-NRM</vt:lpstr>
      <vt:lpstr>HDLC-Transfer Modes-ABM</vt:lpstr>
      <vt:lpstr>Basic Frame Structure</vt:lpstr>
      <vt:lpstr>Basic Frame Structure</vt:lpstr>
      <vt:lpstr>Basic Frame Structure</vt:lpstr>
      <vt:lpstr>PowerPoint Presentation</vt:lpstr>
      <vt:lpstr>Types of HDLC Frames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 all k-nearest neighbor queries in Hadoop</dc:title>
  <dc:creator>Administrator</dc:creator>
  <cp:lastModifiedBy>Dr. ASIF ZAMAN</cp:lastModifiedBy>
  <cp:revision>919</cp:revision>
  <cp:lastPrinted>2017-11-05T03:12:43Z</cp:lastPrinted>
  <dcterms:created xsi:type="dcterms:W3CDTF">2006-08-16T00:00:00Z</dcterms:created>
  <dcterms:modified xsi:type="dcterms:W3CDTF">2025-02-20T01:19:22Z</dcterms:modified>
</cp:coreProperties>
</file>