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4" r:id="rId3"/>
    <p:sldId id="364" r:id="rId4"/>
    <p:sldId id="375" r:id="rId5"/>
    <p:sldId id="376" r:id="rId6"/>
    <p:sldId id="377" r:id="rId7"/>
    <p:sldId id="379" r:id="rId8"/>
    <p:sldId id="380" r:id="rId9"/>
    <p:sldId id="378" r:id="rId10"/>
    <p:sldId id="381" r:id="rId11"/>
    <p:sldId id="384" r:id="rId12"/>
    <p:sldId id="382" r:id="rId13"/>
    <p:sldId id="383" r:id="rId14"/>
    <p:sldId id="385" r:id="rId15"/>
    <p:sldId id="367" r:id="rId16"/>
    <p:sldId id="37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61265" autoAdjust="0"/>
  </p:normalViewPr>
  <p:slideViewPr>
    <p:cSldViewPr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44227128-E0E5-4963-8B03-D6F82E47590F}" type="datetime1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9D6FE9CA-F159-4095-8686-C3FDA5F5FA4A}" type="datetime1">
              <a:rPr lang="en-US" smtClean="0"/>
              <a:t>15-May-24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8B17D4-B0B1-4269-A170-8392498E8CE8}" type="datetime1">
              <a:rPr lang="en-US" smtClean="0"/>
              <a:t>15-May-24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5C1-4A75-4D89-A540-00C755EE07B0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A78E-A442-4676-89A1-7B871F54603D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91FE6C3-5D5F-4A99-9AF2-B26DC5200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BDE6-A44E-4730-A79D-10FF8A94CE87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0D2AE3-DED9-4078-A20E-4F53206FE7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2C22-E97A-445D-AFC3-E3354D5D841A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7A5DCCA-CC52-400F-9181-9D06DEE67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642D-DFD6-4B3F-A8CE-9FB2F1EFABBF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03CC4A6-81F7-4AB7-9CBB-E67D4FE8E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0568-0501-4014-8ACD-8E7C77C71B1B}" type="datetime1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4E32DB8-0AFF-4583-93D1-8BBF2F2927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BD0-15AA-42AD-9BD3-BB367049780B}" type="datetime1">
              <a:rPr lang="en-US" smtClean="0"/>
              <a:t>15-May-24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AE92337-16B3-4048-BFA5-3BAB9A8F65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DC47-998C-4E97-8680-F50BA3A22134}" type="datetime1">
              <a:rPr lang="en-US" smtClean="0"/>
              <a:t>15-May-24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A208-4BBB-4549-AD3E-5321F0E02E9F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73D598-FFD3-4DCE-9D63-58C256B9C8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8A7C-0076-4826-856A-66294F29E8E9}" type="datetime1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668178A-24E8-440A-BCFA-B13719726A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3426-A624-4552-BEC2-7F5CECF5CBEE}" type="datetime1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4141CFD-8074-4A9D-B9F1-6506368F90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DBF1-491F-4B43-B4B3-A7D391583747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static-and-dynamic-rout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CSE3251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229600" cy="3598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4958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…these </a:t>
            </a:r>
            <a:r>
              <a:rPr lang="en-US" sz="2400" dirty="0"/>
              <a:t>algorithms are a combination of both adaptive and non-adaptive algorithms.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this approach, the network is divided into several regions, and each region uses a different algorithm. 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553200" y="1828800"/>
            <a:ext cx="1447800" cy="533400"/>
          </a:xfrm>
          <a:prstGeom prst="roundRect">
            <a:avLst/>
          </a:prstGeom>
          <a:solidFill>
            <a:schemeClr val="tx2">
              <a:lumMod val="50000"/>
              <a:alpha val="3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DC8D29C-7170-4D22-B8E2-63B3C4EC92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3CA9-D5B7-0241-ADA8-F2436703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Link State Routing</a:t>
            </a:r>
            <a:endParaRPr lang="en-US" cap="smal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01F96-C4C8-3E49-8534-6DB4AF57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8229600" cy="2296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1BFCE-03E0-EA48-B45E-E87C58EE2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17"/>
          <a:stretch/>
        </p:blipFill>
        <p:spPr>
          <a:xfrm>
            <a:off x="1371600" y="3924143"/>
            <a:ext cx="5960533" cy="2682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65866" y="522972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Information sharing takes place only whenever there is a change.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0DA8177-1C97-41A9-BA9E-A3E6C42C49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87D-E7E3-8248-8505-1CF6B7D8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Distance Vector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A6F5-BD01-8F44-AFFF-00F0E649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distance vector routing algorithm operates by having each router maintain a table (i.e., a vector) giving the best known distance to each destination and which link to use to get there. </a:t>
            </a:r>
          </a:p>
          <a:p>
            <a:r>
              <a:rPr lang="en-US" sz="2400" dirty="0"/>
              <a:t>These tables are updated by exchanging information with the neighbors. Eventually, every router knows the best link to reach each destination</a:t>
            </a:r>
          </a:p>
          <a:p>
            <a:r>
              <a:rPr lang="en-US" sz="2400" dirty="0"/>
              <a:t>As an example, assume that delay is used as a metric and that the router knows the delay to each of its neighbors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A1596F8-E67E-42FF-9AAF-6A6C3436AE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D3E7E-3183-6F4F-8E1D-4A8AA7054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09600"/>
            <a:ext cx="3276600" cy="28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A9183-8774-F442-91EF-95CBC41B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75412"/>
            <a:ext cx="3320577" cy="3683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D0AA2BA-8295-744D-91A7-AA2E6C5FF48C}"/>
              </a:ext>
            </a:extLst>
          </p:cNvPr>
          <p:cNvSpPr/>
          <p:nvPr/>
        </p:nvSpPr>
        <p:spPr>
          <a:xfrm>
            <a:off x="1066800" y="2819400"/>
            <a:ext cx="381000" cy="381000"/>
          </a:xfrm>
          <a:prstGeom prst="ellipse">
            <a:avLst/>
          </a:prstGeom>
          <a:solidFill>
            <a:srgbClr val="FFFF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70D17-36F0-CB46-95D4-9A972630D093}"/>
              </a:ext>
            </a:extLst>
          </p:cNvPr>
          <p:cNvSpPr/>
          <p:nvPr/>
        </p:nvSpPr>
        <p:spPr>
          <a:xfrm>
            <a:off x="457200" y="1066800"/>
            <a:ext cx="381000" cy="381000"/>
          </a:xfrm>
          <a:prstGeom prst="ellipse">
            <a:avLst/>
          </a:prstGeom>
          <a:solidFill>
            <a:srgbClr val="FFFF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FF454-3114-4C45-9FE6-500BF78E4450}"/>
              </a:ext>
            </a:extLst>
          </p:cNvPr>
          <p:cNvSpPr/>
          <p:nvPr/>
        </p:nvSpPr>
        <p:spPr>
          <a:xfrm>
            <a:off x="457200" y="2819400"/>
            <a:ext cx="381000" cy="381000"/>
          </a:xfrm>
          <a:prstGeom prst="ellipse">
            <a:avLst/>
          </a:prstGeom>
          <a:solidFill>
            <a:srgbClr val="FFFF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852E3-3CC8-E540-A721-D1154C56CEC0}"/>
              </a:ext>
            </a:extLst>
          </p:cNvPr>
          <p:cNvSpPr/>
          <p:nvPr/>
        </p:nvSpPr>
        <p:spPr>
          <a:xfrm>
            <a:off x="2895600" y="1905000"/>
            <a:ext cx="381000" cy="381000"/>
          </a:xfrm>
          <a:prstGeom prst="ellipse">
            <a:avLst/>
          </a:prstGeom>
          <a:solidFill>
            <a:srgbClr val="FFFF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FCBC6-F0D1-9C40-9801-FBF98F036576}"/>
              </a:ext>
            </a:extLst>
          </p:cNvPr>
          <p:cNvSpPr/>
          <p:nvPr/>
        </p:nvSpPr>
        <p:spPr>
          <a:xfrm>
            <a:off x="2095500" y="2819400"/>
            <a:ext cx="381000" cy="381000"/>
          </a:xfrm>
          <a:prstGeom prst="ellipse">
            <a:avLst/>
          </a:prstGeom>
          <a:solidFill>
            <a:srgbClr val="FFFF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291E9-BDB5-594B-A390-0B057BCA8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524" y="3858412"/>
            <a:ext cx="3068053" cy="16192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A231B79-325C-F84C-9407-581404BE8375}"/>
              </a:ext>
            </a:extLst>
          </p:cNvPr>
          <p:cNvSpPr/>
          <p:nvPr/>
        </p:nvSpPr>
        <p:spPr>
          <a:xfrm>
            <a:off x="2095500" y="1905000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C45F7-BD66-4C4B-B30A-B20DEC615585}"/>
                  </a:ext>
                </a:extLst>
              </p:cNvPr>
              <p:cNvSpPr txBox="1"/>
              <p:nvPr/>
            </p:nvSpPr>
            <p:spPr>
              <a:xfrm>
                <a:off x="647700" y="3858412"/>
                <a:ext cx="1455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8+18=26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C45F7-BD66-4C4B-B30A-B20DEC61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858412"/>
                <a:ext cx="1455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9A6FFA4E-9706-044E-A4D6-1553209AB6F4}"/>
              </a:ext>
            </a:extLst>
          </p:cNvPr>
          <p:cNvSpPr/>
          <p:nvPr/>
        </p:nvSpPr>
        <p:spPr>
          <a:xfrm>
            <a:off x="4267200" y="4476140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7D0493-C9BC-8A49-9A63-0A9BD4DCE226}"/>
              </a:ext>
            </a:extLst>
          </p:cNvPr>
          <p:cNvSpPr/>
          <p:nvPr/>
        </p:nvSpPr>
        <p:spPr>
          <a:xfrm>
            <a:off x="4264726" y="2095500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8F84DF-E89D-A44D-B2EE-16516A7EE33A}"/>
              </a:ext>
            </a:extLst>
          </p:cNvPr>
          <p:cNvSpPr/>
          <p:nvPr/>
        </p:nvSpPr>
        <p:spPr>
          <a:xfrm>
            <a:off x="5021152" y="2137064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D1EB4-406A-8542-9B11-F844D15519BD}"/>
                  </a:ext>
                </a:extLst>
              </p:cNvPr>
              <p:cNvSpPr txBox="1"/>
              <p:nvPr/>
            </p:nvSpPr>
            <p:spPr>
              <a:xfrm>
                <a:off x="638168" y="4202668"/>
                <a:ext cx="15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D1EB4-406A-8542-9B11-F844D15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8" y="4202668"/>
                <a:ext cx="15840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CEB46D2C-DF99-C74A-8867-A6B38496B252}"/>
              </a:ext>
            </a:extLst>
          </p:cNvPr>
          <p:cNvSpPr/>
          <p:nvPr/>
        </p:nvSpPr>
        <p:spPr>
          <a:xfrm>
            <a:off x="5021152" y="4476140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5653AA-276E-3845-A403-C3A0C80F5C78}"/>
              </a:ext>
            </a:extLst>
          </p:cNvPr>
          <p:cNvSpPr/>
          <p:nvPr/>
        </p:nvSpPr>
        <p:spPr>
          <a:xfrm>
            <a:off x="5812497" y="4476140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07B9EF-4626-FD40-BE2C-C4063739F6FE}"/>
              </a:ext>
            </a:extLst>
          </p:cNvPr>
          <p:cNvSpPr/>
          <p:nvPr/>
        </p:nvSpPr>
        <p:spPr>
          <a:xfrm>
            <a:off x="5856878" y="2137064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8FF507-A4D5-5447-BA2E-3C392ECBCF31}"/>
                  </a:ext>
                </a:extLst>
              </p:cNvPr>
              <p:cNvSpPr txBox="1"/>
              <p:nvPr/>
            </p:nvSpPr>
            <p:spPr>
              <a:xfrm>
                <a:off x="638168" y="4572000"/>
                <a:ext cx="15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8FF507-A4D5-5447-BA2E-3C392ECBC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8" y="4572000"/>
                <a:ext cx="15840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C6BAC38-393A-F640-9E05-51C8CED9EECB}"/>
              </a:ext>
            </a:extLst>
          </p:cNvPr>
          <p:cNvSpPr/>
          <p:nvPr/>
        </p:nvSpPr>
        <p:spPr>
          <a:xfrm>
            <a:off x="6474375" y="4476140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784CD3-091B-5847-8A20-6BAC5DA7A039}"/>
              </a:ext>
            </a:extLst>
          </p:cNvPr>
          <p:cNvSpPr/>
          <p:nvPr/>
        </p:nvSpPr>
        <p:spPr>
          <a:xfrm>
            <a:off x="6592371" y="2137064"/>
            <a:ext cx="381000" cy="381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26978-7048-5A46-98B1-80BDC1AC8C55}"/>
                  </a:ext>
                </a:extLst>
              </p:cNvPr>
              <p:cNvSpPr txBox="1"/>
              <p:nvPr/>
            </p:nvSpPr>
            <p:spPr>
              <a:xfrm>
                <a:off x="638168" y="4941332"/>
                <a:ext cx="15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26978-7048-5A46-98B1-80BDC1AC8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8" y="4941332"/>
                <a:ext cx="1584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D48B012-8C72-2044-ADDD-93672C84457A}"/>
              </a:ext>
            </a:extLst>
          </p:cNvPr>
          <p:cNvSpPr txBox="1"/>
          <p:nvPr/>
        </p:nvSpPr>
        <p:spPr>
          <a:xfrm>
            <a:off x="2222256" y="57912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G: Send via A -18ms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996215F-AB69-4886-BF18-005DF2B51DE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753950" cy="5029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56D9A7-B94D-4366-99F7-364F033CCD7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RIP </a:t>
            </a:r>
            <a:r>
              <a:rPr lang="en-US" dirty="0" smtClean="0"/>
              <a:t>- Routing </a:t>
            </a:r>
            <a:r>
              <a:rPr lang="en-US" dirty="0"/>
              <a:t>Information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IGRP- Interior </a:t>
            </a:r>
            <a:r>
              <a:rPr lang="en-US" dirty="0"/>
              <a:t>Gateway Routing Protocol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1" y="5696712"/>
            <a:ext cx="3877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OSPF- Open </a:t>
            </a:r>
            <a:r>
              <a:rPr lang="en-US" dirty="0"/>
              <a:t>Shortest Path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ISIS-</a:t>
            </a:r>
            <a:r>
              <a:rPr lang="en-US" dirty="0"/>
              <a:t>Intermediate System </a:t>
            </a:r>
            <a:r>
              <a:rPr lang="en-US" dirty="0" smtClean="0"/>
              <a:t>to Intermediate </a:t>
            </a: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357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2829-ADB0-9A41-9609-73EC2048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Optimality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CCCA-68BF-7543-89B9-253E6018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states that if router J is on the optimal path from router I to router K then the optimal path from J to K also falls along the same route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613FA-D211-224B-8BEA-6C975AD62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3276600" cy="28146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3404C1-549D-1C45-A7B8-05C173B9BD73}"/>
              </a:ext>
            </a:extLst>
          </p:cNvPr>
          <p:cNvCxnSpPr>
            <a:cxnSpLocks/>
          </p:cNvCxnSpPr>
          <p:nvPr/>
        </p:nvCxnSpPr>
        <p:spPr>
          <a:xfrm>
            <a:off x="3276600" y="5334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64A7C-02CF-9D43-A2EC-AB2B8A21B90F}"/>
              </a:ext>
            </a:extLst>
          </p:cNvPr>
          <p:cNvCxnSpPr>
            <a:cxnSpLocks/>
          </p:cNvCxnSpPr>
          <p:nvPr/>
        </p:nvCxnSpPr>
        <p:spPr>
          <a:xfrm>
            <a:off x="3843647" y="5334000"/>
            <a:ext cx="11093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E448A50-3AB7-E442-A6DE-0A3998C73E39}"/>
              </a:ext>
            </a:extLst>
          </p:cNvPr>
          <p:cNvSpPr/>
          <p:nvPr/>
        </p:nvSpPr>
        <p:spPr>
          <a:xfrm>
            <a:off x="3653147" y="5143500"/>
            <a:ext cx="381000" cy="381000"/>
          </a:xfrm>
          <a:prstGeom prst="ellipse">
            <a:avLst/>
          </a:prstGeom>
          <a:solidFill>
            <a:srgbClr val="FFFF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0A3B284-7E8A-4A90-8788-94CD1B0534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355-1ECC-1A4A-8A3A-C1F74BC9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and RARP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87AA-CEBE-BC4A-85FA-6AE78DCA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Address Resolution </a:t>
            </a:r>
            <a:r>
              <a:rPr lang="en-US" sz="2400" dirty="0" smtClean="0"/>
              <a:t>Protocol (32bit IP to 48 bit MAC)</a:t>
            </a:r>
            <a:endParaRPr lang="en-US" sz="2400" dirty="0"/>
          </a:p>
          <a:p>
            <a:r>
              <a:rPr lang="en-US" sz="2400" dirty="0"/>
              <a:t>Reverse  Address Resolution </a:t>
            </a:r>
            <a:r>
              <a:rPr lang="en-US" sz="2400" dirty="0" smtClean="0"/>
              <a:t>Protocol (48 bit MAC to 32 bit IP)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85F4D-DEBD-A244-B379-7AE1D03C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6" y="2897162"/>
            <a:ext cx="3918691" cy="322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8307D-A286-BD49-8A80-762CF682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28" y="2897162"/>
            <a:ext cx="3785543" cy="293758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F12804C-7FC8-4619-9755-C4D64E6601B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5" y="1295400"/>
            <a:ext cx="8787545" cy="430176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B4BD60-2DD3-A14F-A6EE-02645817CAD3}"/>
              </a:ext>
            </a:extLst>
          </p:cNvPr>
          <p:cNvSpPr/>
          <p:nvPr/>
        </p:nvSpPr>
        <p:spPr>
          <a:xfrm>
            <a:off x="356455" y="3733800"/>
            <a:ext cx="8668139" cy="5334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F670B82-F28B-4B03-A415-8E756960D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21FE-5D48-E440-A19B-5D19DB2D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B1D4-5B93-B04F-8FD6-918C6426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main function </a:t>
            </a:r>
            <a:r>
              <a:rPr lang="en-US" sz="2800" dirty="0"/>
              <a:t>of the network layer is </a:t>
            </a:r>
            <a:r>
              <a:rPr lang="en-US" sz="2800" b="1" cap="small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routing packets</a:t>
            </a:r>
            <a:r>
              <a:rPr lang="en-US" sz="2800" dirty="0"/>
              <a:t> from the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source machine </a:t>
            </a:r>
            <a:r>
              <a:rPr lang="en-US" sz="2800" dirty="0"/>
              <a:t>to the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destination machine.</a:t>
            </a:r>
          </a:p>
          <a:p>
            <a:r>
              <a:rPr lang="en-US" sz="2800" dirty="0"/>
              <a:t>In most networks, packets will require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multiple hops</a:t>
            </a:r>
            <a:r>
              <a:rPr lang="en-US" sz="2800" dirty="0"/>
              <a:t> to make the journey.</a:t>
            </a:r>
          </a:p>
          <a:p>
            <a:r>
              <a:rPr lang="en-US" sz="2800" dirty="0"/>
              <a:t>The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routing algorithm </a:t>
            </a:r>
            <a:r>
              <a:rPr lang="en-US" sz="2800" dirty="0"/>
              <a:t>is that part of the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network layer software </a:t>
            </a:r>
            <a:r>
              <a:rPr lang="en-US" sz="2800" dirty="0"/>
              <a:t>responsible for </a:t>
            </a:r>
            <a:r>
              <a:rPr lang="en-US" sz="28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deciding</a:t>
            </a:r>
            <a:r>
              <a:rPr lang="en-US" sz="2800" dirty="0"/>
              <a:t> which </a:t>
            </a:r>
            <a:r>
              <a:rPr lang="en-US" sz="2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output line an incoming packet should be transmitted on</a:t>
            </a:r>
            <a:r>
              <a:rPr lang="en-US" sz="2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sz="2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2ABA026-6C2B-4E78-911C-0967844DF0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21FE-5D48-E440-A19B-5D19DB2D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BFCE-03E0-EA48-B45E-E87C58EE2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17"/>
          <a:stretch/>
        </p:blipFill>
        <p:spPr>
          <a:xfrm>
            <a:off x="1676400" y="1905000"/>
            <a:ext cx="5960533" cy="2682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999" y="3733800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FF0000"/>
                </a:solidFill>
              </a:rPr>
              <a:t>100 Hosts</a:t>
            </a:r>
            <a:endParaRPr lang="en-US" b="1" cap="smal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5467" y="3061454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FF0000"/>
                </a:solidFill>
              </a:rPr>
              <a:t>150 Hosts</a:t>
            </a:r>
            <a:endParaRPr lang="en-US" b="1" cap="smal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52953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rgbClr val="FF0000"/>
                </a:solidFill>
              </a:rPr>
              <a:t>100 Hosts</a:t>
            </a:r>
            <a:endParaRPr lang="en-US" b="1" cap="small" dirty="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94AC3BD-194A-4AF2-8CE6-A6E41461A8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229600" cy="35980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47800" y="1828800"/>
            <a:ext cx="1447800" cy="533400"/>
          </a:xfrm>
          <a:prstGeom prst="roundRect">
            <a:avLst/>
          </a:prstGeom>
          <a:solidFill>
            <a:schemeClr val="tx2">
              <a:lumMod val="50000"/>
              <a:alpha val="3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3886200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Change </a:t>
            </a:r>
            <a:r>
              <a:rPr lang="en-US" sz="2000" dirty="0"/>
              <a:t>their routing decisions whenever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network topology or traffic load changes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Also </a:t>
            </a:r>
            <a:r>
              <a:rPr lang="en-US" sz="2000" dirty="0"/>
              <a:t>known as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dynamic routing</a:t>
            </a:r>
            <a:r>
              <a:rPr lang="en-US" sz="2000" dirty="0"/>
              <a:t>,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dirty="0"/>
              <a:t>use of dynamic information such as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current topology</a:t>
            </a:r>
            <a:r>
              <a:rPr lang="en-US" sz="2000" dirty="0"/>
              <a:t>,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load</a:t>
            </a:r>
            <a:r>
              <a:rPr lang="en-US" sz="2000" dirty="0"/>
              <a:t>,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delay</a:t>
            </a:r>
            <a:r>
              <a:rPr lang="en-US" sz="2000" dirty="0"/>
              <a:t>, etc. to select routes.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Optimization </a:t>
            </a:r>
            <a:r>
              <a:rPr lang="en-US" sz="2000" dirty="0"/>
              <a:t>parameters are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distance</a:t>
            </a:r>
            <a:r>
              <a:rPr lang="en-US" sz="2000" dirty="0"/>
              <a:t>,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number of hops</a:t>
            </a:r>
            <a:r>
              <a:rPr lang="en-US" sz="2000" dirty="0"/>
              <a:t>, and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estimated transit time</a:t>
            </a:r>
            <a:r>
              <a:rPr lang="en-US" sz="2000" dirty="0"/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11316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https://www.geeksforgeeks.org/classification-of-routing-algorithms/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DC750A6-A18F-4F50-944B-9874230ECF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229600" cy="3598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38862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cap="small" dirty="0" smtClean="0"/>
              <a:t>Isolated</a:t>
            </a:r>
            <a:r>
              <a:rPr lang="en-US" sz="2000" b="1" dirty="0"/>
              <a:t>:</a:t>
            </a:r>
            <a:r>
              <a:rPr lang="en-US" sz="2000" dirty="0"/>
              <a:t> In this method each, node makes its routing decisions using the information it has without seeking information from other nodes. 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cap="small" dirty="0"/>
              <a:t>Centralized</a:t>
            </a:r>
            <a:r>
              <a:rPr lang="en-US" sz="2000" b="1" dirty="0"/>
              <a:t>:</a:t>
            </a:r>
            <a:r>
              <a:rPr lang="en-US" sz="2000" dirty="0"/>
              <a:t> In this method, a centralized node has entire information about the network and makes all the routing decisions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cap="small" dirty="0"/>
              <a:t>Distributed</a:t>
            </a:r>
            <a:r>
              <a:rPr lang="en-US" sz="2000" b="1" dirty="0"/>
              <a:t>:</a:t>
            </a:r>
            <a:r>
              <a:rPr lang="en-US" sz="2000" dirty="0"/>
              <a:t> In this method, the node receives information from its neighbors and then takes the decision about routing the packets.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1BFCE-03E0-EA48-B45E-E87C58EE2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17"/>
          <a:stretch/>
        </p:blipFill>
        <p:spPr>
          <a:xfrm>
            <a:off x="1752600" y="304800"/>
            <a:ext cx="5960533" cy="2682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37DF0EA-24F9-4F74-B6FF-81A8745F74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229600" cy="3598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1910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the algorithms that do not change their routing decisions once they have been selected.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is also known as </a:t>
            </a:r>
            <a:r>
              <a:rPr lang="en-US" sz="2400" u="sng" dirty="0"/>
              <a:t>static routing</a:t>
            </a:r>
            <a:r>
              <a:rPr lang="en-US" sz="2400" u="sng" dirty="0">
                <a:hlinkClick r:id="rId3"/>
              </a:rPr>
              <a:t> </a:t>
            </a:r>
            <a:r>
              <a:rPr lang="en-US" sz="2400" dirty="0"/>
              <a:t>as a route to be taken is computed in advance and downloaded to routers when a router is booted. 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1828800"/>
            <a:ext cx="1447800" cy="533400"/>
          </a:xfrm>
          <a:prstGeom prst="roundRect">
            <a:avLst/>
          </a:prstGeom>
          <a:solidFill>
            <a:schemeClr val="tx2">
              <a:lumMod val="50000"/>
              <a:alpha val="3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C2E96E-D6DE-42B0-960A-B76FDD751C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4903-66E0-9245-9B49-5A854DD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9833-F46B-6B42-80F0-B93FD04C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403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a routing algorithm is implemented, each router must make decisions based on local knowledge, not the complete picture of the network. </a:t>
            </a:r>
          </a:p>
          <a:p>
            <a:r>
              <a:rPr lang="en-US" sz="2400" dirty="0"/>
              <a:t>A simple local technique is flooding, in which every incoming packet is sent out on every outgoing line except the one it arrived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C88CC5-7E08-7E4B-9641-E12746420771}"/>
              </a:ext>
            </a:extLst>
          </p:cNvPr>
          <p:cNvSpPr/>
          <p:nvPr/>
        </p:nvSpPr>
        <p:spPr>
          <a:xfrm>
            <a:off x="1752600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DCE0C2-3854-F643-9A4C-0741BC222ABE}"/>
              </a:ext>
            </a:extLst>
          </p:cNvPr>
          <p:cNvSpPr/>
          <p:nvPr/>
        </p:nvSpPr>
        <p:spPr>
          <a:xfrm>
            <a:off x="2895600" y="387901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80AE95-2E15-7248-9AFD-B5A80D148B05}"/>
              </a:ext>
            </a:extLst>
          </p:cNvPr>
          <p:cNvSpPr/>
          <p:nvPr/>
        </p:nvSpPr>
        <p:spPr>
          <a:xfrm>
            <a:off x="2895600" y="5958723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F5D1AE-7493-1840-A030-CA662C6A1463}"/>
              </a:ext>
            </a:extLst>
          </p:cNvPr>
          <p:cNvSpPr/>
          <p:nvPr/>
        </p:nvSpPr>
        <p:spPr>
          <a:xfrm>
            <a:off x="5867400" y="38747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BC0C48-B327-804F-834F-38D99A855BF2}"/>
              </a:ext>
            </a:extLst>
          </p:cNvPr>
          <p:cNvSpPr/>
          <p:nvPr/>
        </p:nvSpPr>
        <p:spPr>
          <a:xfrm>
            <a:off x="5867400" y="5958723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0F86-FA54-A24B-BF5C-8362B857E3FF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207885" y="4334300"/>
            <a:ext cx="765830" cy="773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6B06F-9EE3-5F48-B66E-3A6C4E13847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207885" y="5484485"/>
            <a:ext cx="765830" cy="552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6DA15B-CCED-8146-BDE7-1EAC8D0C02E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429000" y="4141499"/>
            <a:ext cx="2438400" cy="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78BB1F-A6F6-C241-B167-6D444A84483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429000" y="6212054"/>
            <a:ext cx="2438400" cy="13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1FB816-8C94-4245-B13B-1460CECF4A24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134100" y="4408199"/>
            <a:ext cx="0" cy="1550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8F3A38-ABFC-CD41-ADB8-BAFC05A02EB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350885" y="4330084"/>
            <a:ext cx="2594630" cy="1706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A359C2D-B5F3-A342-8C77-35D13C89A5B1}"/>
              </a:ext>
            </a:extLst>
          </p:cNvPr>
          <p:cNvSpPr/>
          <p:nvPr/>
        </p:nvSpPr>
        <p:spPr>
          <a:xfrm rot="18929112">
            <a:off x="2013261" y="4633010"/>
            <a:ext cx="493555" cy="22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2E649F-A9A6-C64E-96D7-B6C1E6C3C4D7}"/>
              </a:ext>
            </a:extLst>
          </p:cNvPr>
          <p:cNvSpPr/>
          <p:nvPr/>
        </p:nvSpPr>
        <p:spPr>
          <a:xfrm rot="2167000">
            <a:off x="2085569" y="5735457"/>
            <a:ext cx="493555" cy="22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2055ED-0F46-BA42-9BB3-07C2BE8B06C4}"/>
              </a:ext>
            </a:extLst>
          </p:cNvPr>
          <p:cNvSpPr txBox="1"/>
          <p:nvPr/>
        </p:nvSpPr>
        <p:spPr>
          <a:xfrm>
            <a:off x="2042556" y="5308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91082-2D3A-2E40-A813-4155AB3BF32A}"/>
              </a:ext>
            </a:extLst>
          </p:cNvPr>
          <p:cNvSpPr/>
          <p:nvPr/>
        </p:nvSpPr>
        <p:spPr>
          <a:xfrm>
            <a:off x="3436784" y="3750713"/>
            <a:ext cx="493555" cy="22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D74BE7-BA78-BB42-9D54-2251188317A1}"/>
              </a:ext>
            </a:extLst>
          </p:cNvPr>
          <p:cNvSpPr/>
          <p:nvPr/>
        </p:nvSpPr>
        <p:spPr>
          <a:xfrm>
            <a:off x="3791822" y="5931514"/>
            <a:ext cx="493555" cy="22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545AA5-1198-4246-8103-45A9B0A049DC}"/>
              </a:ext>
            </a:extLst>
          </p:cNvPr>
          <p:cNvSpPr/>
          <p:nvPr/>
        </p:nvSpPr>
        <p:spPr>
          <a:xfrm rot="19558886">
            <a:off x="3443745" y="5467720"/>
            <a:ext cx="493555" cy="22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ADC9BC-16DF-D944-A261-4174AE5A679B}"/>
              </a:ext>
            </a:extLst>
          </p:cNvPr>
          <p:cNvSpPr/>
          <p:nvPr/>
        </p:nvSpPr>
        <p:spPr>
          <a:xfrm rot="16200000">
            <a:off x="6075908" y="5488679"/>
            <a:ext cx="493555" cy="22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A923EA-8034-FC4A-9999-4F8A7C145E28}"/>
              </a:ext>
            </a:extLst>
          </p:cNvPr>
          <p:cNvCxnSpPr>
            <a:cxnSpLocks/>
          </p:cNvCxnSpPr>
          <p:nvPr/>
        </p:nvCxnSpPr>
        <p:spPr>
          <a:xfrm>
            <a:off x="3162300" y="4408199"/>
            <a:ext cx="0" cy="155052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0B52DC-DF53-5C47-A8AF-DAD77DF1B16E}"/>
              </a:ext>
            </a:extLst>
          </p:cNvPr>
          <p:cNvSpPr/>
          <p:nvPr/>
        </p:nvSpPr>
        <p:spPr>
          <a:xfrm rot="16200000">
            <a:off x="3082195" y="5093981"/>
            <a:ext cx="493555" cy="2241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5F09E6-2052-924F-ADD3-D6795EC6469D}"/>
              </a:ext>
            </a:extLst>
          </p:cNvPr>
          <p:cNvSpPr/>
          <p:nvPr/>
        </p:nvSpPr>
        <p:spPr>
          <a:xfrm>
            <a:off x="3436783" y="3443221"/>
            <a:ext cx="493555" cy="2241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618FBB-AE7B-E844-92DE-11D94BCB119C}"/>
              </a:ext>
            </a:extLst>
          </p:cNvPr>
          <p:cNvSpPr/>
          <p:nvPr/>
        </p:nvSpPr>
        <p:spPr>
          <a:xfrm rot="18787329" flipV="1">
            <a:off x="1939810" y="4255900"/>
            <a:ext cx="493555" cy="2549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0CA5057-457D-4A5C-852F-E50EF669076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Random Walk</a:t>
            </a:r>
            <a:endParaRPr lang="en-US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043" y="1295400"/>
            <a:ext cx="7261914" cy="452596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89B81A-A716-451D-B37A-7327937A93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31232</TotalTime>
  <Words>441</Words>
  <Application>Microsoft Office PowerPoint</Application>
  <PresentationFormat>On-screen Show (4:3)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Routing</vt:lpstr>
      <vt:lpstr>Routing</vt:lpstr>
      <vt:lpstr>PowerPoint Presentation</vt:lpstr>
      <vt:lpstr>PowerPoint Presentation</vt:lpstr>
      <vt:lpstr>PowerPoint Presentation</vt:lpstr>
      <vt:lpstr>Flooding</vt:lpstr>
      <vt:lpstr>Random Walk</vt:lpstr>
      <vt:lpstr>PowerPoint Presentation</vt:lpstr>
      <vt:lpstr>Link State Routing</vt:lpstr>
      <vt:lpstr>Distance Vector Routing</vt:lpstr>
      <vt:lpstr>PowerPoint Presentation</vt:lpstr>
      <vt:lpstr>PowerPoint Presentation</vt:lpstr>
      <vt:lpstr>Optimality Principle</vt:lpstr>
      <vt:lpstr>ARP and RARP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988</cp:revision>
  <cp:lastPrinted>2017-11-05T03:12:43Z</cp:lastPrinted>
  <dcterms:created xsi:type="dcterms:W3CDTF">2006-08-16T00:00:00Z</dcterms:created>
  <dcterms:modified xsi:type="dcterms:W3CDTF">2024-05-15T04:52:49Z</dcterms:modified>
</cp:coreProperties>
</file>