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1" r:id="rId3"/>
    <p:sldId id="258" r:id="rId4"/>
    <p:sldId id="268" r:id="rId5"/>
    <p:sldId id="269" r:id="rId6"/>
    <p:sldId id="259" r:id="rId7"/>
    <p:sldId id="270" r:id="rId8"/>
    <p:sldId id="260" r:id="rId9"/>
    <p:sldId id="261" r:id="rId10"/>
    <p:sldId id="262" r:id="rId11"/>
    <p:sldId id="278" r:id="rId12"/>
    <p:sldId id="282" r:id="rId13"/>
    <p:sldId id="283" r:id="rId14"/>
    <p:sldId id="263" r:id="rId15"/>
    <p:sldId id="279" r:id="rId16"/>
    <p:sldId id="264" r:id="rId17"/>
    <p:sldId id="284" r:id="rId18"/>
    <p:sldId id="271" r:id="rId19"/>
    <p:sldId id="265" r:id="rId20"/>
    <p:sldId id="272" r:id="rId21"/>
    <p:sldId id="266" r:id="rId22"/>
    <p:sldId id="273" r:id="rId23"/>
    <p:sldId id="267" r:id="rId24"/>
    <p:sldId id="274" r:id="rId25"/>
    <p:sldId id="280" r:id="rId26"/>
    <p:sldId id="275" r:id="rId27"/>
    <p:sldId id="276" r:id="rId28"/>
    <p:sldId id="277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61265" autoAdjust="0"/>
  </p:normalViewPr>
  <p:slideViewPr>
    <p:cSldViewPr>
      <p:cViewPr varScale="1">
        <p:scale>
          <a:sx n="102" d="100"/>
          <a:sy n="102" d="100"/>
        </p:scale>
        <p:origin x="31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09-Apr-25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09-Apr-25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09-Apr-25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09-Apr-25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09-Apr-25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09-Apr-25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09-Apr-25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09-Apr-25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09-Apr-25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09-Apr-25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09-Apr-25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09-Apr-25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09-Apr-25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09-Apr-25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09-Apr-25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CSE3251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Transmission Control Protocol (TCP)</a:t>
            </a:r>
            <a:endParaRPr lang="en-US" sz="2400" dirty="0"/>
          </a:p>
          <a:p>
            <a:pPr lvl="1"/>
            <a:r>
              <a:rPr lang="en-US" sz="2400" dirty="0"/>
              <a:t>Transmission Control Protocol (TCP) is a </a:t>
            </a:r>
            <a:r>
              <a:rPr lang="en-US" sz="2400" dirty="0">
                <a:solidFill>
                  <a:srgbClr val="FF0000"/>
                </a:solidFill>
              </a:rPr>
              <a:t>connection oriented protocol</a:t>
            </a:r>
            <a:r>
              <a:rPr lang="en-US" sz="2400" dirty="0"/>
              <a:t>,</a:t>
            </a:r>
          </a:p>
          <a:p>
            <a:pPr lvl="1"/>
            <a:r>
              <a:rPr lang="en-US" sz="2400" dirty="0"/>
              <a:t>… the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devices should open a connection</a:t>
            </a:r>
            <a:r>
              <a:rPr lang="en-US" sz="2400" dirty="0"/>
              <a:t> before transmitting data and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should close </a:t>
            </a:r>
            <a:r>
              <a:rPr lang="en-US" sz="2400" dirty="0"/>
              <a:t>the connection gracefully after transmitting the data.</a:t>
            </a:r>
          </a:p>
          <a:p>
            <a:pPr lvl="1"/>
            <a:r>
              <a:rPr lang="en-US" sz="2400" dirty="0"/>
              <a:t>… assure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reliable delivery </a:t>
            </a:r>
            <a:r>
              <a:rPr lang="en-US" sz="2400" dirty="0"/>
              <a:t>of data to the destination.</a:t>
            </a:r>
          </a:p>
          <a:p>
            <a:pPr lvl="1"/>
            <a:r>
              <a:rPr lang="en-US" sz="2400" dirty="0"/>
              <a:t>… protocol provides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extensive error checking </a:t>
            </a:r>
            <a:r>
              <a:rPr lang="en-US" sz="2400" dirty="0"/>
              <a:t>mechanisms such as flow control and acknowledgment of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Sequencing of data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is a feature of Transmission Control Protocol (TCP).</a:t>
            </a:r>
          </a:p>
          <a:p>
            <a:pPr lvl="1"/>
            <a:r>
              <a:rPr lang="en-US" sz="2400" dirty="0"/>
              <a:t>Delivery of data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guaranteed</a:t>
            </a:r>
            <a:r>
              <a:rPr lang="en-US" sz="2400" dirty="0"/>
              <a:t> if you are using Transmission Control Protocol (TCP).</a:t>
            </a:r>
          </a:p>
          <a:p>
            <a:pPr lvl="1"/>
            <a:r>
              <a:rPr lang="en-US" sz="2400" dirty="0"/>
              <a:t>Transmission Control Protocol (TCP) is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comparatively slow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because of these extensive error checking mechanism.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Multiplexing and </a:t>
            </a:r>
            <a:r>
              <a:rPr lang="en-US" sz="24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Demultiplexing</a:t>
            </a:r>
            <a:r>
              <a:rPr lang="en-US" sz="2400" dirty="0"/>
              <a:t> is possible in Transmission Control Protocol (TCP) using TCP port numbers.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Retransmission</a:t>
            </a:r>
            <a:r>
              <a:rPr lang="en-US" sz="2400" dirty="0"/>
              <a:t> of lost packets is possible in Transmission Control Protocol (TCP)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of 28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35635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https://www.tpointtech.com/computer-network-transport-layer-protocols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533400"/>
            <a:ext cx="8153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Features Of TCP </a:t>
            </a:r>
            <a:r>
              <a:rPr lang="en-US" sz="3200" dirty="0" smtClean="0"/>
              <a:t>protocol?</a:t>
            </a:r>
            <a:endParaRPr lang="en-US" sz="3200" dirty="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Stream </a:t>
            </a:r>
            <a:r>
              <a:rPr lang="en-US" sz="3200" dirty="0"/>
              <a:t>data </a:t>
            </a:r>
            <a:r>
              <a:rPr lang="en-US" sz="3200" dirty="0" smtClean="0"/>
              <a:t>transfer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Reliability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Flow </a:t>
            </a:r>
            <a:r>
              <a:rPr lang="en-US" sz="3200" dirty="0" smtClean="0"/>
              <a:t>Control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Multiplexing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Logical </a:t>
            </a:r>
            <a:r>
              <a:rPr lang="en-US" sz="3200" dirty="0" smtClean="0"/>
              <a:t>Connections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Full </a:t>
            </a:r>
            <a:r>
              <a:rPr lang="en-US" sz="3200" dirty="0" smtClean="0"/>
              <a:t>Duplex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11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of 28</a:t>
            </a:r>
            <a:endParaRPr lang="en-US" dirty="0"/>
          </a:p>
        </p:txBody>
      </p:sp>
      <p:pic>
        <p:nvPicPr>
          <p:cNvPr id="1026" name="Picture 2" descr="Transport Layer protoco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"/>
            <a:ext cx="592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35635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https://www.tpointtech.com/computer-network-transport-layer-protocols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550" y="3507303"/>
            <a:ext cx="5569300" cy="254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User Datagram Protocol (UDP)</a:t>
            </a:r>
            <a:endParaRPr lang="en-US" sz="2400" dirty="0"/>
          </a:p>
          <a:p>
            <a:pPr lvl="1"/>
            <a:r>
              <a:rPr lang="en-US" sz="2400" dirty="0"/>
              <a:t>User Datagram Protocol (UDP) is Datagram oriented protocol with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 overhead for opening a connection </a:t>
            </a:r>
            <a:r>
              <a:rPr lang="en-US" sz="2400" dirty="0"/>
              <a:t>(using three-way handshake), maintaining a connection, and closing (terminating) a connection.</a:t>
            </a:r>
          </a:p>
          <a:p>
            <a:pPr lvl="1"/>
            <a:r>
              <a:rPr lang="en-US" sz="2400" dirty="0"/>
              <a:t>User Datagram Protocol (UDP) is </a:t>
            </a:r>
            <a:r>
              <a:rPr lang="en-US" sz="24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efficient</a:t>
            </a:r>
            <a:r>
              <a:rPr lang="en-US" sz="2400" dirty="0"/>
              <a:t> for 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broadcast/multicast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 </a:t>
            </a:r>
            <a:r>
              <a:rPr lang="en-US" sz="2400" dirty="0"/>
              <a:t>type of network transmission.</a:t>
            </a:r>
          </a:p>
          <a:p>
            <a:pPr lvl="1"/>
            <a:r>
              <a:rPr lang="en-US" sz="2400" dirty="0"/>
              <a:t>User Datagram Protocol (UDP) has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only the basic error checking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mechanism using checksums.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400" dirty="0"/>
              <a:t>There is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 sequencing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of data in User Datagram Protocol (UDP).</a:t>
            </a:r>
          </a:p>
          <a:p>
            <a:pPr lvl="1"/>
            <a:r>
              <a:rPr lang="en-US" sz="2400" dirty="0"/>
              <a:t>The delivery of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data cannot be guaranteed </a:t>
            </a:r>
            <a:r>
              <a:rPr lang="en-US" sz="2400" dirty="0"/>
              <a:t>in User Datagram Protocol (UDP).</a:t>
            </a:r>
          </a:p>
          <a:p>
            <a:pPr lvl="1"/>
            <a:r>
              <a:rPr lang="en-US" sz="2400" dirty="0"/>
              <a:t>User Datagram Protocol (UDP) is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faster</a:t>
            </a:r>
            <a:r>
              <a:rPr lang="en-US" sz="2400" dirty="0"/>
              <a:t>,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simpler</a:t>
            </a:r>
            <a:r>
              <a:rPr lang="en-US" sz="2400" dirty="0"/>
              <a:t> and more efficient than TCP. However, User Datagram Protocol (UDP) it is less robust then TCP.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Multiplexing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and </a:t>
            </a:r>
            <a:r>
              <a:rPr lang="en-US" sz="24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Demultiplexing</a:t>
            </a:r>
            <a:r>
              <a:rPr lang="en-US" sz="2400" dirty="0"/>
              <a:t> is possible in User Datagram Protocol (UDP) using UDP port numbers.</a:t>
            </a:r>
          </a:p>
          <a:p>
            <a:pPr lvl="1"/>
            <a:r>
              <a:rPr lang="en-US" sz="2400" dirty="0"/>
              <a:t>There is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 retransmission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/>
              <a:t>of lost packets in User Datagram Protocol (UDP).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0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8AA51F-4BCA-BA4D-AEFE-C79CE9EAF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99" y="1905000"/>
            <a:ext cx="6473371" cy="274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8464216" cy="5105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 smtClean="0"/>
              <a:t> 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Various responsibilities of a Transport Layer –</a:t>
            </a:r>
          </a:p>
          <a:p>
            <a:pPr lvl="1" fontAlgn="base"/>
            <a:r>
              <a:rPr lang="en-US" sz="2400" dirty="0"/>
              <a:t>Process to process delivery </a:t>
            </a:r>
          </a:p>
          <a:p>
            <a:pPr lvl="1" fontAlgn="base"/>
            <a:r>
              <a:rPr lang="en-US" sz="2400" dirty="0"/>
              <a:t>End-to-end Connection between hosts </a:t>
            </a:r>
          </a:p>
          <a:p>
            <a:pPr lvl="1" fontAlgn="base"/>
            <a:r>
              <a:rPr lang="en-US" sz="2400" b="1" u="sng" dirty="0"/>
              <a:t>Multiplexing and </a:t>
            </a:r>
            <a:r>
              <a:rPr lang="en-US" sz="2400" b="1" u="sng" dirty="0" err="1"/>
              <a:t>Demultiplexing</a:t>
            </a:r>
            <a:r>
              <a:rPr lang="en-US" sz="2400" b="1" u="sng" dirty="0"/>
              <a:t> </a:t>
            </a:r>
          </a:p>
          <a:p>
            <a:pPr lvl="1" fontAlgn="base"/>
            <a:r>
              <a:rPr lang="en-US" sz="2400" dirty="0"/>
              <a:t>Congestion Control </a:t>
            </a:r>
          </a:p>
          <a:p>
            <a:pPr lvl="1" fontAlgn="base"/>
            <a:r>
              <a:rPr lang="en-US" sz="2400" dirty="0"/>
              <a:t>Data integrity and Error correction </a:t>
            </a:r>
          </a:p>
          <a:p>
            <a:pPr lvl="1" fontAlgn="base"/>
            <a:r>
              <a:rPr lang="en-US" sz="2400" dirty="0"/>
              <a:t>Flow control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Multiplexing and </a:t>
            </a:r>
            <a:r>
              <a:rPr lang="en-US" cap="small" dirty="0" err="1"/>
              <a:t>Demultiplexing</a:t>
            </a:r>
            <a:r>
              <a:rPr lang="en-US" cap="smal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 allows simultaneous use of different applications over a network which are running on a host.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15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5" y="1295400"/>
            <a:ext cx="8787545" cy="430176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B4BD60-2DD3-A14F-A6EE-02645817CAD3}"/>
              </a:ext>
            </a:extLst>
          </p:cNvPr>
          <p:cNvSpPr/>
          <p:nvPr/>
        </p:nvSpPr>
        <p:spPr>
          <a:xfrm>
            <a:off x="228600" y="4343400"/>
            <a:ext cx="8668139" cy="5334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2F670B82-F28B-4B03-A415-8E756960D5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Various responsibilities of a Transport Layer –</a:t>
            </a:r>
          </a:p>
          <a:p>
            <a:pPr lvl="1" fontAlgn="base"/>
            <a:r>
              <a:rPr lang="en-US" sz="2400" dirty="0"/>
              <a:t>Process to process delivery </a:t>
            </a:r>
          </a:p>
          <a:p>
            <a:pPr lvl="1" fontAlgn="base"/>
            <a:r>
              <a:rPr lang="en-US" sz="2400" dirty="0"/>
              <a:t>End-to-end Connection between hosts </a:t>
            </a:r>
          </a:p>
          <a:p>
            <a:pPr lvl="1" fontAlgn="base"/>
            <a:r>
              <a:rPr lang="en-US" sz="2400" dirty="0"/>
              <a:t>Multiplexing and </a:t>
            </a:r>
            <a:r>
              <a:rPr lang="en-US" sz="2400" dirty="0" err="1"/>
              <a:t>Demultiplexing</a:t>
            </a:r>
            <a:r>
              <a:rPr lang="en-US" sz="2400" dirty="0"/>
              <a:t> </a:t>
            </a:r>
          </a:p>
          <a:p>
            <a:pPr lvl="1" fontAlgn="base"/>
            <a:r>
              <a:rPr lang="en-US" sz="2400" b="1" u="sng" dirty="0"/>
              <a:t>Congestion Control </a:t>
            </a:r>
          </a:p>
          <a:p>
            <a:pPr lvl="1" fontAlgn="base"/>
            <a:r>
              <a:rPr lang="en-US" sz="2400" dirty="0"/>
              <a:t>Data integrity and Error correction </a:t>
            </a:r>
          </a:p>
          <a:p>
            <a:pPr lvl="1" fontAlgn="base"/>
            <a:r>
              <a:rPr lang="en-US" sz="2400" dirty="0"/>
              <a:t>Flow control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3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Congestion Control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Congestion –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over crowding</a:t>
            </a:r>
          </a:p>
          <a:p>
            <a:r>
              <a:rPr lang="en-US" sz="2400" dirty="0"/>
              <a:t>Congestion is a situation in which too many sources over a network attempt to send data and the router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buffers start overflowing due to which loss of packets occur</a:t>
            </a:r>
            <a:r>
              <a:rPr lang="en-US" sz="2400" dirty="0"/>
              <a:t>.</a:t>
            </a:r>
          </a:p>
          <a:p>
            <a:r>
              <a:rPr lang="en-US" sz="2400" dirty="0"/>
              <a:t> As a result retransmission of packets from the sources increase the congestion further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Various responsibilities of a Transport Layer –</a:t>
            </a:r>
          </a:p>
          <a:p>
            <a:pPr lvl="1" fontAlgn="base"/>
            <a:r>
              <a:rPr lang="en-US" sz="2400" dirty="0"/>
              <a:t>Process to process delivery </a:t>
            </a:r>
          </a:p>
          <a:p>
            <a:pPr lvl="1" fontAlgn="base"/>
            <a:r>
              <a:rPr lang="en-US" sz="2400" dirty="0"/>
              <a:t>End-to-end Connection between hosts </a:t>
            </a:r>
          </a:p>
          <a:p>
            <a:pPr lvl="1" fontAlgn="base"/>
            <a:r>
              <a:rPr lang="en-US" sz="2400" dirty="0"/>
              <a:t>Multiplexing and </a:t>
            </a:r>
            <a:r>
              <a:rPr lang="en-US" sz="2400" dirty="0" err="1"/>
              <a:t>Demultiplexing</a:t>
            </a:r>
            <a:r>
              <a:rPr lang="en-US" sz="2400" dirty="0"/>
              <a:t> </a:t>
            </a:r>
          </a:p>
          <a:p>
            <a:pPr lvl="1" fontAlgn="base"/>
            <a:r>
              <a:rPr lang="en-US" sz="2400" dirty="0"/>
              <a:t>Congestion Control </a:t>
            </a:r>
          </a:p>
          <a:p>
            <a:pPr lvl="1" fontAlgn="base"/>
            <a:r>
              <a:rPr lang="en-US" sz="2400" b="1" u="sng" dirty="0"/>
              <a:t>Data integrity and Error correction </a:t>
            </a:r>
          </a:p>
          <a:p>
            <a:pPr lvl="1" fontAlgn="base"/>
            <a:r>
              <a:rPr lang="en-US" sz="2400" b="1" u="sng" dirty="0"/>
              <a:t>Flow control </a:t>
            </a:r>
            <a:br>
              <a:rPr lang="en-US" sz="2400" b="1" u="sng" dirty="0"/>
            </a:br>
            <a:r>
              <a:rPr lang="en-US" sz="2400" b="1" u="sng" dirty="0"/>
              <a:t/>
            </a:r>
            <a:br>
              <a:rPr lang="en-US" sz="2400" b="1" u="sng" dirty="0"/>
            </a:br>
            <a:endParaRPr lang="en-US" sz="2400" b="1" u="sng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Transport layer checks for errors in the messages coming from application layer by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using error detection codes</a:t>
            </a:r>
            <a:r>
              <a:rPr lang="en-US" sz="2400" dirty="0"/>
              <a:t>, computing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checksums</a:t>
            </a:r>
            <a:r>
              <a:rPr lang="en-US" sz="2400" dirty="0"/>
              <a:t>, it checks whether the received data is not corrupted and uses the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ACK and NACK s</a:t>
            </a:r>
            <a:r>
              <a:rPr lang="en-US" sz="2400" dirty="0"/>
              <a:t>ervices to inform the sender if the data is arrived or not and checks for the integrity of data.</a:t>
            </a:r>
          </a:p>
          <a:p>
            <a:r>
              <a:rPr lang="en-US" sz="2400" dirty="0"/>
              <a:t>…fast sender and slow receiver 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7395-F6BF-C948-B328-C87B45B3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19C7-AF88-BF4C-A082-A20A021F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/>
              <a:t>Three way handshake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0036-3E8A-AD48-8D76-AE14AFD2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C1CF4-1698-444C-8FC7-85989300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3810000" cy="33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7395-F6BF-C948-B328-C87B45B3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19C7-AF88-BF4C-A082-A20A021F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/>
              <a:t>Three way handshake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0036-3E8A-AD48-8D76-AE14AFD2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C1CF4-1698-444C-8FC7-85989300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1829364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62DFE3-84A1-D748-9A8B-A74246FE0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564" y="2041830"/>
            <a:ext cx="3027015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F409F-D294-B745-9EEB-BE77F5C64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226" y="2073580"/>
            <a:ext cx="3110907" cy="3168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683860"/>
            <a:ext cx="7343576" cy="10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6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CF81-9C3C-E44A-AA0D-F4B38AD7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TCP Connection Release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225BE-B667-9442-B358-D35E53DDB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752600"/>
            <a:ext cx="4972372" cy="4191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2837-823F-6147-912E-9183D605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CF81-9C3C-E44A-AA0D-F4B38AD7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TCP Connection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2837-823F-6147-912E-9183D605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9F923C-AF6B-CE46-92E6-9BB2A22AF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133600"/>
            <a:ext cx="3750115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9A0BBB-E48A-6A46-A874-E57D2F99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148444"/>
            <a:ext cx="3657600" cy="32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5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7182-FD54-2045-A16F-2238BEA1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small" dirty="0"/>
              <a:t>TCP Connection Release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7D41E-7030-5A4E-95DB-A96AD189E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83" y="2046065"/>
            <a:ext cx="3505200" cy="29702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929AC-A88D-1148-82E7-84252A90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DC5C8-6D76-DF45-89FA-5E965C7E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002185"/>
            <a:ext cx="3538039" cy="30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2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4C24-45F6-E44F-B23A-0E16B1DF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C0859-3DA9-434D-A29F-604A88C4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752600"/>
            <a:ext cx="5372100" cy="43941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88959-52DC-EA47-B74F-3D3DE1E4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B4BD60-2DD3-A14F-A6EE-02645817CAD3}"/>
              </a:ext>
            </a:extLst>
          </p:cNvPr>
          <p:cNvSpPr/>
          <p:nvPr/>
        </p:nvSpPr>
        <p:spPr>
          <a:xfrm>
            <a:off x="3066661" y="3682951"/>
            <a:ext cx="3791339" cy="5334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Responsibilities: Transport Layer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Autofit/>
          </a:bodyPr>
          <a:lstStyle/>
          <a:p>
            <a:pPr marL="971550" lvl="1" indent="-514350" fontAlgn="base">
              <a:buFont typeface="+mj-lt"/>
              <a:buAutoNum type="arabicParenR"/>
            </a:pPr>
            <a:r>
              <a:rPr lang="en-US" sz="3200" dirty="0" smtClean="0"/>
              <a:t>Process </a:t>
            </a:r>
            <a:r>
              <a:rPr lang="en-US" sz="3200" dirty="0"/>
              <a:t>to process delivery </a:t>
            </a:r>
          </a:p>
          <a:p>
            <a:pPr marL="971550" lvl="1" indent="-514350" fontAlgn="base">
              <a:buFont typeface="+mj-lt"/>
              <a:buAutoNum type="arabicParenR"/>
            </a:pPr>
            <a:r>
              <a:rPr lang="en-US" sz="3200" dirty="0"/>
              <a:t>End-to-end Connection between hosts </a:t>
            </a:r>
          </a:p>
          <a:p>
            <a:pPr marL="971550" lvl="1" indent="-514350" fontAlgn="base">
              <a:buFont typeface="+mj-lt"/>
              <a:buAutoNum type="arabicParenR"/>
            </a:pPr>
            <a:r>
              <a:rPr lang="en-US" sz="3200" dirty="0"/>
              <a:t>Multiplexing and </a:t>
            </a:r>
            <a:r>
              <a:rPr lang="en-US" sz="3200" dirty="0" err="1"/>
              <a:t>Demultiplexing</a:t>
            </a:r>
            <a:r>
              <a:rPr lang="en-US" sz="3200" dirty="0"/>
              <a:t> </a:t>
            </a:r>
          </a:p>
          <a:p>
            <a:pPr marL="971550" lvl="1" indent="-514350" fontAlgn="base">
              <a:buFont typeface="+mj-lt"/>
              <a:buAutoNum type="arabicParenR"/>
            </a:pPr>
            <a:r>
              <a:rPr lang="en-US" sz="3200" dirty="0"/>
              <a:t>Congestion Control </a:t>
            </a:r>
          </a:p>
          <a:p>
            <a:pPr marL="971550" lvl="1" indent="-514350" fontAlgn="base">
              <a:buFont typeface="+mj-lt"/>
              <a:buAutoNum type="arabicParenR"/>
            </a:pPr>
            <a:r>
              <a:rPr lang="en-US" sz="3200" dirty="0"/>
              <a:t>Data integrity and Error correction </a:t>
            </a:r>
          </a:p>
          <a:p>
            <a:pPr marL="971550" lvl="1" indent="-514350" fontAlgn="base">
              <a:buFont typeface="+mj-lt"/>
              <a:buAutoNum type="arabicParenR"/>
            </a:pPr>
            <a:r>
              <a:rPr lang="en-US" sz="3200" dirty="0"/>
              <a:t>Flow control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Various responsibilities of a Transport Layer –</a:t>
            </a:r>
          </a:p>
          <a:p>
            <a:pPr lvl="1" fontAlgn="base"/>
            <a:r>
              <a:rPr lang="en-US" sz="2400" b="1" u="sng" dirty="0"/>
              <a:t>Process to process delivery </a:t>
            </a:r>
          </a:p>
          <a:p>
            <a:pPr lvl="1" fontAlgn="base"/>
            <a:r>
              <a:rPr lang="en-US" sz="2400" dirty="0"/>
              <a:t>End-to-end Connection between hosts </a:t>
            </a:r>
          </a:p>
          <a:p>
            <a:pPr lvl="1" fontAlgn="base"/>
            <a:r>
              <a:rPr lang="en-US" sz="2400" dirty="0"/>
              <a:t>Multiplexing and </a:t>
            </a:r>
            <a:r>
              <a:rPr lang="en-US" sz="2400" dirty="0" err="1"/>
              <a:t>Demultiplexing</a:t>
            </a:r>
            <a:r>
              <a:rPr lang="en-US" sz="2400" dirty="0"/>
              <a:t> </a:t>
            </a:r>
          </a:p>
          <a:p>
            <a:pPr lvl="1" fontAlgn="base"/>
            <a:r>
              <a:rPr lang="en-US" sz="2400" dirty="0"/>
              <a:t>Congestion Control </a:t>
            </a:r>
          </a:p>
          <a:p>
            <a:pPr lvl="1" fontAlgn="base"/>
            <a:r>
              <a:rPr lang="en-US" sz="2400" dirty="0"/>
              <a:t>Data integrity and Error correction </a:t>
            </a:r>
          </a:p>
          <a:p>
            <a:pPr lvl="1" fontAlgn="base"/>
            <a:r>
              <a:rPr lang="en-US" sz="2400" dirty="0"/>
              <a:t>Flow control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2EE9-9EC8-ED43-A777-1E8F47EE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Process to process delivery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252AD-4F3D-7847-8141-452E1DF8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A3C44-E19F-1B43-9369-DA7B737BF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820" y="1274390"/>
            <a:ext cx="6138360" cy="5275408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C8AD48-6B3E-3E4F-9ACE-9597A1398FFF}"/>
              </a:ext>
            </a:extLst>
          </p:cNvPr>
          <p:cNvSpPr/>
          <p:nvPr/>
        </p:nvSpPr>
        <p:spPr>
          <a:xfrm>
            <a:off x="1066800" y="4343400"/>
            <a:ext cx="8077200" cy="533400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MAC Address 48bit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A80139-829D-2641-822A-BC4B2C4382F4}"/>
              </a:ext>
            </a:extLst>
          </p:cNvPr>
          <p:cNvSpPr/>
          <p:nvPr/>
        </p:nvSpPr>
        <p:spPr>
          <a:xfrm>
            <a:off x="0" y="3810000"/>
            <a:ext cx="8077200" cy="533400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IP Address 32bit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1BABCE-D2A4-7D40-898C-1F9CF7A36937}"/>
              </a:ext>
            </a:extLst>
          </p:cNvPr>
          <p:cNvSpPr/>
          <p:nvPr/>
        </p:nvSpPr>
        <p:spPr>
          <a:xfrm>
            <a:off x="-8906" y="3261756"/>
            <a:ext cx="9152906" cy="533400"/>
          </a:xfrm>
          <a:prstGeom prst="roundRect">
            <a:avLst/>
          </a:prstGeom>
          <a:solidFill>
            <a:schemeClr val="bg2">
              <a:lumMod val="75000"/>
              <a:alpha val="2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16bit Port Number</a:t>
            </a:r>
          </a:p>
        </p:txBody>
      </p:sp>
    </p:spTree>
    <p:extLst>
      <p:ext uri="{BB962C8B-B14F-4D97-AF65-F5344CB8AC3E}">
        <p14:creationId xmlns:p14="http://schemas.microsoft.com/office/powerpoint/2010/main" val="282102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964E-C7AC-3A42-90A3-50CF7D81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Process to process delivery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17DA55-9AE3-8243-B72D-0F5F6905B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3775" y="1676400"/>
            <a:ext cx="4968728" cy="23508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3A9B-0BA7-CA4B-B9D2-EBC88073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  <p:pic>
        <p:nvPicPr>
          <p:cNvPr id="6" name="Picture 4" descr="Transport Layer protoco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53" y="1905000"/>
            <a:ext cx="4191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8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Transport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/>
              <a:t>Various responsibilities of a Transport Layer –</a:t>
            </a:r>
          </a:p>
          <a:p>
            <a:pPr lvl="1" fontAlgn="base"/>
            <a:r>
              <a:rPr lang="en-US" sz="2400" dirty="0"/>
              <a:t>Process to process delivery </a:t>
            </a:r>
          </a:p>
          <a:p>
            <a:pPr lvl="1" fontAlgn="base"/>
            <a:r>
              <a:rPr lang="en-US" sz="2400" b="1" u="sng" dirty="0"/>
              <a:t>End-to-end Connection between hosts </a:t>
            </a:r>
          </a:p>
          <a:p>
            <a:pPr lvl="1" fontAlgn="base"/>
            <a:r>
              <a:rPr lang="en-US" sz="2400" dirty="0"/>
              <a:t>Multiplexing and </a:t>
            </a:r>
            <a:r>
              <a:rPr lang="en-US" sz="2400" dirty="0" err="1"/>
              <a:t>Demultiplexing</a:t>
            </a:r>
            <a:r>
              <a:rPr lang="en-US" sz="2400" dirty="0"/>
              <a:t> </a:t>
            </a:r>
          </a:p>
          <a:p>
            <a:pPr lvl="1" fontAlgn="base"/>
            <a:r>
              <a:rPr lang="en-US" sz="2400" dirty="0"/>
              <a:t>Congestion Control </a:t>
            </a:r>
          </a:p>
          <a:p>
            <a:pPr lvl="1" fontAlgn="base"/>
            <a:r>
              <a:rPr lang="en-US" sz="2400" dirty="0"/>
              <a:t>Data integrity and Error correction </a:t>
            </a:r>
          </a:p>
          <a:p>
            <a:pPr lvl="1" fontAlgn="base"/>
            <a:r>
              <a:rPr lang="en-US" sz="2400" dirty="0"/>
              <a:t>Flow control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B229-B518-774E-BB89-D53FA125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small" dirty="0"/>
              <a:t>End-to-end Connection between hosts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2D08-CC17-3342-A287-AF4D76E0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types of connection: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Connection oriented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Connectionless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dirty="0"/>
              <a:t>TCP –Transmission Control Protocol</a:t>
            </a:r>
          </a:p>
          <a:p>
            <a:pPr lvl="1"/>
            <a:r>
              <a:rPr lang="en-US" dirty="0"/>
              <a:t>UDP – User Datagram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E4C86-BEAD-F745-BDA0-EAED4556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/>
              <a:t> </a:t>
            </a:r>
            <a:r>
              <a:rPr lang="en-US" dirty="0" smtClean="0"/>
              <a:t>of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8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31297</TotalTime>
  <Words>538</Words>
  <Application>Microsoft Office PowerPoint</Application>
  <PresentationFormat>On-screen Show (4:3)</PresentationFormat>
  <Paragraphs>143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Transport Layer</vt:lpstr>
      <vt:lpstr>Responsibilities: Transport Layer</vt:lpstr>
      <vt:lpstr>Transport Layer</vt:lpstr>
      <vt:lpstr>Process to process delivery </vt:lpstr>
      <vt:lpstr>Process to process delivery </vt:lpstr>
      <vt:lpstr>Transport Layer</vt:lpstr>
      <vt:lpstr>End-to-end Connection between hosts </vt:lpstr>
      <vt:lpstr>End-to-end Connection between hosts </vt:lpstr>
      <vt:lpstr>End-to-end Connection between hosts </vt:lpstr>
      <vt:lpstr>PowerPoint Presentation</vt:lpstr>
      <vt:lpstr>PowerPoint Presentation</vt:lpstr>
      <vt:lpstr>End-to-end Connection between hosts </vt:lpstr>
      <vt:lpstr>End-to-end Connection between hosts </vt:lpstr>
      <vt:lpstr>End-to-end Connection between hosts </vt:lpstr>
      <vt:lpstr>PowerPoint Presentation</vt:lpstr>
      <vt:lpstr>Transport Layer</vt:lpstr>
      <vt:lpstr>Multiplexing and Demultiplexing </vt:lpstr>
      <vt:lpstr>Transport Layer</vt:lpstr>
      <vt:lpstr>Congestion Control </vt:lpstr>
      <vt:lpstr>Transport Layer</vt:lpstr>
      <vt:lpstr>Transport Layer</vt:lpstr>
      <vt:lpstr>TCP Connection Establishing</vt:lpstr>
      <vt:lpstr>TCP Connection Establishing</vt:lpstr>
      <vt:lpstr>TCP Connection Release</vt:lpstr>
      <vt:lpstr>TCP Connection Release</vt:lpstr>
      <vt:lpstr>TCP Connection 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965</cp:revision>
  <cp:lastPrinted>2017-11-05T03:12:43Z</cp:lastPrinted>
  <dcterms:created xsi:type="dcterms:W3CDTF">2006-08-16T00:00:00Z</dcterms:created>
  <dcterms:modified xsi:type="dcterms:W3CDTF">2025-04-09T04:00:03Z</dcterms:modified>
</cp:coreProperties>
</file>