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8" r:id="rId3"/>
    <p:sldId id="276"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62" autoAdjust="0"/>
    <p:restoredTop sz="61265" autoAdjust="0"/>
  </p:normalViewPr>
  <p:slideViewPr>
    <p:cSldViewPr>
      <p:cViewPr varScale="1">
        <p:scale>
          <a:sx n="68" d="100"/>
          <a:sy n="68" d="100"/>
        </p:scale>
        <p:origin x="1552" y="48"/>
      </p:cViewPr>
      <p:guideLst>
        <p:guide orient="horz" pos="2160"/>
        <p:guide pos="2880"/>
      </p:guideLst>
    </p:cSldViewPr>
  </p:slideViewPr>
  <p:outlineViewPr>
    <p:cViewPr>
      <p:scale>
        <a:sx n="33" d="100"/>
        <a:sy n="33" d="100"/>
      </p:scale>
      <p:origin x="0" y="-577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170238" cy="479427"/>
          </a:xfrm>
          <a:prstGeom prst="rect">
            <a:avLst/>
          </a:prstGeom>
        </p:spPr>
        <p:txBody>
          <a:bodyPr vert="horz" lIns="82964" tIns="41482" rIns="82964" bIns="41482" rtlCol="0"/>
          <a:lstStyle>
            <a:lvl1pPr algn="l">
              <a:defRPr sz="1100"/>
            </a:lvl1pPr>
          </a:lstStyle>
          <a:p>
            <a:endParaRPr lang="en-US"/>
          </a:p>
        </p:txBody>
      </p:sp>
      <p:sp>
        <p:nvSpPr>
          <p:cNvPr id="3" name="Date Placeholder 2"/>
          <p:cNvSpPr>
            <a:spLocks noGrp="1"/>
          </p:cNvSpPr>
          <p:nvPr>
            <p:ph type="dt" sz="quarter" idx="1"/>
          </p:nvPr>
        </p:nvSpPr>
        <p:spPr>
          <a:xfrm>
            <a:off x="4143376" y="2"/>
            <a:ext cx="3170238" cy="479427"/>
          </a:xfrm>
          <a:prstGeom prst="rect">
            <a:avLst/>
          </a:prstGeom>
        </p:spPr>
        <p:txBody>
          <a:bodyPr vert="horz" lIns="82964" tIns="41482" rIns="82964" bIns="41482" rtlCol="0"/>
          <a:lstStyle>
            <a:lvl1pPr algn="r">
              <a:defRPr sz="1100"/>
            </a:lvl1pPr>
          </a:lstStyle>
          <a:p>
            <a:fld id="{5CAE133A-4028-4E2B-B049-6F148B77E5AB}" type="datetime1">
              <a:rPr lang="en-US" smtClean="0"/>
              <a:t>16-Apr-25</a:t>
            </a:fld>
            <a:endParaRPr lang="en-US"/>
          </a:p>
        </p:txBody>
      </p:sp>
      <p:sp>
        <p:nvSpPr>
          <p:cNvPr id="4" name="Footer Placeholder 3"/>
          <p:cNvSpPr>
            <a:spLocks noGrp="1"/>
          </p:cNvSpPr>
          <p:nvPr>
            <p:ph type="ftr" sz="quarter" idx="2"/>
          </p:nvPr>
        </p:nvSpPr>
        <p:spPr>
          <a:xfrm>
            <a:off x="3" y="9120189"/>
            <a:ext cx="3170238" cy="479427"/>
          </a:xfrm>
          <a:prstGeom prst="rect">
            <a:avLst/>
          </a:prstGeom>
        </p:spPr>
        <p:txBody>
          <a:bodyPr vert="horz" lIns="82964" tIns="41482" rIns="82964" bIns="41482" rtlCol="0" anchor="b"/>
          <a:lstStyle>
            <a:lvl1pPr algn="l">
              <a:defRPr sz="1100"/>
            </a:lvl1pPr>
          </a:lstStyle>
          <a:p>
            <a:endParaRPr lang="en-US"/>
          </a:p>
        </p:txBody>
      </p:sp>
      <p:sp>
        <p:nvSpPr>
          <p:cNvPr id="5" name="Slide Number Placeholder 4"/>
          <p:cNvSpPr>
            <a:spLocks noGrp="1"/>
          </p:cNvSpPr>
          <p:nvPr>
            <p:ph type="sldNum" sz="quarter" idx="3"/>
          </p:nvPr>
        </p:nvSpPr>
        <p:spPr>
          <a:xfrm>
            <a:off x="4143376" y="9120189"/>
            <a:ext cx="3170238" cy="479427"/>
          </a:xfrm>
          <a:prstGeom prst="rect">
            <a:avLst/>
          </a:prstGeom>
        </p:spPr>
        <p:txBody>
          <a:bodyPr vert="horz" lIns="82964" tIns="41482" rIns="82964" bIns="41482" rtlCol="0" anchor="b"/>
          <a:lstStyle>
            <a:lvl1pPr algn="r">
              <a:defRPr sz="1100"/>
            </a:lvl1pPr>
          </a:lstStyle>
          <a:p>
            <a:fld id="{4825AA9F-B079-466D-A19E-A0BED09FA175}" type="slidenum">
              <a:rPr lang="en-US" smtClean="0"/>
              <a:t>‹#›</a:t>
            </a:fld>
            <a:endParaRPr lang="en-US"/>
          </a:p>
        </p:txBody>
      </p:sp>
    </p:spTree>
    <p:extLst>
      <p:ext uri="{BB962C8B-B14F-4D97-AF65-F5344CB8AC3E}">
        <p14:creationId xmlns:p14="http://schemas.microsoft.com/office/powerpoint/2010/main" val="21287514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87701" tIns="43851" rIns="87701" bIns="43851" rtlCol="0"/>
          <a:lstStyle>
            <a:lvl1pPr algn="l">
              <a:defRPr sz="1200"/>
            </a:lvl1pPr>
          </a:lstStyle>
          <a:p>
            <a:endParaRPr lang="en-US"/>
          </a:p>
        </p:txBody>
      </p:sp>
      <p:sp>
        <p:nvSpPr>
          <p:cNvPr id="3" name="Date Placeholder 2"/>
          <p:cNvSpPr>
            <a:spLocks noGrp="1"/>
          </p:cNvSpPr>
          <p:nvPr>
            <p:ph type="dt" idx="1"/>
          </p:nvPr>
        </p:nvSpPr>
        <p:spPr>
          <a:xfrm>
            <a:off x="4143590" y="1"/>
            <a:ext cx="3169920" cy="480060"/>
          </a:xfrm>
          <a:prstGeom prst="rect">
            <a:avLst/>
          </a:prstGeom>
        </p:spPr>
        <p:txBody>
          <a:bodyPr vert="horz" lIns="87701" tIns="43851" rIns="87701" bIns="43851" rtlCol="0"/>
          <a:lstStyle>
            <a:lvl1pPr algn="r">
              <a:defRPr sz="1200"/>
            </a:lvl1pPr>
          </a:lstStyle>
          <a:p>
            <a:fld id="{A9B5FCE6-2331-4AF4-8362-9D091070A463}" type="datetime1">
              <a:rPr lang="en-US" smtClean="0"/>
              <a:t>16-Apr-25</a:t>
            </a:fld>
            <a:endParaRPr lang="en-US"/>
          </a:p>
        </p:txBody>
      </p:sp>
      <p:sp>
        <p:nvSpPr>
          <p:cNvPr id="4" name="Slide Image Placeholder 3"/>
          <p:cNvSpPr>
            <a:spLocks noGrp="1" noRot="1" noChangeAspect="1"/>
          </p:cNvSpPr>
          <p:nvPr>
            <p:ph type="sldImg" idx="2"/>
          </p:nvPr>
        </p:nvSpPr>
        <p:spPr>
          <a:xfrm>
            <a:off x="1257300" y="722313"/>
            <a:ext cx="4800600" cy="3600450"/>
          </a:xfrm>
          <a:prstGeom prst="rect">
            <a:avLst/>
          </a:prstGeom>
          <a:noFill/>
          <a:ln w="12700">
            <a:solidFill>
              <a:prstClr val="black"/>
            </a:solidFill>
          </a:ln>
        </p:spPr>
        <p:txBody>
          <a:bodyPr vert="horz" lIns="87701" tIns="43851" rIns="87701" bIns="4385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87701" tIns="43851" rIns="87701" bIns="438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87701" tIns="43851" rIns="87701" bIns="43851" rtlCol="0" anchor="b"/>
          <a:lstStyle>
            <a:lvl1pPr algn="l">
              <a:defRPr sz="1200"/>
            </a:lvl1pPr>
          </a:lstStyle>
          <a:p>
            <a:endParaRPr lang="en-US"/>
          </a:p>
        </p:txBody>
      </p:sp>
      <p:sp>
        <p:nvSpPr>
          <p:cNvPr id="7" name="Slide Number Placeholder 6"/>
          <p:cNvSpPr>
            <a:spLocks noGrp="1"/>
          </p:cNvSpPr>
          <p:nvPr>
            <p:ph type="sldNum" sz="quarter" idx="5"/>
          </p:nvPr>
        </p:nvSpPr>
        <p:spPr>
          <a:xfrm>
            <a:off x="4143590" y="9119474"/>
            <a:ext cx="3169920" cy="480060"/>
          </a:xfrm>
          <a:prstGeom prst="rect">
            <a:avLst/>
          </a:prstGeom>
        </p:spPr>
        <p:txBody>
          <a:bodyPr vert="horz" lIns="87701" tIns="43851" rIns="87701" bIns="43851" rtlCol="0" anchor="b"/>
          <a:lstStyle>
            <a:lvl1pPr algn="r">
              <a:defRPr sz="1200"/>
            </a:lvl1pPr>
          </a:lstStyle>
          <a:p>
            <a:fld id="{7106D8DA-1A55-4414-9F6D-9B871CCC3BEB}" type="slidenum">
              <a:rPr lang="en-US" smtClean="0"/>
              <a:t>‹#›</a:t>
            </a:fld>
            <a:endParaRPr lang="en-US"/>
          </a:p>
        </p:txBody>
      </p:sp>
    </p:spTree>
    <p:extLst>
      <p:ext uri="{BB962C8B-B14F-4D97-AF65-F5344CB8AC3E}">
        <p14:creationId xmlns:p14="http://schemas.microsoft.com/office/powerpoint/2010/main" val="41835333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6D8DA-1A55-4414-9F6D-9B871CCC3BEB}" type="slidenum">
              <a:rPr lang="en-US" smtClean="0"/>
              <a:t>1</a:t>
            </a:fld>
            <a:endParaRPr lang="en-US"/>
          </a:p>
        </p:txBody>
      </p:sp>
      <p:sp>
        <p:nvSpPr>
          <p:cNvPr id="5" name="Date Placeholder 4"/>
          <p:cNvSpPr>
            <a:spLocks noGrp="1"/>
          </p:cNvSpPr>
          <p:nvPr>
            <p:ph type="dt" idx="11"/>
          </p:nvPr>
        </p:nvSpPr>
        <p:spPr/>
        <p:txBody>
          <a:bodyPr/>
          <a:lstStyle/>
          <a:p>
            <a:fld id="{5899B3EB-F4B9-4EC3-8874-9456869D1B5F}" type="datetime1">
              <a:rPr lang="en-US" smtClean="0"/>
              <a:t>16-Apr-25</a:t>
            </a:fld>
            <a:endParaRPr lang="en-US"/>
          </a:p>
        </p:txBody>
      </p:sp>
    </p:spTree>
    <p:extLst>
      <p:ext uri="{BB962C8B-B14F-4D97-AF65-F5344CB8AC3E}">
        <p14:creationId xmlns:p14="http://schemas.microsoft.com/office/powerpoint/2010/main" val="214872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DCE520-94D8-471E-9246-3DA957E543CE}" type="datetime1">
              <a:rPr lang="en-US" smtClean="0"/>
              <a:t>16-Apr-25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9A059-0900-46A5-86CD-6CBACA225E83}" type="datetime1">
              <a:rPr lang="en-US" smtClean="0"/>
              <a:t>16-Apr-25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0799-E2B8-4119-BEA9-5BBF8CE2B0FA}" type="datetime1">
              <a:rPr lang="en-US" smtClean="0"/>
              <a:t>16-Apr-25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0913C-A7DD-4021-AFBC-947EB765CE4C}" type="datetime1">
              <a:rPr lang="en-US" smtClean="0"/>
              <a:t>16-Apr-25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solidFill>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264FA-CC1B-47DB-A93A-6B4BBC436045}" type="datetime1">
              <a:rPr lang="en-US" smtClean="0"/>
              <a:t>16-Apr-25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9BA4E8-8C0A-4D25-81B1-03C2082B47D6}" type="datetime1">
              <a:rPr lang="en-US" smtClean="0"/>
              <a:t>16-Apr-25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1D4E8-1CCE-4EFF-A36C-E105DDD56AAD}" type="datetime1">
              <a:rPr lang="en-US" smtClean="0"/>
              <a:t>16-Apr-25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3C1C7D-1228-46DC-9402-5957496C3C04}" type="datetime1">
              <a:rPr lang="en-US" smtClean="0"/>
              <a:t>16-Apr-25</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DF6C-52F4-4529-BC53-6E2674900ED7}" type="datetime1">
              <a:rPr lang="en-US" smtClean="0"/>
              <a:t>16-Apr-25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8FFD2-C90D-4BD9-95AC-D49FE82B0BB0}" type="datetime1">
              <a:rPr lang="en-US" smtClean="0"/>
              <a:t>16-Apr-25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B32C9-888E-4264-AE70-E187E0827B99}" type="datetime1">
              <a:rPr lang="en-US" smtClean="0"/>
              <a:t>16-Apr-25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22</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C945B-C34E-410F-BC8F-BE6BC04FBFD5}" type="datetime1">
              <a:rPr lang="en-US" smtClean="0"/>
              <a:t>16-Apr-25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r>
              <a:rPr lang="en-US" dirty="0"/>
              <a:t> </a:t>
            </a:r>
            <a:r>
              <a:rPr lang="en-US" dirty="0" smtClean="0"/>
              <a:t>of 22</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49" y="4859834"/>
            <a:ext cx="7239000" cy="830997"/>
          </a:xfrm>
          <a:prstGeom prst="rect">
            <a:avLst/>
          </a:prstGeom>
          <a:noFill/>
          <a:ln w="3175">
            <a:solidFill>
              <a:schemeClr val="tx1"/>
            </a:solidFill>
          </a:ln>
        </p:spPr>
        <p:txBody>
          <a:bodyPr wrap="square" rtlCol="0">
            <a:spAutoFit/>
          </a:bodyPr>
          <a:lstStyle/>
          <a:p>
            <a:pPr lvl="0" algn="ctr"/>
            <a:r>
              <a:rPr lang="en-US" sz="2800" cap="small" dirty="0"/>
              <a:t>Dr. Asif Zaman</a:t>
            </a:r>
          </a:p>
          <a:p>
            <a:pPr lvl="0" algn="ctr"/>
            <a:r>
              <a:rPr lang="en-US" cap="small" dirty="0" smtClean="0"/>
              <a:t>Professor</a:t>
            </a:r>
            <a:r>
              <a:rPr lang="en-US" cap="small" dirty="0"/>
              <a:t>, CSE, RU</a:t>
            </a:r>
            <a:endParaRPr lang="en-US" sz="1600" cap="small" dirty="0"/>
          </a:p>
        </p:txBody>
      </p:sp>
      <p:sp>
        <p:nvSpPr>
          <p:cNvPr id="6" name="TextBox 5"/>
          <p:cNvSpPr txBox="1"/>
          <p:nvPr/>
        </p:nvSpPr>
        <p:spPr>
          <a:xfrm>
            <a:off x="228598" y="363512"/>
            <a:ext cx="8724900" cy="1384995"/>
          </a:xfrm>
          <a:prstGeom prst="rect">
            <a:avLst/>
          </a:prstGeom>
          <a:noFill/>
        </p:spPr>
        <p:txBody>
          <a:bodyPr wrap="square" rtlCol="0">
            <a:spAutoFit/>
          </a:bodyPr>
          <a:lstStyle/>
          <a:p>
            <a:pPr algn="ctr">
              <a:buSzPct val="50000"/>
            </a:pPr>
            <a:r>
              <a:rPr lang="en-US" sz="2400" b="1" dirty="0" smtClean="0">
                <a:latin typeface="Times New Roman" panose="02020603050405020304" pitchFamily="18" charset="0"/>
                <a:cs typeface="Times New Roman" panose="02020603050405020304" pitchFamily="18" charset="0"/>
              </a:rPr>
              <a:t>CSE3251</a:t>
            </a:r>
            <a:r>
              <a:rPr lang="en-US" sz="3600" b="1"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a:p>
            <a:pPr algn="ctr">
              <a:buSzPct val="50000"/>
            </a:pPr>
            <a:r>
              <a:rPr lang="en-US" sz="4800" b="1" cap="small" dirty="0">
                <a:latin typeface="Times New Roman" panose="02020603050405020304" pitchFamily="18" charset="0"/>
                <a:cs typeface="Times New Roman" panose="02020603050405020304" pitchFamily="18" charset="0"/>
              </a:rPr>
              <a:t>Computer Networks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3818150" y="2477464"/>
            <a:ext cx="1545795" cy="1440000"/>
          </a:xfrm>
          <a:prstGeom prst="rect">
            <a:avLst/>
          </a:prstGeom>
        </p:spPr>
      </p:pic>
      <p:sp>
        <p:nvSpPr>
          <p:cNvPr id="4" name="TextBox 3"/>
          <p:cNvSpPr txBox="1"/>
          <p:nvPr/>
        </p:nvSpPr>
        <p:spPr>
          <a:xfrm>
            <a:off x="6296628" y="65049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7526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50F-7A2F-A343-94F5-8E92E32608AD}"/>
              </a:ext>
            </a:extLst>
          </p:cNvPr>
          <p:cNvSpPr>
            <a:spLocks noGrp="1"/>
          </p:cNvSpPr>
          <p:nvPr>
            <p:ph type="title"/>
          </p:nvPr>
        </p:nvSpPr>
        <p:spPr/>
        <p:txBody>
          <a:bodyPr>
            <a:normAutofit/>
          </a:bodyPr>
          <a:lstStyle/>
          <a:p>
            <a:r>
              <a:rPr lang="en-US" cap="small" dirty="0"/>
              <a:t>Run length encoding</a:t>
            </a:r>
          </a:p>
        </p:txBody>
      </p:sp>
      <p:sp>
        <p:nvSpPr>
          <p:cNvPr id="3" name="Content Placeholder 2">
            <a:extLst>
              <a:ext uri="{FF2B5EF4-FFF2-40B4-BE49-F238E27FC236}">
                <a16:creationId xmlns:a16="http://schemas.microsoft.com/office/drawing/2014/main" id="{DE1EF7DE-1E46-9643-9ECE-8322B61837BE}"/>
              </a:ext>
            </a:extLst>
          </p:cNvPr>
          <p:cNvSpPr>
            <a:spLocks noGrp="1"/>
          </p:cNvSpPr>
          <p:nvPr>
            <p:ph idx="1"/>
          </p:nvPr>
        </p:nvSpPr>
        <p:spPr/>
        <p:txBody>
          <a:bodyPr>
            <a:noAutofit/>
          </a:bodyPr>
          <a:lstStyle/>
          <a:p>
            <a:r>
              <a:rPr lang="en-US" sz="2400" dirty="0"/>
              <a:t>This method replaces the consecutive occurrences of a given symbol with only one copy of the symbol along with a count of how many times that symbol occurs. </a:t>
            </a:r>
            <a:endParaRPr lang="en-US" sz="2400" dirty="0" smtClean="0"/>
          </a:p>
          <a:p>
            <a:r>
              <a:rPr lang="en-US" sz="2400" dirty="0" smtClean="0"/>
              <a:t>Hence </a:t>
            </a:r>
            <a:r>
              <a:rPr lang="en-US" sz="2400" dirty="0"/>
              <a:t>the names ‘run length'.</a:t>
            </a:r>
          </a:p>
          <a:p>
            <a:r>
              <a:rPr lang="en-US" sz="2400" dirty="0"/>
              <a:t>the string </a:t>
            </a:r>
            <a:r>
              <a:rPr lang="en-US" sz="2400" b="1" dirty="0">
                <a:effectLst>
                  <a:glow rad="228600">
                    <a:schemeClr val="accent6">
                      <a:satMod val="175000"/>
                      <a:alpha val="40000"/>
                    </a:schemeClr>
                  </a:glow>
                </a:effectLst>
              </a:rPr>
              <a:t>AAABBCDDDD</a:t>
            </a:r>
            <a:r>
              <a:rPr lang="en-US" sz="2400" dirty="0">
                <a:effectLst>
                  <a:glow rad="228600">
                    <a:schemeClr val="accent6">
                      <a:satMod val="175000"/>
                      <a:alpha val="40000"/>
                    </a:schemeClr>
                  </a:glow>
                </a:effectLst>
              </a:rPr>
              <a:t> </a:t>
            </a:r>
            <a:r>
              <a:rPr lang="en-US" sz="2400" dirty="0"/>
              <a:t>would be encoded as </a:t>
            </a:r>
            <a:r>
              <a:rPr lang="en-US" sz="2400" b="1" dirty="0">
                <a:effectLst>
                  <a:glow rad="228600">
                    <a:schemeClr val="accent6">
                      <a:satMod val="175000"/>
                      <a:alpha val="40000"/>
                    </a:schemeClr>
                  </a:glow>
                </a:effectLst>
              </a:rPr>
              <a:t>3A2BIC4D</a:t>
            </a:r>
            <a:r>
              <a:rPr lang="en-US" sz="2400" dirty="0"/>
              <a:t>.</a:t>
            </a:r>
          </a:p>
          <a:p>
            <a:r>
              <a:rPr lang="en-US" sz="2400" dirty="0"/>
              <a:t>A real life example where run-length encoding is quite effective is the </a:t>
            </a:r>
            <a:r>
              <a:rPr lang="en-US" sz="2400" b="1" dirty="0">
                <a:effectLst>
                  <a:glow rad="228600">
                    <a:schemeClr val="accent6">
                      <a:satMod val="175000"/>
                      <a:alpha val="40000"/>
                    </a:schemeClr>
                  </a:glow>
                </a:effectLst>
              </a:rPr>
              <a:t>fax machine</a:t>
            </a:r>
            <a:r>
              <a:rPr lang="en-US" sz="2400" dirty="0"/>
              <a:t>. </a:t>
            </a:r>
          </a:p>
          <a:p>
            <a:r>
              <a:rPr lang="en-US" sz="2400" dirty="0"/>
              <a:t>This method of compression must be used carefully. If there is not a lot of repetition in the data then it is possible the run length encoding scheme would actually increase the size of a file.</a:t>
            </a:r>
          </a:p>
        </p:txBody>
      </p:sp>
      <p:sp>
        <p:nvSpPr>
          <p:cNvPr id="4" name="Slide Number Placeholder 3">
            <a:extLst>
              <a:ext uri="{FF2B5EF4-FFF2-40B4-BE49-F238E27FC236}">
                <a16:creationId xmlns:a16="http://schemas.microsoft.com/office/drawing/2014/main" id="{7573D023-FA4F-7343-B963-57BAF179FDE3}"/>
              </a:ext>
            </a:extLst>
          </p:cNvPr>
          <p:cNvSpPr>
            <a:spLocks noGrp="1"/>
          </p:cNvSpPr>
          <p:nvPr>
            <p:ph type="sldNum" sz="quarter" idx="12"/>
          </p:nvPr>
        </p:nvSpPr>
        <p:spPr/>
        <p:txBody>
          <a:bodyPr/>
          <a:lstStyle/>
          <a:p>
            <a:fld id="{B6F15528-21DE-4FAA-801E-634DDDAF4B2B}" type="slidenum">
              <a:rPr lang="en-US" smtClean="0"/>
              <a:pPr/>
              <a:t>10</a:t>
            </a:fld>
            <a:r>
              <a:rPr lang="en-US" dirty="0"/>
              <a:t> </a:t>
            </a:r>
            <a:r>
              <a:rPr lang="en-US" dirty="0" smtClean="0"/>
              <a:t>of 22</a:t>
            </a:r>
            <a:endParaRPr lang="en-US" dirty="0"/>
          </a:p>
        </p:txBody>
      </p:sp>
    </p:spTree>
    <p:extLst>
      <p:ext uri="{BB962C8B-B14F-4D97-AF65-F5344CB8AC3E}">
        <p14:creationId xmlns:p14="http://schemas.microsoft.com/office/powerpoint/2010/main" val="2604886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50F-7A2F-A343-94F5-8E92E32608AD}"/>
              </a:ext>
            </a:extLst>
          </p:cNvPr>
          <p:cNvSpPr>
            <a:spLocks noGrp="1"/>
          </p:cNvSpPr>
          <p:nvPr>
            <p:ph type="title"/>
          </p:nvPr>
        </p:nvSpPr>
        <p:spPr/>
        <p:txBody>
          <a:bodyPr>
            <a:normAutofit/>
          </a:bodyPr>
          <a:lstStyle/>
          <a:p>
            <a:r>
              <a:rPr lang="en-US" b="1" cap="small" dirty="0"/>
              <a:t>Differential pulse code modulation</a:t>
            </a:r>
            <a:endParaRPr lang="en-US" cap="small" dirty="0"/>
          </a:p>
        </p:txBody>
      </p:sp>
      <p:sp>
        <p:nvSpPr>
          <p:cNvPr id="3" name="Content Placeholder 2">
            <a:extLst>
              <a:ext uri="{FF2B5EF4-FFF2-40B4-BE49-F238E27FC236}">
                <a16:creationId xmlns:a16="http://schemas.microsoft.com/office/drawing/2014/main" id="{DE1EF7DE-1E46-9643-9ECE-8322B61837BE}"/>
              </a:ext>
            </a:extLst>
          </p:cNvPr>
          <p:cNvSpPr>
            <a:spLocks noGrp="1"/>
          </p:cNvSpPr>
          <p:nvPr>
            <p:ph idx="1"/>
          </p:nvPr>
        </p:nvSpPr>
        <p:spPr/>
        <p:txBody>
          <a:bodyPr>
            <a:normAutofit/>
          </a:bodyPr>
          <a:lstStyle/>
          <a:p>
            <a:r>
              <a:rPr lang="en-US" sz="2400" dirty="0"/>
              <a:t>• In this method first a reference symbol is placed. Then for each symbol in the data, we place the difference between that symbol and the reference symbol used.</a:t>
            </a:r>
          </a:p>
          <a:p>
            <a:endParaRPr lang="en-US" sz="2400" dirty="0"/>
          </a:p>
          <a:p>
            <a:r>
              <a:rPr lang="en-US" sz="2400" dirty="0"/>
              <a:t>For example, using symbol A as reference symbol, the string </a:t>
            </a:r>
            <a:r>
              <a:rPr lang="en-US" sz="2400" b="1" dirty="0">
                <a:effectLst>
                  <a:glow rad="228600">
                    <a:schemeClr val="accent6">
                      <a:satMod val="175000"/>
                      <a:alpha val="40000"/>
                    </a:schemeClr>
                  </a:glow>
                </a:effectLst>
              </a:rPr>
              <a:t>AAABBCDDDD </a:t>
            </a:r>
            <a:r>
              <a:rPr lang="en-US" sz="2400" dirty="0"/>
              <a:t>would be encoded as </a:t>
            </a:r>
            <a:r>
              <a:rPr lang="en-US" sz="2400" b="1" dirty="0">
                <a:effectLst>
                  <a:glow rad="228600">
                    <a:schemeClr val="accent6">
                      <a:satMod val="175000"/>
                      <a:alpha val="40000"/>
                    </a:schemeClr>
                  </a:glow>
                </a:effectLst>
              </a:rPr>
              <a:t>AOOO1123333</a:t>
            </a:r>
            <a:r>
              <a:rPr lang="en-US" sz="2400" b="1" dirty="0"/>
              <a:t>,</a:t>
            </a:r>
            <a:r>
              <a:rPr lang="en-US" sz="2400" dirty="0"/>
              <a:t> since A is the same as reference symbol, B has a difference of 1 from the reference symbol and so on.</a:t>
            </a:r>
          </a:p>
          <a:p>
            <a:r>
              <a:rPr lang="en-US" sz="2400" dirty="0"/>
              <a:t/>
            </a:r>
            <a:br>
              <a:rPr lang="en-US" sz="2400" dirty="0"/>
            </a:br>
            <a:endParaRPr lang="en-US" sz="2400" dirty="0"/>
          </a:p>
        </p:txBody>
      </p:sp>
      <p:sp>
        <p:nvSpPr>
          <p:cNvPr id="4" name="Slide Number Placeholder 3">
            <a:extLst>
              <a:ext uri="{FF2B5EF4-FFF2-40B4-BE49-F238E27FC236}">
                <a16:creationId xmlns:a16="http://schemas.microsoft.com/office/drawing/2014/main" id="{7573D023-FA4F-7343-B963-57BAF179FDE3}"/>
              </a:ext>
            </a:extLst>
          </p:cNvPr>
          <p:cNvSpPr>
            <a:spLocks noGrp="1"/>
          </p:cNvSpPr>
          <p:nvPr>
            <p:ph type="sldNum" sz="quarter" idx="12"/>
          </p:nvPr>
        </p:nvSpPr>
        <p:spPr/>
        <p:txBody>
          <a:bodyPr/>
          <a:lstStyle/>
          <a:p>
            <a:fld id="{B6F15528-21DE-4FAA-801E-634DDDAF4B2B}" type="slidenum">
              <a:rPr lang="en-US" smtClean="0"/>
              <a:pPr/>
              <a:t>11</a:t>
            </a:fld>
            <a:r>
              <a:rPr lang="en-US" dirty="0"/>
              <a:t> </a:t>
            </a:r>
            <a:r>
              <a:rPr lang="en-US" dirty="0" smtClean="0"/>
              <a:t>of 22</a:t>
            </a:r>
            <a:endParaRPr lang="en-US" dirty="0"/>
          </a:p>
        </p:txBody>
      </p:sp>
    </p:spTree>
    <p:extLst>
      <p:ext uri="{BB962C8B-B14F-4D97-AF65-F5344CB8AC3E}">
        <p14:creationId xmlns:p14="http://schemas.microsoft.com/office/powerpoint/2010/main" val="2531071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50F-7A2F-A343-94F5-8E92E32608AD}"/>
              </a:ext>
            </a:extLst>
          </p:cNvPr>
          <p:cNvSpPr>
            <a:spLocks noGrp="1"/>
          </p:cNvSpPr>
          <p:nvPr>
            <p:ph type="title"/>
          </p:nvPr>
        </p:nvSpPr>
        <p:spPr/>
        <p:txBody>
          <a:bodyPr>
            <a:normAutofit/>
          </a:bodyPr>
          <a:lstStyle/>
          <a:p>
            <a:r>
              <a:rPr lang="en-US" b="1" cap="small" dirty="0"/>
              <a:t>Dictionary based encoding</a:t>
            </a:r>
            <a:endParaRPr lang="en-US" dirty="0"/>
          </a:p>
        </p:txBody>
      </p:sp>
      <p:sp>
        <p:nvSpPr>
          <p:cNvPr id="3" name="Content Placeholder 2">
            <a:extLst>
              <a:ext uri="{FF2B5EF4-FFF2-40B4-BE49-F238E27FC236}">
                <a16:creationId xmlns:a16="http://schemas.microsoft.com/office/drawing/2014/main" id="{DE1EF7DE-1E46-9643-9ECE-8322B61837BE}"/>
              </a:ext>
            </a:extLst>
          </p:cNvPr>
          <p:cNvSpPr>
            <a:spLocks noGrp="1"/>
          </p:cNvSpPr>
          <p:nvPr>
            <p:ph idx="1"/>
          </p:nvPr>
        </p:nvSpPr>
        <p:spPr/>
        <p:txBody>
          <a:bodyPr>
            <a:noAutofit/>
          </a:bodyPr>
          <a:lstStyle/>
          <a:p>
            <a:r>
              <a:rPr lang="en-US" sz="2200" dirty="0"/>
              <a:t>One of the best known dictionary based encoding algorithms is Lempel-Ziv (LZ) compression algorithm.</a:t>
            </a:r>
          </a:p>
          <a:p>
            <a:r>
              <a:rPr lang="en-US" sz="2200" dirty="0"/>
              <a:t>This method is also known as substitution coder.</a:t>
            </a:r>
          </a:p>
          <a:p>
            <a:r>
              <a:rPr lang="en-US" sz="2200" dirty="0"/>
              <a:t>In this method, a dictionary (table) of variable length strings (common phrases) is built.</a:t>
            </a:r>
          </a:p>
          <a:p>
            <a:r>
              <a:rPr lang="en-US" sz="2200" dirty="0"/>
              <a:t>This dictionary contains almost every string that is expected to occur in data. When any of these strings occur in the data, then they are replaced with the corresponding index to the dictionary.</a:t>
            </a:r>
          </a:p>
          <a:p>
            <a:r>
              <a:rPr lang="en-US" sz="2200" dirty="0"/>
              <a:t>For example, let us say that the word "</a:t>
            </a:r>
            <a:r>
              <a:rPr lang="en-US" sz="2200" b="1" dirty="0">
                <a:effectLst>
                  <a:glow rad="228600">
                    <a:schemeClr val="accent6">
                      <a:satMod val="175000"/>
                      <a:alpha val="40000"/>
                    </a:schemeClr>
                  </a:glow>
                </a:effectLst>
              </a:rPr>
              <a:t>compression</a:t>
            </a:r>
            <a:r>
              <a:rPr lang="en-US" sz="2200" dirty="0"/>
              <a:t>" has the index 4978 in one particular dictionary; it is the </a:t>
            </a:r>
            <a:r>
              <a:rPr lang="en-US" sz="2200" b="1" dirty="0">
                <a:effectLst>
                  <a:glow rad="228600">
                    <a:schemeClr val="accent6">
                      <a:satMod val="175000"/>
                      <a:alpha val="40000"/>
                    </a:schemeClr>
                  </a:glow>
                </a:effectLst>
              </a:rPr>
              <a:t>4978</a:t>
            </a:r>
            <a:r>
              <a:rPr lang="en-US" sz="2200" b="1" baseline="30000" dirty="0">
                <a:effectLst>
                  <a:glow rad="228600">
                    <a:schemeClr val="accent6">
                      <a:satMod val="175000"/>
                      <a:alpha val="40000"/>
                    </a:schemeClr>
                  </a:glow>
                </a:effectLst>
              </a:rPr>
              <a:t>th</a:t>
            </a:r>
            <a:r>
              <a:rPr lang="en-US" sz="2200" b="1" dirty="0">
                <a:effectLst>
                  <a:glow rad="228600">
                    <a:schemeClr val="accent6">
                      <a:satMod val="175000"/>
                      <a:alpha val="40000"/>
                    </a:schemeClr>
                  </a:glow>
                </a:effectLst>
              </a:rPr>
              <a:t>word</a:t>
            </a:r>
            <a:r>
              <a:rPr lang="en-US" sz="2200" dirty="0"/>
              <a:t> is </a:t>
            </a:r>
            <a:r>
              <a:rPr lang="en-US" sz="2200" dirty="0" err="1"/>
              <a:t>usr</a:t>
            </a:r>
            <a:r>
              <a:rPr lang="en-US" sz="2200" dirty="0"/>
              <a:t>/share/</a:t>
            </a:r>
            <a:r>
              <a:rPr lang="en-US" sz="2200" dirty="0" err="1"/>
              <a:t>dict</a:t>
            </a:r>
            <a:r>
              <a:rPr lang="en-US" sz="2200" dirty="0"/>
              <a:t>/words. To compress a body of text, each time the string "compression" appears, it would be </a:t>
            </a:r>
            <a:r>
              <a:rPr lang="en-US" sz="2200" b="1" dirty="0">
                <a:effectLst>
                  <a:glow rad="228600">
                    <a:schemeClr val="accent6">
                      <a:satMod val="175000"/>
                      <a:alpha val="40000"/>
                    </a:schemeClr>
                  </a:glow>
                </a:effectLst>
              </a:rPr>
              <a:t>replaced by 4978</a:t>
            </a:r>
            <a:r>
              <a:rPr lang="en-US" sz="2200" dirty="0">
                <a:effectLst>
                  <a:glow rad="228600">
                    <a:schemeClr val="accent6">
                      <a:satMod val="175000"/>
                      <a:alpha val="40000"/>
                    </a:schemeClr>
                  </a:glow>
                </a:effectLst>
              </a:rPr>
              <a:t>.</a:t>
            </a:r>
            <a:br>
              <a:rPr lang="en-US" sz="2200" dirty="0">
                <a:effectLst>
                  <a:glow rad="228600">
                    <a:schemeClr val="accent6">
                      <a:satMod val="175000"/>
                      <a:alpha val="40000"/>
                    </a:schemeClr>
                  </a:glow>
                </a:effectLst>
              </a:rPr>
            </a:br>
            <a:endParaRPr lang="en-US" sz="2200" dirty="0">
              <a:effectLst>
                <a:glow rad="228600">
                  <a:schemeClr val="accent6">
                    <a:satMod val="175000"/>
                    <a:alpha val="40000"/>
                  </a:schemeClr>
                </a:glow>
              </a:effectLst>
            </a:endParaRPr>
          </a:p>
        </p:txBody>
      </p:sp>
      <p:sp>
        <p:nvSpPr>
          <p:cNvPr id="4" name="Slide Number Placeholder 3">
            <a:extLst>
              <a:ext uri="{FF2B5EF4-FFF2-40B4-BE49-F238E27FC236}">
                <a16:creationId xmlns:a16="http://schemas.microsoft.com/office/drawing/2014/main" id="{7573D023-FA4F-7343-B963-57BAF179FDE3}"/>
              </a:ext>
            </a:extLst>
          </p:cNvPr>
          <p:cNvSpPr>
            <a:spLocks noGrp="1"/>
          </p:cNvSpPr>
          <p:nvPr>
            <p:ph type="sldNum" sz="quarter" idx="12"/>
          </p:nvPr>
        </p:nvSpPr>
        <p:spPr/>
        <p:txBody>
          <a:bodyPr/>
          <a:lstStyle/>
          <a:p>
            <a:fld id="{B6F15528-21DE-4FAA-801E-634DDDAF4B2B}" type="slidenum">
              <a:rPr lang="en-US" smtClean="0"/>
              <a:pPr/>
              <a:t>12</a:t>
            </a:fld>
            <a:r>
              <a:rPr lang="en-US" dirty="0"/>
              <a:t> </a:t>
            </a:r>
            <a:r>
              <a:rPr lang="en-US" dirty="0" smtClean="0"/>
              <a:t>of 22</a:t>
            </a:r>
            <a:endParaRPr lang="en-US" dirty="0"/>
          </a:p>
        </p:txBody>
      </p:sp>
    </p:spTree>
    <p:extLst>
      <p:ext uri="{BB962C8B-B14F-4D97-AF65-F5344CB8AC3E}">
        <p14:creationId xmlns:p14="http://schemas.microsoft.com/office/powerpoint/2010/main" val="153488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50F-7A2F-A343-94F5-8E92E32608AD}"/>
              </a:ext>
            </a:extLst>
          </p:cNvPr>
          <p:cNvSpPr>
            <a:spLocks noGrp="1"/>
          </p:cNvSpPr>
          <p:nvPr>
            <p:ph type="title"/>
          </p:nvPr>
        </p:nvSpPr>
        <p:spPr/>
        <p:txBody>
          <a:bodyPr/>
          <a:lstStyle/>
          <a:p>
            <a:r>
              <a:rPr lang="en-US" b="1" cap="small" dirty="0" err="1"/>
              <a:t>Lossy</a:t>
            </a:r>
            <a:r>
              <a:rPr lang="en-US" b="1" cap="small" dirty="0"/>
              <a:t> Compression</a:t>
            </a:r>
            <a:endParaRPr lang="en-US" dirty="0"/>
          </a:p>
        </p:txBody>
      </p:sp>
      <p:sp>
        <p:nvSpPr>
          <p:cNvPr id="3" name="Content Placeholder 2">
            <a:extLst>
              <a:ext uri="{FF2B5EF4-FFF2-40B4-BE49-F238E27FC236}">
                <a16:creationId xmlns:a16="http://schemas.microsoft.com/office/drawing/2014/main" id="{DE1EF7DE-1E46-9643-9ECE-8322B61837BE}"/>
              </a:ext>
            </a:extLst>
          </p:cNvPr>
          <p:cNvSpPr>
            <a:spLocks noGrp="1"/>
          </p:cNvSpPr>
          <p:nvPr>
            <p:ph idx="1"/>
          </p:nvPr>
        </p:nvSpPr>
        <p:spPr/>
        <p:txBody>
          <a:bodyPr>
            <a:normAutofit/>
          </a:bodyPr>
          <a:lstStyle/>
          <a:p>
            <a:r>
              <a:rPr lang="en-US" sz="2400" dirty="0" err="1"/>
              <a:t>Lossy</a:t>
            </a:r>
            <a:r>
              <a:rPr lang="en-US" sz="2400" dirty="0"/>
              <a:t> compression is the one that does not promise that the data received is exactly the same as data send i.e. the data may be lost.</a:t>
            </a:r>
          </a:p>
          <a:p>
            <a:r>
              <a:rPr lang="en-US" sz="2400" dirty="0"/>
              <a:t>This is because a </a:t>
            </a:r>
            <a:r>
              <a:rPr lang="en-US" sz="2400" dirty="0" err="1">
                <a:effectLst>
                  <a:glow rad="228600">
                    <a:schemeClr val="accent6">
                      <a:satMod val="175000"/>
                      <a:alpha val="40000"/>
                    </a:schemeClr>
                  </a:glow>
                </a:effectLst>
              </a:rPr>
              <a:t>lossy</a:t>
            </a:r>
            <a:r>
              <a:rPr lang="en-US" sz="2400" dirty="0">
                <a:effectLst>
                  <a:glow rad="228600">
                    <a:schemeClr val="accent6">
                      <a:satMod val="175000"/>
                      <a:alpha val="40000"/>
                    </a:schemeClr>
                  </a:glow>
                </a:effectLst>
              </a:rPr>
              <a:t> algorithm removes information that it cannot later restore</a:t>
            </a:r>
            <a:r>
              <a:rPr lang="en-US" sz="2400" dirty="0"/>
              <a:t>.</a:t>
            </a:r>
          </a:p>
          <a:p>
            <a:r>
              <a:rPr lang="en-US" sz="2400" dirty="0" err="1"/>
              <a:t>Lossy</a:t>
            </a:r>
            <a:r>
              <a:rPr lang="en-US" sz="2400" dirty="0"/>
              <a:t> algorithms are used to compress still </a:t>
            </a:r>
            <a:r>
              <a:rPr lang="en-US" sz="2400" dirty="0">
                <a:effectLst>
                  <a:glow rad="228600">
                    <a:schemeClr val="accent6">
                      <a:satMod val="175000"/>
                      <a:alpha val="40000"/>
                    </a:schemeClr>
                  </a:glow>
                </a:effectLst>
              </a:rPr>
              <a:t>images, video and audio</a:t>
            </a:r>
            <a:r>
              <a:rPr lang="en-US" sz="2400" dirty="0"/>
              <a:t>.</a:t>
            </a:r>
          </a:p>
          <a:p>
            <a:r>
              <a:rPr lang="en-US" sz="2400" dirty="0" err="1"/>
              <a:t>Lossy</a:t>
            </a:r>
            <a:r>
              <a:rPr lang="en-US" sz="2400" dirty="0"/>
              <a:t> algorithms </a:t>
            </a:r>
            <a:r>
              <a:rPr lang="en-US" sz="2400" dirty="0">
                <a:effectLst>
                  <a:glow rad="228600">
                    <a:schemeClr val="accent6">
                      <a:satMod val="175000"/>
                      <a:alpha val="40000"/>
                    </a:schemeClr>
                  </a:glow>
                </a:effectLst>
              </a:rPr>
              <a:t>typically achieve much better compression </a:t>
            </a:r>
            <a:r>
              <a:rPr lang="en-US" sz="2400" dirty="0"/>
              <a:t>ratios than the lossless algorithms.</a:t>
            </a:r>
          </a:p>
        </p:txBody>
      </p:sp>
      <p:sp>
        <p:nvSpPr>
          <p:cNvPr id="4" name="Slide Number Placeholder 3">
            <a:extLst>
              <a:ext uri="{FF2B5EF4-FFF2-40B4-BE49-F238E27FC236}">
                <a16:creationId xmlns:a16="http://schemas.microsoft.com/office/drawing/2014/main" id="{7573D023-FA4F-7343-B963-57BAF179FDE3}"/>
              </a:ext>
            </a:extLst>
          </p:cNvPr>
          <p:cNvSpPr>
            <a:spLocks noGrp="1"/>
          </p:cNvSpPr>
          <p:nvPr>
            <p:ph type="sldNum" sz="quarter" idx="12"/>
          </p:nvPr>
        </p:nvSpPr>
        <p:spPr/>
        <p:txBody>
          <a:bodyPr/>
          <a:lstStyle/>
          <a:p>
            <a:fld id="{B6F15528-21DE-4FAA-801E-634DDDAF4B2B}" type="slidenum">
              <a:rPr lang="en-US" smtClean="0"/>
              <a:pPr/>
              <a:t>13</a:t>
            </a:fld>
            <a:r>
              <a:rPr lang="en-US" dirty="0"/>
              <a:t> </a:t>
            </a:r>
            <a:r>
              <a:rPr lang="en-US" dirty="0" smtClean="0"/>
              <a:t>of 22</a:t>
            </a:r>
            <a:endParaRPr lang="en-US" dirty="0"/>
          </a:p>
        </p:txBody>
      </p:sp>
    </p:spTree>
    <p:extLst>
      <p:ext uri="{BB962C8B-B14F-4D97-AF65-F5344CB8AC3E}">
        <p14:creationId xmlns:p14="http://schemas.microsoft.com/office/powerpoint/2010/main" val="225399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E013-6EA3-8D45-96C2-DF03DDBE6AA9}"/>
              </a:ext>
            </a:extLst>
          </p:cNvPr>
          <p:cNvSpPr>
            <a:spLocks noGrp="1"/>
          </p:cNvSpPr>
          <p:nvPr>
            <p:ph type="title"/>
          </p:nvPr>
        </p:nvSpPr>
        <p:spPr/>
        <p:txBody>
          <a:bodyPr/>
          <a:lstStyle/>
          <a:p>
            <a:r>
              <a:rPr lang="en-US" b="1" cap="small" dirty="0" err="1"/>
              <a:t>Lossy</a:t>
            </a:r>
            <a:r>
              <a:rPr lang="en-US" b="1" cap="small" dirty="0"/>
              <a:t> Compression</a:t>
            </a:r>
            <a:endParaRPr lang="en-US" dirty="0"/>
          </a:p>
        </p:txBody>
      </p:sp>
      <p:sp>
        <p:nvSpPr>
          <p:cNvPr id="3" name="Content Placeholder 2">
            <a:extLst>
              <a:ext uri="{FF2B5EF4-FFF2-40B4-BE49-F238E27FC236}">
                <a16:creationId xmlns:a16="http://schemas.microsoft.com/office/drawing/2014/main" id="{01F2ABD2-AF99-1344-A334-EFFDF400F5F2}"/>
              </a:ext>
            </a:extLst>
          </p:cNvPr>
          <p:cNvSpPr>
            <a:spLocks noGrp="1"/>
          </p:cNvSpPr>
          <p:nvPr>
            <p:ph idx="1"/>
          </p:nvPr>
        </p:nvSpPr>
        <p:spPr/>
        <p:txBody>
          <a:bodyPr>
            <a:noAutofit/>
          </a:bodyPr>
          <a:lstStyle/>
          <a:p>
            <a:r>
              <a:rPr lang="en-US" sz="2400" dirty="0"/>
              <a:t>Two types of techniques are used for audio compression:</a:t>
            </a:r>
          </a:p>
          <a:p>
            <a:pPr marL="914400" lvl="1" indent="-514350">
              <a:buFont typeface="+mj-lt"/>
              <a:buAutoNum type="arabicPeriod"/>
            </a:pPr>
            <a:r>
              <a:rPr lang="en-US" sz="3200" cap="small" dirty="0"/>
              <a:t>Predictive encoding</a:t>
            </a:r>
          </a:p>
          <a:p>
            <a:pPr marL="914400" lvl="1" indent="-514350">
              <a:buFont typeface="+mj-lt"/>
              <a:buAutoNum type="arabicPeriod"/>
            </a:pPr>
            <a:r>
              <a:rPr lang="en-US" sz="3200" cap="small" dirty="0"/>
              <a:t>Perceptual encoding</a:t>
            </a:r>
          </a:p>
          <a:p>
            <a:pPr marL="0" indent="0">
              <a:buNone/>
            </a:pPr>
            <a:endParaRPr lang="en-US" sz="2400" dirty="0"/>
          </a:p>
          <a:p>
            <a:pPr>
              <a:buFont typeface="Wingdings" pitchFamily="2" charset="2"/>
              <a:buChar char="v"/>
            </a:pPr>
            <a:r>
              <a:rPr lang="en-US" sz="2400" b="1" cap="small" dirty="0">
                <a:effectLst>
                  <a:glow rad="228600">
                    <a:schemeClr val="accent6">
                      <a:satMod val="175000"/>
                      <a:alpha val="40000"/>
                    </a:schemeClr>
                  </a:glow>
                </a:effectLst>
              </a:rPr>
              <a:t>Predictive encoding</a:t>
            </a:r>
          </a:p>
          <a:p>
            <a:pPr lvl="1"/>
            <a:r>
              <a:rPr lang="en-US" sz="2400" dirty="0"/>
              <a:t>In predictive encoding, the differences between the samples are encoded instead of encoding all the sampled values.</a:t>
            </a:r>
          </a:p>
          <a:p>
            <a:pPr lvl="1"/>
            <a:r>
              <a:rPr lang="en-US" sz="2400" dirty="0"/>
              <a:t>This type of compression is normally used for speech.</a:t>
            </a:r>
          </a:p>
          <a:p>
            <a:pPr lvl="1"/>
            <a:r>
              <a:rPr lang="en-US" sz="2400" dirty="0"/>
              <a:t>Several standards have been defined such as GSM (13 kbps), G. 729 (8 kbps), and G.723.3 (6.4 or 5.3 kbps).</a:t>
            </a:r>
          </a:p>
          <a:p>
            <a:pPr marL="0" indent="0">
              <a:buNone/>
            </a:pPr>
            <a:r>
              <a:rPr lang="en-US" sz="2400" dirty="0"/>
              <a:t/>
            </a:r>
            <a:br>
              <a:rPr lang="en-US" sz="2400" dirty="0"/>
            </a:br>
            <a:endParaRPr lang="en-US" sz="2400" dirty="0"/>
          </a:p>
        </p:txBody>
      </p:sp>
      <p:sp>
        <p:nvSpPr>
          <p:cNvPr id="4" name="Slide Number Placeholder 3">
            <a:extLst>
              <a:ext uri="{FF2B5EF4-FFF2-40B4-BE49-F238E27FC236}">
                <a16:creationId xmlns:a16="http://schemas.microsoft.com/office/drawing/2014/main" id="{44E203CE-3D78-B646-B1C1-83FED328E46A}"/>
              </a:ext>
            </a:extLst>
          </p:cNvPr>
          <p:cNvSpPr>
            <a:spLocks noGrp="1"/>
          </p:cNvSpPr>
          <p:nvPr>
            <p:ph type="sldNum" sz="quarter" idx="12"/>
          </p:nvPr>
        </p:nvSpPr>
        <p:spPr/>
        <p:txBody>
          <a:bodyPr/>
          <a:lstStyle/>
          <a:p>
            <a:fld id="{B6F15528-21DE-4FAA-801E-634DDDAF4B2B}" type="slidenum">
              <a:rPr lang="en-US" smtClean="0"/>
              <a:pPr/>
              <a:t>14</a:t>
            </a:fld>
            <a:r>
              <a:rPr lang="en-US" dirty="0"/>
              <a:t> </a:t>
            </a:r>
            <a:r>
              <a:rPr lang="en-US" dirty="0" smtClean="0"/>
              <a:t>of 22</a:t>
            </a:r>
            <a:endParaRPr lang="en-US" dirty="0"/>
          </a:p>
        </p:txBody>
      </p:sp>
    </p:spTree>
    <p:extLst>
      <p:ext uri="{BB962C8B-B14F-4D97-AF65-F5344CB8AC3E}">
        <p14:creationId xmlns:p14="http://schemas.microsoft.com/office/powerpoint/2010/main" val="497314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50F-7A2F-A343-94F5-8E92E32608AD}"/>
              </a:ext>
            </a:extLst>
          </p:cNvPr>
          <p:cNvSpPr>
            <a:spLocks noGrp="1"/>
          </p:cNvSpPr>
          <p:nvPr>
            <p:ph type="title"/>
          </p:nvPr>
        </p:nvSpPr>
        <p:spPr/>
        <p:txBody>
          <a:bodyPr/>
          <a:lstStyle/>
          <a:p>
            <a:r>
              <a:rPr lang="en-US" b="1" cap="small" dirty="0"/>
              <a:t>Perceptual encoding</a:t>
            </a:r>
            <a:endParaRPr lang="en-US" dirty="0"/>
          </a:p>
        </p:txBody>
      </p:sp>
      <p:sp>
        <p:nvSpPr>
          <p:cNvPr id="3" name="Content Placeholder 2">
            <a:extLst>
              <a:ext uri="{FF2B5EF4-FFF2-40B4-BE49-F238E27FC236}">
                <a16:creationId xmlns:a16="http://schemas.microsoft.com/office/drawing/2014/main" id="{DE1EF7DE-1E46-9643-9ECE-8322B61837BE}"/>
              </a:ext>
            </a:extLst>
          </p:cNvPr>
          <p:cNvSpPr>
            <a:spLocks noGrp="1"/>
          </p:cNvSpPr>
          <p:nvPr>
            <p:ph idx="1"/>
          </p:nvPr>
        </p:nvSpPr>
        <p:spPr/>
        <p:txBody>
          <a:bodyPr>
            <a:noAutofit/>
          </a:bodyPr>
          <a:lstStyle/>
          <a:p>
            <a:r>
              <a:rPr lang="en-US" sz="2400" dirty="0"/>
              <a:t>Perceptual encoding is based on the science of </a:t>
            </a:r>
            <a:r>
              <a:rPr lang="en-US" sz="2400" b="1" dirty="0">
                <a:effectLst>
                  <a:glow rad="228600">
                    <a:schemeClr val="accent6">
                      <a:satMod val="175000"/>
                      <a:alpha val="40000"/>
                    </a:schemeClr>
                  </a:glow>
                </a:effectLst>
              </a:rPr>
              <a:t>psychoacoustics</a:t>
            </a:r>
            <a:r>
              <a:rPr lang="en-US" sz="2400" dirty="0"/>
              <a:t>, a study of how people perceive sound.</a:t>
            </a:r>
          </a:p>
          <a:p>
            <a:r>
              <a:rPr lang="en-US" sz="2400" dirty="0"/>
              <a:t>The perceptual encoding exploits certain flaws in the human auditory system to encode a signal in such a way that it sounds the same to a human listener, even if it looks quite different on an oscilloscope.</a:t>
            </a:r>
          </a:p>
          <a:p>
            <a:r>
              <a:rPr lang="en-US" sz="2400" dirty="0"/>
              <a:t>The key property of perceptual coding is that some sounds can mask other sound.</a:t>
            </a:r>
          </a:p>
          <a:p>
            <a:r>
              <a:rPr lang="en-US" sz="2400" dirty="0"/>
              <a:t>For example, imagine that you are broadcasting a live flute concert and all of a sudden someone starts striking a hammer on a metal sheet. You will not be able to hear the flute any more. Its sound has been masked by the hammer.</a:t>
            </a:r>
            <a:br>
              <a:rPr lang="en-US" sz="2400" dirty="0"/>
            </a:br>
            <a:endParaRPr lang="en-US" sz="2400" dirty="0"/>
          </a:p>
        </p:txBody>
      </p:sp>
      <p:sp>
        <p:nvSpPr>
          <p:cNvPr id="4" name="Slide Number Placeholder 3">
            <a:extLst>
              <a:ext uri="{FF2B5EF4-FFF2-40B4-BE49-F238E27FC236}">
                <a16:creationId xmlns:a16="http://schemas.microsoft.com/office/drawing/2014/main" id="{7573D023-FA4F-7343-B963-57BAF179FDE3}"/>
              </a:ext>
            </a:extLst>
          </p:cNvPr>
          <p:cNvSpPr>
            <a:spLocks noGrp="1"/>
          </p:cNvSpPr>
          <p:nvPr>
            <p:ph type="sldNum" sz="quarter" idx="12"/>
          </p:nvPr>
        </p:nvSpPr>
        <p:spPr/>
        <p:txBody>
          <a:bodyPr/>
          <a:lstStyle/>
          <a:p>
            <a:fld id="{B6F15528-21DE-4FAA-801E-634DDDAF4B2B}" type="slidenum">
              <a:rPr lang="en-US" smtClean="0"/>
              <a:pPr/>
              <a:t>15</a:t>
            </a:fld>
            <a:r>
              <a:rPr lang="en-US" dirty="0"/>
              <a:t> </a:t>
            </a:r>
            <a:r>
              <a:rPr lang="en-US" dirty="0" smtClean="0"/>
              <a:t>of 22</a:t>
            </a:r>
            <a:endParaRPr lang="en-US" dirty="0"/>
          </a:p>
        </p:txBody>
      </p:sp>
    </p:spTree>
    <p:extLst>
      <p:ext uri="{BB962C8B-B14F-4D97-AF65-F5344CB8AC3E}">
        <p14:creationId xmlns:p14="http://schemas.microsoft.com/office/powerpoint/2010/main" val="1520229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6455" y="1295400"/>
            <a:ext cx="8787545" cy="4301767"/>
          </a:xfrm>
          <a:prstGeom prst="rect">
            <a:avLst/>
          </a:prstGeom>
        </p:spPr>
      </p:pic>
      <p:sp>
        <p:nvSpPr>
          <p:cNvPr id="4" name="Rounded Rectangle 3">
            <a:extLst>
              <a:ext uri="{FF2B5EF4-FFF2-40B4-BE49-F238E27FC236}">
                <a16:creationId xmlns:a16="http://schemas.microsoft.com/office/drawing/2014/main" id="{5CB4BD60-2DD3-A14F-A6EE-02645817CAD3}"/>
              </a:ext>
            </a:extLst>
          </p:cNvPr>
          <p:cNvSpPr/>
          <p:nvPr/>
        </p:nvSpPr>
        <p:spPr>
          <a:xfrm>
            <a:off x="356455" y="4800600"/>
            <a:ext cx="8668139" cy="533400"/>
          </a:xfrm>
          <a:prstGeom prst="roundRect">
            <a:avLst/>
          </a:prstGeom>
          <a:solidFill>
            <a:schemeClr val="accent2">
              <a:alpha val="1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fld id="{2F670B82-F28B-4B03-A415-8E756960D596}" type="slidenum">
              <a:rPr lang="en-US" smtClean="0"/>
              <a:t>2</a:t>
            </a:fld>
            <a:endParaRPr lang="en-US" dirty="0"/>
          </a:p>
        </p:txBody>
      </p:sp>
    </p:spTree>
    <p:extLst>
      <p:ext uri="{BB962C8B-B14F-4D97-AF65-F5344CB8AC3E}">
        <p14:creationId xmlns:p14="http://schemas.microsoft.com/office/powerpoint/2010/main" val="347682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4C24-45F6-E44F-B23A-0E16B1DFBFC3}"/>
              </a:ext>
            </a:extLst>
          </p:cNvPr>
          <p:cNvSpPr>
            <a:spLocks noGrp="1"/>
          </p:cNvSpPr>
          <p:nvPr>
            <p:ph type="title"/>
          </p:nvPr>
        </p:nvSpPr>
        <p:spPr/>
        <p:txBody>
          <a:bodyPr/>
          <a:lstStyle/>
          <a:p>
            <a:r>
              <a:rPr lang="en-US" cap="small" dirty="0"/>
              <a:t>Transport Layer</a:t>
            </a:r>
          </a:p>
        </p:txBody>
      </p:sp>
      <p:pic>
        <p:nvPicPr>
          <p:cNvPr id="5" name="Content Placeholder 4">
            <a:extLst>
              <a:ext uri="{FF2B5EF4-FFF2-40B4-BE49-F238E27FC236}">
                <a16:creationId xmlns:a16="http://schemas.microsoft.com/office/drawing/2014/main" id="{37EC0859-3DA9-434D-A29F-604A88C4F6A9}"/>
              </a:ext>
            </a:extLst>
          </p:cNvPr>
          <p:cNvPicPr>
            <a:picLocks noGrp="1" noChangeAspect="1"/>
          </p:cNvPicPr>
          <p:nvPr>
            <p:ph idx="1"/>
          </p:nvPr>
        </p:nvPicPr>
        <p:blipFill>
          <a:blip r:embed="rId2"/>
          <a:stretch>
            <a:fillRect/>
          </a:stretch>
        </p:blipFill>
        <p:spPr>
          <a:xfrm>
            <a:off x="1676400" y="1752600"/>
            <a:ext cx="5372100" cy="4394102"/>
          </a:xfrm>
          <a:prstGeom prst="rect">
            <a:avLst/>
          </a:prstGeom>
        </p:spPr>
      </p:pic>
      <p:sp>
        <p:nvSpPr>
          <p:cNvPr id="4" name="Slide Number Placeholder 3">
            <a:extLst>
              <a:ext uri="{FF2B5EF4-FFF2-40B4-BE49-F238E27FC236}">
                <a16:creationId xmlns:a16="http://schemas.microsoft.com/office/drawing/2014/main" id="{D8888959-52DC-EA47-B74F-3D3DE1E4DA8B}"/>
              </a:ext>
            </a:extLst>
          </p:cNvPr>
          <p:cNvSpPr>
            <a:spLocks noGrp="1"/>
          </p:cNvSpPr>
          <p:nvPr>
            <p:ph type="sldNum" sz="quarter" idx="12"/>
          </p:nvPr>
        </p:nvSpPr>
        <p:spPr/>
        <p:txBody>
          <a:bodyPr/>
          <a:lstStyle/>
          <a:p>
            <a:fld id="{B6F15528-21DE-4FAA-801E-634DDDAF4B2B}" type="slidenum">
              <a:rPr lang="en-US" smtClean="0"/>
              <a:pPr/>
              <a:t>3</a:t>
            </a:fld>
            <a:r>
              <a:rPr lang="en-US" dirty="0"/>
              <a:t> of 24</a:t>
            </a:r>
          </a:p>
        </p:txBody>
      </p:sp>
      <p:sp>
        <p:nvSpPr>
          <p:cNvPr id="6" name="Rounded Rectangle 5">
            <a:extLst>
              <a:ext uri="{FF2B5EF4-FFF2-40B4-BE49-F238E27FC236}">
                <a16:creationId xmlns:a16="http://schemas.microsoft.com/office/drawing/2014/main" id="{83CA3E8D-43CB-4B4C-B144-FB49C57D9F96}"/>
              </a:ext>
            </a:extLst>
          </p:cNvPr>
          <p:cNvSpPr/>
          <p:nvPr/>
        </p:nvSpPr>
        <p:spPr>
          <a:xfrm>
            <a:off x="2933700" y="2362200"/>
            <a:ext cx="2552700" cy="685800"/>
          </a:xfrm>
          <a:prstGeom prst="roundRect">
            <a:avLst/>
          </a:prstGeom>
          <a:solidFill>
            <a:srgbClr val="7030A0">
              <a:alpha val="28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802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DE7D-9F57-E24C-9FEF-C3D048168612}"/>
              </a:ext>
            </a:extLst>
          </p:cNvPr>
          <p:cNvSpPr>
            <a:spLocks noGrp="1"/>
          </p:cNvSpPr>
          <p:nvPr>
            <p:ph type="title"/>
          </p:nvPr>
        </p:nvSpPr>
        <p:spPr/>
        <p:txBody>
          <a:bodyPr/>
          <a:lstStyle/>
          <a:p>
            <a:r>
              <a:rPr lang="en-US" cap="small" dirty="0"/>
              <a:t>Presentation Layer</a:t>
            </a:r>
          </a:p>
        </p:txBody>
      </p:sp>
      <p:pic>
        <p:nvPicPr>
          <p:cNvPr id="5" name="Content Placeholder 4">
            <a:extLst>
              <a:ext uri="{FF2B5EF4-FFF2-40B4-BE49-F238E27FC236}">
                <a16:creationId xmlns:a16="http://schemas.microsoft.com/office/drawing/2014/main" id="{8AC01B4D-879D-9842-B6B3-600C9F809245}"/>
              </a:ext>
            </a:extLst>
          </p:cNvPr>
          <p:cNvPicPr>
            <a:picLocks noGrp="1" noChangeAspect="1"/>
          </p:cNvPicPr>
          <p:nvPr>
            <p:ph idx="1"/>
          </p:nvPr>
        </p:nvPicPr>
        <p:blipFill>
          <a:blip r:embed="rId2"/>
          <a:stretch>
            <a:fillRect/>
          </a:stretch>
        </p:blipFill>
        <p:spPr>
          <a:xfrm>
            <a:off x="1828800" y="1948284"/>
            <a:ext cx="4629150" cy="1804737"/>
          </a:xfrm>
          <a:prstGeom prst="rect">
            <a:avLst/>
          </a:prstGeom>
        </p:spPr>
      </p:pic>
      <p:sp>
        <p:nvSpPr>
          <p:cNvPr id="4" name="Slide Number Placeholder 3">
            <a:extLst>
              <a:ext uri="{FF2B5EF4-FFF2-40B4-BE49-F238E27FC236}">
                <a16:creationId xmlns:a16="http://schemas.microsoft.com/office/drawing/2014/main" id="{660F36A2-2A75-164B-BC65-A5FD42BF78B7}"/>
              </a:ext>
            </a:extLst>
          </p:cNvPr>
          <p:cNvSpPr>
            <a:spLocks noGrp="1"/>
          </p:cNvSpPr>
          <p:nvPr>
            <p:ph type="sldNum" sz="quarter" idx="12"/>
          </p:nvPr>
        </p:nvSpPr>
        <p:spPr/>
        <p:txBody>
          <a:bodyPr/>
          <a:lstStyle/>
          <a:p>
            <a:fld id="{B6F15528-21DE-4FAA-801E-634DDDAF4B2B}" type="slidenum">
              <a:rPr lang="en-US" smtClean="0"/>
              <a:pPr/>
              <a:t>4</a:t>
            </a:fld>
            <a:r>
              <a:rPr lang="en-US" dirty="0"/>
              <a:t> </a:t>
            </a:r>
            <a:r>
              <a:rPr lang="en-US" dirty="0" smtClean="0"/>
              <a:t>of 22</a:t>
            </a:r>
            <a:endParaRPr lang="en-US" dirty="0"/>
          </a:p>
        </p:txBody>
      </p:sp>
      <p:sp>
        <p:nvSpPr>
          <p:cNvPr id="6" name="Rounded Rectangle 5">
            <a:extLst>
              <a:ext uri="{FF2B5EF4-FFF2-40B4-BE49-F238E27FC236}">
                <a16:creationId xmlns:a16="http://schemas.microsoft.com/office/drawing/2014/main" id="{B3B2E6D6-1044-AF4E-A6B1-E1FAECA43882}"/>
              </a:ext>
            </a:extLst>
          </p:cNvPr>
          <p:cNvSpPr/>
          <p:nvPr/>
        </p:nvSpPr>
        <p:spPr>
          <a:xfrm>
            <a:off x="1676400" y="2895600"/>
            <a:ext cx="4781550" cy="362448"/>
          </a:xfrm>
          <a:prstGeom prst="roundRect">
            <a:avLst/>
          </a:prstGeom>
          <a:solidFill>
            <a:schemeClr val="accent2">
              <a:alpha val="26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ECAC16-2ACC-3743-A30C-4E7DC085C147}"/>
              </a:ext>
            </a:extLst>
          </p:cNvPr>
          <p:cNvSpPr/>
          <p:nvPr/>
        </p:nvSpPr>
        <p:spPr>
          <a:xfrm>
            <a:off x="228600" y="5395415"/>
            <a:ext cx="8763000" cy="923330"/>
          </a:xfrm>
          <a:prstGeom prst="rect">
            <a:avLst/>
          </a:prstGeom>
        </p:spPr>
        <p:txBody>
          <a:bodyPr wrap="square">
            <a:spAutoFit/>
          </a:bodyPr>
          <a:lstStyle/>
          <a:p>
            <a:r>
              <a:rPr lang="en-US" dirty="0"/>
              <a:t>Source: </a:t>
            </a:r>
          </a:p>
          <a:p>
            <a:r>
              <a:rPr lang="en-US" dirty="0"/>
              <a:t>http://</a:t>
            </a:r>
            <a:r>
              <a:rPr lang="en-US" dirty="0" err="1"/>
              <a:t>ecomputernotes.com</a:t>
            </a:r>
            <a:r>
              <a:rPr lang="en-US" dirty="0"/>
              <a:t>/computer-graphics/basic-of-computer-graphics/data-compression</a:t>
            </a:r>
          </a:p>
        </p:txBody>
      </p:sp>
    </p:spTree>
    <p:extLst>
      <p:ext uri="{BB962C8B-B14F-4D97-AF65-F5344CB8AC3E}">
        <p14:creationId xmlns:p14="http://schemas.microsoft.com/office/powerpoint/2010/main" val="335626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D63-5958-4447-B062-5F9B461F75B3}"/>
              </a:ext>
            </a:extLst>
          </p:cNvPr>
          <p:cNvSpPr>
            <a:spLocks noGrp="1"/>
          </p:cNvSpPr>
          <p:nvPr>
            <p:ph type="title"/>
          </p:nvPr>
        </p:nvSpPr>
        <p:spPr/>
        <p:txBody>
          <a:bodyPr/>
          <a:lstStyle/>
          <a:p>
            <a:r>
              <a:rPr lang="en-US" cap="small" dirty="0"/>
              <a:t>Data Representation</a:t>
            </a:r>
            <a:endParaRPr lang="en-US" dirty="0"/>
          </a:p>
        </p:txBody>
      </p:sp>
      <p:pic>
        <p:nvPicPr>
          <p:cNvPr id="5" name="Content Placeholder 4">
            <a:extLst>
              <a:ext uri="{FF2B5EF4-FFF2-40B4-BE49-F238E27FC236}">
                <a16:creationId xmlns:a16="http://schemas.microsoft.com/office/drawing/2014/main" id="{463DC788-9FFE-E549-BE8E-06D462A9DAF8}"/>
              </a:ext>
            </a:extLst>
          </p:cNvPr>
          <p:cNvPicPr>
            <a:picLocks noGrp="1" noChangeAspect="1"/>
          </p:cNvPicPr>
          <p:nvPr>
            <p:ph idx="1"/>
          </p:nvPr>
        </p:nvPicPr>
        <p:blipFill>
          <a:blip r:embed="rId2"/>
          <a:stretch>
            <a:fillRect/>
          </a:stretch>
        </p:blipFill>
        <p:spPr>
          <a:xfrm>
            <a:off x="1143000" y="1981200"/>
            <a:ext cx="6858000" cy="3441700"/>
          </a:xfrm>
          <a:prstGeom prst="rect">
            <a:avLst/>
          </a:prstGeom>
        </p:spPr>
      </p:pic>
      <p:sp>
        <p:nvSpPr>
          <p:cNvPr id="4" name="Slide Number Placeholder 3">
            <a:extLst>
              <a:ext uri="{FF2B5EF4-FFF2-40B4-BE49-F238E27FC236}">
                <a16:creationId xmlns:a16="http://schemas.microsoft.com/office/drawing/2014/main" id="{025FDC6D-46D1-FB47-A8EF-D3435DD7F699}"/>
              </a:ext>
            </a:extLst>
          </p:cNvPr>
          <p:cNvSpPr>
            <a:spLocks noGrp="1"/>
          </p:cNvSpPr>
          <p:nvPr>
            <p:ph type="sldNum" sz="quarter" idx="12"/>
          </p:nvPr>
        </p:nvSpPr>
        <p:spPr/>
        <p:txBody>
          <a:bodyPr/>
          <a:lstStyle/>
          <a:p>
            <a:fld id="{B6F15528-21DE-4FAA-801E-634DDDAF4B2B}" type="slidenum">
              <a:rPr lang="en-US" smtClean="0"/>
              <a:pPr/>
              <a:t>5</a:t>
            </a:fld>
            <a:r>
              <a:rPr lang="en-US" dirty="0"/>
              <a:t> </a:t>
            </a:r>
            <a:r>
              <a:rPr lang="en-US" dirty="0" smtClean="0"/>
              <a:t>of 22</a:t>
            </a:r>
            <a:endParaRPr lang="en-US" dirty="0"/>
          </a:p>
        </p:txBody>
      </p:sp>
    </p:spTree>
    <p:extLst>
      <p:ext uri="{BB962C8B-B14F-4D97-AF65-F5344CB8AC3E}">
        <p14:creationId xmlns:p14="http://schemas.microsoft.com/office/powerpoint/2010/main" val="3002596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CC3B-DEAE-674F-8EBB-45DB861E8D46}"/>
              </a:ext>
            </a:extLst>
          </p:cNvPr>
          <p:cNvSpPr>
            <a:spLocks noGrp="1"/>
          </p:cNvSpPr>
          <p:nvPr>
            <p:ph type="title"/>
          </p:nvPr>
        </p:nvSpPr>
        <p:spPr/>
        <p:txBody>
          <a:bodyPr/>
          <a:lstStyle/>
          <a:p>
            <a:r>
              <a:rPr lang="en-US" cap="small" dirty="0"/>
              <a:t>Data Representation</a:t>
            </a:r>
            <a:endParaRPr lang="en-US" dirty="0"/>
          </a:p>
        </p:txBody>
      </p:sp>
      <p:pic>
        <p:nvPicPr>
          <p:cNvPr id="5" name="Content Placeholder 4">
            <a:extLst>
              <a:ext uri="{FF2B5EF4-FFF2-40B4-BE49-F238E27FC236}">
                <a16:creationId xmlns:a16="http://schemas.microsoft.com/office/drawing/2014/main" id="{BD38621D-489B-DB4A-993B-D0860BB84831}"/>
              </a:ext>
            </a:extLst>
          </p:cNvPr>
          <p:cNvPicPr>
            <a:picLocks noGrp="1" noChangeAspect="1"/>
          </p:cNvPicPr>
          <p:nvPr>
            <p:ph idx="1"/>
          </p:nvPr>
        </p:nvPicPr>
        <p:blipFill>
          <a:blip r:embed="rId2"/>
          <a:stretch>
            <a:fillRect/>
          </a:stretch>
        </p:blipFill>
        <p:spPr>
          <a:xfrm>
            <a:off x="1752600" y="2133600"/>
            <a:ext cx="5429250" cy="3221983"/>
          </a:xfrm>
          <a:prstGeom prst="rect">
            <a:avLst/>
          </a:prstGeom>
        </p:spPr>
      </p:pic>
      <p:sp>
        <p:nvSpPr>
          <p:cNvPr id="4" name="Slide Number Placeholder 3">
            <a:extLst>
              <a:ext uri="{FF2B5EF4-FFF2-40B4-BE49-F238E27FC236}">
                <a16:creationId xmlns:a16="http://schemas.microsoft.com/office/drawing/2014/main" id="{DF8189DE-44CA-6D4D-AC4C-2E6E6D906351}"/>
              </a:ext>
            </a:extLst>
          </p:cNvPr>
          <p:cNvSpPr>
            <a:spLocks noGrp="1"/>
          </p:cNvSpPr>
          <p:nvPr>
            <p:ph type="sldNum" sz="quarter" idx="12"/>
          </p:nvPr>
        </p:nvSpPr>
        <p:spPr/>
        <p:txBody>
          <a:bodyPr/>
          <a:lstStyle/>
          <a:p>
            <a:fld id="{B6F15528-21DE-4FAA-801E-634DDDAF4B2B}" type="slidenum">
              <a:rPr lang="en-US" smtClean="0"/>
              <a:pPr/>
              <a:t>6</a:t>
            </a:fld>
            <a:r>
              <a:rPr lang="en-US" dirty="0"/>
              <a:t> </a:t>
            </a:r>
            <a:r>
              <a:rPr lang="en-US" dirty="0" smtClean="0"/>
              <a:t>of 22</a:t>
            </a:r>
            <a:endParaRPr lang="en-US" dirty="0"/>
          </a:p>
        </p:txBody>
      </p:sp>
    </p:spTree>
    <p:extLst>
      <p:ext uri="{BB962C8B-B14F-4D97-AF65-F5344CB8AC3E}">
        <p14:creationId xmlns:p14="http://schemas.microsoft.com/office/powerpoint/2010/main" val="3292907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1928-9811-794C-8C8B-7E05CE5516EA}"/>
              </a:ext>
            </a:extLst>
          </p:cNvPr>
          <p:cNvSpPr>
            <a:spLocks noGrp="1"/>
          </p:cNvSpPr>
          <p:nvPr>
            <p:ph type="title"/>
          </p:nvPr>
        </p:nvSpPr>
        <p:spPr/>
        <p:txBody>
          <a:bodyPr/>
          <a:lstStyle/>
          <a:p>
            <a:r>
              <a:rPr lang="en-US" cap="small" dirty="0"/>
              <a:t>Data Compression</a:t>
            </a:r>
          </a:p>
        </p:txBody>
      </p:sp>
      <p:sp>
        <p:nvSpPr>
          <p:cNvPr id="3" name="Content Placeholder 2">
            <a:extLst>
              <a:ext uri="{FF2B5EF4-FFF2-40B4-BE49-F238E27FC236}">
                <a16:creationId xmlns:a16="http://schemas.microsoft.com/office/drawing/2014/main" id="{DEC8A251-7B2F-2341-A0AE-F0007BF9E52D}"/>
              </a:ext>
            </a:extLst>
          </p:cNvPr>
          <p:cNvSpPr>
            <a:spLocks noGrp="1"/>
          </p:cNvSpPr>
          <p:nvPr>
            <p:ph idx="1"/>
          </p:nvPr>
        </p:nvSpPr>
        <p:spPr/>
        <p:txBody>
          <a:bodyPr>
            <a:normAutofit/>
          </a:bodyPr>
          <a:lstStyle/>
          <a:p>
            <a:pPr algn="just"/>
            <a:r>
              <a:rPr lang="en-US" sz="2800" dirty="0"/>
              <a:t>Compression is often used to maximize the use of bandwidth across a network or to optimize disk space when saving data.</a:t>
            </a:r>
          </a:p>
          <a:p>
            <a:r>
              <a:rPr lang="en-US" sz="2800" dirty="0"/>
              <a:t/>
            </a:r>
            <a:br>
              <a:rPr lang="en-US" sz="2800" dirty="0"/>
            </a:br>
            <a:endParaRPr lang="en-US" sz="2800" dirty="0"/>
          </a:p>
        </p:txBody>
      </p:sp>
      <p:sp>
        <p:nvSpPr>
          <p:cNvPr id="4" name="Slide Number Placeholder 3">
            <a:extLst>
              <a:ext uri="{FF2B5EF4-FFF2-40B4-BE49-F238E27FC236}">
                <a16:creationId xmlns:a16="http://schemas.microsoft.com/office/drawing/2014/main" id="{4E77C178-0ADB-EB48-8EC9-A81B1DB88F8F}"/>
              </a:ext>
            </a:extLst>
          </p:cNvPr>
          <p:cNvSpPr>
            <a:spLocks noGrp="1"/>
          </p:cNvSpPr>
          <p:nvPr>
            <p:ph type="sldNum" sz="quarter" idx="12"/>
          </p:nvPr>
        </p:nvSpPr>
        <p:spPr/>
        <p:txBody>
          <a:bodyPr/>
          <a:lstStyle/>
          <a:p>
            <a:fld id="{B6F15528-21DE-4FAA-801E-634DDDAF4B2B}" type="slidenum">
              <a:rPr lang="en-US" smtClean="0"/>
              <a:pPr/>
              <a:t>7</a:t>
            </a:fld>
            <a:r>
              <a:rPr lang="en-US" dirty="0"/>
              <a:t> </a:t>
            </a:r>
            <a:r>
              <a:rPr lang="en-US" dirty="0" smtClean="0"/>
              <a:t>of 22</a:t>
            </a:r>
            <a:endParaRPr lang="en-US" dirty="0"/>
          </a:p>
        </p:txBody>
      </p:sp>
      <p:pic>
        <p:nvPicPr>
          <p:cNvPr id="5" name="Picture 4">
            <a:extLst>
              <a:ext uri="{FF2B5EF4-FFF2-40B4-BE49-F238E27FC236}">
                <a16:creationId xmlns:a16="http://schemas.microsoft.com/office/drawing/2014/main" id="{6683E6F7-B927-204A-B8C2-5C13D07EEDFB}"/>
              </a:ext>
            </a:extLst>
          </p:cNvPr>
          <p:cNvPicPr>
            <a:picLocks noChangeAspect="1"/>
          </p:cNvPicPr>
          <p:nvPr/>
        </p:nvPicPr>
        <p:blipFill>
          <a:blip r:embed="rId2"/>
          <a:stretch>
            <a:fillRect/>
          </a:stretch>
        </p:blipFill>
        <p:spPr>
          <a:xfrm>
            <a:off x="1784195" y="3498057"/>
            <a:ext cx="5575610" cy="1828800"/>
          </a:xfrm>
          <a:prstGeom prst="rect">
            <a:avLst/>
          </a:prstGeom>
        </p:spPr>
      </p:pic>
    </p:spTree>
    <p:extLst>
      <p:ext uri="{BB962C8B-B14F-4D97-AF65-F5344CB8AC3E}">
        <p14:creationId xmlns:p14="http://schemas.microsoft.com/office/powerpoint/2010/main" val="99135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4832-08ED-214A-B7CB-D9F2026D8035}"/>
              </a:ext>
            </a:extLst>
          </p:cNvPr>
          <p:cNvSpPr>
            <a:spLocks noGrp="1"/>
          </p:cNvSpPr>
          <p:nvPr>
            <p:ph type="title"/>
          </p:nvPr>
        </p:nvSpPr>
        <p:spPr/>
        <p:txBody>
          <a:bodyPr>
            <a:normAutofit/>
          </a:bodyPr>
          <a:lstStyle/>
          <a:p>
            <a:r>
              <a:rPr lang="en-US" b="1" cap="small" dirty="0"/>
              <a:t>Lossless Compression</a:t>
            </a:r>
            <a:endParaRPr lang="en-US" cap="small" dirty="0"/>
          </a:p>
        </p:txBody>
      </p:sp>
      <p:sp>
        <p:nvSpPr>
          <p:cNvPr id="3" name="Content Placeholder 2">
            <a:extLst>
              <a:ext uri="{FF2B5EF4-FFF2-40B4-BE49-F238E27FC236}">
                <a16:creationId xmlns:a16="http://schemas.microsoft.com/office/drawing/2014/main" id="{3C0A0535-5FD8-7E43-A92D-1A2C4BC8A4F7}"/>
              </a:ext>
            </a:extLst>
          </p:cNvPr>
          <p:cNvSpPr>
            <a:spLocks noGrp="1"/>
          </p:cNvSpPr>
          <p:nvPr>
            <p:ph idx="1"/>
          </p:nvPr>
        </p:nvSpPr>
        <p:spPr/>
        <p:txBody>
          <a:bodyPr>
            <a:normAutofit/>
          </a:bodyPr>
          <a:lstStyle/>
          <a:p>
            <a:r>
              <a:rPr lang="en-US" sz="2400" dirty="0"/>
              <a:t>Lossless compression compresses the data in such a way that when </a:t>
            </a:r>
            <a:r>
              <a:rPr lang="en-US" sz="2400" dirty="0">
                <a:effectLst>
                  <a:glow rad="228600">
                    <a:schemeClr val="accent6">
                      <a:satMod val="175000"/>
                      <a:alpha val="40000"/>
                    </a:schemeClr>
                  </a:glow>
                </a:effectLst>
              </a:rPr>
              <a:t>data is decompressed it is exactly the same as it was </a:t>
            </a:r>
            <a:r>
              <a:rPr lang="en-US" sz="2400" dirty="0"/>
              <a:t>before compression </a:t>
            </a:r>
            <a:r>
              <a:rPr lang="en-US" sz="2400" i="1" dirty="0"/>
              <a:t>i.e. </a:t>
            </a:r>
            <a:r>
              <a:rPr lang="en-US" sz="2400" dirty="0"/>
              <a:t>there is no loss of data.</a:t>
            </a:r>
          </a:p>
          <a:p>
            <a:r>
              <a:rPr lang="en-US" sz="2400" dirty="0"/>
              <a:t>… is used to compress file data such as:</a:t>
            </a:r>
          </a:p>
          <a:p>
            <a:pPr lvl="1"/>
            <a:r>
              <a:rPr lang="en-US" sz="2000" dirty="0">
                <a:effectLst>
                  <a:glow rad="228600">
                    <a:schemeClr val="accent6">
                      <a:satMod val="175000"/>
                      <a:alpha val="40000"/>
                    </a:schemeClr>
                  </a:glow>
                </a:effectLst>
              </a:rPr>
              <a:t> executable code</a:t>
            </a:r>
            <a:r>
              <a:rPr lang="en-US" sz="2000" dirty="0"/>
              <a:t>, </a:t>
            </a:r>
          </a:p>
          <a:p>
            <a:pPr lvl="1"/>
            <a:r>
              <a:rPr lang="en-US" sz="2000" dirty="0">
                <a:effectLst>
                  <a:glow rad="228600">
                    <a:schemeClr val="accent6">
                      <a:satMod val="175000"/>
                      <a:alpha val="40000"/>
                    </a:schemeClr>
                  </a:glow>
                </a:effectLst>
              </a:rPr>
              <a:t>text files</a:t>
            </a:r>
            <a:r>
              <a:rPr lang="en-US" sz="2000" dirty="0"/>
              <a:t>, and </a:t>
            </a:r>
          </a:p>
          <a:p>
            <a:pPr lvl="1"/>
            <a:r>
              <a:rPr lang="en-US" sz="2000" dirty="0">
                <a:effectLst>
                  <a:glow rad="228600">
                    <a:schemeClr val="accent6">
                      <a:satMod val="175000"/>
                      <a:alpha val="40000"/>
                    </a:schemeClr>
                  </a:glow>
                </a:effectLst>
              </a:rPr>
              <a:t>numeric data, </a:t>
            </a:r>
            <a:r>
              <a:rPr lang="en-US" sz="2000" dirty="0"/>
              <a:t>because programs that process such file data cannot tolerate mistakes in the data.</a:t>
            </a:r>
          </a:p>
          <a:p>
            <a:r>
              <a:rPr lang="en-US" sz="2400" dirty="0"/>
              <a:t>… </a:t>
            </a:r>
            <a:r>
              <a:rPr lang="en-US" sz="2400" dirty="0">
                <a:effectLst>
                  <a:glow rad="228600">
                    <a:schemeClr val="accent6">
                      <a:satMod val="175000"/>
                      <a:alpha val="40000"/>
                    </a:schemeClr>
                  </a:glow>
                </a:effectLst>
              </a:rPr>
              <a:t>will typically not compress file as much as </a:t>
            </a:r>
            <a:r>
              <a:rPr lang="en-US" sz="2400" dirty="0" err="1"/>
              <a:t>lossy</a:t>
            </a:r>
            <a:r>
              <a:rPr lang="en-US" sz="2400" dirty="0"/>
              <a:t> compression techniques and </a:t>
            </a:r>
            <a:r>
              <a:rPr lang="en-US" sz="2400" dirty="0">
                <a:effectLst>
                  <a:glow rad="228600">
                    <a:schemeClr val="accent6">
                      <a:satMod val="175000"/>
                      <a:alpha val="40000"/>
                    </a:schemeClr>
                  </a:glow>
                </a:effectLst>
              </a:rPr>
              <a:t>may take more processing power </a:t>
            </a:r>
            <a:r>
              <a:rPr lang="en-US" sz="2400" dirty="0"/>
              <a:t>to accomplish the compression.</a:t>
            </a:r>
          </a:p>
        </p:txBody>
      </p:sp>
      <p:sp>
        <p:nvSpPr>
          <p:cNvPr id="4" name="Slide Number Placeholder 3">
            <a:extLst>
              <a:ext uri="{FF2B5EF4-FFF2-40B4-BE49-F238E27FC236}">
                <a16:creationId xmlns:a16="http://schemas.microsoft.com/office/drawing/2014/main" id="{027AC425-3D54-BE46-88BC-AB43366BB617}"/>
              </a:ext>
            </a:extLst>
          </p:cNvPr>
          <p:cNvSpPr>
            <a:spLocks noGrp="1"/>
          </p:cNvSpPr>
          <p:nvPr>
            <p:ph type="sldNum" sz="quarter" idx="12"/>
          </p:nvPr>
        </p:nvSpPr>
        <p:spPr/>
        <p:txBody>
          <a:bodyPr/>
          <a:lstStyle/>
          <a:p>
            <a:fld id="{B6F15528-21DE-4FAA-801E-634DDDAF4B2B}" type="slidenum">
              <a:rPr lang="en-US" smtClean="0"/>
              <a:pPr/>
              <a:t>8</a:t>
            </a:fld>
            <a:r>
              <a:rPr lang="en-US" dirty="0"/>
              <a:t> </a:t>
            </a:r>
            <a:r>
              <a:rPr lang="en-US" dirty="0" smtClean="0"/>
              <a:t>of 22</a:t>
            </a:r>
            <a:endParaRPr lang="en-US" dirty="0"/>
          </a:p>
        </p:txBody>
      </p:sp>
    </p:spTree>
    <p:extLst>
      <p:ext uri="{BB962C8B-B14F-4D97-AF65-F5344CB8AC3E}">
        <p14:creationId xmlns:p14="http://schemas.microsoft.com/office/powerpoint/2010/main" val="136431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1957-6DB9-A543-B0FD-FC8488A4DB67}"/>
              </a:ext>
            </a:extLst>
          </p:cNvPr>
          <p:cNvSpPr>
            <a:spLocks noGrp="1"/>
          </p:cNvSpPr>
          <p:nvPr>
            <p:ph type="title"/>
          </p:nvPr>
        </p:nvSpPr>
        <p:spPr/>
        <p:txBody>
          <a:bodyPr/>
          <a:lstStyle/>
          <a:p>
            <a:r>
              <a:rPr lang="en-US" b="1" cap="small" dirty="0"/>
              <a:t>Lossless Compression</a:t>
            </a:r>
            <a:endParaRPr lang="en-US" dirty="0"/>
          </a:p>
        </p:txBody>
      </p:sp>
      <p:pic>
        <p:nvPicPr>
          <p:cNvPr id="5" name="Content Placeholder 4">
            <a:extLst>
              <a:ext uri="{FF2B5EF4-FFF2-40B4-BE49-F238E27FC236}">
                <a16:creationId xmlns:a16="http://schemas.microsoft.com/office/drawing/2014/main" id="{D994EDF5-CBAD-5B4E-82B9-E49FD0ADF0E9}"/>
              </a:ext>
            </a:extLst>
          </p:cNvPr>
          <p:cNvPicPr>
            <a:picLocks noGrp="1" noChangeAspect="1"/>
          </p:cNvPicPr>
          <p:nvPr>
            <p:ph idx="1"/>
          </p:nvPr>
        </p:nvPicPr>
        <p:blipFill>
          <a:blip r:embed="rId2"/>
          <a:stretch>
            <a:fillRect/>
          </a:stretch>
        </p:blipFill>
        <p:spPr>
          <a:xfrm>
            <a:off x="457200" y="2286000"/>
            <a:ext cx="8229600" cy="2756813"/>
          </a:xfrm>
          <a:prstGeom prst="rect">
            <a:avLst/>
          </a:prstGeom>
        </p:spPr>
      </p:pic>
      <p:sp>
        <p:nvSpPr>
          <p:cNvPr id="4" name="Slide Number Placeholder 3">
            <a:extLst>
              <a:ext uri="{FF2B5EF4-FFF2-40B4-BE49-F238E27FC236}">
                <a16:creationId xmlns:a16="http://schemas.microsoft.com/office/drawing/2014/main" id="{6F8BAB01-FDDE-B143-9277-053896E1724E}"/>
              </a:ext>
            </a:extLst>
          </p:cNvPr>
          <p:cNvSpPr>
            <a:spLocks noGrp="1"/>
          </p:cNvSpPr>
          <p:nvPr>
            <p:ph type="sldNum" sz="quarter" idx="12"/>
          </p:nvPr>
        </p:nvSpPr>
        <p:spPr/>
        <p:txBody>
          <a:bodyPr/>
          <a:lstStyle/>
          <a:p>
            <a:fld id="{B6F15528-21DE-4FAA-801E-634DDDAF4B2B}" type="slidenum">
              <a:rPr lang="en-US" smtClean="0"/>
              <a:pPr/>
              <a:t>9</a:t>
            </a:fld>
            <a:r>
              <a:rPr lang="en-US" dirty="0"/>
              <a:t> </a:t>
            </a:r>
            <a:r>
              <a:rPr lang="en-US" dirty="0" smtClean="0"/>
              <a:t>of 22</a:t>
            </a:r>
            <a:endParaRPr lang="en-US" dirty="0"/>
          </a:p>
        </p:txBody>
      </p:sp>
      <p:sp>
        <p:nvSpPr>
          <p:cNvPr id="3" name="Rounded Rectangle 2"/>
          <p:cNvSpPr/>
          <p:nvPr/>
        </p:nvSpPr>
        <p:spPr>
          <a:xfrm>
            <a:off x="533400" y="3657600"/>
            <a:ext cx="4343400" cy="1447800"/>
          </a:xfrm>
          <a:prstGeom prst="roundRect">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89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28956</TotalTime>
  <Words>652</Words>
  <Application>Microsoft Office PowerPoint</Application>
  <PresentationFormat>On-screen Show (4:3)</PresentationFormat>
  <Paragraphs>74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PowerPoint Presentation</vt:lpstr>
      <vt:lpstr>Transport Layer</vt:lpstr>
      <vt:lpstr>Presentation Layer</vt:lpstr>
      <vt:lpstr>Data Representation</vt:lpstr>
      <vt:lpstr>Data Representation</vt:lpstr>
      <vt:lpstr>Data Compression</vt:lpstr>
      <vt:lpstr>Lossless Compression</vt:lpstr>
      <vt:lpstr>Lossless Compression</vt:lpstr>
      <vt:lpstr>Run length encoding</vt:lpstr>
      <vt:lpstr>Differential pulse code modulation</vt:lpstr>
      <vt:lpstr>Dictionary based encoding</vt:lpstr>
      <vt:lpstr>Lossy Compression</vt:lpstr>
      <vt:lpstr>Lossy Compression</vt:lpstr>
      <vt:lpstr>Perceptual encoding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all k-nearest neighbor queries in Hadoop</dc:title>
  <dc:creator>Administrator</dc:creator>
  <cp:lastModifiedBy>Dr. ASIF ZAMAN</cp:lastModifiedBy>
  <cp:revision>968</cp:revision>
  <cp:lastPrinted>2017-11-05T03:12:43Z</cp:lastPrinted>
  <dcterms:created xsi:type="dcterms:W3CDTF">2006-08-16T00:00:00Z</dcterms:created>
  <dcterms:modified xsi:type="dcterms:W3CDTF">2025-04-16T13:17:22Z</dcterms:modified>
</cp:coreProperties>
</file>