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02" r:id="rId5"/>
  </p:sldMasterIdLst>
  <p:notesMasterIdLst>
    <p:notesMasterId r:id="rId26"/>
  </p:notesMasterIdLst>
  <p:handoutMasterIdLst>
    <p:handoutMasterId r:id="rId27"/>
  </p:handoutMasterIdLst>
  <p:sldIdLst>
    <p:sldId id="256" r:id="rId6"/>
    <p:sldId id="267" r:id="rId7"/>
    <p:sldId id="421" r:id="rId8"/>
    <p:sldId id="268" r:id="rId9"/>
    <p:sldId id="269" r:id="rId10"/>
    <p:sldId id="277" r:id="rId11"/>
    <p:sldId id="271" r:id="rId12"/>
    <p:sldId id="422" r:id="rId13"/>
    <p:sldId id="275" r:id="rId14"/>
    <p:sldId id="412" r:id="rId15"/>
    <p:sldId id="409" r:id="rId16"/>
    <p:sldId id="415" r:id="rId17"/>
    <p:sldId id="407" r:id="rId18"/>
    <p:sldId id="418" r:id="rId19"/>
    <p:sldId id="410" r:id="rId20"/>
    <p:sldId id="417" r:id="rId21"/>
    <p:sldId id="413" r:id="rId22"/>
    <p:sldId id="416" r:id="rId23"/>
    <p:sldId id="414" r:id="rId24"/>
    <p:sldId id="420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291" autoAdjust="0"/>
  </p:normalViewPr>
  <p:slideViewPr>
    <p:cSldViewPr snapToGrid="0" showGuides="1">
      <p:cViewPr varScale="1">
        <p:scale>
          <a:sx n="69" d="100"/>
          <a:sy n="69" d="100"/>
        </p:scale>
        <p:origin x="702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19.01.2025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19.01.2025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jpeg"/><Relationship Id="rId4" Type="http://schemas.openxmlformats.org/officeDocument/2006/relationships/image" Target="../media/image3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2032000" y="1397000"/>
          <a:ext cx="812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4" name="Rectangle 6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397000"/>
                        <a:ext cx="8128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4168014" y="5726113"/>
            <a:ext cx="371839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600" b="1">
                <a:solidFill>
                  <a:srgbClr val="CC3300"/>
                </a:solidFill>
              </a:rPr>
              <a:t>Database System Concepts, 5</a:t>
            </a:r>
            <a:r>
              <a:rPr lang="en-US" sz="1600" b="1" baseline="30000">
                <a:solidFill>
                  <a:srgbClr val="CC3300"/>
                </a:solidFill>
              </a:rPr>
              <a:t>th</a:t>
            </a:r>
            <a:r>
              <a:rPr lang="en-US" sz="1600" b="1">
                <a:solidFill>
                  <a:srgbClr val="CC3300"/>
                </a:solidFill>
              </a:rPr>
              <a:t> Ed.</a:t>
            </a:r>
            <a:endParaRPr lang="en-US" sz="1600">
              <a:solidFill>
                <a:srgbClr val="00000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sz="1200" b="1">
                <a:solidFill>
                  <a:srgbClr val="CC3300"/>
                </a:solidFill>
              </a:rPr>
            </a:br>
            <a:r>
              <a:rPr lang="en-US" sz="1200" b="1">
                <a:solidFill>
                  <a:srgbClr val="CC3300"/>
                </a:solidFill>
              </a:rPr>
              <a:t>See </a:t>
            </a:r>
            <a:r>
              <a:rPr lang="en-US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Icon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74506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PH01266J"/>
          <p:cNvPicPr>
            <a:picLocks noChangeAspect="1" noChangeArrowheads="1"/>
          </p:cNvPicPr>
          <p:nvPr/>
        </p:nvPicPr>
        <p:blipFill>
          <a:blip r:embed="rId5"/>
          <a:srcRect b="26144"/>
          <a:stretch>
            <a:fillRect/>
          </a:stretch>
        </p:blipFill>
        <p:spPr bwMode="auto">
          <a:xfrm>
            <a:off x="11370733" y="6053138"/>
            <a:ext cx="821267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816351" y="5780088"/>
            <a:ext cx="4597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94751" y="6218238"/>
            <a:ext cx="2540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F57891A-E3B1-46B3-9AB4-F9E8EBB521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46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DB036-34B9-46CA-9D0F-8E97C42EE1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665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4DA2-59C5-4C12-A021-4DE2FBC898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360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851" y="1093789"/>
            <a:ext cx="5005916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4967" y="1093789"/>
            <a:ext cx="500591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743B6-286A-425E-8AAA-DD262FB133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963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9FE6E-C0F8-45CF-85CC-F8D0E67F6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745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9A8F4-E058-43B9-B4C7-20D6276DD7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992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5F138-2B57-4C52-928C-A0DC96D8BF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940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DB7F9-ED7A-4418-9317-E9EAC64711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490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A374C-E717-41B0-BC52-B5DBCC2ADB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58A91-AE90-46B9-BFDE-4F82854CE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34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01667" y="117475"/>
            <a:ext cx="26924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7" y="117475"/>
            <a:ext cx="78740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9FDBC-8F52-47BC-8294-C5A9A7BC9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5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85852" y="1093789"/>
            <a:ext cx="10215033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666699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748FC30-8BCD-48FC-B366-768499D0C9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9402889" y="6613526"/>
            <a:ext cx="24032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©Silberschatz, Korth and Sudarshan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6048963" y="6613526"/>
            <a:ext cx="44755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2.</a:t>
            </a:r>
            <a:fld id="{D0BF6C1A-F209-455E-8191-0B05B011B8EB}" type="slidenum">
              <a:rPr lang="en-US" sz="1000" b="1" smtClean="0">
                <a:solidFill>
                  <a:srgbClr val="CC330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rgbClr val="CC3300"/>
              </a:solidFill>
            </a:endParaRP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24467" y="117475"/>
            <a:ext cx="1076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1" y="6613526"/>
            <a:ext cx="333777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CC3300"/>
                </a:solidFill>
              </a:rPr>
              <a:t>Database System Concepts - 5</a:t>
            </a:r>
            <a:r>
              <a:rPr lang="en-US" sz="1000" b="1" baseline="30000">
                <a:solidFill>
                  <a:srgbClr val="CC3300"/>
                </a:solidFill>
              </a:rPr>
              <a:t>th</a:t>
            </a:r>
            <a:r>
              <a:rPr lang="en-US" sz="1000" b="1">
                <a:solidFill>
                  <a:srgbClr val="CC3300"/>
                </a:solidFill>
              </a:rPr>
              <a:t> Edition, Oct 5, 2006</a:t>
            </a:r>
          </a:p>
        </p:txBody>
      </p:sp>
      <p:sp>
        <p:nvSpPr>
          <p:cNvPr id="6152" name="Freeform 8"/>
          <p:cNvSpPr>
            <a:spLocks/>
          </p:cNvSpPr>
          <p:nvPr/>
        </p:nvSpPr>
        <p:spPr bwMode="auto">
          <a:xfrm>
            <a:off x="11889317" y="5445126"/>
            <a:ext cx="302683" cy="47625"/>
          </a:xfrm>
          <a:custGeom>
            <a:avLst/>
            <a:gdLst>
              <a:gd name="T0" fmla="*/ 0 w 285"/>
              <a:gd name="T1" fmla="*/ 2147483647 h 61"/>
              <a:gd name="T2" fmla="*/ 2147483647 w 285"/>
              <a:gd name="T3" fmla="*/ 2147483647 h 61"/>
              <a:gd name="T4" fmla="*/ 2147483647 w 285"/>
              <a:gd name="T5" fmla="*/ 2147483647 h 61"/>
              <a:gd name="T6" fmla="*/ 2147483647 w 285"/>
              <a:gd name="T7" fmla="*/ 2147483647 h 61"/>
              <a:gd name="T8" fmla="*/ 2147483647 w 285"/>
              <a:gd name="T9" fmla="*/ 2147483647 h 61"/>
              <a:gd name="T10" fmla="*/ 2147483647 w 285"/>
              <a:gd name="T11" fmla="*/ 2147483647 h 61"/>
              <a:gd name="T12" fmla="*/ 2147483647 w 285"/>
              <a:gd name="T13" fmla="*/ 2147483647 h 61"/>
              <a:gd name="T14" fmla="*/ 2147483647 w 285"/>
              <a:gd name="T15" fmla="*/ 2147483647 h 61"/>
              <a:gd name="T16" fmla="*/ 2147483647 w 285"/>
              <a:gd name="T17" fmla="*/ 0 h 61"/>
              <a:gd name="T18" fmla="*/ 2147483647 w 285"/>
              <a:gd name="T19" fmla="*/ 0 h 61"/>
              <a:gd name="T20" fmla="*/ 2147483647 w 285"/>
              <a:gd name="T21" fmla="*/ 0 h 61"/>
              <a:gd name="T22" fmla="*/ 2147483647 w 285"/>
              <a:gd name="T23" fmla="*/ 0 h 61"/>
              <a:gd name="T24" fmla="*/ 2147483647 w 285"/>
              <a:gd name="T25" fmla="*/ 2147483647 h 61"/>
              <a:gd name="T26" fmla="*/ 2147483647 w 285"/>
              <a:gd name="T27" fmla="*/ 2147483647 h 61"/>
              <a:gd name="T28" fmla="*/ 2147483647 w 285"/>
              <a:gd name="T29" fmla="*/ 2147483647 h 61"/>
              <a:gd name="T30" fmla="*/ 2147483647 w 285"/>
              <a:gd name="T31" fmla="*/ 2147483647 h 61"/>
              <a:gd name="T32" fmla="*/ 2147483647 w 285"/>
              <a:gd name="T33" fmla="*/ 2147483647 h 61"/>
              <a:gd name="T34" fmla="*/ 2147483647 w 285"/>
              <a:gd name="T35" fmla="*/ 2147483647 h 61"/>
              <a:gd name="T36" fmla="*/ 2147483647 w 285"/>
              <a:gd name="T37" fmla="*/ 2147483647 h 61"/>
              <a:gd name="T38" fmla="*/ 2147483647 w 285"/>
              <a:gd name="T39" fmla="*/ 2147483647 h 61"/>
              <a:gd name="T40" fmla="*/ 2147483647 w 285"/>
              <a:gd name="T41" fmla="*/ 2147483647 h 61"/>
              <a:gd name="T42" fmla="*/ 2147483647 w 285"/>
              <a:gd name="T43" fmla="*/ 2147483647 h 61"/>
              <a:gd name="T44" fmla="*/ 2147483647 w 285"/>
              <a:gd name="T45" fmla="*/ 2147483647 h 61"/>
              <a:gd name="T46" fmla="*/ 2147483647 w 285"/>
              <a:gd name="T47" fmla="*/ 2147483647 h 61"/>
              <a:gd name="T48" fmla="*/ 2147483647 w 285"/>
              <a:gd name="T49" fmla="*/ 2147483647 h 61"/>
              <a:gd name="T50" fmla="*/ 2147483647 w 285"/>
              <a:gd name="T51" fmla="*/ 2147483647 h 61"/>
              <a:gd name="T52" fmla="*/ 2147483647 w 285"/>
              <a:gd name="T53" fmla="*/ 2147483647 h 61"/>
              <a:gd name="T54" fmla="*/ 2147483647 w 285"/>
              <a:gd name="T55" fmla="*/ 2147483647 h 61"/>
              <a:gd name="T56" fmla="*/ 2147483647 w 285"/>
              <a:gd name="T57" fmla="*/ 2147483647 h 61"/>
              <a:gd name="T58" fmla="*/ 2147483647 w 285"/>
              <a:gd name="T59" fmla="*/ 2147483647 h 61"/>
              <a:gd name="T60" fmla="*/ 2147483647 w 285"/>
              <a:gd name="T61" fmla="*/ 2147483647 h 61"/>
              <a:gd name="T62" fmla="*/ 2147483647 w 285"/>
              <a:gd name="T63" fmla="*/ 2147483647 h 61"/>
              <a:gd name="T64" fmla="*/ 2147483647 w 285"/>
              <a:gd name="T65" fmla="*/ 2147483647 h 61"/>
              <a:gd name="T66" fmla="*/ 2147483647 w 285"/>
              <a:gd name="T67" fmla="*/ 2147483647 h 61"/>
              <a:gd name="T68" fmla="*/ 2147483647 w 285"/>
              <a:gd name="T69" fmla="*/ 2147483647 h 61"/>
              <a:gd name="T70" fmla="*/ 2147483647 w 285"/>
              <a:gd name="T71" fmla="*/ 2147483647 h 61"/>
              <a:gd name="T72" fmla="*/ 2147483647 w 285"/>
              <a:gd name="T73" fmla="*/ 2147483647 h 61"/>
              <a:gd name="T74" fmla="*/ 2147483647 w 285"/>
              <a:gd name="T75" fmla="*/ 2147483647 h 61"/>
              <a:gd name="T76" fmla="*/ 2147483647 w 285"/>
              <a:gd name="T77" fmla="*/ 2147483647 h 61"/>
              <a:gd name="T78" fmla="*/ 2147483647 w 285"/>
              <a:gd name="T79" fmla="*/ 2147483647 h 61"/>
              <a:gd name="T80" fmla="*/ 2147483647 w 285"/>
              <a:gd name="T81" fmla="*/ 2147483647 h 61"/>
              <a:gd name="T82" fmla="*/ 2147483647 w 285"/>
              <a:gd name="T83" fmla="*/ 2147483647 h 61"/>
              <a:gd name="T84" fmla="*/ 2147483647 w 285"/>
              <a:gd name="T85" fmla="*/ 2147483647 h 61"/>
              <a:gd name="T86" fmla="*/ 2147483647 w 285"/>
              <a:gd name="T87" fmla="*/ 2147483647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1800"/>
          </a:p>
        </p:txBody>
      </p:sp>
      <p:pic>
        <p:nvPicPr>
          <p:cNvPr id="6153" name="Picture 9" descr="Icon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880533" cy="8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10" descr="PH01266J"/>
          <p:cNvPicPr>
            <a:picLocks noChangeAspect="1" noChangeArrowheads="1"/>
          </p:cNvPicPr>
          <p:nvPr/>
        </p:nvPicPr>
        <p:blipFill>
          <a:blip r:embed="rId14"/>
          <a:srcRect b="26144"/>
          <a:stretch>
            <a:fillRect/>
          </a:stretch>
        </p:blipFill>
        <p:spPr bwMode="auto">
          <a:xfrm>
            <a:off x="11370733" y="6053138"/>
            <a:ext cx="821267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097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urfid.ru.ac.bd/ru_profile/public/teacher/22701143/profilee" TargetMode="External"/><Relationship Id="rId2" Type="http://schemas.openxmlformats.org/officeDocument/2006/relationships/hyperlink" Target="mailto:shamim_cst@yahoo.com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3036366" y="-51301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Microprocessor and Assembly Language</a:t>
            </a:r>
            <a:endParaRPr lang="ru-RU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Shamim Ahmad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20</a:t>
            </a:r>
            <a:r>
              <a:rPr lang="en-US" baseline="30000" dirty="0"/>
              <a:t>th</a:t>
            </a:r>
            <a:r>
              <a:rPr lang="en-US" dirty="0"/>
              <a:t> January, 2025. 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3F4488F-FAEE-4FD7-82CB-1B03F110FE03}"/>
              </a:ext>
            </a:extLst>
          </p:cNvPr>
          <p:cNvSpPr txBox="1"/>
          <p:nvPr/>
        </p:nvSpPr>
        <p:spPr>
          <a:xfrm>
            <a:off x="6580760" y="198664"/>
            <a:ext cx="5250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Course Outcomes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D1F56D-9A56-4CD7-9FE4-F9EDF221A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79886" cy="6879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D54836-C3C2-4EC7-8B0D-2596AE0E3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073" y="1038958"/>
            <a:ext cx="4471086" cy="540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03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FDF1F3-6299-472D-B347-48D628E8E7AD}"/>
              </a:ext>
            </a:extLst>
          </p:cNvPr>
          <p:cNvSpPr txBox="1"/>
          <p:nvPr/>
        </p:nvSpPr>
        <p:spPr>
          <a:xfrm>
            <a:off x="609600" y="1019592"/>
            <a:ext cx="1070610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Examination, Assessment and Marks Distribution:</a:t>
            </a:r>
          </a:p>
          <a:p>
            <a:endParaRPr lang="en-US" dirty="0"/>
          </a:p>
          <a:p>
            <a:r>
              <a:rPr lang="en-US" dirty="0"/>
              <a:t>Students will be assessed on the basis of their overall performance in all the exams, class tests, assignments, and class participation. Final numeric reward will be the compilation of:</a:t>
            </a:r>
          </a:p>
          <a:p>
            <a:r>
              <a:rPr lang="en-US" dirty="0"/>
              <a:t> 	Class tests + Assignments due in different times of the semester (20%)</a:t>
            </a:r>
          </a:p>
          <a:p>
            <a:r>
              <a:rPr lang="en-US" dirty="0"/>
              <a:t> 	A comprehensive final exam (70%), Total Time: 3 hours. </a:t>
            </a:r>
          </a:p>
          <a:p>
            <a:r>
              <a:rPr lang="en-US" dirty="0"/>
              <a:t> 	A class participation mark (10%).</a:t>
            </a:r>
          </a:p>
          <a:p>
            <a:endParaRPr lang="en-US" dirty="0"/>
          </a:p>
          <a:p>
            <a:r>
              <a:rPr lang="en-US" b="1" dirty="0"/>
              <a:t>Date for Final Examinatio</a:t>
            </a:r>
            <a:r>
              <a:rPr lang="en-US" dirty="0"/>
              <a:t>n: The date for final examination will be announced by the Department, </a:t>
            </a:r>
          </a:p>
          <a:p>
            <a:r>
              <a:rPr lang="en-US" dirty="0"/>
              <a:t>please keep seeing notice board, and google classroom.</a:t>
            </a:r>
          </a:p>
          <a:p>
            <a:endParaRPr lang="en-US" dirty="0"/>
          </a:p>
          <a:p>
            <a:r>
              <a:rPr lang="en-US" b="1" dirty="0"/>
              <a:t>Date for Class Test and Presentation:  </a:t>
            </a:r>
            <a:r>
              <a:rPr lang="en-US" dirty="0"/>
              <a:t>Will be announced in the google classroom</a:t>
            </a:r>
          </a:p>
          <a:p>
            <a:endParaRPr lang="en-US" dirty="0"/>
          </a:p>
          <a:p>
            <a:r>
              <a:rPr lang="en-US" b="1" dirty="0"/>
              <a:t> </a:t>
            </a:r>
          </a:p>
          <a:p>
            <a:r>
              <a:rPr lang="en-US" b="1" dirty="0"/>
              <a:t>CO2 and CO3: CO1: Evaluated by final exam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19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BB23E1-9472-46A0-95D4-8A55F779DB1B}"/>
              </a:ext>
            </a:extLst>
          </p:cNvPr>
          <p:cNvSpPr txBox="1"/>
          <p:nvPr/>
        </p:nvSpPr>
        <p:spPr>
          <a:xfrm>
            <a:off x="381000" y="830624"/>
            <a:ext cx="11430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Course Conducting/Course Policies:</a:t>
            </a:r>
          </a:p>
          <a:p>
            <a:pPr algn="just"/>
            <a:endParaRPr lang="en-US" sz="2800" b="1" dirty="0"/>
          </a:p>
          <a:p>
            <a:pPr algn="just"/>
            <a:r>
              <a:rPr lang="en-US" sz="2800" dirty="0"/>
              <a:t>1.It is the student’s responsibility to gather information about the assignments and covered topics if he/she does miss the lecture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2.</a:t>
            </a:r>
            <a:r>
              <a:rPr lang="en-US" sz="2800" b="1" dirty="0"/>
              <a:t>Regular class attendance </a:t>
            </a:r>
            <a:r>
              <a:rPr lang="en-US" sz="2800" dirty="0"/>
              <a:t>is mandatory. Points will be taken off for missing classes. </a:t>
            </a:r>
          </a:p>
          <a:p>
            <a:r>
              <a:rPr lang="en-US" sz="2800" dirty="0"/>
              <a:t>3.Without 60% of attendance, sitting for final </a:t>
            </a:r>
            <a:r>
              <a:rPr lang="en-US" sz="2800" b="1" dirty="0"/>
              <a:t>exam is NOT allowed</a:t>
            </a:r>
            <a:r>
              <a:rPr lang="en-US" sz="2800" dirty="0"/>
              <a:t>. </a:t>
            </a:r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696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BB23E1-9472-46A0-95D4-8A55F779DB1B}"/>
              </a:ext>
            </a:extLst>
          </p:cNvPr>
          <p:cNvSpPr txBox="1"/>
          <p:nvPr/>
        </p:nvSpPr>
        <p:spPr>
          <a:xfrm>
            <a:off x="209550" y="162967"/>
            <a:ext cx="11430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Course Conducting/Course Policies:</a:t>
            </a:r>
          </a:p>
          <a:p>
            <a:pPr algn="just"/>
            <a:r>
              <a:rPr lang="en-US" sz="2800" dirty="0"/>
              <a:t>4.The students must enter the </a:t>
            </a:r>
            <a:r>
              <a:rPr lang="en-US" sz="2800" b="1" dirty="0"/>
              <a:t>classroom in time to get </a:t>
            </a:r>
            <a:r>
              <a:rPr lang="en-US" sz="2800" dirty="0"/>
              <a:t>the attendance. No student will be allowed to enter the classroom after the attendance has been done.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A6699-E58C-4749-8C7C-C412B7F4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6683"/>
            <a:ext cx="11872686" cy="440120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BB23E1-9472-46A0-95D4-8A55F779DB1B}"/>
              </a:ext>
            </a:extLst>
          </p:cNvPr>
          <p:cNvSpPr txBox="1"/>
          <p:nvPr/>
        </p:nvSpPr>
        <p:spPr>
          <a:xfrm>
            <a:off x="374072" y="596212"/>
            <a:ext cx="535577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Course Conducting/Course Policies: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5.Once the attendance is done, a student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can leave the class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if he or she thinks that he or she is not getting benefits from the class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6.The date and syllabus of quiz/class test will be announced in time in google classroom.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BAA769-5FB1-405D-A4FD-6EDBBF29C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143" y="0"/>
            <a:ext cx="5950857" cy="695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82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BB23E1-9472-46A0-95D4-8A55F779DB1B}"/>
              </a:ext>
            </a:extLst>
          </p:cNvPr>
          <p:cNvSpPr txBox="1"/>
          <p:nvPr/>
        </p:nvSpPr>
        <p:spPr>
          <a:xfrm>
            <a:off x="152400" y="793307"/>
            <a:ext cx="118872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Course Conducting/Course Policies: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6. The date and syllabus of quiz/class test will be announced in time in google </a:t>
            </a:r>
            <a:endParaRPr lang="en-US" sz="2400" dirty="0">
              <a:solidFill>
                <a:srgbClr val="000000"/>
              </a:solidFill>
              <a:latin typeface="Helvetica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classroom.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7. The reading materials for each class will be available at the above given link prior to that class so that student may have a cursory look into the materials.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8. Students will be 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otified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in due time for class cancelation, extra class, make-up class and tutorial class.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895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BB23E1-9472-46A0-95D4-8A55F779DB1B}"/>
              </a:ext>
            </a:extLst>
          </p:cNvPr>
          <p:cNvSpPr txBox="1"/>
          <p:nvPr/>
        </p:nvSpPr>
        <p:spPr>
          <a:xfrm>
            <a:off x="152400" y="212735"/>
            <a:ext cx="118872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Course Conducting/Course Policies: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9. Students are encouraged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to participate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in the class discussion and to ask questions. The student can ask any question without any hesitation as long as he or she can’t understand the topics being discussed; please keep in mind that if you don’t understand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, it’s not your fault, it’s my limitatio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n that I could not make you understand. The class is expected to be interactive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10.Each student will have to present an oral presentation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D87C38-0CC5-4F98-A4E0-A7D0534AE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0610"/>
            <a:ext cx="12192000" cy="295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19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BB23E1-9472-46A0-95D4-8A55F779DB1B}"/>
              </a:ext>
            </a:extLst>
          </p:cNvPr>
          <p:cNvSpPr txBox="1"/>
          <p:nvPr/>
        </p:nvSpPr>
        <p:spPr>
          <a:xfrm>
            <a:off x="536121" y="866996"/>
            <a:ext cx="98298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Course Conducting/Course Policies: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11.	It is expected that the student will also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provide some new knowledge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related to the curriculum and then make the class as a place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knowledge sharing among all participants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, both teacher and students.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536ED-8EF3-42EE-ABEB-74AEA949B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0" y="3106737"/>
            <a:ext cx="6673850" cy="375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84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BB23E1-9472-46A0-95D4-8A55F779DB1B}"/>
              </a:ext>
            </a:extLst>
          </p:cNvPr>
          <p:cNvSpPr txBox="1"/>
          <p:nvPr/>
        </p:nvSpPr>
        <p:spPr>
          <a:xfrm>
            <a:off x="403127" y="456967"/>
            <a:ext cx="299447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Course Conducting/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Course Policies: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12.	Any attempt for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u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nfairmeans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in the examination is strictly prohibited.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200B52-390E-49EA-8539-2EEDB0A34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074" y="0"/>
            <a:ext cx="7033484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7E6C16-E5A1-4AB9-97F6-EB8F6914D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24" y="4002313"/>
            <a:ext cx="2708065" cy="269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69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919A04-8D28-4FF4-B736-AEB006868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3" y="76200"/>
            <a:ext cx="4755514" cy="678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A6710A-C02C-4970-802D-5DF0995510A6}"/>
              </a:ext>
            </a:extLst>
          </p:cNvPr>
          <p:cNvSpPr txBox="1"/>
          <p:nvPr/>
        </p:nvSpPr>
        <p:spPr>
          <a:xfrm>
            <a:off x="1452661" y="508000"/>
            <a:ext cx="20056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Schedule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F33E31-7E22-49F0-A037-735D60BDF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150871"/>
              </p:ext>
            </p:extLst>
          </p:nvPr>
        </p:nvGraphicFramePr>
        <p:xfrm>
          <a:off x="5544084" y="322406"/>
          <a:ext cx="6121443" cy="6213188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602951">
                  <a:extLst>
                    <a:ext uri="{9D8B030D-6E8A-4147-A177-3AD203B41FA5}">
                      <a16:colId xmlns:a16="http://schemas.microsoft.com/office/drawing/2014/main" val="1326764868"/>
                    </a:ext>
                  </a:extLst>
                </a:gridCol>
                <a:gridCol w="4518492">
                  <a:extLst>
                    <a:ext uri="{9D8B030D-6E8A-4147-A177-3AD203B41FA5}">
                      <a16:colId xmlns:a16="http://schemas.microsoft.com/office/drawing/2014/main" val="4062766154"/>
                    </a:ext>
                  </a:extLst>
                </a:gridCol>
              </a:tblGrid>
              <a:tr h="6245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Sessions</a:t>
                      </a:r>
                      <a:endParaRPr lang="en-US" sz="3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Topics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2824976"/>
                  </a:ext>
                </a:extLst>
              </a:tr>
              <a:tr h="399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Week-1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0" dirty="0">
                          <a:effectLst/>
                        </a:rPr>
                        <a:t>Introduction and Review of MC</a:t>
                      </a:r>
                      <a:endParaRPr lang="en-US" sz="2000" b="1" u="sng" kern="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Vrinda" panose="01010600010101010101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7779783"/>
                  </a:ext>
                </a:extLst>
              </a:tr>
              <a:tr h="399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Week-2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0">
                          <a:effectLst/>
                        </a:rPr>
                        <a:t>Extensive use of IC Packages </a:t>
                      </a:r>
                      <a:endParaRPr lang="en-US" sz="2000" b="1" u="sng" kern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Vrinda" panose="01010600010101010101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9759901"/>
                  </a:ext>
                </a:extLst>
              </a:tr>
              <a:tr h="399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Week-3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Introduction of Microprocessor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3960757"/>
                  </a:ext>
                </a:extLst>
              </a:tr>
              <a:tr h="399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Week-4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8085 Architecture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39105791"/>
                  </a:ext>
                </a:extLst>
              </a:tr>
              <a:tr h="399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Week-5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Fundamental of Address decoding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4108471"/>
                  </a:ext>
                </a:extLst>
              </a:tr>
              <a:tr h="399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Week-6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Address decoding with 8085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7591276"/>
                  </a:ext>
                </a:extLst>
              </a:tr>
              <a:tr h="399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Week-7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80856 Architecture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9845920"/>
                  </a:ext>
                </a:extLst>
              </a:tr>
              <a:tr h="399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Week-8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0">
                          <a:effectLst/>
                        </a:rPr>
                        <a:t>Cortex M3 Programming model</a:t>
                      </a:r>
                      <a:endParaRPr lang="en-US" sz="2000" b="1" u="sng" kern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Vrinda" panose="01010600010101010101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6203678"/>
                  </a:ext>
                </a:extLst>
              </a:tr>
              <a:tr h="399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Week-9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0">
                          <a:effectLst/>
                        </a:rPr>
                        <a:t>Cortex M3 Instruction set</a:t>
                      </a:r>
                      <a:endParaRPr lang="en-US" sz="2000" b="1" u="sng" kern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Vrinda" panose="01010600010101010101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8971279"/>
                  </a:ext>
                </a:extLst>
              </a:tr>
              <a:tr h="399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Week-10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0">
                          <a:effectLst/>
                        </a:rPr>
                        <a:t> Cortex M3 Instruction set</a:t>
                      </a:r>
                      <a:endParaRPr lang="en-US" sz="2000" b="1" u="sng" kern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Vrinda" panose="01010600010101010101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531334"/>
                  </a:ext>
                </a:extLst>
              </a:tr>
              <a:tr h="399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Week-11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0">
                          <a:effectLst/>
                        </a:rPr>
                        <a:t>STM32F103 datasheet</a:t>
                      </a:r>
                      <a:endParaRPr lang="en-US" sz="2000" b="1" u="sng" kern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Vrinda" panose="01010600010101010101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2807854"/>
                  </a:ext>
                </a:extLst>
              </a:tr>
              <a:tr h="399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Week-12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none" strike="noStrike" kern="0" dirty="0">
                          <a:effectLst/>
                        </a:rPr>
                        <a:t>STM32F103 programming</a:t>
                      </a:r>
                      <a:endParaRPr lang="en-US" sz="2000" b="1" u="sng" kern="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Vrinda" panose="01010600010101010101" pitchFamily="2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0725715"/>
                  </a:ext>
                </a:extLst>
              </a:tr>
              <a:tr h="399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Week-13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STM32F103 programming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0037020"/>
                  </a:ext>
                </a:extLst>
              </a:tr>
              <a:tr h="399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Week-14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Final Exam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3150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2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BFF0-7F38-496E-BC2A-7B27F12B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EC530E-6B86-4B45-BC83-69BB843256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A1DC7-3641-41C0-8E56-927C3351F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8588433" cy="3953734"/>
          </a:xfrm>
        </p:spPr>
        <p:txBody>
          <a:bodyPr>
            <a:normAutofit/>
          </a:bodyPr>
          <a:lstStyle/>
          <a:p>
            <a:r>
              <a:rPr lang="en-US" sz="2800" dirty="0"/>
              <a:t>Course Title: Microprocessor and Assembly Language</a:t>
            </a:r>
          </a:p>
          <a:p>
            <a:r>
              <a:rPr lang="en-US" sz="2800" dirty="0"/>
              <a:t>Course Code: CSE 3231</a:t>
            </a:r>
          </a:p>
          <a:p>
            <a:r>
              <a:rPr lang="en-US" sz="2800" dirty="0"/>
              <a:t>Course Type: Theory</a:t>
            </a:r>
          </a:p>
          <a:p>
            <a:r>
              <a:rPr lang="en-US" sz="2800" dirty="0"/>
              <a:t>Credits: 3</a:t>
            </a:r>
          </a:p>
          <a:p>
            <a:r>
              <a:rPr lang="en-US" sz="28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56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562475-BCD9-4BE3-941A-9B70288FDF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20</a:t>
            </a:fld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0F9472-FDF5-43A1-B7B1-273DE603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9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BFF0-7F38-496E-BC2A-7B27F12B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EC530E-6B86-4B45-BC83-69BB843256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FFCD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CD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A1DC7-3641-41C0-8E56-927C3351F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8588433" cy="3953734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Prerequisite Knowledge: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  CSE1121 Structural Programming Language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  EEE1131 Basic Electronics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  CSE1211 Introduction to Digital Electronics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  CSE2111 Digital System Design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  CSE2231 Computer Architecture and Organization</a:t>
            </a:r>
          </a:p>
          <a:p>
            <a:endParaRPr lang="en-US" sz="2800" dirty="0"/>
          </a:p>
          <a:p>
            <a:r>
              <a:rPr lang="en-US" sz="2800" dirty="0"/>
              <a:t>Year and Semester: 3rd Year, Even semester, 2023</a:t>
            </a:r>
          </a:p>
          <a:p>
            <a:r>
              <a:rPr lang="en-US" sz="2800" dirty="0"/>
              <a:t>Class Room:  219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19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BFF0-7F38-496E-BC2A-7B27F12B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033272"/>
            <a:ext cx="6676505" cy="782638"/>
          </a:xfrm>
        </p:spPr>
        <p:txBody>
          <a:bodyPr>
            <a:normAutofit/>
          </a:bodyPr>
          <a:lstStyle/>
          <a:p>
            <a:r>
              <a:rPr lang="en-US" sz="4000" dirty="0"/>
              <a:t>Instructor’s details: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EC530E-6B86-4B45-BC83-69BB843256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FFCD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CD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A1DC7-3641-41C0-8E56-927C3351F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446102"/>
            <a:ext cx="10777451" cy="317884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Name: Dr. Shamim Ahmad</a:t>
            </a:r>
          </a:p>
          <a:p>
            <a:r>
              <a:rPr lang="en-US" sz="2800" dirty="0"/>
              <a:t>Designation: Professor</a:t>
            </a:r>
          </a:p>
          <a:p>
            <a:r>
              <a:rPr lang="en-US" sz="2800" dirty="0"/>
              <a:t>Web: www.ru.ac.bd/cse</a:t>
            </a:r>
          </a:p>
          <a:p>
            <a:r>
              <a:rPr lang="en-US" sz="2800" dirty="0"/>
              <a:t>Office Room: 121 (First Floor, North Block)</a:t>
            </a:r>
          </a:p>
          <a:p>
            <a:r>
              <a:rPr lang="en-US" sz="2800" dirty="0"/>
              <a:t>Email: </a:t>
            </a:r>
            <a:r>
              <a:rPr lang="en-US" sz="2800" dirty="0">
                <a:hlinkClick r:id="rId2"/>
              </a:rPr>
              <a:t>shamim_cst@yahoo.com</a:t>
            </a:r>
            <a:endParaRPr lang="en-US" sz="2800" dirty="0"/>
          </a:p>
          <a:p>
            <a:r>
              <a:rPr lang="en-US" sz="2800" dirty="0"/>
              <a:t>Cell phone: 01713140107</a:t>
            </a:r>
          </a:p>
          <a:p>
            <a:r>
              <a:rPr lang="en-US" sz="2800" dirty="0"/>
              <a:t>Official Profile Link: </a:t>
            </a:r>
          </a:p>
          <a:p>
            <a:r>
              <a:rPr lang="en-US" sz="2800" dirty="0">
                <a:hlinkClick r:id="rId3"/>
              </a:rPr>
              <a:t>http://rurfid.ru.ac.bd/ru_profile/public/teacher/22701143/profilee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7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BFF0-7F38-496E-BC2A-7B27F12B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59" y="2606619"/>
            <a:ext cx="6676505" cy="2588836"/>
          </a:xfrm>
        </p:spPr>
        <p:txBody>
          <a:bodyPr>
            <a:normAutofit/>
          </a:bodyPr>
          <a:lstStyle/>
          <a:p>
            <a:r>
              <a:rPr lang="en-US" sz="4000" dirty="0"/>
              <a:t>Google Classroom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        ID:  rfytcf2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EC530E-6B86-4B45-BC83-69BB843256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FFCD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CD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6510E5-FA2E-4550-AC3B-229A6D165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358" y="0"/>
            <a:ext cx="6240642" cy="677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CCC881-FA68-4F6D-8609-53B74C3424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553CF-A894-4F10-B2FA-BAD120940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0242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6C4152-C807-4EBD-92B7-4710FAE553F9}"/>
              </a:ext>
            </a:extLst>
          </p:cNvPr>
          <p:cNvSpPr txBox="1"/>
          <p:nvPr/>
        </p:nvSpPr>
        <p:spPr>
          <a:xfrm>
            <a:off x="7379739" y="1683657"/>
            <a:ext cx="40034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Shamim Ahmad’s</a:t>
            </a:r>
          </a:p>
          <a:p>
            <a:r>
              <a:rPr lang="en-US" sz="3600" dirty="0">
                <a:solidFill>
                  <a:schemeClr val="bg1"/>
                </a:solidFill>
              </a:rPr>
              <a:t>Profile Page </a:t>
            </a:r>
          </a:p>
          <a:p>
            <a:r>
              <a:rPr lang="en-US" sz="3600" dirty="0">
                <a:solidFill>
                  <a:schemeClr val="bg1"/>
                </a:solidFill>
              </a:rPr>
              <a:t>at</a:t>
            </a:r>
          </a:p>
          <a:p>
            <a:r>
              <a:rPr lang="en-US" sz="3600" dirty="0" err="1">
                <a:solidFill>
                  <a:schemeClr val="bg1"/>
                </a:solidFill>
              </a:rPr>
              <a:t>Rajshahi</a:t>
            </a:r>
            <a:r>
              <a:rPr lang="en-US" sz="3600" dirty="0">
                <a:solidFill>
                  <a:schemeClr val="bg1"/>
                </a:solidFill>
              </a:rPr>
              <a:t> University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www.ru.ac.bd</a:t>
            </a:r>
          </a:p>
        </p:txBody>
      </p:sp>
    </p:spTree>
    <p:extLst>
      <p:ext uri="{BB962C8B-B14F-4D97-AF65-F5344CB8AC3E}">
        <p14:creationId xmlns:p14="http://schemas.microsoft.com/office/powerpoint/2010/main" val="220457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EC530E-6B86-4B45-BC83-69BB843256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95E168-DA5E-4888-8D8A-92B118324C14}" type="slidenum">
              <a:rPr kumimoji="0" lang="ru-RU" sz="1400" b="0" i="0" u="none" strike="noStrike" kern="1200" cap="none" spc="0" normalizeH="0" baseline="0" noProof="0" smtClean="0">
                <a:ln>
                  <a:noFill/>
                </a:ln>
                <a:solidFill>
                  <a:srgbClr val="FFCD00"/>
                </a:solidFill>
                <a:effectLst/>
                <a:uLnTx/>
                <a:uFillTx/>
                <a:latin typeface="Lucida Grand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CD00"/>
              </a:solidFill>
              <a:effectLst/>
              <a:uLnTx/>
              <a:uFillTx/>
              <a:latin typeface="Lucida Grande"/>
              <a:ea typeface="+mn-ea"/>
              <a:cs typeface="+mn-cs"/>
            </a:endParaRPr>
          </a:p>
        </p:txBody>
      </p:sp>
      <p:pic>
        <p:nvPicPr>
          <p:cNvPr id="1026" name="Picture 2" descr="Zoom Unveils Slew of New Features at Zoomtopia 2020 - eWEEK">
            <a:extLst>
              <a:ext uri="{FF2B5EF4-FFF2-40B4-BE49-F238E27FC236}">
                <a16:creationId xmlns:a16="http://schemas.microsoft.com/office/drawing/2014/main" id="{5A35EFF6-5113-4368-957C-969232DDC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C8D1EB-183A-44DF-8E41-8F06D38AC45A}"/>
              </a:ext>
            </a:extLst>
          </p:cNvPr>
          <p:cNvSpPr txBox="1"/>
          <p:nvPr/>
        </p:nvSpPr>
        <p:spPr>
          <a:xfrm>
            <a:off x="4081712" y="6105887"/>
            <a:ext cx="6115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dirty="0"/>
              <a:t>Zoom (PMI 427 888 6753)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1612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C3CF44-4C91-470C-974B-071F54CC83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3052E6-5D04-4D74-9986-CF2623439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7" y="443346"/>
            <a:ext cx="5091113" cy="45755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F67863-944E-4AAC-B937-E67007D5B5EE}"/>
              </a:ext>
            </a:extLst>
          </p:cNvPr>
          <p:cNvSpPr txBox="1"/>
          <p:nvPr/>
        </p:nvSpPr>
        <p:spPr>
          <a:xfrm>
            <a:off x="1172713" y="5815602"/>
            <a:ext cx="10106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https://drive.google.com/drive/folders/1mPBwViHtrWtniIyaBwYOiA1-mcdv4Gzg?usp=sharing</a:t>
            </a:r>
          </a:p>
        </p:txBody>
      </p:sp>
    </p:spTree>
    <p:extLst>
      <p:ext uri="{BB962C8B-B14F-4D97-AF65-F5344CB8AC3E}">
        <p14:creationId xmlns:p14="http://schemas.microsoft.com/office/powerpoint/2010/main" val="91156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974906-2532-4EB7-9257-433082206F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DD037-F02D-4960-95F4-5E653F8DA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390679" cy="5618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2B9F4F-4CA2-4319-9A2C-EDBD1E587CBD}"/>
              </a:ext>
            </a:extLst>
          </p:cNvPr>
          <p:cNvSpPr txBox="1"/>
          <p:nvPr/>
        </p:nvSpPr>
        <p:spPr>
          <a:xfrm>
            <a:off x="742572" y="6002372"/>
            <a:ext cx="10905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https://www.youtube.com/playlist?list=PLBOqIevWCE2Qw-DTTfmjhENBa1TV_aq5w</a:t>
            </a:r>
          </a:p>
        </p:txBody>
      </p:sp>
    </p:spTree>
    <p:extLst>
      <p:ext uri="{BB962C8B-B14F-4D97-AF65-F5344CB8AC3E}">
        <p14:creationId xmlns:p14="http://schemas.microsoft.com/office/powerpoint/2010/main" val="321225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5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562</TotalTime>
  <Words>810</Words>
  <Application>Microsoft Office PowerPoint</Application>
  <PresentationFormat>Widescreen</PresentationFormat>
  <Paragraphs>133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Helvetica</vt:lpstr>
      <vt:lpstr>Lucida Grande</vt:lpstr>
      <vt:lpstr>Monotype Sorts</vt:lpstr>
      <vt:lpstr>Times New Roman</vt:lpstr>
      <vt:lpstr>Verdana</vt:lpstr>
      <vt:lpstr>Webdings</vt:lpstr>
      <vt:lpstr>Wingdings</vt:lpstr>
      <vt:lpstr>Office Theme</vt:lpstr>
      <vt:lpstr>5_db-5-grey</vt:lpstr>
      <vt:lpstr>Clip</vt:lpstr>
      <vt:lpstr>Microprocessor and Assembly Language</vt:lpstr>
      <vt:lpstr>Overview </vt:lpstr>
      <vt:lpstr>Overview </vt:lpstr>
      <vt:lpstr>Instructor’s details:</vt:lpstr>
      <vt:lpstr>Google Classroom          ID:  rfytcf2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Systems</dc:title>
  <dc:creator>Shamim</dc:creator>
  <cp:lastModifiedBy>Shamim</cp:lastModifiedBy>
  <cp:revision>57</cp:revision>
  <dcterms:created xsi:type="dcterms:W3CDTF">2022-05-23T02:59:16Z</dcterms:created>
  <dcterms:modified xsi:type="dcterms:W3CDTF">2025-01-19T18:01:49Z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