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40" r:id="rId4"/>
  </p:sldMasterIdLst>
  <p:notesMasterIdLst>
    <p:notesMasterId r:id="rId15"/>
  </p:notesMasterIdLst>
  <p:handoutMasterIdLst>
    <p:handoutMasterId r:id="rId16"/>
  </p:handoutMasterIdLst>
  <p:sldIdLst>
    <p:sldId id="368" r:id="rId5"/>
    <p:sldId id="302" r:id="rId6"/>
    <p:sldId id="303" r:id="rId7"/>
    <p:sldId id="354" r:id="rId8"/>
    <p:sldId id="304" r:id="rId9"/>
    <p:sldId id="305" r:id="rId10"/>
    <p:sldId id="301" r:id="rId11"/>
    <p:sldId id="355" r:id="rId12"/>
    <p:sldId id="307" r:id="rId13"/>
    <p:sldId id="30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291" autoAdjust="0"/>
  </p:normalViewPr>
  <p:slideViewPr>
    <p:cSldViewPr snapToGrid="0">
      <p:cViewPr varScale="1">
        <p:scale>
          <a:sx n="69" d="100"/>
          <a:sy n="69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A259BEA-82BC-4476-91F2-380E77DBADB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9DE9C3-2AB8-44E5-BCFE-5DD42DFC56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D7858F-6309-4F09-BEA0-6CBF97E55806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1B971B-9BC3-41DB-91DC-F03F5C808D7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A0720E-F4E2-435B-A885-9194BA30267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F8AE00-5498-4F06-8655-F21703489BC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420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F53C5D-CD12-6D4C-A980-0612968271E2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F167F0-0840-1348-BFE4-C6298BBC06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904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2000"/>
                  <a:hueMod val="108000"/>
                  <a:satMod val="164000"/>
                  <a:lumMod val="69000"/>
                </a:schemeClr>
                <a:schemeClr val="dk2">
                  <a:tint val="96000"/>
                  <a:hueMod val="90000"/>
                  <a:satMod val="130000"/>
                  <a:lumMod val="134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10"/>
          <p:cNvSpPr/>
          <p:nvPr/>
        </p:nvSpPr>
        <p:spPr>
          <a:xfrm>
            <a:off x="322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1000"/>
                </a:schemeClr>
              </a:gs>
              <a:gs pos="75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Oval 11"/>
          <p:cNvSpPr/>
          <p:nvPr/>
        </p:nvSpPr>
        <p:spPr>
          <a:xfrm>
            <a:off x="175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8000"/>
                </a:schemeClr>
              </a:gs>
              <a:gs pos="72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Oval 12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Oval 13"/>
          <p:cNvSpPr/>
          <p:nvPr/>
        </p:nvSpPr>
        <p:spPr>
          <a:xfrm>
            <a:off x="7999412" y="-2373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73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noProof="0" dirty="0"/>
          </a:p>
        </p:txBody>
      </p:sp>
      <p:sp>
        <p:nvSpPr>
          <p:cNvPr id="15" name="Oval 14"/>
          <p:cNvSpPr/>
          <p:nvPr/>
        </p:nvSpPr>
        <p:spPr>
          <a:xfrm>
            <a:off x="8609012" y="5874054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66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Freeform 5"/>
          <p:cNvSpPr>
            <a:spLocks noEditPoints="1"/>
          </p:cNvSpPr>
          <p:nvPr/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75D0B1B9-C7DF-F64A-B488-12B3D5090923}" type="datetime1">
              <a:rPr lang="en-US" noProof="0" smtClean="0"/>
              <a:t>3/24/2025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72730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2300" b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215A5A73-8E13-4E38-8362-0A09BA9441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58861" y="478881"/>
            <a:ext cx="5582675" cy="5908526"/>
          </a:xfrm>
          <a:custGeom>
            <a:avLst/>
            <a:gdLst>
              <a:gd name="connsiteX0" fmla="*/ 10816 w 5582675"/>
              <a:gd name="connsiteY0" fmla="*/ 0 h 5908526"/>
              <a:gd name="connsiteX1" fmla="*/ 5582675 w 5582675"/>
              <a:gd name="connsiteY1" fmla="*/ 0 h 5908526"/>
              <a:gd name="connsiteX2" fmla="*/ 5582675 w 5582675"/>
              <a:gd name="connsiteY2" fmla="*/ 5908526 h 5908526"/>
              <a:gd name="connsiteX3" fmla="*/ 0 w 5582675"/>
              <a:gd name="connsiteY3" fmla="*/ 5908526 h 5908526"/>
              <a:gd name="connsiteX4" fmla="*/ 30693 w 5582675"/>
              <a:gd name="connsiteY4" fmla="*/ 5722836 h 5908526"/>
              <a:gd name="connsiteX5" fmla="*/ 223682 w 5582675"/>
              <a:gd name="connsiteY5" fmla="*/ 2921544 h 5908526"/>
              <a:gd name="connsiteX6" fmla="*/ 30693 w 5582675"/>
              <a:gd name="connsiteY6" fmla="*/ 120253 h 5908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82675" h="5908526">
                <a:moveTo>
                  <a:pt x="10816" y="0"/>
                </a:moveTo>
                <a:lnTo>
                  <a:pt x="5582675" y="0"/>
                </a:lnTo>
                <a:lnTo>
                  <a:pt x="5582675" y="5908526"/>
                </a:lnTo>
                <a:lnTo>
                  <a:pt x="0" y="5908526"/>
                </a:lnTo>
                <a:lnTo>
                  <a:pt x="30693" y="5722836"/>
                </a:lnTo>
                <a:cubicBezTo>
                  <a:pt x="153771" y="4890115"/>
                  <a:pt x="223682" y="3935837"/>
                  <a:pt x="223682" y="2921544"/>
                </a:cubicBezTo>
                <a:cubicBezTo>
                  <a:pt x="223682" y="1907252"/>
                  <a:pt x="153771" y="952973"/>
                  <a:pt x="30693" y="120253"/>
                </a:cubicBezTo>
                <a:close/>
              </a:path>
            </a:pathLst>
          </a:custGeom>
          <a:effectLst/>
        </p:spPr>
        <p:txBody>
          <a:bodyPr wrap="square" anchor="ctr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A5200-74F0-9445-8847-A53AA9C11C7B}" type="datetime1">
              <a:rPr lang="en-US" noProof="0" smtClean="0"/>
              <a:t>3/24/2025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83431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50BDD93-02DA-4B21-9556-FA8B9894F90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58861" y="478880"/>
            <a:ext cx="5582675" cy="5900239"/>
          </a:xfrm>
          <a:custGeom>
            <a:avLst/>
            <a:gdLst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0 w 5582675"/>
              <a:gd name="connsiteY4" fmla="*/ 0 h 5900239"/>
              <a:gd name="connsiteX0" fmla="*/ 3501 w 5586176"/>
              <a:gd name="connsiteY0" fmla="*/ 0 h 5900239"/>
              <a:gd name="connsiteX1" fmla="*/ 5586176 w 5586176"/>
              <a:gd name="connsiteY1" fmla="*/ 0 h 5900239"/>
              <a:gd name="connsiteX2" fmla="*/ 5586176 w 5586176"/>
              <a:gd name="connsiteY2" fmla="*/ 5900239 h 5900239"/>
              <a:gd name="connsiteX3" fmla="*/ 3501 w 5586176"/>
              <a:gd name="connsiteY3" fmla="*/ 5900239 h 5900239"/>
              <a:gd name="connsiteX4" fmla="*/ 0 w 5586176"/>
              <a:gd name="connsiteY4" fmla="*/ 3615600 h 5900239"/>
              <a:gd name="connsiteX5" fmla="*/ 3501 w 5586176"/>
              <a:gd name="connsiteY5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0 w 5582675"/>
              <a:gd name="connsiteY5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117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117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625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625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625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47299 w 5582675"/>
              <a:gd name="connsiteY5" fmla="*/ 24756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11739 w 5582675"/>
              <a:gd name="connsiteY4" fmla="*/ 5647600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52379 w 5582675"/>
              <a:gd name="connsiteY4" fmla="*/ 5647600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82675" h="5900239">
                <a:moveTo>
                  <a:pt x="0" y="0"/>
                </a:moveTo>
                <a:lnTo>
                  <a:pt x="5582675" y="0"/>
                </a:lnTo>
                <a:lnTo>
                  <a:pt x="5582675" y="5900239"/>
                </a:lnTo>
                <a:lnTo>
                  <a:pt x="0" y="5900239"/>
                </a:lnTo>
                <a:cubicBezTo>
                  <a:pt x="14285" y="5817931"/>
                  <a:pt x="34284" y="5741338"/>
                  <a:pt x="42854" y="5653315"/>
                </a:cubicBezTo>
                <a:cubicBezTo>
                  <a:pt x="145724" y="4908883"/>
                  <a:pt x="181919" y="4332092"/>
                  <a:pt x="220019" y="3442880"/>
                </a:cubicBezTo>
                <a:cubicBezTo>
                  <a:pt x="221712" y="2333747"/>
                  <a:pt x="182766" y="1285573"/>
                  <a:pt x="47299" y="247560"/>
                </a:cubicBezTo>
                <a:lnTo>
                  <a:pt x="0" y="0"/>
                </a:lnTo>
                <a:close/>
              </a:path>
            </a:pathLst>
          </a:cu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2300" b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A5200-74F0-9445-8847-A53AA9C11C7B}" type="datetime1">
              <a:rPr lang="en-US" noProof="0" smtClean="0"/>
              <a:t>3/24/2025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977307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17C1C-DA5E-F743-826B-CB70C940D4E6}" type="datetime1">
              <a:rPr lang="en-US" noProof="0" smtClean="0"/>
              <a:t>3/24/2025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71714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10E4C-E478-1D40-94DF-17D7429B053A}" type="datetime1">
              <a:rPr lang="en-US" noProof="0" smtClean="0"/>
              <a:t>3/24/2025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59933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A9061-1D22-724D-9508-7BAEAF287353}" type="datetime1">
              <a:rPr lang="en-US" noProof="0" smtClean="0"/>
              <a:t>3/24/2025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264808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A9061-1D22-724D-9508-7BAEAF287353}" type="datetime1">
              <a:rPr lang="en-US" noProof="0" smtClean="0"/>
              <a:t>3/24/2025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75C1B7F-CD73-441E-89FC-46AA9E8B51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764150" y="2406650"/>
            <a:ext cx="8663700" cy="3477682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/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529742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05E0F-8980-D24A-B2F9-0C7A13C6A6DE}" type="datetime1">
              <a:rPr lang="en-US" noProof="0" smtClean="0"/>
              <a:t>3/24/2025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19229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41EE2-1449-2741-9D08-61623EFC2A0E}" type="datetime1">
              <a:rPr lang="en-US" noProof="0" smtClean="0"/>
              <a:t>3/24/2025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73622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F7560-49B8-714F-A7F1-D946D3E64C23}" type="datetime1">
              <a:rPr lang="en-US" noProof="0" smtClean="0"/>
              <a:t>3/24/2025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08194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 -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9237C-03C9-D843-906B-96D98C6B2D61}" type="datetime1">
              <a:rPr lang="en-US" noProof="0" smtClean="0"/>
              <a:t>3/24/2025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79578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ullets as Icons 5X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B480622-FB8F-493B-9965-971B07D752E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792913" y="1748812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Text Item</a:t>
            </a: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2C5BC223-8B87-4685-A901-71B07847E41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792913" y="2561156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2"/>
            </a:solidFill>
          </a:ln>
        </p:spPr>
        <p:txBody>
          <a:bodyPr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Text Item</a:t>
            </a: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1AE3DDF2-FC22-4381-9763-408FEF9648B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792913" y="3373501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3"/>
            </a:solidFill>
          </a:ln>
        </p:spPr>
        <p:txBody>
          <a:bodyPr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Text Item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6170A2BF-28BF-4B27-B92D-B1423601B76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792913" y="4185846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4"/>
            </a:solidFill>
          </a:ln>
        </p:spPr>
        <p:txBody>
          <a:bodyPr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Text Item</a:t>
            </a:r>
          </a:p>
        </p:txBody>
      </p: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2DB1D08C-9D26-4EC5-B935-D6A265A2A67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792913" y="4998190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6"/>
            </a:solidFill>
          </a:ln>
        </p:spPr>
        <p:txBody>
          <a:bodyPr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Text Item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BD2BD-1F35-9841-A6BF-76BE540EE01F}" type="datetime1">
              <a:rPr lang="en-US" noProof="0" smtClean="0"/>
              <a:t>3/24/2025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DDAF6ED-5E16-4D29-98B7-FB80DB3AAFEC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5870575" y="1840504"/>
            <a:ext cx="536616" cy="536616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1" name="Picture Placeholder 13">
            <a:extLst>
              <a:ext uri="{FF2B5EF4-FFF2-40B4-BE49-F238E27FC236}">
                <a16:creationId xmlns:a16="http://schemas.microsoft.com/office/drawing/2014/main" id="{8C305CB7-F303-430E-951A-7FC6F97062AA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5870575" y="2652849"/>
            <a:ext cx="536616" cy="536616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2" name="Picture Placeholder 13">
            <a:extLst>
              <a:ext uri="{FF2B5EF4-FFF2-40B4-BE49-F238E27FC236}">
                <a16:creationId xmlns:a16="http://schemas.microsoft.com/office/drawing/2014/main" id="{84D427E5-ED69-4A46-A9B7-F4DC4466F320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5870575" y="3465194"/>
            <a:ext cx="536616" cy="536616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4" name="Picture Placeholder 13">
            <a:extLst>
              <a:ext uri="{FF2B5EF4-FFF2-40B4-BE49-F238E27FC236}">
                <a16:creationId xmlns:a16="http://schemas.microsoft.com/office/drawing/2014/main" id="{3DDA902F-61D6-4F1C-86C6-D1F5584AE8B3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870575" y="4277539"/>
            <a:ext cx="536616" cy="536616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6" name="Picture Placeholder 13">
            <a:extLst>
              <a:ext uri="{FF2B5EF4-FFF2-40B4-BE49-F238E27FC236}">
                <a16:creationId xmlns:a16="http://schemas.microsoft.com/office/drawing/2014/main" id="{D8B6871A-9C69-4437-A5AD-A0400BAF2C6D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5870575" y="5089882"/>
            <a:ext cx="536616" cy="536616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r>
              <a:rPr lang="en-US" noProof="0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3296259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Icon Bullets Vertical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val 30">
            <a:extLst>
              <a:ext uri="{FF2B5EF4-FFF2-40B4-BE49-F238E27FC236}">
                <a16:creationId xmlns:a16="http://schemas.microsoft.com/office/drawing/2014/main" id="{B8ACAEC3-8D8C-3848-8630-7A0DFF3F6116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3702940"/>
            <a:ext cx="1261872" cy="12618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2" name="Picture Placeholder 9">
            <a:extLst>
              <a:ext uri="{FF2B5EF4-FFF2-40B4-BE49-F238E27FC236}">
                <a16:creationId xmlns:a16="http://schemas.microsoft.com/office/drawing/2014/main" id="{CC12BEA0-F502-0646-A370-7ECF194608D0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865103" y="3869836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58C6160-632A-B540-A7E5-81F40CEC1FE7}"/>
              </a:ext>
            </a:extLst>
          </p:cNvPr>
          <p:cNvSpPr>
            <a:spLocks noChangeAspect="1"/>
          </p:cNvSpPr>
          <p:nvPr userDrawn="1"/>
        </p:nvSpPr>
        <p:spPr>
          <a:xfrm>
            <a:off x="6287247" y="3706777"/>
            <a:ext cx="1261872" cy="12618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Picture Placeholder 9">
            <a:extLst>
              <a:ext uri="{FF2B5EF4-FFF2-40B4-BE49-F238E27FC236}">
                <a16:creationId xmlns:a16="http://schemas.microsoft.com/office/drawing/2014/main" id="{EB2FEBB6-C1E0-0D47-8CCC-05EE2F756590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6452271" y="3873673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215E544-9553-AC42-B5C3-F7AE9AD6D815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799317"/>
            <a:ext cx="1261872" cy="12618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76E934A-C634-DF4D-992A-6E01917693AD}"/>
              </a:ext>
            </a:extLst>
          </p:cNvPr>
          <p:cNvSpPr>
            <a:spLocks noChangeAspect="1"/>
          </p:cNvSpPr>
          <p:nvPr userDrawn="1"/>
        </p:nvSpPr>
        <p:spPr>
          <a:xfrm>
            <a:off x="6289119" y="799317"/>
            <a:ext cx="1261872" cy="12618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4F40A-5592-5744-BFD7-61B04D70BFE7}" type="datetime1">
              <a:rPr lang="en-US" noProof="0" smtClean="0"/>
              <a:t>3/24/2025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ADD13A9-A8EA-4B1C-AE31-FE189E0E8B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56275" y="235108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A2BAC124-81DA-4B8B-86CD-75C69A4D0D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67235" y="235108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B493D355-B592-4395-8255-D1D4FB1CF1A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56275" y="525854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D0A496BB-AA13-44AE-AFA6-30D4ED5099E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67235" y="525854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0" name="Picture Placeholder 9">
            <a:extLst>
              <a:ext uri="{FF2B5EF4-FFF2-40B4-BE49-F238E27FC236}">
                <a16:creationId xmlns:a16="http://schemas.microsoft.com/office/drawing/2014/main" id="{8E97E18E-0E31-B542-9578-D6E4DCD84680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454143" y="966213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4" name="Picture Placeholder 9">
            <a:extLst>
              <a:ext uri="{FF2B5EF4-FFF2-40B4-BE49-F238E27FC236}">
                <a16:creationId xmlns:a16="http://schemas.microsoft.com/office/drawing/2014/main" id="{7602DDF7-46BD-6045-BDB0-45F47B0B6A9C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865103" y="965277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</p:spTree>
    <p:extLst>
      <p:ext uri="{BB962C8B-B14F-4D97-AF65-F5344CB8AC3E}">
        <p14:creationId xmlns:p14="http://schemas.microsoft.com/office/powerpoint/2010/main" val="1820464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Icon Bullets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>
            <a:extLst>
              <a:ext uri="{FF2B5EF4-FFF2-40B4-BE49-F238E27FC236}">
                <a16:creationId xmlns:a16="http://schemas.microsoft.com/office/drawing/2014/main" id="{86F73ED6-3B3B-5A45-912C-FCFD7D53593C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3702940"/>
            <a:ext cx="1261872" cy="126187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Picture Placeholder 9">
            <a:extLst>
              <a:ext uri="{FF2B5EF4-FFF2-40B4-BE49-F238E27FC236}">
                <a16:creationId xmlns:a16="http://schemas.microsoft.com/office/drawing/2014/main" id="{B5971407-B12A-EE45-895D-769807DFC767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865103" y="3869836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6215321-76D7-AD41-B779-DE347C617DB3}"/>
              </a:ext>
            </a:extLst>
          </p:cNvPr>
          <p:cNvSpPr>
            <a:spLocks noChangeAspect="1"/>
          </p:cNvSpPr>
          <p:nvPr userDrawn="1"/>
        </p:nvSpPr>
        <p:spPr>
          <a:xfrm>
            <a:off x="6288183" y="3706777"/>
            <a:ext cx="1261872" cy="12618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Picture Placeholder 9">
            <a:extLst>
              <a:ext uri="{FF2B5EF4-FFF2-40B4-BE49-F238E27FC236}">
                <a16:creationId xmlns:a16="http://schemas.microsoft.com/office/drawing/2014/main" id="{E61684B2-1403-BD44-80B1-6A5C0D0A3C67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6454143" y="3873673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B87B079-A5F0-D34B-90BD-17403B51EF47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799317"/>
            <a:ext cx="1261872" cy="12618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7169BE7-153A-034D-B3C8-A226C22DE09C}"/>
              </a:ext>
            </a:extLst>
          </p:cNvPr>
          <p:cNvSpPr>
            <a:spLocks noChangeAspect="1"/>
          </p:cNvSpPr>
          <p:nvPr userDrawn="1"/>
        </p:nvSpPr>
        <p:spPr>
          <a:xfrm>
            <a:off x="6288183" y="799317"/>
            <a:ext cx="1261872" cy="12618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Picture Placeholder 9">
            <a:extLst>
              <a:ext uri="{FF2B5EF4-FFF2-40B4-BE49-F238E27FC236}">
                <a16:creationId xmlns:a16="http://schemas.microsoft.com/office/drawing/2014/main" id="{604C6493-8619-1749-A32C-8C1C4E875339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454143" y="966213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32" name="Picture Placeholder 9">
            <a:extLst>
              <a:ext uri="{FF2B5EF4-FFF2-40B4-BE49-F238E27FC236}">
                <a16:creationId xmlns:a16="http://schemas.microsoft.com/office/drawing/2014/main" id="{EE25A905-577F-154D-BA89-4F485EEBC4BD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865103" y="965277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7F711-7020-994E-A797-D04033A0CF12}" type="datetime1">
              <a:rPr lang="en-US" noProof="0" smtClean="0"/>
              <a:t>3/24/2025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ADD13A9-A8EA-4B1C-AE31-FE189E0E8B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56275" y="235108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A2BAC124-81DA-4B8B-86CD-75C69A4D0D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67235" y="235108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B493D355-B592-4395-8255-D1D4FB1CF1A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56275" y="525854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D0A496BB-AA13-44AE-AFA6-30D4ED5099E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67235" y="525854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</p:spTree>
    <p:extLst>
      <p:ext uri="{BB962C8B-B14F-4D97-AF65-F5344CB8AC3E}">
        <p14:creationId xmlns:p14="http://schemas.microsoft.com/office/powerpoint/2010/main" val="3254131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 Icon Bullets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>
            <a:extLst>
              <a:ext uri="{FF2B5EF4-FFF2-40B4-BE49-F238E27FC236}">
                <a16:creationId xmlns:a16="http://schemas.microsoft.com/office/drawing/2014/main" id="{3B87B079-A5F0-D34B-90BD-17403B51EF47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2234226"/>
            <a:ext cx="1261872" cy="12618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7169BE7-153A-034D-B3C8-A226C22DE09C}"/>
              </a:ext>
            </a:extLst>
          </p:cNvPr>
          <p:cNvSpPr>
            <a:spLocks noChangeAspect="1"/>
          </p:cNvSpPr>
          <p:nvPr userDrawn="1"/>
        </p:nvSpPr>
        <p:spPr>
          <a:xfrm>
            <a:off x="6288183" y="2234226"/>
            <a:ext cx="1261872" cy="12618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Picture Placeholder 9">
            <a:extLst>
              <a:ext uri="{FF2B5EF4-FFF2-40B4-BE49-F238E27FC236}">
                <a16:creationId xmlns:a16="http://schemas.microsoft.com/office/drawing/2014/main" id="{604C6493-8619-1749-A32C-8C1C4E875339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454143" y="2401122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32" name="Picture Placeholder 9">
            <a:extLst>
              <a:ext uri="{FF2B5EF4-FFF2-40B4-BE49-F238E27FC236}">
                <a16:creationId xmlns:a16="http://schemas.microsoft.com/office/drawing/2014/main" id="{EE25A905-577F-154D-BA89-4F485EEBC4BD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865103" y="2400186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7F711-7020-994E-A797-D04033A0CF12}" type="datetime1">
              <a:rPr lang="en-US" noProof="0" smtClean="0"/>
              <a:t>3/24/2025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ADD13A9-A8EA-4B1C-AE31-FE189E0E8B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56275" y="3785996"/>
            <a:ext cx="2325688" cy="1503455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A2BAC124-81DA-4B8B-86CD-75C69A4D0D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67235" y="3785996"/>
            <a:ext cx="2325688" cy="1503455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</p:spTree>
    <p:extLst>
      <p:ext uri="{BB962C8B-B14F-4D97-AF65-F5344CB8AC3E}">
        <p14:creationId xmlns:p14="http://schemas.microsoft.com/office/powerpoint/2010/main" val="2465061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Icon Bullets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Oval 31">
            <a:extLst>
              <a:ext uri="{FF2B5EF4-FFF2-40B4-BE49-F238E27FC236}">
                <a16:creationId xmlns:a16="http://schemas.microsoft.com/office/drawing/2014/main" id="{F625DE42-6A2A-D745-B1F8-2AF2793533BE}"/>
              </a:ext>
            </a:extLst>
          </p:cNvPr>
          <p:cNvSpPr>
            <a:spLocks noChangeAspect="1"/>
          </p:cNvSpPr>
          <p:nvPr userDrawn="1"/>
        </p:nvSpPr>
        <p:spPr>
          <a:xfrm>
            <a:off x="8404601" y="3981394"/>
            <a:ext cx="1042415" cy="104241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3" name="Picture Placeholder 9">
            <a:extLst>
              <a:ext uri="{FF2B5EF4-FFF2-40B4-BE49-F238E27FC236}">
                <a16:creationId xmlns:a16="http://schemas.microsoft.com/office/drawing/2014/main" id="{A87D37E3-62A9-1F44-8520-EBED16BF1C0F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535100" y="4123125"/>
            <a:ext cx="781417" cy="758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5F8797D-AFBD-534A-AC82-DE2B7BAECE83}"/>
              </a:ext>
            </a:extLst>
          </p:cNvPr>
          <p:cNvSpPr>
            <a:spLocks noChangeAspect="1"/>
          </p:cNvSpPr>
          <p:nvPr userDrawn="1"/>
        </p:nvSpPr>
        <p:spPr>
          <a:xfrm>
            <a:off x="8404601" y="1932281"/>
            <a:ext cx="1042415" cy="10424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Picture Placeholder 9">
            <a:extLst>
              <a:ext uri="{FF2B5EF4-FFF2-40B4-BE49-F238E27FC236}">
                <a16:creationId xmlns:a16="http://schemas.microsoft.com/office/drawing/2014/main" id="{EFE809D2-16A3-B143-BC10-FEC397E62C62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8535100" y="2074012"/>
            <a:ext cx="781417" cy="758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69370-372E-0846-B090-5E6EF97A3B62}" type="datetime1">
              <a:rPr lang="en-US" noProof="0" smtClean="0"/>
              <a:t>3/24/2025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ADD13A9-A8EA-4B1C-AE31-FE189E0E8B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89670" y="1840992"/>
            <a:ext cx="2095046" cy="1225056"/>
          </a:xfrm>
        </p:spPr>
        <p:txBody>
          <a:bodyPr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A2BAC124-81DA-4B8B-86CD-75C69A4D0D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519533" y="1840992"/>
            <a:ext cx="2095046" cy="1225056"/>
          </a:xfrm>
        </p:spPr>
        <p:txBody>
          <a:bodyPr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B493D355-B592-4395-8255-D1D4FB1CF1A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9670" y="3891529"/>
            <a:ext cx="2095046" cy="1222144"/>
          </a:xfrm>
        </p:spPr>
        <p:txBody>
          <a:bodyPr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D0A496BB-AA13-44AE-AFA6-30D4ED5099E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519533" y="3891529"/>
            <a:ext cx="2095046" cy="1222144"/>
          </a:xfrm>
        </p:spPr>
        <p:txBody>
          <a:bodyPr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3963115-25B3-494B-9A13-AC92EFE94C09}"/>
              </a:ext>
            </a:extLst>
          </p:cNvPr>
          <p:cNvSpPr>
            <a:spLocks noChangeAspect="1"/>
          </p:cNvSpPr>
          <p:nvPr userDrawn="1"/>
        </p:nvSpPr>
        <p:spPr>
          <a:xfrm>
            <a:off x="5070995" y="1932281"/>
            <a:ext cx="1042415" cy="104241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Picture Placeholder 9">
            <a:extLst>
              <a:ext uri="{FF2B5EF4-FFF2-40B4-BE49-F238E27FC236}">
                <a16:creationId xmlns:a16="http://schemas.microsoft.com/office/drawing/2014/main" id="{3C759269-D6E6-2B41-8BEE-8B5AFB809B6A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201494" y="2074012"/>
            <a:ext cx="781417" cy="758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3E569D5-DC38-7C46-95CD-ACFBFBF591A2}"/>
              </a:ext>
            </a:extLst>
          </p:cNvPr>
          <p:cNvSpPr>
            <a:spLocks noChangeAspect="1"/>
          </p:cNvSpPr>
          <p:nvPr userDrawn="1"/>
        </p:nvSpPr>
        <p:spPr>
          <a:xfrm>
            <a:off x="5070995" y="3981394"/>
            <a:ext cx="1042415" cy="104241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Picture Placeholder 9">
            <a:extLst>
              <a:ext uri="{FF2B5EF4-FFF2-40B4-BE49-F238E27FC236}">
                <a16:creationId xmlns:a16="http://schemas.microsoft.com/office/drawing/2014/main" id="{E8396DFD-D667-2648-9BE4-6237690F7999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5201494" y="4123125"/>
            <a:ext cx="781417" cy="758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</p:spTree>
    <p:extLst>
      <p:ext uri="{BB962C8B-B14F-4D97-AF65-F5344CB8AC3E}">
        <p14:creationId xmlns:p14="http://schemas.microsoft.com/office/powerpoint/2010/main" val="2929901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8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6ACA6CA-E140-824D-8E8B-5CC5036BDBAE}" type="datetime1">
              <a:rPr lang="en-US" noProof="0" smtClean="0"/>
              <a:pPr/>
              <a:t>3/24/2025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endParaRPr lang="en-US" noProof="0" dirty="0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63915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59" r:id="rId4"/>
    <p:sldLayoutId id="2147483860" r:id="rId5"/>
    <p:sldLayoutId id="2147483861" r:id="rId6"/>
    <p:sldLayoutId id="2147483862" r:id="rId7"/>
    <p:sldLayoutId id="2147483864" r:id="rId8"/>
    <p:sldLayoutId id="2147483863" r:id="rId9"/>
    <p:sldLayoutId id="2147483858" r:id="rId10"/>
    <p:sldLayoutId id="2147483865" r:id="rId11"/>
    <p:sldLayoutId id="2147483844" r:id="rId12"/>
    <p:sldLayoutId id="2147483845" r:id="rId13"/>
    <p:sldLayoutId id="2147483846" r:id="rId14"/>
    <p:sldLayoutId id="2147483866" r:id="rId15"/>
    <p:sldLayoutId id="2147483847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9BF37-0CB7-4B2F-8C0A-8E54E813EA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CISC and RISC Processors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338DED-DDED-4598-860C-2E952B900D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874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18219-459E-42F5-9D38-743E1040D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CISC processor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E3D439B-234B-4CFA-92B3-F079490E7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10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E175C3-827A-4E96-9286-7198E5CA159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68800" y="2063749"/>
            <a:ext cx="10827900" cy="4498521"/>
          </a:xfrm>
        </p:spPr>
        <p:txBody>
          <a:bodyPr>
            <a:normAutofit fontScale="40000" lnSpcReduction="20000"/>
          </a:bodyPr>
          <a:lstStyle/>
          <a:p>
            <a:r>
              <a:rPr lang="en-US" dirty="0"/>
              <a:t>.</a:t>
            </a:r>
          </a:p>
          <a:p>
            <a:pPr algn="l"/>
            <a:r>
              <a:rPr lang="en-US" b="1" dirty="0"/>
              <a:t>Disadvantages of CISC Processors</a:t>
            </a:r>
          </a:p>
          <a:p>
            <a:pPr algn="l">
              <a:buFont typeface="+mj-lt"/>
              <a:buAutoNum type="arabicPeriod"/>
            </a:pPr>
            <a:r>
              <a:rPr lang="en-US" b="1" dirty="0"/>
              <a:t>CISC chips are slower </a:t>
            </a:r>
            <a:r>
              <a:rPr lang="en-US" dirty="0"/>
              <a:t>than RSIC chips to execute per instruction cycle on each program.</a:t>
            </a:r>
          </a:p>
          <a:p>
            <a:pPr algn="l">
              <a:buFont typeface="+mj-lt"/>
              <a:buAutoNum type="arabicPeriod"/>
            </a:pPr>
            <a:r>
              <a:rPr lang="en-US" dirty="0"/>
              <a:t>The performance of the machine decreases due to the slowness of the clock speed.</a:t>
            </a:r>
          </a:p>
          <a:p>
            <a:pPr algn="l">
              <a:buFont typeface="+mj-lt"/>
              <a:buAutoNum type="arabicPeriod"/>
            </a:pPr>
            <a:r>
              <a:rPr lang="en-US" dirty="0"/>
              <a:t>Executing the </a:t>
            </a:r>
            <a:r>
              <a:rPr lang="en-US" b="1" dirty="0"/>
              <a:t>pipeline in the CISC processor </a:t>
            </a:r>
            <a:r>
              <a:rPr lang="en-US" dirty="0"/>
              <a:t>makes it complicated to use.</a:t>
            </a:r>
          </a:p>
          <a:p>
            <a:pPr algn="l">
              <a:buFont typeface="+mj-lt"/>
              <a:buAutoNum type="arabicPeriod"/>
            </a:pPr>
            <a:r>
              <a:rPr lang="en-US" dirty="0"/>
              <a:t>The </a:t>
            </a:r>
            <a:r>
              <a:rPr lang="en-US" b="1" dirty="0"/>
              <a:t>CISC chips require more transistors </a:t>
            </a:r>
            <a:r>
              <a:rPr lang="en-US" dirty="0"/>
              <a:t>as compared to RISC design.</a:t>
            </a:r>
          </a:p>
          <a:p>
            <a:pPr algn="l">
              <a:buFont typeface="+mj-lt"/>
              <a:buAutoNum type="arabicPeriod"/>
            </a:pPr>
            <a:r>
              <a:rPr lang="en-US" dirty="0"/>
              <a:t>In CISC it uses only 20% of existing instructions in a programming event.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687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89D3F78-BD34-4230-AAAA-0F08DA713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F96B15-8338-45D5-A943-561235072D66}" type="slidenum"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A3206A-85B3-4806-BF89-C3CF9FACC2FB}"/>
              </a:ext>
            </a:extLst>
          </p:cNvPr>
          <p:cNvSpPr txBox="1"/>
          <p:nvPr/>
        </p:nvSpPr>
        <p:spPr>
          <a:xfrm>
            <a:off x="858981" y="629926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https://www.javatpoint.com/risc-vs-cisc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AF8BCC-1CF2-46C7-A139-DB00D83CE6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5381" y="310239"/>
            <a:ext cx="6819901" cy="5548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684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84555-E40E-486B-95F8-089423CB5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RISC processor</a:t>
            </a:r>
            <a:br>
              <a:rPr lang="en-US" dirty="0"/>
            </a:b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42D227F-C1E0-40A3-BE3C-09AA7E810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3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4E67C8-7904-48F4-ADBE-FAD2D7A7B2F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840" y="2406649"/>
            <a:ext cx="11218260" cy="4155621"/>
          </a:xfrm>
        </p:spPr>
        <p:txBody>
          <a:bodyPr>
            <a:normAutofit fontScale="47500" lnSpcReduction="20000"/>
          </a:bodyPr>
          <a:lstStyle/>
          <a:p>
            <a:pPr algn="l"/>
            <a:r>
              <a:rPr lang="en-US" dirty="0"/>
              <a:t>RISC stands for </a:t>
            </a:r>
            <a:r>
              <a:rPr lang="en-US" b="1" dirty="0"/>
              <a:t>Reduced Instruction Set Computer Processor</a:t>
            </a:r>
            <a:r>
              <a:rPr lang="en-US" dirty="0"/>
              <a:t>,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/>
              <a:t>A microprocessor architecture with a simple collection and highly customized set of instructions. 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/>
              <a:t>It is built to minimize the instruction execution time by optimizing and limiting the number of instructions. It means each </a:t>
            </a:r>
            <a:r>
              <a:rPr lang="en-US" b="1" dirty="0"/>
              <a:t>instruction cycle requires only one clock cycle</a:t>
            </a:r>
            <a:r>
              <a:rPr lang="en-US" dirty="0"/>
              <a:t>, 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/>
              <a:t>And each cycle contains three parameters: </a:t>
            </a:r>
            <a:r>
              <a:rPr lang="en-US" b="1" dirty="0"/>
              <a:t>fetch, decode and execute</a:t>
            </a:r>
            <a:r>
              <a:rPr lang="en-US" dirty="0"/>
              <a:t>.  .</a:t>
            </a:r>
            <a:r>
              <a:rPr lang="en-US" b="1" dirty="0"/>
              <a:t>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087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355CD-2D68-4179-AB1D-4C7CD69B4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C756222-8654-4FBA-B91B-B2B639994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4</a:t>
            </a:fld>
            <a:endParaRPr lang="en-US" noProof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F2BBEC-6B7D-451D-A618-8C916B1423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26604"/>
            <a:ext cx="12192000" cy="5156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995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84555-E40E-486B-95F8-089423CB5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RISC processor</a:t>
            </a:r>
            <a:br>
              <a:rPr lang="en-US" dirty="0"/>
            </a:b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42D227F-C1E0-40A3-BE3C-09AA7E810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F96B15-8338-45D5-A943-561235072D66}" type="slidenum"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4E67C8-7904-48F4-ADBE-FAD2D7A7B2F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6850" y="2406649"/>
            <a:ext cx="11456550" cy="4155621"/>
          </a:xfrm>
        </p:spPr>
        <p:txBody>
          <a:bodyPr>
            <a:normAutofit fontScale="47500" lnSpcReduction="20000"/>
          </a:bodyPr>
          <a:lstStyle/>
          <a:p>
            <a:pPr algn="l"/>
            <a:r>
              <a:rPr lang="en-US" b="1" dirty="0"/>
              <a:t>Advantages of RISC Processor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dirty="0"/>
              <a:t>The RISC processor's performance </a:t>
            </a:r>
            <a:r>
              <a:rPr lang="en-US" b="1" dirty="0"/>
              <a:t>is better due to the simple and limited </a:t>
            </a:r>
            <a:r>
              <a:rPr lang="en-US" dirty="0"/>
              <a:t>number of the instruction set.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dirty="0"/>
              <a:t>It requires several transistors that make it </a:t>
            </a:r>
            <a:r>
              <a:rPr lang="en-US" b="1" dirty="0"/>
              <a:t>cheaper to design.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dirty="0"/>
              <a:t>RISC allows the instruction to use free space on a microprocessor because of its simplicity.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dirty="0"/>
              <a:t>RISC processor is </a:t>
            </a:r>
            <a:r>
              <a:rPr lang="en-US" b="1" dirty="0"/>
              <a:t>simpler than a CISC processor </a:t>
            </a:r>
            <a:r>
              <a:rPr lang="en-US" dirty="0"/>
              <a:t>because of its simple and quick design, and it can complete its work in one clock cycle.</a:t>
            </a:r>
          </a:p>
        </p:txBody>
      </p:sp>
    </p:spTree>
    <p:extLst>
      <p:ext uri="{BB962C8B-B14F-4D97-AF65-F5344CB8AC3E}">
        <p14:creationId xmlns:p14="http://schemas.microsoft.com/office/powerpoint/2010/main" val="3329239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84555-E40E-486B-95F8-089423CB5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RISC processor</a:t>
            </a:r>
            <a:br>
              <a:rPr lang="en-US" dirty="0"/>
            </a:b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42D227F-C1E0-40A3-BE3C-09AA7E810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F96B15-8338-45D5-A943-561235072D66}" type="slidenum"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4E67C8-7904-48F4-ADBE-FAD2D7A7B2F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5" y="2224422"/>
            <a:ext cx="11513700" cy="4157739"/>
          </a:xfrm>
        </p:spPr>
        <p:txBody>
          <a:bodyPr>
            <a:normAutofit fontScale="47500" lnSpcReduction="20000"/>
          </a:bodyPr>
          <a:lstStyle/>
          <a:p>
            <a:r>
              <a:rPr lang="en-US" dirty="0"/>
              <a:t> </a:t>
            </a:r>
          </a:p>
          <a:p>
            <a:pPr algn="l"/>
            <a:r>
              <a:rPr lang="en-US" b="1" dirty="0"/>
              <a:t>Disadvantages of RISC Processor</a:t>
            </a:r>
          </a:p>
          <a:p>
            <a:pPr marL="457200" indent="-457200" algn="l" defTabSz="200025">
              <a:buFont typeface="Wingdings" panose="05000000000000000000" pitchFamily="2" charset="2"/>
              <a:buChar char="Ø"/>
              <a:tabLst>
                <a:tab pos="285750" algn="l"/>
                <a:tab pos="342900" algn="l"/>
                <a:tab pos="400050" algn="l"/>
              </a:tabLst>
            </a:pPr>
            <a:r>
              <a:rPr lang="en-US" dirty="0"/>
              <a:t>The RISC processor's performance may vary according to the code executed because </a:t>
            </a:r>
            <a:r>
              <a:rPr lang="en-US" b="1" dirty="0"/>
              <a:t>subsequent instructions may depend on the previous instruction for their execution in a cycle</a:t>
            </a:r>
            <a:r>
              <a:rPr lang="en-US" dirty="0"/>
              <a:t>.</a:t>
            </a:r>
          </a:p>
          <a:p>
            <a:pPr marL="457200" indent="-457200" algn="l" defTabSz="200025">
              <a:buFont typeface="Wingdings" panose="05000000000000000000" pitchFamily="2" charset="2"/>
              <a:buChar char="Ø"/>
              <a:tabLst>
                <a:tab pos="285750" algn="l"/>
                <a:tab pos="342900" algn="l"/>
                <a:tab pos="400050" algn="l"/>
              </a:tabLst>
            </a:pPr>
            <a:r>
              <a:rPr lang="en-US" dirty="0"/>
              <a:t>Programmers and compilers often use complex instructions.</a:t>
            </a:r>
          </a:p>
          <a:p>
            <a:pPr marL="457200" indent="-457200" algn="l" defTabSz="200025">
              <a:buFont typeface="Wingdings" panose="05000000000000000000" pitchFamily="2" charset="2"/>
              <a:buChar char="Ø"/>
              <a:tabLst>
                <a:tab pos="285750" algn="l"/>
                <a:tab pos="342900" algn="l"/>
                <a:tab pos="400050" algn="l"/>
              </a:tabLst>
            </a:pPr>
            <a:r>
              <a:rPr lang="en-US" dirty="0"/>
              <a:t>RISC processors require very </a:t>
            </a:r>
            <a:r>
              <a:rPr lang="en-US" b="1" dirty="0"/>
              <a:t>fast memory to save various instructions </a:t>
            </a:r>
            <a:r>
              <a:rPr lang="en-US" dirty="0"/>
              <a:t>that require a large collection of cache memory to respond to the instruction in a short time.</a:t>
            </a:r>
          </a:p>
        </p:txBody>
      </p:sp>
    </p:spTree>
    <p:extLst>
      <p:ext uri="{BB962C8B-B14F-4D97-AF65-F5344CB8AC3E}">
        <p14:creationId xmlns:p14="http://schemas.microsoft.com/office/powerpoint/2010/main" val="2109035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89D3F78-BD34-4230-AAAA-0F08DA713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7</a:t>
            </a:fld>
            <a:endParaRPr lang="en-US" noProof="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5CBE3FF-B743-4599-9533-CD421E6A88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6045" y="730907"/>
            <a:ext cx="8036936" cy="509692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5A3206A-85B3-4806-BF89-C3CF9FACC2FB}"/>
              </a:ext>
            </a:extLst>
          </p:cNvPr>
          <p:cNvSpPr txBox="1"/>
          <p:nvPr/>
        </p:nvSpPr>
        <p:spPr>
          <a:xfrm>
            <a:off x="858981" y="629926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https://www.javatpoint.com/risc-vs-cisc</a:t>
            </a:r>
          </a:p>
        </p:txBody>
      </p:sp>
    </p:spTree>
    <p:extLst>
      <p:ext uri="{BB962C8B-B14F-4D97-AF65-F5344CB8AC3E}">
        <p14:creationId xmlns:p14="http://schemas.microsoft.com/office/powerpoint/2010/main" val="396283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C050305-905E-4E60-A72C-81B995C25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8</a:t>
            </a:fld>
            <a:endParaRPr lang="en-US" noProof="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6C5BE8-5476-4167-8633-648E9F9FE0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240" y="1063416"/>
            <a:ext cx="11255520" cy="4793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9252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18219-459E-42F5-9D38-743E1040D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CISC processor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E3D439B-234B-4CFA-92B3-F079490E7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F96B15-8338-45D5-A943-561235072D66}" type="slidenum"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E175C3-827A-4E96-9286-7198E5CA159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92550" y="2254249"/>
            <a:ext cx="11456550" cy="4308021"/>
          </a:xfrm>
        </p:spPr>
        <p:txBody>
          <a:bodyPr>
            <a:normAutofit fontScale="40000" lnSpcReduction="20000"/>
          </a:bodyPr>
          <a:lstStyle/>
          <a:p>
            <a:pPr algn="l"/>
            <a:r>
              <a:rPr lang="en-US" b="1" dirty="0"/>
              <a:t>Advantages of CISC Processors</a:t>
            </a:r>
          </a:p>
          <a:p>
            <a:pPr algn="l">
              <a:buFont typeface="+mj-lt"/>
              <a:buAutoNum type="arabicPeriod"/>
            </a:pPr>
            <a:r>
              <a:rPr lang="en-US" dirty="0"/>
              <a:t>The </a:t>
            </a:r>
            <a:r>
              <a:rPr lang="en-US" b="1" dirty="0"/>
              <a:t>compiler requires little effort </a:t>
            </a:r>
            <a:r>
              <a:rPr lang="en-US" dirty="0"/>
              <a:t>to translate high-level programs or statement languages into assembly or machine language in CISC processors.</a:t>
            </a:r>
          </a:p>
          <a:p>
            <a:pPr algn="l">
              <a:buFont typeface="+mj-lt"/>
              <a:buAutoNum type="arabicPeriod"/>
            </a:pPr>
            <a:r>
              <a:rPr lang="en-US" dirty="0"/>
              <a:t>The </a:t>
            </a:r>
            <a:r>
              <a:rPr lang="en-US" b="1" dirty="0"/>
              <a:t>code length is quite short</a:t>
            </a:r>
            <a:r>
              <a:rPr lang="en-US" dirty="0"/>
              <a:t>, which minimizes the memory requirement.</a:t>
            </a:r>
          </a:p>
          <a:p>
            <a:pPr algn="l">
              <a:buFont typeface="+mj-lt"/>
              <a:buAutoNum type="arabicPeriod"/>
            </a:pPr>
            <a:r>
              <a:rPr lang="en-US" dirty="0"/>
              <a:t>To store the instruction on each CISC, it requires very less RAM.</a:t>
            </a:r>
          </a:p>
          <a:p>
            <a:pPr algn="l">
              <a:buFont typeface="+mj-lt"/>
              <a:buAutoNum type="arabicPeriod"/>
            </a:pPr>
            <a:r>
              <a:rPr lang="en-US" b="1" dirty="0"/>
              <a:t>Execution of a single instruction requires several low-level tasks</a:t>
            </a:r>
            <a:r>
              <a:rPr lang="en-US" dirty="0"/>
              <a:t>.</a:t>
            </a:r>
          </a:p>
          <a:p>
            <a:pPr algn="l">
              <a:buFont typeface="+mj-lt"/>
              <a:buAutoNum type="arabicPeriod"/>
            </a:pPr>
            <a:r>
              <a:rPr lang="en-US" dirty="0"/>
              <a:t>CISC </a:t>
            </a:r>
            <a:r>
              <a:rPr lang="en-US" b="1" dirty="0"/>
              <a:t>creates a process to manage power </a:t>
            </a:r>
            <a:r>
              <a:rPr lang="en-US" dirty="0"/>
              <a:t>usage that adjusts clock speed and voltage.</a:t>
            </a:r>
          </a:p>
          <a:p>
            <a:pPr algn="l">
              <a:buFont typeface="+mj-lt"/>
              <a:buAutoNum type="arabicPeriod"/>
            </a:pPr>
            <a:r>
              <a:rPr lang="en-US" dirty="0"/>
              <a:t>It uses fewer instructions set to perform the same instruction as the RISC.</a:t>
            </a:r>
          </a:p>
        </p:txBody>
      </p:sp>
    </p:spTree>
    <p:extLst>
      <p:ext uri="{BB962C8B-B14F-4D97-AF65-F5344CB8AC3E}">
        <p14:creationId xmlns:p14="http://schemas.microsoft.com/office/powerpoint/2010/main" val="38914492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741836_Beginning of the year procedures_AAS_v5" id="{51CF042C-A21F-4772-ACB5-34142877F475}" vid="{78ABB5F0-5DDF-4844-A82C-FEADF47C5BA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983CA34-C6E2-49BA-ACFF-78ADEC0C28FA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570D0EAE-52CD-493E-A174-3A7CD0E9C7B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CB9AE35-8A31-4380-94A6-86E5DFCDD12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Beginning of the year procedures</Template>
  <TotalTime>4202</TotalTime>
  <Words>421</Words>
  <Application>Microsoft Office PowerPoint</Application>
  <PresentationFormat>Widescreen</PresentationFormat>
  <Paragraphs>45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Century Gothic</vt:lpstr>
      <vt:lpstr>Wingdings</vt:lpstr>
      <vt:lpstr>Wingdings 3</vt:lpstr>
      <vt:lpstr>Ion Boardroom</vt:lpstr>
      <vt:lpstr>CISC and RISC Processors</vt:lpstr>
      <vt:lpstr>PowerPoint Presentation</vt:lpstr>
      <vt:lpstr>RISC processor </vt:lpstr>
      <vt:lpstr>PowerPoint Presentation</vt:lpstr>
      <vt:lpstr>RISC processor </vt:lpstr>
      <vt:lpstr>RISC processor </vt:lpstr>
      <vt:lpstr>PowerPoint Presentation</vt:lpstr>
      <vt:lpstr>PowerPoint Presentation</vt:lpstr>
      <vt:lpstr>CISC processor</vt:lpstr>
      <vt:lpstr>CISC processor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Beginning of the Year Procedures</dc:title>
  <dc:creator>Shamim</dc:creator>
  <cp:lastModifiedBy>Shamim</cp:lastModifiedBy>
  <cp:revision>81</cp:revision>
  <dcterms:created xsi:type="dcterms:W3CDTF">2024-03-11T15:10:33Z</dcterms:created>
  <dcterms:modified xsi:type="dcterms:W3CDTF">2025-03-24T07:13:20Z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