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  <p:sldMasterId id="2147483867" r:id="rId5"/>
  </p:sldMasterIdLst>
  <p:notesMasterIdLst>
    <p:notesMasterId r:id="rId14"/>
  </p:notesMasterIdLst>
  <p:handoutMasterIdLst>
    <p:handoutMasterId r:id="rId15"/>
  </p:handoutMasterIdLst>
  <p:sldIdLst>
    <p:sldId id="325" r:id="rId6"/>
    <p:sldId id="323" r:id="rId7"/>
    <p:sldId id="324" r:id="rId8"/>
    <p:sldId id="322" r:id="rId9"/>
    <p:sldId id="311" r:id="rId10"/>
    <p:sldId id="315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b00bed9c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b00bed9c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560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64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56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73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37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091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7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403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780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624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3"/>
          <p:cNvSpPr/>
          <p:nvPr/>
        </p:nvSpPr>
        <p:spPr>
          <a:xfrm>
            <a:off x="2022249" y="1965195"/>
            <a:ext cx="64400" cy="292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2433233" y="1965200"/>
            <a:ext cx="8329200" cy="29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7035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 layout 5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4"/>
          <p:cNvSpPr/>
          <p:nvPr/>
        </p:nvSpPr>
        <p:spPr>
          <a:xfrm>
            <a:off x="6716667" y="1001400"/>
            <a:ext cx="4855200" cy="4855200"/>
          </a:xfrm>
          <a:prstGeom prst="rect">
            <a:avLst/>
          </a:pr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897267" y="1231600"/>
            <a:ext cx="4494000" cy="4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2400">
                <a:solidFill>
                  <a:srgbClr val="FFFFFF"/>
                </a:solidFill>
              </a:defRPr>
            </a:lvl1pPr>
            <a:lvl2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867">
                <a:solidFill>
                  <a:srgbClr val="FFFFFF"/>
                </a:solidFill>
              </a:defRPr>
            </a:lvl2pPr>
            <a:lvl3pPr marL="1828754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867">
                <a:solidFill>
                  <a:srgbClr val="FFFFFF"/>
                </a:solidFill>
              </a:defRPr>
            </a:lvl3pPr>
            <a:lvl4pPr marL="2438339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4pPr>
            <a:lvl5pPr marL="3047924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867">
                <a:solidFill>
                  <a:srgbClr val="FFFFFF"/>
                </a:solidFill>
              </a:defRPr>
            </a:lvl5pPr>
            <a:lvl6pPr marL="3657509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867">
                <a:solidFill>
                  <a:srgbClr val="FFFFFF"/>
                </a:solidFill>
              </a:defRPr>
            </a:lvl6pPr>
            <a:lvl7pPr marL="4267093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7pPr>
            <a:lvl8pPr marL="4876678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867">
                <a:solidFill>
                  <a:srgbClr val="FFFFFF"/>
                </a:solidFill>
              </a:defRPr>
            </a:lvl8pPr>
            <a:lvl9pPr marL="5486263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2633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15"/>
          <p:cNvSpPr/>
          <p:nvPr/>
        </p:nvSpPr>
        <p:spPr>
          <a:xfrm>
            <a:off x="2022249" y="1965195"/>
            <a:ext cx="64400" cy="29276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433233" y="1965200"/>
            <a:ext cx="8329200" cy="29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61616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79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7" name="Google Shape;67;p16"/>
          <p:cNvCxnSpPr/>
          <p:nvPr/>
        </p:nvCxnSpPr>
        <p:spPr>
          <a:xfrm>
            <a:off x="4391600" y="1724600"/>
            <a:ext cx="3408800" cy="3408800"/>
          </a:xfrm>
          <a:prstGeom prst="straightConnector1">
            <a:avLst/>
          </a:prstGeom>
          <a:noFill/>
          <a:ln w="9525" cap="flat" cmpd="sng">
            <a:solidFill>
              <a:srgbClr val="F6F2D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5600" y="2443800"/>
            <a:ext cx="11349600" cy="1970400"/>
          </a:xfrm>
          <a:prstGeom prst="rect">
            <a:avLst/>
          </a:prstGeom>
          <a:solidFill>
            <a:srgbClr val="424E56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7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6134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91CA-D53D-45FF-82F0-B6CB10F3D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Harvard and Von Neuman, ARM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B1CF9-5B3E-48ED-898A-45D63F417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92734-F12B-4A63-9E1F-FFC64245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2E397-12DC-435E-AEED-5F9EEB26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E183B-31E6-447B-A478-B4EDFFA0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16858-2FE4-4C4B-AB70-07C10CE9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F1B69-C650-43DB-A261-B9AC319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7BD53-DC85-4788-B188-142A55E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8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4DA9-ECDE-4A2D-B6DA-39D39E7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88C2E-E63C-4961-9291-172A83F7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3266-2B02-4B23-B938-742181BF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3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4294967295"/>
          </p:nvPr>
        </p:nvSpPr>
        <p:spPr>
          <a:xfrm>
            <a:off x="1183600" y="474233"/>
            <a:ext cx="11653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SzPts val="990"/>
            </a:pPr>
            <a:r>
              <a:rPr lang="en" sz="3227" b="1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 Advantages of ARM Processor over Microprocessors</a:t>
            </a:r>
            <a:endParaRPr sz="3227" b="1">
              <a:solidFill>
                <a:srgbClr val="134F5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1" y="1356967"/>
            <a:ext cx="6638833" cy="373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868" y="1367167"/>
            <a:ext cx="5216233" cy="385473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756200" y="6171867"/>
            <a:ext cx="90284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 defTabSz="1219170">
              <a:lnSpc>
                <a:spcPct val="115000"/>
              </a:lnSpc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Availability of Development Tools</a:t>
            </a:r>
            <a:endParaRPr sz="16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756200" y="5765467"/>
            <a:ext cx="90284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 defTabSz="1219170">
              <a:lnSpc>
                <a:spcPct val="115000"/>
              </a:lnSpc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Efficiency and Performance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9405434" y="3147101"/>
            <a:ext cx="316701" cy="31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kern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atin typeface="Georgia"/>
                <a:cs typeface="Arial"/>
                <a:sym typeface="Arial"/>
              </a:rPr>
              <a:t>VS</a:t>
            </a: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00" y="5831500"/>
            <a:ext cx="316699" cy="31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00" y="6237900"/>
            <a:ext cx="316699" cy="3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2903034" y="3147101"/>
            <a:ext cx="316701" cy="31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sz="1867" kern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atin typeface="Georgia"/>
                <a:cs typeface="Arial"/>
                <a:sym typeface="Arial"/>
              </a:rPr>
              <a:t>VS</a:t>
            </a: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00" y="219867"/>
            <a:ext cx="1205533" cy="120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6750600" y="5765467"/>
            <a:ext cx="90284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 defTabSz="1219170">
              <a:lnSpc>
                <a:spcPct val="115000"/>
              </a:lnSpc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Industry Standard</a:t>
            </a:r>
            <a:endParaRPr sz="16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753167" y="6164033"/>
            <a:ext cx="90284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 defTabSz="1219170">
              <a:lnSpc>
                <a:spcPct val="115000"/>
              </a:lnSpc>
              <a:buClr>
                <a:srgbClr val="000000"/>
              </a:buClr>
            </a:pPr>
            <a:r>
              <a:rPr lang="en" sz="16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Register-Level Programming</a:t>
            </a:r>
            <a:endParaRPr sz="16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6000" y="5831500"/>
            <a:ext cx="316699" cy="31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6000" y="6237900"/>
            <a:ext cx="316699" cy="3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909815" y="5091300"/>
            <a:ext cx="469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Figure-Architecture of CISC and RISC processor</a:t>
            </a:r>
            <a:endParaRPr sz="1467" kern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467591" y="5156084"/>
            <a:ext cx="39136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Figure-Block diagram of MCU and MPU</a:t>
            </a:r>
            <a:endParaRPr sz="1467" kern="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B272B-E22D-4DB1-90B5-F45AD51B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B7C73-23C0-4065-BC83-C6AEBAB4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1" y="70658"/>
            <a:ext cx="5597236" cy="6716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97CDC-2359-4C49-A6BD-208EDDBDCE91}"/>
              </a:ext>
            </a:extLst>
          </p:cNvPr>
          <p:cNvSpPr txBox="1"/>
          <p:nvPr/>
        </p:nvSpPr>
        <p:spPr>
          <a:xfrm>
            <a:off x="609600" y="2526452"/>
            <a:ext cx="2092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Advanced RISC Machines</a:t>
            </a:r>
          </a:p>
        </p:txBody>
      </p:sp>
    </p:spTree>
    <p:extLst>
      <p:ext uri="{BB962C8B-B14F-4D97-AF65-F5344CB8AC3E}">
        <p14:creationId xmlns:p14="http://schemas.microsoft.com/office/powerpoint/2010/main" val="249301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BBED9-20BA-4A59-BC72-27BFD35E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D13B5-3F57-4392-8525-09395C39FBFC}"/>
              </a:ext>
            </a:extLst>
          </p:cNvPr>
          <p:cNvSpPr txBox="1"/>
          <p:nvPr/>
        </p:nvSpPr>
        <p:spPr>
          <a:xfrm>
            <a:off x="1672997" y="1905506"/>
            <a:ext cx="86795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ARM processors are also used for desktops and servers,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World's fastest supercomputer (</a:t>
            </a:r>
            <a:r>
              <a:rPr lang="en-US" sz="3200" dirty="0" err="1"/>
              <a:t>Fugaku</a:t>
            </a:r>
            <a:r>
              <a:rPr lang="en-US" sz="3200" dirty="0"/>
              <a:t>) from 2020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Over 230 billion ARM chips produced in 2022</a:t>
            </a:r>
          </a:p>
        </p:txBody>
      </p:sp>
    </p:spTree>
    <p:extLst>
      <p:ext uri="{BB962C8B-B14F-4D97-AF65-F5344CB8AC3E}">
        <p14:creationId xmlns:p14="http://schemas.microsoft.com/office/powerpoint/2010/main" val="428209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4203</TotalTime>
  <Words>79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Georgia</vt:lpstr>
      <vt:lpstr>Times New Roman</vt:lpstr>
      <vt:lpstr>Wingdings</vt:lpstr>
      <vt:lpstr>Wingdings 3</vt:lpstr>
      <vt:lpstr>Ion Boardroom</vt:lpstr>
      <vt:lpstr>Simple Light</vt:lpstr>
      <vt:lpstr>Harvard and Von Neuman, ARM </vt:lpstr>
      <vt:lpstr>PowerPoint Presentation</vt:lpstr>
      <vt:lpstr>PowerPoint Presentation</vt:lpstr>
      <vt:lpstr>PowerPoint Presentation</vt:lpstr>
      <vt:lpstr>8086</vt:lpstr>
      <vt:lpstr> Advantages of ARM Processor over Microprocessors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80</cp:revision>
  <dcterms:created xsi:type="dcterms:W3CDTF">2024-03-11T15:10:33Z</dcterms:created>
  <dcterms:modified xsi:type="dcterms:W3CDTF">2025-03-24T07:20:19Z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