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71" r:id="rId4"/>
    <p:sldId id="273" r:id="rId5"/>
    <p:sldId id="302" r:id="rId6"/>
    <p:sldId id="288" r:id="rId7"/>
    <p:sldId id="301" r:id="rId8"/>
    <p:sldId id="258" r:id="rId9"/>
    <p:sldId id="291" r:id="rId10"/>
    <p:sldId id="292" r:id="rId11"/>
    <p:sldId id="296" r:id="rId12"/>
    <p:sldId id="259" r:id="rId13"/>
    <p:sldId id="260" r:id="rId14"/>
    <p:sldId id="295" r:id="rId15"/>
    <p:sldId id="261" r:id="rId16"/>
    <p:sldId id="262" r:id="rId17"/>
    <p:sldId id="263" r:id="rId18"/>
    <p:sldId id="264" r:id="rId19"/>
    <p:sldId id="278" r:id="rId20"/>
    <p:sldId id="265" r:id="rId21"/>
    <p:sldId id="277" r:id="rId22"/>
    <p:sldId id="297" r:id="rId23"/>
    <p:sldId id="298" r:id="rId24"/>
    <p:sldId id="299" r:id="rId25"/>
    <p:sldId id="300" r:id="rId26"/>
    <p:sldId id="267" r:id="rId27"/>
    <p:sldId id="290" r:id="rId28"/>
    <p:sldId id="27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>
      <p:cViewPr varScale="1">
        <p:scale>
          <a:sx n="83" d="100"/>
          <a:sy n="83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E1E73-043A-4129-B281-8DC5D22B1C42}" type="datetimeFigureOut">
              <a:rPr lang="en-US"/>
              <a:pPr>
                <a:defRPr/>
              </a:pPr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741C614-0B91-4775-9C56-83218AC9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28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C774-C746-42E5-B5FF-2FD37AB14D1F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BC26D-31C0-414A-B0ED-5A24625D98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551FA-0205-4F75-A9C5-21E9F94A1525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C6DDD-23D3-42BD-AF4D-6914E3DEC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D140F-3E22-42EC-9F9C-43C411EE188D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D3DAB-8202-42CE-8ADA-0D62E9002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020A6-C256-42C2-9782-4E9DD3B0159D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A3832-1763-4A58-8F1A-BEF8FD26B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79D9F-5AD4-479C-8E51-878F14574A4D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4F0C-59BB-45A1-B274-088D6CFB27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351AB-8B7F-45FB-BBBA-A73052346849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C1167-8B9D-418F-8E61-C02B88F6D4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EF5E2-1099-48D3-802C-E46E7667394F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E73D4-4762-4698-B92F-49F34F66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9B04-C0E1-46A3-8ACA-A4E1DFE24B02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35D91-3DAE-4274-9A52-35E287C58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6C4F4-DA35-41F5-8DF8-4D6823F57C06}" type="datetime1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AAD1-18EA-445F-A249-12D400376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646-FDE8-4028-B98D-41F2D8848887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BF9F5-2818-4A9B-9F07-DE1BACECCE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883FE-70BB-41E1-967A-8ADB622A9ECC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CD43C-A314-4D57-A90F-E8ECB695DA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2C2F9F-862F-41C5-8D24-E535247AB0E0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7E48A3-2B30-4E14-A5CB-B21AD8E96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62000" y="9906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smtClean="0"/>
              <a:t>CSE4131</a:t>
            </a:r>
            <a:r>
              <a:rPr lang="en-US" b="1" dirty="0" smtClean="0"/>
              <a:t>: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781800" cy="21336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Class Teacher: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Professor Dr. A K M Akhtar Hossain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Dept. of CSE, 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>
                <a:solidFill>
                  <a:srgbClr val="00B050"/>
                </a:solidFill>
              </a:rPr>
              <a:t>University of Rajshahi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001000" cy="838200"/>
          </a:xfrm>
        </p:spPr>
        <p:txBody>
          <a:bodyPr/>
          <a:lstStyle/>
          <a:p>
            <a:r>
              <a:rPr lang="en-US" sz="3200" dirty="0"/>
              <a:t>Difference between Human and Machine Intelligence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Humans </a:t>
            </a:r>
            <a:r>
              <a:rPr lang="en-US" sz="2800" dirty="0"/>
              <a:t>perceive by patterns whereas the machines perceive by set of rules and data.</a:t>
            </a:r>
          </a:p>
          <a:p>
            <a:r>
              <a:rPr lang="en-US" sz="2800" dirty="0"/>
              <a:t>Humans store and recall information by patterns, machines do it by searching algorithms. </a:t>
            </a:r>
            <a:endParaRPr lang="en-US" sz="2800" dirty="0" smtClean="0"/>
          </a:p>
          <a:p>
            <a:r>
              <a:rPr lang="en-US" sz="2800" dirty="0" smtClean="0"/>
              <a:t>Humans </a:t>
            </a:r>
            <a:r>
              <a:rPr lang="en-US" sz="2800" dirty="0"/>
              <a:t>can figure out the complete object even if some part of it is missing or distorted; whereas the machines cannot do it correctly.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13588"/>
              </p:ext>
            </p:extLst>
          </p:nvPr>
        </p:nvGraphicFramePr>
        <p:xfrm>
          <a:off x="152399" y="228605"/>
          <a:ext cx="8763002" cy="6410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4058">
                  <a:extLst>
                    <a:ext uri="{9D8B030D-6E8A-4147-A177-3AD203B41FA5}">
                      <a16:colId xmlns:a16="http://schemas.microsoft.com/office/drawing/2014/main" val="3892639442"/>
                    </a:ext>
                  </a:extLst>
                </a:gridCol>
                <a:gridCol w="3205291">
                  <a:extLst>
                    <a:ext uri="{9D8B030D-6E8A-4147-A177-3AD203B41FA5}">
                      <a16:colId xmlns:a16="http://schemas.microsoft.com/office/drawing/2014/main" val="4245985462"/>
                    </a:ext>
                  </a:extLst>
                </a:gridCol>
                <a:gridCol w="3453653">
                  <a:extLst>
                    <a:ext uri="{9D8B030D-6E8A-4147-A177-3AD203B41FA5}">
                      <a16:colId xmlns:a16="http://schemas.microsoft.com/office/drawing/2014/main" val="2856044339"/>
                    </a:ext>
                  </a:extLst>
                </a:gridCol>
              </a:tblGrid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Observations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 Intelligence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Machine Intelligence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066557"/>
                  </a:ext>
                </a:extLst>
              </a:tr>
              <a:tr h="12407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Origin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Human beings are created with the </a:t>
                      </a:r>
                      <a:r>
                        <a:rPr lang="en-US" sz="2000" dirty="0" smtClean="0">
                          <a:effectLst/>
                        </a:rPr>
                        <a:t>natural </a:t>
                      </a:r>
                      <a:r>
                        <a:rPr lang="en-US" sz="2000" dirty="0">
                          <a:effectLst/>
                        </a:rPr>
                        <a:t>ability to think, reason, recall, etc.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Machine intelligence is an innovation which is created by human (scientists).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568810"/>
                  </a:ext>
                </a:extLst>
              </a:tr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Speed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Process information slower.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 information faster.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177561"/>
                  </a:ext>
                </a:extLst>
              </a:tr>
              <a:tr h="15544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Decision making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Humans’ decisions may be influenced by subjective elements which are not based on figures alone.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Machine intelligence is highly objective in decision making as it analyzes based on purely gathered data.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6878945"/>
                  </a:ext>
                </a:extLst>
              </a:tr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Accuracy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May be less accurate.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More </a:t>
                      </a:r>
                      <a:r>
                        <a:rPr lang="en-US" sz="2000" dirty="0" smtClean="0">
                          <a:effectLst/>
                        </a:rPr>
                        <a:t>accurate.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677241"/>
                  </a:ext>
                </a:extLst>
              </a:tr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Energy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Uses 25 watts.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Uses 2 watts.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16881"/>
                  </a:ext>
                </a:extLst>
              </a:tr>
              <a:tr h="3029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Adaptation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Can easily adapt to changes.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Cannot adapt to changes </a:t>
                      </a:r>
                      <a:r>
                        <a:rPr lang="en-US" sz="2000" dirty="0" smtClean="0">
                          <a:effectLst/>
                        </a:rPr>
                        <a:t>well.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903876"/>
                  </a:ext>
                </a:extLst>
              </a:tr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Multitasking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Can multitask easily.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Cannot multitask easily.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52285"/>
                  </a:ext>
                </a:extLst>
              </a:tr>
              <a:tr h="6134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Self-Awareness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Has self-awareness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Still working towards self-awareness.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570857"/>
                  </a:ext>
                </a:extLst>
              </a:tr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Social Interaction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Excellent social skills.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Low social skills.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518695"/>
                  </a:ext>
                </a:extLst>
              </a:tr>
              <a:tr h="2997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General Function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Innovation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Optimization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2943502"/>
                  </a:ext>
                </a:extLst>
              </a:tr>
              <a:tr h="209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09110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Prof. A. K. M. Akhtar Hossain, </a:t>
            </a:r>
            <a:r>
              <a:rPr lang="en-US" dirty="0" err="1" smtClean="0"/>
              <a:t>Dept</a:t>
            </a:r>
            <a:r>
              <a:rPr lang="en-US" dirty="0" smtClean="0"/>
              <a:t> of CSE, University of </a:t>
            </a:r>
            <a:r>
              <a:rPr lang="en-US" dirty="0" err="1" smtClean="0"/>
              <a:t>Rajshahi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Areas of AI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Areas of AI are: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Artificial Neural Networks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Machine Learning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Deep </a:t>
            </a:r>
            <a:r>
              <a:rPr lang="en-US" dirty="0"/>
              <a:t>Learning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Robotics </a:t>
            </a:r>
            <a:endParaRPr lang="en-US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Knowledge representation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Expert systems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Natural </a:t>
            </a:r>
            <a:r>
              <a:rPr lang="en-US" dirty="0"/>
              <a:t>language </a:t>
            </a:r>
            <a:r>
              <a:rPr lang="en-US" dirty="0" smtClean="0"/>
              <a:t>Processing </a:t>
            </a:r>
            <a:endParaRPr lang="en-US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Computer vision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Theorem proving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Game playing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R</a:t>
            </a:r>
            <a:r>
              <a:rPr lang="en-US" dirty="0" smtClean="0"/>
              <a:t>easoning dealing with uncertainty and decision making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96E49-E7F3-4A46-B1E3-22C16D0905C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Areas of AI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Learning models, inference </a:t>
            </a:r>
            <a:r>
              <a:rPr lang="en-US" dirty="0" smtClean="0"/>
              <a:t>techniques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 Pattern recognition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S</a:t>
            </a:r>
            <a:r>
              <a:rPr lang="en-US" dirty="0" smtClean="0"/>
              <a:t>earch </a:t>
            </a:r>
            <a:r>
              <a:rPr lang="en-US" dirty="0"/>
              <a:t>and </a:t>
            </a:r>
            <a:r>
              <a:rPr lang="en-US" dirty="0" smtClean="0"/>
              <a:t>matching algorithms</a:t>
            </a: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Logic (fuzzy, temporal, modal) in AI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Planning and scheduling </a:t>
            </a:r>
            <a:endParaRPr lang="en-US" sz="26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Understanding spoken expressions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Intelligent tutoring systems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Machine translation systems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8D430-37D0-4721-A71E-F82320D07EF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"/>
            <a:ext cx="8229600" cy="631985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Applications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Business  :</a:t>
            </a:r>
            <a:r>
              <a:rPr lang="en-US" dirty="0" smtClean="0"/>
              <a:t> Financial strategies, give advice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Engineering:</a:t>
            </a:r>
            <a:r>
              <a:rPr lang="en-US" dirty="0" smtClean="0"/>
              <a:t> check design, offer suggestions to create new product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Manufacturing: </a:t>
            </a:r>
            <a:r>
              <a:rPr lang="en-US" dirty="0" smtClean="0"/>
              <a:t>Robotics, Assembly, inspection &amp; maintenance, military weapons, satellites, Space rocket, Sky rockets, Missiles, Ballistic missiles 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Mining:</a:t>
            </a:r>
            <a:r>
              <a:rPr lang="en-US" dirty="0" smtClean="0"/>
              <a:t> used when conditions are dangerous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Hospital :</a:t>
            </a:r>
            <a:r>
              <a:rPr lang="en-US" dirty="0" smtClean="0"/>
              <a:t> monitoring, diagnosing &amp; prescribing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Education :</a:t>
            </a:r>
            <a:r>
              <a:rPr lang="en-US" dirty="0" smtClean="0"/>
              <a:t> In teaching and research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Household :</a:t>
            </a:r>
            <a:r>
              <a:rPr lang="en-US" dirty="0" smtClean="0"/>
              <a:t> AI based Devices for cooking, washing &amp; storing, etc.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Farming :</a:t>
            </a:r>
            <a:r>
              <a:rPr lang="en-US" dirty="0" smtClean="0"/>
              <a:t> prune trees &amp; selectively harvest mixed crops, biotechnology, genetics engineering.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290BE-553C-43C5-9591-CAC6DE75ADA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1943: early beginnings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McCulloch &amp; Pitts: Boolean circuit model of brain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1950: Turing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Turing's "Computing Machinery and Intelligence“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1956: birth of AI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Dartmouth meeting: "Artificial Intelligence“ name adopted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1950s: initial promise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Early AI programs, including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Samuel's checkers program 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Newell &amp; Simon's Logic Theorist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1955-65: “great enthusiasm”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Newell and Simon: GPS, general problem solver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Gelertner</a:t>
            </a:r>
            <a:r>
              <a:rPr lang="en-US" dirty="0" smtClean="0"/>
              <a:t>: Geometry Theorem Prover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McCarthy: invention of LISP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3C322-33E2-43E6-8617-E581A97C485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dirty="0" smtClean="0"/>
              <a:t>History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1966—73: Reality dawns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Realization that many AI problems are intractable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Limitations of existing neural network methods identified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Neural network research almost disappears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1969—85: Adding domain knowledge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	Development of knowledge-based systems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 Success of rule-based expert systems,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E.g., DENDRAL, MYCIN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But were brittle and did not scale well in practice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1986--  Rise of machine learning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Neural networks return to popularity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 Major advances in machine learning algorithms and applications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1990--  Role of uncertainty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Bayesian networks as a knowledge representation framework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b="1" dirty="0" smtClean="0"/>
              <a:t>1995– 2021 AI as Science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Integration of learning, reasoning, knowledge </a:t>
            </a:r>
            <a:r>
              <a:rPr lang="en-US" dirty="0"/>
              <a:t>representation, Deeping learning </a:t>
            </a:r>
            <a:endParaRPr lang="en-US" dirty="0" smtClean="0"/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AI methods used in vision, language, data mining, Robotics </a:t>
            </a:r>
            <a:r>
              <a:rPr lang="en-US" dirty="0" err="1" smtClean="0"/>
              <a:t>etc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D87908-51DC-41D4-8C1C-A35EE2F3502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is knowledge?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Knowledge can be defined as the body of facts and principles accumulated by human-kind or the fact, or state of knowing.  </a:t>
            </a:r>
          </a:p>
          <a:p>
            <a:pPr eaLnBrk="1" hangingPunct="1"/>
            <a:r>
              <a:rPr lang="en-US" sz="2800" dirty="0" smtClean="0"/>
              <a:t>Knowledge should not be confused with data. </a:t>
            </a:r>
          </a:p>
          <a:p>
            <a:pPr eaLnBrk="1" hangingPunct="1"/>
            <a:r>
              <a:rPr lang="en-US" sz="2800" dirty="0" smtClean="0"/>
              <a:t>In biological organisms, knowledge is likely stored as complex structures of interconnected neurons. </a:t>
            </a:r>
          </a:p>
          <a:p>
            <a:pPr eaLnBrk="1" hangingPunct="1"/>
            <a:r>
              <a:rPr lang="en-US" sz="2800" dirty="0" smtClean="0"/>
              <a:t>In Computer Science, knowledge is also stored as complex structures, but in the form of collections of magnetic spots and voltage states. 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4135F-30BD-4AF8-8532-0EEAF8B46D2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types of knowledge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Meta Knowledge </a:t>
            </a:r>
            <a:r>
              <a:rPr lang="en-US" sz="2400" dirty="0" smtClean="0"/>
              <a:t>– It’s a knowledge about knowledge and how to gain them</a:t>
            </a:r>
          </a:p>
          <a:p>
            <a:r>
              <a:rPr lang="en-US" sz="2400" b="1" dirty="0" smtClean="0"/>
              <a:t>Heuristic – Knowledge </a:t>
            </a:r>
            <a:r>
              <a:rPr lang="en-US" sz="2400" dirty="0" smtClean="0"/>
              <a:t>– Representing knowledge of some expert in a field or subject.</a:t>
            </a:r>
          </a:p>
          <a:p>
            <a:r>
              <a:rPr lang="en-US" sz="2400" b="1" dirty="0" smtClean="0"/>
              <a:t>Procedural Knowledge </a:t>
            </a:r>
            <a:r>
              <a:rPr lang="en-US" sz="2400" dirty="0" smtClean="0"/>
              <a:t>– Gives information/ knowledge about how to achieve something.</a:t>
            </a:r>
          </a:p>
          <a:p>
            <a:r>
              <a:rPr lang="en-US" sz="2400" b="1" dirty="0" smtClean="0"/>
              <a:t>Declarative Knowledge </a:t>
            </a:r>
            <a:r>
              <a:rPr lang="en-US" sz="2400" dirty="0" smtClean="0"/>
              <a:t>– Its about statements that describe a particular object and its attributes , including some behavior in relation with it.</a:t>
            </a:r>
          </a:p>
          <a:p>
            <a:r>
              <a:rPr lang="en-US" sz="2400" b="1" dirty="0" smtClean="0"/>
              <a:t>Structural Knowledge </a:t>
            </a:r>
            <a:r>
              <a:rPr lang="en-US" sz="2400" dirty="0" smtClean="0"/>
              <a:t>– Describes what relationship exists between concepts/ objects.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 Books: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Dan W. Patterson, Introduction to Artificial Intelligence &amp; Expert Systems</a:t>
            </a:r>
            <a:r>
              <a:rPr lang="en-US" sz="2800" dirty="0"/>
              <a:t>, Professor, University </a:t>
            </a:r>
            <a:r>
              <a:rPr lang="en-US" sz="2800" dirty="0" smtClean="0"/>
              <a:t>of Texas, USA.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2.   Elaine Rich, Kevin Knight, S. B Nair, Artificial 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       Intelligence,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Edition, </a:t>
            </a:r>
            <a:r>
              <a:rPr lang="en-US" sz="2800" dirty="0"/>
              <a:t>Tata McGraw </a:t>
            </a:r>
            <a:r>
              <a:rPr lang="en-US" sz="2800" dirty="0" smtClean="0"/>
              <a:t>Hill, USA.</a:t>
            </a:r>
          </a:p>
          <a:p>
            <a:pPr marL="514350" indent="-514350" eaLnBrk="1" hangingPunct="1">
              <a:buNone/>
            </a:pPr>
            <a:r>
              <a:rPr lang="en-US" sz="2800" dirty="0" smtClean="0"/>
              <a:t>3.   Patrick Henry Winston, Artificial Intelligence , Professor, Massachusetts Institute of Technology, USA.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229B3-39DE-466D-BDFC-C25244092B3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Knowledge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Procedural knowledge </a:t>
            </a:r>
            <a:r>
              <a:rPr lang="en-US" smtClean="0"/>
              <a:t>is compiled knowledge related to the performance of some task.</a:t>
            </a:r>
          </a:p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Example:</a:t>
            </a:r>
            <a:r>
              <a:rPr lang="en-US" smtClean="0"/>
              <a:t> To solve the algebraic equations.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Declarative knowledge </a:t>
            </a:r>
            <a:r>
              <a:rPr lang="en-US" smtClean="0"/>
              <a:t>is the passive knowledge expressed as statements of facts about the world. </a:t>
            </a:r>
          </a:p>
          <a:p>
            <a:pPr eaLnBrk="1" hangingPunct="1"/>
            <a:r>
              <a:rPr lang="en-US" smtClean="0">
                <a:solidFill>
                  <a:srgbClr val="00B050"/>
                </a:solidFill>
              </a:rPr>
              <a:t>Example:</a:t>
            </a:r>
            <a:r>
              <a:rPr lang="en-US" smtClean="0"/>
              <a:t> Personnel data in a database.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47EBC5-9686-4CC8-A680-1C3CE34EC77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Heuristic knowledge </a:t>
            </a:r>
            <a:r>
              <a:rPr lang="en-US" dirty="0" smtClean="0"/>
              <a:t>is a special type of knowledge, which is used by human to solve complex problems. </a:t>
            </a:r>
          </a:p>
          <a:p>
            <a:r>
              <a:rPr lang="en-US" dirty="0" smtClean="0"/>
              <a:t>Examples: Good judgments, tricks, rules of thumb.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Meta Knowledge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/>
              <a:t>is knowledge about knowledge.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is used to describe things such as tags, models and taxonomies that describe knowledge. 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/>
              <a:t>academic areas including bibliography, the study of books, </a:t>
            </a:r>
            <a:r>
              <a:rPr lang="en-US" dirty="0" smtClean="0"/>
              <a:t>the </a:t>
            </a:r>
            <a:r>
              <a:rPr lang="en-US" dirty="0"/>
              <a:t>philosophy of knowledge, are also considered meta-knowledge.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dirty="0"/>
              <a:t>According to </a:t>
            </a:r>
            <a:r>
              <a:rPr lang="en-US" sz="2800" dirty="0" err="1"/>
              <a:t>Jonassen</a:t>
            </a:r>
            <a:r>
              <a:rPr lang="en-US" sz="2800" dirty="0"/>
              <a:t> (2000),  </a:t>
            </a:r>
            <a:r>
              <a:rPr lang="en-US" sz="2800" b="1" dirty="0" smtClean="0"/>
              <a:t>structural </a:t>
            </a:r>
            <a:r>
              <a:rPr lang="en-US" sz="2800" b="1" dirty="0"/>
              <a:t>knowledge</a:t>
            </a:r>
            <a:r>
              <a:rPr lang="en-US" sz="2800" dirty="0"/>
              <a:t>, which connects declarative and procedural knowledge. </a:t>
            </a:r>
            <a:endParaRPr lang="en-US" sz="2800" dirty="0" smtClean="0"/>
          </a:p>
          <a:p>
            <a:r>
              <a:rPr lang="en-US" sz="2800" dirty="0" smtClean="0"/>
              <a:t>Structural </a:t>
            </a:r>
            <a:r>
              <a:rPr lang="en-US" sz="2800" dirty="0"/>
              <a:t>Knowledge – It is </a:t>
            </a:r>
            <a:r>
              <a:rPr lang="en-US" sz="2800" b="1" dirty="0"/>
              <a:t>a basic problem-solving knowledge that describes the relationship between concepts and objects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  <a:r>
              <a:rPr lang="en-US" sz="2800" b="1" dirty="0" smtClean="0"/>
              <a:t>Structural </a:t>
            </a:r>
            <a:r>
              <a:rPr lang="en-US" sz="2800" b="1" dirty="0"/>
              <a:t>knowledge </a:t>
            </a:r>
            <a:r>
              <a:rPr lang="en-US" sz="2800" dirty="0"/>
              <a:t>is knowledge of how the ideas within a domain are integrated and </a:t>
            </a:r>
            <a:r>
              <a:rPr lang="en-US" sz="2800" dirty="0" smtClean="0"/>
              <a:t>interrelated.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800" dirty="0" smtClean="0"/>
              <a:t>Example: </a:t>
            </a:r>
            <a:r>
              <a:rPr lang="en-US" sz="2400" b="1" dirty="0"/>
              <a:t>family relations, social relations</a:t>
            </a:r>
            <a:r>
              <a:rPr lang="en-US" sz="2400" b="1" dirty="0" smtClean="0"/>
              <a:t>, logical relations,  </a:t>
            </a:r>
            <a:r>
              <a:rPr lang="en-US" sz="2400" b="1" dirty="0"/>
              <a:t>administrative organizations, military hierarchies</a:t>
            </a:r>
            <a:r>
              <a:rPr lang="en-US" sz="2400" dirty="0"/>
              <a:t>, </a:t>
            </a:r>
            <a:r>
              <a:rPr lang="en-US" sz="2400" dirty="0" smtClean="0"/>
              <a:t>etc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5375"/>
          </a:xfrm>
        </p:spPr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Cycle </a:t>
            </a:r>
            <a:r>
              <a:rPr lang="en-US" sz="3200" b="1" dirty="0"/>
              <a:t>of Knowledge Representation in AI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Artificial Intelligent Systems usually consist of various components to display their intelligent behavior. </a:t>
            </a:r>
            <a:endParaRPr lang="en-US" sz="2800" dirty="0" smtClean="0"/>
          </a:p>
          <a:p>
            <a:r>
              <a:rPr lang="en-US" sz="2800" dirty="0" smtClean="0"/>
              <a:t>Some </a:t>
            </a:r>
            <a:r>
              <a:rPr lang="en-US" sz="2800" dirty="0"/>
              <a:t>of these components include:</a:t>
            </a:r>
          </a:p>
          <a:p>
            <a:pPr lvl="2"/>
            <a:r>
              <a:rPr lang="en-US" sz="2800" b="1" dirty="0"/>
              <a:t>Perception</a:t>
            </a:r>
            <a:endParaRPr lang="en-US" sz="2800" dirty="0"/>
          </a:p>
          <a:p>
            <a:pPr lvl="2"/>
            <a:r>
              <a:rPr lang="en-US" sz="2800" b="1" dirty="0"/>
              <a:t>Learning</a:t>
            </a:r>
            <a:endParaRPr lang="en-US" sz="2800" dirty="0"/>
          </a:p>
          <a:p>
            <a:pPr lvl="2"/>
            <a:r>
              <a:rPr lang="en-US" sz="2800" b="1" dirty="0"/>
              <a:t>Knowledge Representation &amp; Reasoning</a:t>
            </a:r>
            <a:endParaRPr lang="en-US" sz="2800" dirty="0"/>
          </a:p>
          <a:p>
            <a:pPr lvl="2"/>
            <a:r>
              <a:rPr lang="en-US" sz="2800" b="1" dirty="0"/>
              <a:t>Planning</a:t>
            </a:r>
            <a:endParaRPr lang="en-US" sz="2800" dirty="0"/>
          </a:p>
          <a:p>
            <a:pPr lvl="2"/>
            <a:r>
              <a:rPr lang="en-US" sz="2800" b="1" dirty="0"/>
              <a:t>Execution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Cycle </a:t>
            </a:r>
            <a:r>
              <a:rPr lang="en-US" sz="3200" b="1" dirty="0"/>
              <a:t>of Knowledge Representation in AI</a:t>
            </a:r>
            <a:br>
              <a:rPr lang="en-US" sz="3200" b="1" dirty="0"/>
            </a:b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61300"/>
            <a:ext cx="7772400" cy="47108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 Terminology on Knowledge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Belief:</a:t>
            </a:r>
            <a:r>
              <a:rPr lang="en-US" sz="2800" dirty="0" smtClean="0"/>
              <a:t> We define belief as essentially any meaningful and coherent expression that can be represented. Thus a belief may be true or false. </a:t>
            </a:r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Hypothesis:</a:t>
            </a:r>
            <a:r>
              <a:rPr lang="en-US" sz="2800" b="1" dirty="0" smtClean="0"/>
              <a:t> </a:t>
            </a:r>
            <a:r>
              <a:rPr lang="en-US" sz="2800" dirty="0" smtClean="0"/>
              <a:t>We define a hypothesis as a justified belief that is not known to be true. </a:t>
            </a:r>
          </a:p>
          <a:p>
            <a:pPr eaLnBrk="1" hangingPunct="1">
              <a:buNone/>
            </a:pPr>
            <a:r>
              <a:rPr lang="en-US" sz="2800" dirty="0" smtClean="0"/>
              <a:t>     Thus , a hypothesis is a belief which is backed up with some supporting evidence, but it may still be false. </a:t>
            </a:r>
          </a:p>
          <a:p>
            <a:pPr eaLnBrk="1" hangingPunct="1"/>
            <a:r>
              <a:rPr lang="en-US" sz="3600" b="1" dirty="0" smtClean="0"/>
              <a:t>Finally, we define knowledge as true justified belief (Dan W. </a:t>
            </a:r>
            <a:r>
              <a:rPr lang="en-US" sz="3600" b="1" dirty="0" err="1" smtClean="0"/>
              <a:t>Petterson</a:t>
            </a:r>
            <a:r>
              <a:rPr lang="en-US" sz="3600" b="1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1B136-EA73-4845-BFEF-DD882DB37DB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381000"/>
          </a:xfrm>
        </p:spPr>
        <p:txBody>
          <a:bodyPr/>
          <a:lstStyle/>
          <a:p>
            <a:r>
              <a:rPr lang="en-US" altLang="en-US" sz="3200" u="sng" dirty="0"/>
              <a:t>Academic Disciplines </a:t>
            </a:r>
            <a:r>
              <a:rPr lang="en-US" altLang="en-US" sz="3200" u="sng" dirty="0" smtClean="0"/>
              <a:t>required to understand AI</a:t>
            </a:r>
            <a:r>
              <a:rPr lang="en-US" altLang="en-US" sz="3600" u="sng" dirty="0"/>
              <a:t>.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83820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Philosophy</a:t>
            </a:r>
            <a:r>
              <a:rPr lang="en-US" altLang="en-US" sz="2000" dirty="0"/>
              <a:t>		Logic, methods of reasoning, mind as physical </a:t>
            </a:r>
            <a:br>
              <a:rPr lang="en-US" altLang="en-US" sz="2000" dirty="0"/>
            </a:br>
            <a:r>
              <a:rPr lang="en-US" altLang="en-US" sz="2000" dirty="0"/>
              <a:t>		 	system, foundations of learning, language,</a:t>
            </a:r>
            <a:br>
              <a:rPr lang="en-US" altLang="en-US" sz="2000" dirty="0"/>
            </a:br>
            <a:r>
              <a:rPr lang="en-US" altLang="en-US" sz="2000" dirty="0"/>
              <a:t>			rationality.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Mathematics/ </a:t>
            </a:r>
            <a:r>
              <a:rPr lang="en-US" altLang="en-US" sz="2000" dirty="0"/>
              <a:t>	Formal representation and proof, algorithms,</a:t>
            </a:r>
            <a:br>
              <a:rPr lang="en-US" altLang="en-US" sz="2000" dirty="0"/>
            </a:br>
            <a:r>
              <a:rPr lang="en-US" altLang="en-US" sz="2000" dirty="0" smtClean="0"/>
              <a:t>Statistics</a:t>
            </a:r>
            <a:r>
              <a:rPr lang="en-US" altLang="en-US" sz="2000" dirty="0"/>
              <a:t>		computation, d</a:t>
            </a:r>
            <a:r>
              <a:rPr lang="en-US" altLang="en-US" sz="2000" dirty="0" smtClean="0"/>
              <a:t>ecision </a:t>
            </a:r>
            <a:r>
              <a:rPr lang="en-US" altLang="en-US" sz="2000" dirty="0"/>
              <a:t>t</a:t>
            </a:r>
            <a:r>
              <a:rPr lang="en-US" altLang="en-US" sz="2000" dirty="0" smtClean="0"/>
              <a:t>heory, probability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Economics</a:t>
            </a:r>
            <a:r>
              <a:rPr lang="en-US" altLang="en-US" sz="2000" dirty="0"/>
              <a:t>		utility, </a:t>
            </a:r>
            <a:r>
              <a:rPr lang="en-US" altLang="en-US" sz="2000" dirty="0" smtClean="0"/>
              <a:t>costing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Neuroscience  </a:t>
            </a:r>
            <a:r>
              <a:rPr lang="en-US" altLang="en-US" sz="2000" dirty="0"/>
              <a:t>	neurons as information processing units.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Psychology/       	how do people behave, perceive, process </a:t>
            </a:r>
            <a:r>
              <a:rPr lang="en-US" altLang="en-US" sz="2000" dirty="0" smtClean="0"/>
              <a:t>    Cognitive </a:t>
            </a:r>
            <a:r>
              <a:rPr lang="en-US" altLang="en-US" sz="2000" dirty="0"/>
              <a:t>Science	information,  represent knowledge.</a:t>
            </a:r>
            <a:br>
              <a:rPr lang="en-US" altLang="en-US" sz="2000" dirty="0"/>
            </a:br>
            <a:r>
              <a:rPr lang="en-US" altLang="en-US" sz="2000" dirty="0"/>
              <a:t>      		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Computer 		building </a:t>
            </a:r>
            <a:r>
              <a:rPr lang="en-US" altLang="en-US" sz="2000" dirty="0" smtClean="0"/>
              <a:t>faster </a:t>
            </a:r>
            <a:r>
              <a:rPr lang="en-US" altLang="en-US" sz="2000" dirty="0"/>
              <a:t>computers </a:t>
            </a:r>
            <a:br>
              <a:rPr lang="en-US" altLang="en-US" sz="2000" dirty="0"/>
            </a:br>
            <a:r>
              <a:rPr lang="en-US" altLang="en-US" sz="2000" dirty="0"/>
              <a:t>engineering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Control </a:t>
            </a:r>
            <a:r>
              <a:rPr lang="en-US" altLang="en-US" sz="2000" dirty="0"/>
              <a:t>theory	design systems that maximize an objective</a:t>
            </a:r>
            <a:br>
              <a:rPr lang="en-US" altLang="en-US" sz="2000" dirty="0"/>
            </a:br>
            <a:r>
              <a:rPr lang="en-US" altLang="en-US" sz="2000" dirty="0"/>
              <a:t>			function over time 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Linguistics</a:t>
            </a:r>
            <a:r>
              <a:rPr lang="en-US" altLang="en-US" sz="2000" dirty="0"/>
              <a:t>		knowledge representation, </a:t>
            </a:r>
            <a:r>
              <a:rPr lang="en-US" altLang="en-US" sz="2000" dirty="0" smtClean="0"/>
              <a:t>grammar, programming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                 languages</a:t>
            </a:r>
            <a:endParaRPr lang="en-US" alt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                                   END TODAY</a:t>
            </a:r>
          </a:p>
          <a:p>
            <a:pPr eaLnBrk="1" hangingPunct="1"/>
            <a:endParaRPr lang="en-US" dirty="0" smtClean="0"/>
          </a:p>
          <a:p>
            <a:pPr algn="ctr" eaLnBrk="1" hangingPunct="1">
              <a:buFont typeface="Arial" charset="0"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dirty="0" smtClean="0">
                <a:solidFill>
                  <a:srgbClr val="C00000"/>
                </a:solidFill>
                <a:latin typeface="Arial Black" pitchFamily="34" charset="0"/>
              </a:rPr>
              <a:t>THANKS</a:t>
            </a:r>
          </a:p>
          <a:p>
            <a:pPr eaLnBrk="1" hangingPunct="1"/>
            <a:endParaRPr lang="en-US" dirty="0" smtClean="0">
              <a:solidFill>
                <a:srgbClr val="C00000"/>
              </a:solidFill>
            </a:endParaRPr>
          </a:p>
          <a:p>
            <a:pPr eaLnBrk="1" hangingPunct="1"/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CD022-190D-4437-A68F-5751439CE8C5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Artificial Intelligence(AI)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Definition-1: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Artificial Intelligence (AI) is the study of computations that make it possible to </a:t>
            </a:r>
            <a:r>
              <a:rPr lang="en-US" b="1" dirty="0" smtClean="0"/>
              <a:t>perceive</a:t>
            </a:r>
            <a:r>
              <a:rPr lang="en-US" dirty="0" smtClean="0"/>
              <a:t>, </a:t>
            </a:r>
            <a:r>
              <a:rPr lang="en-US" b="1" dirty="0" smtClean="0"/>
              <a:t>reason</a:t>
            </a:r>
            <a:r>
              <a:rPr lang="en-US" dirty="0" smtClean="0"/>
              <a:t> and </a:t>
            </a:r>
            <a:r>
              <a:rPr lang="en-US" b="1" dirty="0" smtClean="0"/>
              <a:t>act</a:t>
            </a:r>
            <a:r>
              <a:rPr lang="en-US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Definition-2: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Artificial Intelligence (AI) is a branch of computer science concerned with the study and creation of computer systems that exhibit some form of intelligence:  such as,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learn new concepts and tasks,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can reason and draw useful conclusions about the world around us,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can understand a natural language or perceive and comprehend a visual </a:t>
            </a:r>
            <a:r>
              <a:rPr lang="en-US" b="1" dirty="0" smtClean="0"/>
              <a:t>scene</a:t>
            </a:r>
            <a:r>
              <a:rPr lang="en-US" dirty="0" smtClean="0"/>
              <a:t>, and 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en-US" dirty="0" smtClean="0"/>
              <a:t>systems that perform other types of feats that require human types of intelligence.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B79EA7-828F-464A-B730-1CB79C948D2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Latest Perception of AI </a:t>
            </a:r>
            <a:endParaRPr lang="en-US" smtClean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68338" y="1752600"/>
            <a:ext cx="7180262" cy="3886200"/>
          </a:xfr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FCBFA0-1371-4748-8DD5-63BC9D68A43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2209800" cy="30274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521" y="1600200"/>
            <a:ext cx="2813875" cy="2813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09" y="1981199"/>
            <a:ext cx="3221791" cy="26154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4953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Red Rose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48768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Colours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4876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White Rose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275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381000"/>
            <a:ext cx="7772400" cy="5410200"/>
          </a:xfrm>
        </p:spPr>
        <p:txBody>
          <a:bodyPr/>
          <a:lstStyle/>
          <a:p>
            <a:pPr eaLnBrk="1" hangingPunct="1"/>
            <a:r>
              <a:rPr lang="en-GB" altLang="ar-JO" sz="2800" dirty="0" smtClean="0"/>
              <a:t>Artificial:</a:t>
            </a:r>
          </a:p>
          <a:p>
            <a:pPr lvl="1" eaLnBrk="1" hangingPunct="1">
              <a:buFont typeface="Wingdings" panose="05000000000000000000" pitchFamily="2" charset="2"/>
              <a:buChar char="v"/>
            </a:pPr>
            <a:r>
              <a:rPr lang="en-GB" altLang="ar-JO" dirty="0" smtClean="0">
                <a:cs typeface="Times New Roman" panose="02020603050405020304" pitchFamily="18" charset="0"/>
              </a:rPr>
              <a:t>   Produced by human art or effort, rather than originating naturally.</a:t>
            </a:r>
          </a:p>
          <a:p>
            <a:pPr eaLnBrk="1" hangingPunct="1"/>
            <a:r>
              <a:rPr lang="en-GB" altLang="ar-JO" sz="2800" dirty="0" smtClean="0"/>
              <a:t>Intelligence: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AU" altLang="ar-JO" sz="2800" dirty="0" smtClean="0"/>
              <a:t>      is the ability to acquire knowledge and use it" [</a:t>
            </a:r>
            <a:r>
              <a:rPr lang="en-AU" altLang="ar-JO" sz="2800" dirty="0" err="1" smtClean="0"/>
              <a:t>Pigford</a:t>
            </a:r>
            <a:r>
              <a:rPr lang="en-AU" altLang="ar-JO" sz="2800" dirty="0" smtClean="0"/>
              <a:t> and </a:t>
            </a:r>
            <a:r>
              <a:rPr lang="en-AU" altLang="ar-JO" sz="2800" dirty="0" err="1" smtClean="0"/>
              <a:t>Baur</a:t>
            </a:r>
            <a:r>
              <a:rPr lang="en-AU" altLang="ar-JO" sz="2800" dirty="0" smtClean="0"/>
              <a:t>]</a:t>
            </a:r>
          </a:p>
          <a:p>
            <a:pPr eaLnBrk="1" hangingPunct="1"/>
            <a:r>
              <a:rPr lang="en-US" altLang="ar-JO" sz="2800" b="1" dirty="0" smtClean="0"/>
              <a:t>So AI is defined as: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ar-JO" sz="2400" dirty="0" smtClean="0">
                <a:solidFill>
                  <a:srgbClr val="330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ar-JO" sz="2400" dirty="0" smtClean="0">
                <a:cs typeface="Times New Roman" panose="02020603050405020304" pitchFamily="18" charset="0"/>
              </a:rPr>
              <a:t> is the study of ideas that enable computers to be intelligent.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ar-JO" sz="2400" dirty="0" smtClean="0">
                <a:solidFill>
                  <a:srgbClr val="3303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ar-JO" sz="2400" dirty="0" smtClean="0">
                <a:cs typeface="Times New Roman" panose="02020603050405020304" pitchFamily="18" charset="0"/>
              </a:rPr>
              <a:t> is the part of computer science concerned with design of computer systems that exhibit human intelligence</a:t>
            </a:r>
            <a:r>
              <a:rPr lang="en-GB" altLang="ar-JO" sz="2400" dirty="0" smtClean="0">
                <a:cs typeface="Times New Roman" panose="02020603050405020304" pitchFamily="18" charset="0"/>
              </a:rPr>
              <a:t>(From the Concise Oxford Dictionary)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Modern  Applications of Artificial Intelligence: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Examples:</a:t>
            </a:r>
            <a:endParaRPr lang="en-US" dirty="0" smtClean="0"/>
          </a:p>
          <a:p>
            <a:r>
              <a:rPr lang="en-US" sz="2800" dirty="0" smtClean="0"/>
              <a:t>Manufacturing </a:t>
            </a:r>
            <a:r>
              <a:rPr lang="en-US" sz="2800" dirty="0"/>
              <a:t>robots.</a:t>
            </a:r>
          </a:p>
          <a:p>
            <a:r>
              <a:rPr lang="en-US" sz="2800" dirty="0"/>
              <a:t>Self-driving cars.</a:t>
            </a:r>
          </a:p>
          <a:p>
            <a:r>
              <a:rPr lang="en-US" sz="2800" dirty="0"/>
              <a:t>Smart assistants.</a:t>
            </a:r>
          </a:p>
          <a:p>
            <a:r>
              <a:rPr lang="en-US" sz="2800" dirty="0"/>
              <a:t>Healthcare management.</a:t>
            </a:r>
          </a:p>
          <a:p>
            <a:r>
              <a:rPr lang="en-US" sz="2800" dirty="0"/>
              <a:t>Automated financial investing.</a:t>
            </a:r>
          </a:p>
          <a:p>
            <a:r>
              <a:rPr lang="en-US" sz="2800" dirty="0"/>
              <a:t>Virtual travel booking agent.</a:t>
            </a:r>
          </a:p>
          <a:p>
            <a:r>
              <a:rPr lang="en-US" sz="2800" dirty="0"/>
              <a:t>Social media monitoring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C5153F"/>
                </a:solidFill>
              </a:rPr>
              <a:t>What is Intelligence?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Intelligence is a property of mind that encompasses many related mental abilities, such as the capabilities to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800" dirty="0"/>
              <a:t>Reasoning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Learning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Problem Solving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Perception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Linguistic Intelligence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D2FD4E-D1F6-4C83-AF51-089B9B9E92C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5153F"/>
                </a:solidFill>
              </a:rPr>
              <a:t>What is Intelligence?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1417638"/>
            <a:ext cx="9067800" cy="44497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Prof. A. K. M. Akhtar Hossain, Dept of CSE, University of Rajshahi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EA3832-1763-4A58-8F1A-BEF8FD26B4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1775</Words>
  <Application>Microsoft Office PowerPoint</Application>
  <PresentationFormat>On-screen Show (4:3)</PresentationFormat>
  <Paragraphs>276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Times New Roman</vt:lpstr>
      <vt:lpstr>Wingdings</vt:lpstr>
      <vt:lpstr>Office Theme</vt:lpstr>
      <vt:lpstr>CSE4131: Artificial Intelligence</vt:lpstr>
      <vt:lpstr>Reference Books:</vt:lpstr>
      <vt:lpstr>Artificial Intelligence(AI)</vt:lpstr>
      <vt:lpstr>Latest Perception of AI </vt:lpstr>
      <vt:lpstr>Example of AI</vt:lpstr>
      <vt:lpstr>PowerPoint Presentation</vt:lpstr>
      <vt:lpstr>Modern  Applications of Artificial Intelligence:</vt:lpstr>
      <vt:lpstr>What is Intelligence?</vt:lpstr>
      <vt:lpstr>What is Intelligence?</vt:lpstr>
      <vt:lpstr>Difference between Human and Machine Intelligence </vt:lpstr>
      <vt:lpstr>PowerPoint Presentation</vt:lpstr>
      <vt:lpstr>Areas of AI  </vt:lpstr>
      <vt:lpstr>Areas of AI  </vt:lpstr>
      <vt:lpstr>PowerPoint Presentation</vt:lpstr>
      <vt:lpstr>Applications</vt:lpstr>
      <vt:lpstr>History of AI</vt:lpstr>
      <vt:lpstr>History of AI</vt:lpstr>
      <vt:lpstr>What is knowledge?</vt:lpstr>
      <vt:lpstr>Five types of knowledge  </vt:lpstr>
      <vt:lpstr>Types of Knowledge</vt:lpstr>
      <vt:lpstr>Types of Knowledge</vt:lpstr>
      <vt:lpstr>Meta Knowledge</vt:lpstr>
      <vt:lpstr>Structural knowledge</vt:lpstr>
      <vt:lpstr> Cycle of Knowledge Representation in AI </vt:lpstr>
      <vt:lpstr> Cycle of Knowledge Representation in AI </vt:lpstr>
      <vt:lpstr>Some Terminology on Knowledge</vt:lpstr>
      <vt:lpstr>Academic Disciplines required to understand AI.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</dc:creator>
  <cp:lastModifiedBy>AKHTAR</cp:lastModifiedBy>
  <cp:revision>157</cp:revision>
  <dcterms:created xsi:type="dcterms:W3CDTF">2016-02-25T06:35:19Z</dcterms:created>
  <dcterms:modified xsi:type="dcterms:W3CDTF">2024-11-22T06:02:13Z</dcterms:modified>
</cp:coreProperties>
</file>