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0" r:id="rId2"/>
    <p:sldId id="259" r:id="rId3"/>
    <p:sldId id="260" r:id="rId4"/>
    <p:sldId id="268" r:id="rId5"/>
    <p:sldId id="261" r:id="rId6"/>
    <p:sldId id="270" r:id="rId7"/>
    <p:sldId id="271" r:id="rId8"/>
    <p:sldId id="263" r:id="rId9"/>
    <p:sldId id="269" r:id="rId10"/>
    <p:sldId id="272" r:id="rId11"/>
    <p:sldId id="273" r:id="rId12"/>
    <p:sldId id="274" r:id="rId13"/>
    <p:sldId id="275" r:id="rId14"/>
    <p:sldId id="276" r:id="rId15"/>
    <p:sldId id="277" r:id="rId16"/>
    <p:sldId id="278" r:id="rId17"/>
    <p:sldId id="279" r:id="rId18"/>
    <p:sldId id="26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67" y="-5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AB7AEA-AEDC-416A-8565-66C5B1AB5E63}" type="datetimeFigureOut">
              <a:rPr lang="en-US" smtClean="0"/>
              <a:pPr/>
              <a:t>1/23/2019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A30EC-36FB-45DB-A8D6-4816345A8B8D}" type="slidenum">
              <a:rPr lang="en-US" smtClean="0"/>
              <a:pPr/>
              <a:t>‹#›</a:t>
            </a:fld>
            <a:endParaRPr lang="en-US"/>
          </a:p>
        </p:txBody>
      </p:sp>
    </p:spTree>
    <p:extLst>
      <p:ext uri="{BB962C8B-B14F-4D97-AF65-F5344CB8AC3E}">
        <p14:creationId xmlns:p14="http://schemas.microsoft.com/office/powerpoint/2010/main" val="224965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DA30EC-36FB-45DB-A8D6-4816345A8B8D}" type="slidenum">
              <a:rPr lang="en-US" smtClean="0"/>
              <a:pPr/>
              <a:t>18</a:t>
            </a:fld>
            <a:endParaRPr lang="en-US"/>
          </a:p>
        </p:txBody>
      </p:sp>
    </p:spTree>
    <p:extLst>
      <p:ext uri="{BB962C8B-B14F-4D97-AF65-F5344CB8AC3E}">
        <p14:creationId xmlns:p14="http://schemas.microsoft.com/office/powerpoint/2010/main" val="370095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DBBFE0A-4921-4F15-BA46-2BEE389E68B3}" type="datetimeFigureOut">
              <a:rPr lang="en-US" smtClean="0"/>
              <a:pPr/>
              <a:t>1/23/2019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47F7889-23DA-4E85-AE46-DC861E627E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BBFE0A-4921-4F15-BA46-2BEE389E68B3}"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BBFE0A-4921-4F15-BA46-2BEE389E68B3}"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BBFE0A-4921-4F15-BA46-2BEE389E68B3}"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BBFE0A-4921-4F15-BA46-2BEE389E68B3}" type="datetimeFigureOut">
              <a:rPr lang="en-US" smtClean="0"/>
              <a:pPr/>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F7889-23DA-4E85-AE46-DC861E627E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BBFE0A-4921-4F15-BA46-2BEE389E68B3}"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BBFE0A-4921-4F15-BA46-2BEE389E68B3}" type="datetimeFigureOut">
              <a:rPr lang="en-US" smtClean="0"/>
              <a:pPr/>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BBFE0A-4921-4F15-BA46-2BEE389E68B3}" type="datetimeFigureOut">
              <a:rPr lang="en-US" smtClean="0"/>
              <a:pPr/>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BFE0A-4921-4F15-BA46-2BEE389E68B3}" type="datetimeFigureOut">
              <a:rPr lang="en-US" smtClean="0"/>
              <a:pPr/>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BBFE0A-4921-4F15-BA46-2BEE389E68B3}"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F7889-23DA-4E85-AE46-DC861E627E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BBFE0A-4921-4F15-BA46-2BEE389E68B3}" type="datetimeFigureOut">
              <a:rPr lang="en-US" smtClean="0"/>
              <a:pPr/>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7F7889-23DA-4E85-AE46-DC861E627E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DBBFE0A-4921-4F15-BA46-2BEE389E68B3}" type="datetimeFigureOut">
              <a:rPr lang="en-US" smtClean="0"/>
              <a:pPr/>
              <a:t>1/23/2019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7F7889-23DA-4E85-AE46-DC861E627E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514599"/>
            <a:ext cx="4038600" cy="3840326"/>
          </a:xfrm>
        </p:spPr>
        <p:txBody>
          <a:bodyPr/>
          <a:lstStyle/>
          <a:p>
            <a:pPr marL="0" indent="0">
              <a:buNone/>
            </a:pPr>
            <a:r>
              <a:rPr lang="en-US" dirty="0" smtClean="0">
                <a:latin typeface="Times New Roman" pitchFamily="18" charset="0"/>
                <a:cs typeface="Times New Roman" pitchFamily="18" charset="0"/>
              </a:rPr>
              <a:t>Presented By</a:t>
            </a:r>
          </a:p>
          <a:p>
            <a:pPr marL="0" indent="0">
              <a:buNone/>
            </a:pPr>
            <a:r>
              <a:rPr lang="en-US" dirty="0">
                <a:latin typeface="Times New Roman" pitchFamily="18" charset="0"/>
                <a:cs typeface="Times New Roman" pitchFamily="18" charset="0"/>
              </a:rPr>
              <a:t>Priyanka </a:t>
            </a:r>
            <a:r>
              <a:rPr lang="en-US" dirty="0" err="1" smtClean="0">
                <a:latin typeface="Times New Roman" pitchFamily="18" charset="0"/>
                <a:cs typeface="Times New Roman" pitchFamily="18" charset="0"/>
              </a:rPr>
              <a:t>Bachar</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ID: 20130101007</a:t>
            </a:r>
          </a:p>
          <a:p>
            <a:pPr marL="0" indent="0">
              <a:buNone/>
            </a:pPr>
            <a:r>
              <a:rPr lang="en-US" dirty="0">
                <a:latin typeface="Times New Roman" pitchFamily="18" charset="0"/>
                <a:cs typeface="Times New Roman" pitchFamily="18" charset="0"/>
              </a:rPr>
              <a:t>Dept. of CSE, BSMRSTU</a:t>
            </a:r>
            <a:endParaRPr lang="en-US" dirty="0"/>
          </a:p>
        </p:txBody>
      </p:sp>
      <p:sp>
        <p:nvSpPr>
          <p:cNvPr id="4" name="Content Placeholder 3"/>
          <p:cNvSpPr>
            <a:spLocks noGrp="1"/>
          </p:cNvSpPr>
          <p:nvPr>
            <p:ph sz="half" idx="2"/>
          </p:nvPr>
        </p:nvSpPr>
        <p:spPr>
          <a:xfrm>
            <a:off x="4648200" y="2514599"/>
            <a:ext cx="4038600" cy="3840325"/>
          </a:xfrm>
        </p:spPr>
        <p:txBody>
          <a:bodyPr/>
          <a:lstStyle/>
          <a:p>
            <a:pPr marL="0" indent="0">
              <a:buNone/>
            </a:pPr>
            <a:r>
              <a:rPr lang="en-US" dirty="0">
                <a:latin typeface="Times New Roman" pitchFamily="18" charset="0"/>
                <a:cs typeface="Times New Roman" pitchFamily="18" charset="0"/>
              </a:rPr>
              <a:t>Supervised </a:t>
            </a:r>
            <a:r>
              <a:rPr lang="en-US" dirty="0" smtClean="0">
                <a:latin typeface="Times New Roman" pitchFamily="18" charset="0"/>
                <a:cs typeface="Times New Roman" pitchFamily="18" charset="0"/>
              </a:rPr>
              <a:t>By</a:t>
            </a:r>
          </a:p>
          <a:p>
            <a:pPr>
              <a:buNone/>
            </a:pPr>
            <a:r>
              <a:rPr lang="en-US" dirty="0" err="1">
                <a:latin typeface="Times New Roman" pitchFamily="18" charset="0"/>
                <a:cs typeface="Times New Roman" pitchFamily="18" charset="0"/>
              </a:rPr>
              <a:t>Husnul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Ajra</a:t>
            </a:r>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Lecturer,</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Dept. of CSE, BSMRSTU</a:t>
            </a:r>
            <a:endParaRPr lang="en-US" dirty="0"/>
          </a:p>
        </p:txBody>
      </p:sp>
      <p:sp>
        <p:nvSpPr>
          <p:cNvPr id="6" name="Title 1"/>
          <p:cNvSpPr txBox="1">
            <a:spLocks/>
          </p:cNvSpPr>
          <p:nvPr/>
        </p:nvSpPr>
        <p:spPr>
          <a:xfrm>
            <a:off x="1905000" y="685800"/>
            <a:ext cx="7086600" cy="762000"/>
          </a:xfrm>
          <a:prstGeom prst="rect">
            <a:avLst/>
          </a:prstGeom>
        </p:spPr>
        <p:txBody>
          <a:bodyPr vert="horz" lIns="0" rIns="0" bIns="0" anchor="b">
            <a:normAutofit fontScale="6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smtClean="0"/>
              <a:t>   Online Library Management System</a:t>
            </a:r>
            <a:endParaRPr lang="en-US" dirty="0"/>
          </a:p>
        </p:txBody>
      </p:sp>
      <p:pic>
        <p:nvPicPr>
          <p:cNvPr id="7" name="Content Placeholder 4" descr="Picture1.jpg"/>
          <p:cNvPicPr>
            <a:picLocks noChangeAspect="1"/>
          </p:cNvPicPr>
          <p:nvPr/>
        </p:nvPicPr>
        <p:blipFill>
          <a:blip r:embed="rId2"/>
          <a:stretch>
            <a:fillRect/>
          </a:stretch>
        </p:blipFill>
        <p:spPr>
          <a:xfrm>
            <a:off x="228600" y="332509"/>
            <a:ext cx="1542473" cy="1295399"/>
          </a:xfrm>
          <a:prstGeom prst="rect">
            <a:avLst/>
          </a:prstGeom>
        </p:spPr>
      </p:pic>
    </p:spTree>
    <p:extLst>
      <p:ext uri="{BB962C8B-B14F-4D97-AF65-F5344CB8AC3E}">
        <p14:creationId xmlns:p14="http://schemas.microsoft.com/office/powerpoint/2010/main" val="314591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          IMPLEMENTATION</a:t>
            </a:r>
            <a:endParaRPr lang="en-US" dirty="0"/>
          </a:p>
        </p:txBody>
      </p:sp>
      <p:sp>
        <p:nvSpPr>
          <p:cNvPr id="3" name="Content Placeholder 2"/>
          <p:cNvSpPr>
            <a:spLocks noGrp="1"/>
          </p:cNvSpPr>
          <p:nvPr>
            <p:ph idx="1"/>
          </p:nvPr>
        </p:nvSpPr>
        <p:spPr>
          <a:xfrm>
            <a:off x="457200" y="1371600"/>
            <a:ext cx="8229600" cy="5257800"/>
          </a:xfrm>
        </p:spPr>
        <p:txBody>
          <a:bodyPr/>
          <a:lstStyle/>
          <a:p>
            <a:r>
              <a:rPr lang="en-US" b="1" dirty="0"/>
              <a:t>Login </a:t>
            </a:r>
            <a:r>
              <a:rPr lang="en-US" b="1" dirty="0" smtClean="0"/>
              <a:t>page</a:t>
            </a:r>
          </a:p>
          <a:p>
            <a:pPr marL="0" indent="0">
              <a:buNone/>
            </a:pPr>
            <a:r>
              <a:rPr lang="en-US" dirty="0"/>
              <a:t>At first user have to login to enter the system. They are required to key in the user id and password before they are allows entering the system</a:t>
            </a:r>
          </a:p>
          <a:p>
            <a:pPr marL="0" indent="0">
              <a:buNone/>
            </a:pPr>
            <a:endParaRPr lang="en-US" b="1"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93" y="3276600"/>
            <a:ext cx="3854614" cy="3581400"/>
          </a:xfrm>
          <a:prstGeom prst="rect">
            <a:avLst/>
          </a:prstGeom>
        </p:spPr>
      </p:pic>
    </p:spTree>
    <p:extLst>
      <p:ext uri="{BB962C8B-B14F-4D97-AF65-F5344CB8AC3E}">
        <p14:creationId xmlns:p14="http://schemas.microsoft.com/office/powerpoint/2010/main" val="3964324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CONTINUE….</a:t>
            </a:r>
            <a:endParaRPr lang="en-US" dirty="0"/>
          </a:p>
        </p:txBody>
      </p:sp>
      <p:sp>
        <p:nvSpPr>
          <p:cNvPr id="3" name="Content Placeholder 2"/>
          <p:cNvSpPr>
            <a:spLocks noGrp="1"/>
          </p:cNvSpPr>
          <p:nvPr>
            <p:ph idx="1"/>
          </p:nvPr>
        </p:nvSpPr>
        <p:spPr>
          <a:xfrm>
            <a:off x="457200" y="1371600"/>
            <a:ext cx="8229600" cy="5486400"/>
          </a:xfrm>
        </p:spPr>
        <p:txBody>
          <a:bodyPr/>
          <a:lstStyle/>
          <a:p>
            <a:r>
              <a:rPr lang="en-US" b="1" dirty="0"/>
              <a:t>Register New </a:t>
            </a:r>
            <a:r>
              <a:rPr lang="en-US" b="1" dirty="0" smtClean="0"/>
              <a:t>Books</a:t>
            </a:r>
          </a:p>
          <a:p>
            <a:pPr marL="0" indent="0">
              <a:buNone/>
            </a:pPr>
            <a:r>
              <a:rPr lang="en-US" dirty="0"/>
              <a:t>This feature can be performing by all users to register new book to the library.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93" y="2895600"/>
            <a:ext cx="3854614" cy="4114800"/>
          </a:xfrm>
          <a:prstGeom prst="rect">
            <a:avLst/>
          </a:prstGeom>
        </p:spPr>
      </p:pic>
    </p:spTree>
    <p:extLst>
      <p:ext uri="{BB962C8B-B14F-4D97-AF65-F5344CB8AC3E}">
        <p14:creationId xmlns:p14="http://schemas.microsoft.com/office/powerpoint/2010/main" val="1859411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              CONTINUE….</a:t>
            </a:r>
            <a:endParaRPr lang="en-US" dirty="0"/>
          </a:p>
        </p:txBody>
      </p:sp>
      <p:sp>
        <p:nvSpPr>
          <p:cNvPr id="3" name="Content Placeholder 2"/>
          <p:cNvSpPr>
            <a:spLocks noGrp="1"/>
          </p:cNvSpPr>
          <p:nvPr>
            <p:ph idx="1"/>
          </p:nvPr>
        </p:nvSpPr>
        <p:spPr>
          <a:xfrm>
            <a:off x="457200" y="1447800"/>
            <a:ext cx="8229600" cy="5486400"/>
          </a:xfrm>
        </p:spPr>
        <p:txBody>
          <a:bodyPr/>
          <a:lstStyle/>
          <a:p>
            <a:r>
              <a:rPr lang="en-US" b="1" dirty="0"/>
              <a:t>List of </a:t>
            </a:r>
            <a:r>
              <a:rPr lang="en-US" b="1" dirty="0" smtClean="0"/>
              <a:t>Books</a:t>
            </a:r>
          </a:p>
          <a:p>
            <a:pPr marL="0" indent="0">
              <a:buNone/>
            </a:pPr>
            <a:r>
              <a:rPr lang="en-US" dirty="0"/>
              <a:t>A book is a series of pages. This is a list of books in a library. User can get all available books in library.</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93" y="2971800"/>
            <a:ext cx="3854614" cy="3886200"/>
          </a:xfrm>
          <a:prstGeom prst="rect">
            <a:avLst/>
          </a:prstGeom>
        </p:spPr>
      </p:pic>
    </p:spTree>
    <p:extLst>
      <p:ext uri="{BB962C8B-B14F-4D97-AF65-F5344CB8AC3E}">
        <p14:creationId xmlns:p14="http://schemas.microsoft.com/office/powerpoint/2010/main" val="120542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                CONTINUE….</a:t>
            </a:r>
            <a:endParaRPr lang="en-US" dirty="0"/>
          </a:p>
        </p:txBody>
      </p:sp>
      <p:sp>
        <p:nvSpPr>
          <p:cNvPr id="3" name="Content Placeholder 2"/>
          <p:cNvSpPr>
            <a:spLocks noGrp="1"/>
          </p:cNvSpPr>
          <p:nvPr>
            <p:ph idx="1"/>
          </p:nvPr>
        </p:nvSpPr>
        <p:spPr>
          <a:xfrm>
            <a:off x="457200" y="1371600"/>
            <a:ext cx="8229600" cy="4953000"/>
          </a:xfrm>
        </p:spPr>
        <p:txBody>
          <a:bodyPr/>
          <a:lstStyle/>
          <a:p>
            <a:r>
              <a:rPr lang="en-US" b="1" dirty="0"/>
              <a:t>Search </a:t>
            </a:r>
            <a:r>
              <a:rPr lang="en-US" b="1" dirty="0" smtClean="0"/>
              <a:t>Book</a:t>
            </a:r>
          </a:p>
          <a:p>
            <a:pPr marL="0" indent="0">
              <a:buNone/>
            </a:pPr>
            <a:r>
              <a:rPr lang="en-US" dirty="0"/>
              <a:t>This feature is found at book maintenance part. User can search book based on book title of first name.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93" y="2895600"/>
            <a:ext cx="3854614" cy="3810000"/>
          </a:xfrm>
          <a:prstGeom prst="rect">
            <a:avLst/>
          </a:prstGeom>
        </p:spPr>
      </p:pic>
    </p:spTree>
    <p:extLst>
      <p:ext uri="{BB962C8B-B14F-4D97-AF65-F5344CB8AC3E}">
        <p14:creationId xmlns:p14="http://schemas.microsoft.com/office/powerpoint/2010/main" val="71534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              CONTINUE....</a:t>
            </a:r>
            <a:endParaRPr lang="en-US" dirty="0"/>
          </a:p>
        </p:txBody>
      </p:sp>
      <p:sp>
        <p:nvSpPr>
          <p:cNvPr id="3" name="Content Placeholder 2"/>
          <p:cNvSpPr>
            <a:spLocks noGrp="1"/>
          </p:cNvSpPr>
          <p:nvPr>
            <p:ph idx="1"/>
          </p:nvPr>
        </p:nvSpPr>
        <p:spPr>
          <a:xfrm>
            <a:off x="457200" y="1447800"/>
            <a:ext cx="8229600" cy="5410200"/>
          </a:xfrm>
        </p:spPr>
        <p:txBody>
          <a:bodyPr/>
          <a:lstStyle/>
          <a:p>
            <a:r>
              <a:rPr lang="en-US" b="1" dirty="0"/>
              <a:t>Add </a:t>
            </a:r>
            <a:r>
              <a:rPr lang="en-US" b="1" dirty="0" smtClean="0"/>
              <a:t>Books</a:t>
            </a:r>
          </a:p>
          <a:p>
            <a:pPr marL="0" indent="0">
              <a:buNone/>
            </a:pPr>
            <a:r>
              <a:rPr lang="en-US" dirty="0"/>
              <a:t>To add new books in library based on book name, author, </a:t>
            </a:r>
            <a:r>
              <a:rPr lang="en-US" dirty="0" err="1"/>
              <a:t>dept</a:t>
            </a:r>
            <a:r>
              <a:rPr lang="en-US" dirty="0"/>
              <a:t> and shelf no. in the following figure: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93" y="2819400"/>
            <a:ext cx="3854614" cy="4114800"/>
          </a:xfrm>
          <a:prstGeom prst="rect">
            <a:avLst/>
          </a:prstGeom>
        </p:spPr>
      </p:pic>
    </p:spTree>
    <p:extLst>
      <p:ext uri="{BB962C8B-B14F-4D97-AF65-F5344CB8AC3E}">
        <p14:creationId xmlns:p14="http://schemas.microsoft.com/office/powerpoint/2010/main" val="8123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                CONTINUE…..</a:t>
            </a:r>
            <a:endParaRPr lang="en-US" dirty="0"/>
          </a:p>
        </p:txBody>
      </p:sp>
      <p:sp>
        <p:nvSpPr>
          <p:cNvPr id="3" name="Content Placeholder 2"/>
          <p:cNvSpPr>
            <a:spLocks noGrp="1"/>
          </p:cNvSpPr>
          <p:nvPr>
            <p:ph idx="1"/>
          </p:nvPr>
        </p:nvSpPr>
        <p:spPr>
          <a:xfrm>
            <a:off x="457200" y="1600200"/>
            <a:ext cx="8229600" cy="4724400"/>
          </a:xfrm>
        </p:spPr>
        <p:txBody>
          <a:bodyPr/>
          <a:lstStyle/>
          <a:p>
            <a:r>
              <a:rPr lang="en-US" b="1" dirty="0"/>
              <a:t>Borrow </a:t>
            </a:r>
            <a:r>
              <a:rPr lang="en-US" b="1" dirty="0" smtClean="0"/>
              <a:t>books</a:t>
            </a:r>
          </a:p>
          <a:p>
            <a:pPr marL="0" indent="0">
              <a:buNone/>
            </a:pPr>
            <a:r>
              <a:rPr lang="en-US" dirty="0"/>
              <a:t>When user want to borrow books, click in the following figure:</a:t>
            </a:r>
          </a:p>
          <a:p>
            <a:pPr marL="0" indent="0">
              <a:buNone/>
            </a:pPr>
            <a:endParaRPr lang="en-US" b="1"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693" y="2819400"/>
            <a:ext cx="3854614" cy="4038600"/>
          </a:xfrm>
          <a:prstGeom prst="rect">
            <a:avLst/>
          </a:prstGeom>
        </p:spPr>
      </p:pic>
    </p:spTree>
    <p:extLst>
      <p:ext uri="{BB962C8B-B14F-4D97-AF65-F5344CB8AC3E}">
        <p14:creationId xmlns:p14="http://schemas.microsoft.com/office/powerpoint/2010/main" val="195893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            CONCLUSION</a:t>
            </a:r>
            <a:endParaRPr lang="en-US" dirty="0"/>
          </a:p>
        </p:txBody>
      </p:sp>
      <p:sp>
        <p:nvSpPr>
          <p:cNvPr id="3" name="Content Placeholder 2"/>
          <p:cNvSpPr>
            <a:spLocks noGrp="1"/>
          </p:cNvSpPr>
          <p:nvPr>
            <p:ph idx="1"/>
          </p:nvPr>
        </p:nvSpPr>
        <p:spPr/>
        <p:txBody>
          <a:bodyPr/>
          <a:lstStyle/>
          <a:p>
            <a:pPr marL="0" indent="0" algn="just">
              <a:buNone/>
            </a:pPr>
            <a:r>
              <a:rPr lang="en-US" dirty="0"/>
              <a:t>The Library Management System was developed to replace the manual process of arranging books and other information. </a:t>
            </a:r>
          </a:p>
        </p:txBody>
      </p:sp>
    </p:spTree>
    <p:extLst>
      <p:ext uri="{BB962C8B-B14F-4D97-AF65-F5344CB8AC3E}">
        <p14:creationId xmlns:p14="http://schemas.microsoft.com/office/powerpoint/2010/main" val="148262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            FUTURE WORK</a:t>
            </a:r>
            <a:endParaRPr lang="en-US" dirty="0"/>
          </a:p>
        </p:txBody>
      </p:sp>
      <p:sp>
        <p:nvSpPr>
          <p:cNvPr id="3" name="Content Placeholder 2"/>
          <p:cNvSpPr>
            <a:spLocks noGrp="1"/>
          </p:cNvSpPr>
          <p:nvPr>
            <p:ph idx="1"/>
          </p:nvPr>
        </p:nvSpPr>
        <p:spPr/>
        <p:txBody>
          <a:bodyPr/>
          <a:lstStyle/>
          <a:p>
            <a:pPr marL="0" indent="0" algn="just">
              <a:buNone/>
            </a:pPr>
            <a:r>
              <a:rPr lang="en-US" dirty="0"/>
              <a:t>In future we make this project more secure and more efficient. After analyzing the results of the developed systems, the following issues are still open which can be taken up as future enhancements</a:t>
            </a:r>
            <a:r>
              <a:rPr lang="en-US" dirty="0" smtClean="0"/>
              <a:t>.. In </a:t>
            </a:r>
            <a:r>
              <a:rPr lang="en-US" dirty="0"/>
              <a:t>future I will try my best to add notification system.   </a:t>
            </a:r>
          </a:p>
          <a:p>
            <a:pPr marL="0" indent="0">
              <a:buNone/>
            </a:pPr>
            <a:endParaRPr lang="en-US" dirty="0"/>
          </a:p>
        </p:txBody>
      </p:sp>
    </p:spTree>
    <p:extLst>
      <p:ext uri="{BB962C8B-B14F-4D97-AF65-F5344CB8AC3E}">
        <p14:creationId xmlns:p14="http://schemas.microsoft.com/office/powerpoint/2010/main" val="336240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pPr marL="0" lvl="0" indent="0" algn="just">
              <a:buNone/>
            </a:pPr>
            <a:r>
              <a:rPr lang="en-US" dirty="0" smtClean="0"/>
              <a:t>[1] C</a:t>
            </a:r>
            <a:r>
              <a:rPr lang="en-US" dirty="0"/>
              <a:t>. J. M. L. M. </a:t>
            </a:r>
            <a:r>
              <a:rPr lang="en-US" dirty="0" err="1"/>
              <a:t>Eliassen</a:t>
            </a:r>
            <a:r>
              <a:rPr lang="en-US" dirty="0"/>
              <a:t>, R. </a:t>
            </a:r>
            <a:r>
              <a:rPr lang="en-US" dirty="0" err="1"/>
              <a:t>Saetre</a:t>
            </a:r>
            <a:r>
              <a:rPr lang="en-US" dirty="0"/>
              <a:t>, and B. </a:t>
            </a:r>
            <a:r>
              <a:rPr lang="en-US" dirty="0" err="1"/>
              <a:t>Gamback</a:t>
            </a:r>
            <a:r>
              <a:rPr lang="en-US" dirty="0"/>
              <a:t>,” real time </a:t>
            </a:r>
            <a:r>
              <a:rPr lang="en-US" dirty="0" smtClean="0"/>
              <a:t>         information </a:t>
            </a:r>
            <a:r>
              <a:rPr lang="en-US" dirty="0"/>
              <a:t>in an intelligent smartphone application,” in </a:t>
            </a:r>
            <a:r>
              <a:rPr lang="en-US" dirty="0" err="1"/>
              <a:t>Gesellschaft</a:t>
            </a:r>
            <a:r>
              <a:rPr lang="en-US" dirty="0"/>
              <a:t> fir </a:t>
            </a:r>
            <a:r>
              <a:rPr lang="en-US" dirty="0" err="1"/>
              <a:t>Informatik</a:t>
            </a:r>
            <a:r>
              <a:rPr lang="en-US" dirty="0"/>
              <a:t> eV(GI) publishes this series in order to make available to a broad public recent findings in informatics (</a:t>
            </a:r>
            <a:r>
              <a:rPr lang="en-US" dirty="0" err="1"/>
              <a:t>ie</a:t>
            </a:r>
            <a:r>
              <a:rPr lang="en-US" dirty="0"/>
              <a:t> computer science and information systems), to document conferences that are organized in co-operation with GI and to publish the annual GI Award </a:t>
            </a:r>
            <a:r>
              <a:rPr lang="en-US" dirty="0" err="1"/>
              <a:t>dissertion</a:t>
            </a:r>
            <a:r>
              <a:rPr lang="en-US" dirty="0"/>
              <a:t>. </a:t>
            </a:r>
            <a:r>
              <a:rPr lang="en-US" dirty="0" err="1"/>
              <a:t>Citeseer</a:t>
            </a:r>
            <a:r>
              <a:rPr lang="en-US" dirty="0"/>
              <a:t>, 2012, p. 48.</a:t>
            </a:r>
          </a:p>
          <a:p>
            <a:pPr marL="0" indent="0">
              <a:buNone/>
            </a:pPr>
            <a:r>
              <a:rPr lang="en-US" dirty="0"/>
              <a:t> </a:t>
            </a:r>
          </a:p>
          <a:p>
            <a:pPr marL="0" indent="0">
              <a:buNone/>
            </a:pPr>
            <a:r>
              <a:rPr lang="en-US" dirty="0"/>
              <a:t> </a:t>
            </a:r>
          </a:p>
          <a:p>
            <a:pPr marL="0" lvl="0" indent="0" algn="just">
              <a:buNone/>
            </a:pPr>
            <a:r>
              <a:rPr lang="en-US" dirty="0" smtClean="0"/>
              <a:t>[2] Y</a:t>
            </a:r>
            <a:r>
              <a:rPr lang="en-US" dirty="0"/>
              <a:t>. </a:t>
            </a:r>
            <a:r>
              <a:rPr lang="en-US" dirty="0" err="1"/>
              <a:t>Sardey</a:t>
            </a:r>
            <a:r>
              <a:rPr lang="en-US" dirty="0"/>
              <a:t>, P. </a:t>
            </a:r>
            <a:r>
              <a:rPr lang="en-US" dirty="0" err="1"/>
              <a:t>Deshmukh</a:t>
            </a:r>
            <a:r>
              <a:rPr lang="en-US" dirty="0"/>
              <a:t>, P. </a:t>
            </a:r>
            <a:r>
              <a:rPr lang="en-US" dirty="0" err="1"/>
              <a:t>Mandilk</a:t>
            </a:r>
            <a:r>
              <a:rPr lang="en-US" dirty="0"/>
              <a:t>, S. </a:t>
            </a:r>
            <a:r>
              <a:rPr lang="en-US" dirty="0" err="1"/>
              <a:t>Shelar</a:t>
            </a:r>
            <a:r>
              <a:rPr lang="en-US" dirty="0"/>
              <a:t>, and M. </a:t>
            </a:r>
            <a:r>
              <a:rPr lang="en-US" dirty="0" err="1"/>
              <a:t>Nerkar</a:t>
            </a:r>
            <a:r>
              <a:rPr lang="en-US" dirty="0"/>
              <a:t>,”A mobile application for library management </a:t>
            </a:r>
            <a:r>
              <a:rPr lang="en-US" dirty="0" err="1"/>
              <a:t>system,”Institute</a:t>
            </a:r>
            <a:r>
              <a:rPr lang="en-US" dirty="0"/>
              <a:t> of Information Technology, Department of Computer Science, Pune, India,2014.</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819400"/>
            <a:ext cx="6705600" cy="646331"/>
          </a:xfrm>
          <a:prstGeom prst="rect">
            <a:avLst/>
          </a:prstGeom>
          <a:noFill/>
        </p:spPr>
        <p:txBody>
          <a:bodyPr wrap="square" rtlCol="0">
            <a:spAutoFit/>
          </a:bodyPr>
          <a:lstStyle/>
          <a:p>
            <a:r>
              <a:rPr lang="en-US" sz="3600" dirty="0" smtClean="0"/>
              <a:t>        </a:t>
            </a:r>
            <a:r>
              <a:rPr lang="en-US" sz="3600" dirty="0" smtClean="0">
                <a:solidFill>
                  <a:schemeClr val="accent2"/>
                </a:solidFill>
              </a:rPr>
              <a:t>THANKS TO ALL</a:t>
            </a:r>
            <a:endParaRPr lang="en-US" sz="3600" dirty="0">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    Outlines</a:t>
            </a:r>
            <a:endParaRPr lang="en-US" dirty="0"/>
          </a:p>
        </p:txBody>
      </p:sp>
      <p:sp>
        <p:nvSpPr>
          <p:cNvPr id="3" name="Content Placeholder 2"/>
          <p:cNvSpPr>
            <a:spLocks noGrp="1"/>
          </p:cNvSpPr>
          <p:nvPr>
            <p:ph idx="1"/>
          </p:nvPr>
        </p:nvSpPr>
        <p:spPr>
          <a:xfrm>
            <a:off x="685800" y="1752599"/>
            <a:ext cx="7620000" cy="4343401"/>
          </a:xfrm>
        </p:spPr>
        <p:txBody>
          <a:bodyPr>
            <a:normAutofit/>
          </a:bodyPr>
          <a:lstStyle/>
          <a:p>
            <a:pPr>
              <a:buFont typeface="Wingdings" panose="05000000000000000000" pitchFamily="2" charset="2"/>
              <a:buChar char="Ø"/>
            </a:pPr>
            <a:r>
              <a:rPr lang="en-US" dirty="0" smtClean="0">
                <a:latin typeface="Times New Roman" pitchFamily="18" charset="0"/>
                <a:cs typeface="Times New Roman" pitchFamily="18" charset="0"/>
              </a:rPr>
              <a:t>Introduction</a:t>
            </a:r>
          </a:p>
          <a:p>
            <a:pPr>
              <a:buFont typeface="Wingdings" panose="05000000000000000000" pitchFamily="2" charset="2"/>
              <a:buChar char="Ø"/>
            </a:pPr>
            <a:r>
              <a:rPr lang="en-US" dirty="0" smtClean="0">
                <a:latin typeface="Times New Roman" pitchFamily="18" charset="0"/>
                <a:cs typeface="Times New Roman" pitchFamily="18" charset="0"/>
              </a:rPr>
              <a:t>Motivation</a:t>
            </a:r>
          </a:p>
          <a:p>
            <a:pPr>
              <a:buFont typeface="Wingdings" panose="05000000000000000000" pitchFamily="2" charset="2"/>
              <a:buChar char="Ø"/>
            </a:pPr>
            <a:r>
              <a:rPr lang="en-US" dirty="0" smtClean="0">
                <a:latin typeface="Times New Roman" pitchFamily="18" charset="0"/>
                <a:cs typeface="Times New Roman" pitchFamily="18" charset="0"/>
              </a:rPr>
              <a:t>Objectives</a:t>
            </a:r>
          </a:p>
          <a:p>
            <a:pPr>
              <a:buFont typeface="Wingdings" panose="05000000000000000000" pitchFamily="2" charset="2"/>
              <a:buChar char="Ø"/>
            </a:pPr>
            <a:r>
              <a:rPr lang="en-US" dirty="0" smtClean="0">
                <a:latin typeface="Times New Roman" pitchFamily="18" charset="0"/>
                <a:cs typeface="Times New Roman" pitchFamily="18" charset="0"/>
              </a:rPr>
              <a:t>Methodology</a:t>
            </a:r>
          </a:p>
          <a:p>
            <a:pPr>
              <a:buFont typeface="Wingdings" panose="05000000000000000000" pitchFamily="2" charset="2"/>
              <a:buChar char="Ø"/>
            </a:pPr>
            <a:r>
              <a:rPr lang="en-US" dirty="0" smtClean="0">
                <a:latin typeface="Times New Roman" pitchFamily="18" charset="0"/>
                <a:cs typeface="Times New Roman" pitchFamily="18" charset="0"/>
              </a:rPr>
              <a:t>Implementation</a:t>
            </a:r>
          </a:p>
          <a:p>
            <a:pPr>
              <a:buFont typeface="Wingdings" panose="05000000000000000000" pitchFamily="2" charset="2"/>
              <a:buChar char="Ø"/>
            </a:pPr>
            <a:r>
              <a:rPr lang="en-US" dirty="0" smtClean="0">
                <a:latin typeface="Times New Roman" pitchFamily="18" charset="0"/>
                <a:cs typeface="Times New Roman" pitchFamily="18" charset="0"/>
              </a:rPr>
              <a:t>Resources</a:t>
            </a:r>
          </a:p>
          <a:p>
            <a:pPr>
              <a:buFont typeface="Wingdings" panose="05000000000000000000" pitchFamily="2" charset="2"/>
              <a:buChar char="Ø"/>
            </a:pPr>
            <a:r>
              <a:rPr lang="en-US" dirty="0" smtClean="0">
                <a:latin typeface="Times New Roman" pitchFamily="18" charset="0"/>
                <a:cs typeface="Times New Roman" pitchFamily="18" charset="0"/>
              </a:rPr>
              <a:t>Conclusion</a:t>
            </a:r>
          </a:p>
          <a:p>
            <a:pPr>
              <a:buFont typeface="Wingdings" panose="05000000000000000000" pitchFamily="2" charset="2"/>
              <a:buChar char="Ø"/>
            </a:pPr>
            <a:r>
              <a:rPr lang="en-US" smtClean="0">
                <a:latin typeface="Times New Roman" pitchFamily="18" charset="0"/>
                <a:cs typeface="Times New Roman" pitchFamily="18" charset="0"/>
              </a:rPr>
              <a:t>Future </a:t>
            </a:r>
            <a:r>
              <a:rPr lang="en-US" smtClean="0">
                <a:latin typeface="Times New Roman" pitchFamily="18" charset="0"/>
                <a:cs typeface="Times New Roman" pitchFamily="18" charset="0"/>
              </a:rPr>
              <a:t>Work.</a:t>
            </a:r>
            <a:endParaRPr lang="en-US" dirty="0" smtClean="0">
              <a:latin typeface="Times New Roman" pitchFamily="18" charset="0"/>
              <a:cs typeface="Times New Roman" pitchFamily="18" charset="0"/>
            </a:endParaRPr>
          </a:p>
          <a:p>
            <a:pPr>
              <a:buFont typeface="Wingdings" panose="05000000000000000000" pitchFamily="2" charset="2"/>
              <a:buChar char="Ø"/>
            </a:pPr>
            <a:r>
              <a:rPr lang="en-US" dirty="0" smtClean="0">
                <a:latin typeface="Times New Roman" pitchFamily="18" charset="0"/>
                <a:cs typeface="Times New Roman" pitchFamily="18" charset="0"/>
              </a:rPr>
              <a:t>References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smtClean="0"/>
              <a:t>The main objective of the library management system is organizing and managing the library tasks.</a:t>
            </a:r>
          </a:p>
          <a:p>
            <a:endParaRPr lang="en-US" smtClean="0"/>
          </a:p>
          <a:p>
            <a:r>
              <a:rPr lang="en-US" smtClean="0"/>
              <a:t>It is an information system which mainly focused on basic operations like adding new books in department wise, searching books, clients facility to borrow and register for new books. </a:t>
            </a:r>
          </a:p>
          <a:p>
            <a:endParaRPr lang="en-US"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               MOTIVATION</a:t>
            </a:r>
            <a:endParaRPr lang="en-US" dirty="0"/>
          </a:p>
        </p:txBody>
      </p:sp>
      <p:sp>
        <p:nvSpPr>
          <p:cNvPr id="3" name="Content Placeholder 2"/>
          <p:cNvSpPr>
            <a:spLocks noGrp="1"/>
          </p:cNvSpPr>
          <p:nvPr>
            <p:ph idx="1"/>
          </p:nvPr>
        </p:nvSpPr>
        <p:spPr>
          <a:xfrm>
            <a:off x="457200" y="2286000"/>
            <a:ext cx="8229600" cy="4038600"/>
          </a:xfrm>
        </p:spPr>
        <p:txBody>
          <a:bodyPr/>
          <a:lstStyle/>
          <a:p>
            <a:pPr marL="0" indent="0"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present state, library system is manual. It is wastages our time. </a:t>
            </a:r>
          </a:p>
          <a:p>
            <a:pPr algn="just"/>
            <a:r>
              <a:rPr lang="en-US" dirty="0" smtClean="0"/>
              <a:t>Online </a:t>
            </a:r>
            <a:r>
              <a:rPr lang="en-US" dirty="0"/>
              <a:t>book issue. Improvement in control and performance.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                OBJECTIVES</a:t>
            </a:r>
            <a:endParaRPr lang="en-US" dirty="0"/>
          </a:p>
        </p:txBody>
      </p:sp>
      <p:sp>
        <p:nvSpPr>
          <p:cNvPr id="3" name="Content Placeholder 2"/>
          <p:cNvSpPr>
            <a:spLocks noGrp="1"/>
          </p:cNvSpPr>
          <p:nvPr>
            <p:ph idx="1"/>
          </p:nvPr>
        </p:nvSpPr>
        <p:spPr>
          <a:xfrm>
            <a:off x="457200" y="2209800"/>
            <a:ext cx="8229600" cy="4038600"/>
          </a:xfrm>
        </p:spPr>
        <p:txBody>
          <a:bodyPr>
            <a:normAutofit/>
          </a:bodyPr>
          <a:lstStyle/>
          <a:p>
            <a:r>
              <a:rPr lang="en-US" dirty="0" smtClean="0">
                <a:latin typeface="Times New Roman" pitchFamily="18" charset="0"/>
                <a:cs typeface="Times New Roman" pitchFamily="18" charset="0"/>
              </a:rPr>
              <a:t>To eliminate the paper-work in library.</a:t>
            </a:r>
          </a:p>
          <a:p>
            <a:r>
              <a:rPr lang="en-US" dirty="0" smtClean="0">
                <a:latin typeface="Times New Roman" pitchFamily="18" charset="0"/>
                <a:cs typeface="Times New Roman" pitchFamily="18" charset="0"/>
              </a:rPr>
              <a:t>To arrange all the books in department wise and one can search any book.</a:t>
            </a:r>
          </a:p>
          <a:p>
            <a:r>
              <a:rPr lang="en-US" dirty="0" smtClean="0">
                <a:latin typeface="Times New Roman" pitchFamily="18" charset="0"/>
                <a:cs typeface="Times New Roman" pitchFamily="18" charset="0"/>
              </a:rPr>
              <a:t>To send notification to the clients to remainder about the validation time.</a:t>
            </a:r>
          </a:p>
          <a:p>
            <a:r>
              <a:rPr lang="en-US" dirty="0" smtClean="0">
                <a:latin typeface="Times New Roman" pitchFamily="18" charset="0"/>
                <a:cs typeface="Times New Roman" pitchFamily="18" charset="0"/>
              </a:rPr>
              <a:t>To record every transaction in computerized system.</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METHODOLOGY</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dirty="0" smtClean="0"/>
              <a:t>                                   (User  Flow Chart)</a:t>
            </a:r>
            <a:endParaRPr lang="en-US" dirty="0"/>
          </a:p>
        </p:txBody>
      </p:sp>
      <p:sp>
        <p:nvSpPr>
          <p:cNvPr id="5" name="Oval 4"/>
          <p:cNvSpPr/>
          <p:nvPr/>
        </p:nvSpPr>
        <p:spPr>
          <a:xfrm>
            <a:off x="1295400" y="1981200"/>
            <a:ext cx="1219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6" name="Rectangle 5"/>
          <p:cNvSpPr/>
          <p:nvPr/>
        </p:nvSpPr>
        <p:spPr>
          <a:xfrm>
            <a:off x="1371600" y="29718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In</a:t>
            </a:r>
            <a:endParaRPr lang="en-US" dirty="0"/>
          </a:p>
        </p:txBody>
      </p:sp>
      <p:sp>
        <p:nvSpPr>
          <p:cNvPr id="7" name="Rectangle 6"/>
          <p:cNvSpPr/>
          <p:nvPr/>
        </p:nvSpPr>
        <p:spPr>
          <a:xfrm>
            <a:off x="1295400" y="38862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Book</a:t>
            </a:r>
            <a:endParaRPr lang="en-US" dirty="0"/>
          </a:p>
        </p:txBody>
      </p:sp>
      <p:sp>
        <p:nvSpPr>
          <p:cNvPr id="8" name="Rectangle 7"/>
          <p:cNvSpPr/>
          <p:nvPr/>
        </p:nvSpPr>
        <p:spPr>
          <a:xfrm>
            <a:off x="1295400" y="50292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info</a:t>
            </a:r>
            <a:endParaRPr lang="en-US" dirty="0"/>
          </a:p>
        </p:txBody>
      </p:sp>
      <p:sp>
        <p:nvSpPr>
          <p:cNvPr id="9" name="Rectangle 8"/>
          <p:cNvSpPr/>
          <p:nvPr/>
        </p:nvSpPr>
        <p:spPr>
          <a:xfrm>
            <a:off x="1295400" y="59436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borrow</a:t>
            </a:r>
            <a:endParaRPr lang="en-US" dirty="0"/>
          </a:p>
        </p:txBody>
      </p:sp>
      <p:sp>
        <p:nvSpPr>
          <p:cNvPr id="10" name="Diamond 9"/>
          <p:cNvSpPr/>
          <p:nvPr/>
        </p:nvSpPr>
        <p:spPr>
          <a:xfrm>
            <a:off x="3810000" y="5486400"/>
            <a:ext cx="2286000" cy="1143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Timely</a:t>
            </a:r>
          </a:p>
          <a:p>
            <a:pPr algn="ctr"/>
            <a:r>
              <a:rPr lang="en-US" dirty="0" smtClean="0"/>
              <a:t>Return ?</a:t>
            </a:r>
            <a:endParaRPr lang="en-US" dirty="0"/>
          </a:p>
        </p:txBody>
      </p:sp>
      <p:sp>
        <p:nvSpPr>
          <p:cNvPr id="12" name="Rectangle 11"/>
          <p:cNvSpPr/>
          <p:nvPr/>
        </p:nvSpPr>
        <p:spPr>
          <a:xfrm>
            <a:off x="3886200" y="38862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a:t>
            </a:r>
          </a:p>
          <a:p>
            <a:pPr algn="ctr"/>
            <a:r>
              <a:rPr lang="en-US" dirty="0" smtClean="0"/>
              <a:t>And fee</a:t>
            </a:r>
            <a:endParaRPr lang="en-US" dirty="0"/>
          </a:p>
        </p:txBody>
      </p:sp>
      <p:sp>
        <p:nvSpPr>
          <p:cNvPr id="16" name="Down Arrow 15"/>
          <p:cNvSpPr/>
          <p:nvPr/>
        </p:nvSpPr>
        <p:spPr>
          <a:xfrm>
            <a:off x="1600200" y="2667000"/>
            <a:ext cx="484632" cy="3048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1600200" y="3581400"/>
            <a:ext cx="484632" cy="3048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600200" y="4648200"/>
            <a:ext cx="484632" cy="3810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600200" y="5638800"/>
            <a:ext cx="484632" cy="3048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895600" y="5867400"/>
            <a:ext cx="990600" cy="484632"/>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 Arrow 20"/>
          <p:cNvSpPr/>
          <p:nvPr/>
        </p:nvSpPr>
        <p:spPr>
          <a:xfrm>
            <a:off x="4495800" y="4800600"/>
            <a:ext cx="762000" cy="685800"/>
          </a:xfrm>
          <a:prstGeom prst="up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No</a:t>
            </a:r>
            <a:endParaRPr lang="en-US" sz="1100" dirty="0">
              <a:solidFill>
                <a:schemeClr val="bg1"/>
              </a:solidFill>
            </a:endParaRPr>
          </a:p>
        </p:txBody>
      </p:sp>
      <p:sp>
        <p:nvSpPr>
          <p:cNvPr id="22" name="Right Arrow 21"/>
          <p:cNvSpPr/>
          <p:nvPr/>
        </p:nvSpPr>
        <p:spPr>
          <a:xfrm>
            <a:off x="6096000" y="5867400"/>
            <a:ext cx="978408" cy="484632"/>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a:t>
            </a:r>
            <a:endParaRPr lang="en-US" dirty="0"/>
          </a:p>
        </p:txBody>
      </p:sp>
      <p:sp>
        <p:nvSpPr>
          <p:cNvPr id="23" name="Oval 22"/>
          <p:cNvSpPr/>
          <p:nvPr/>
        </p:nvSpPr>
        <p:spPr>
          <a:xfrm>
            <a:off x="7086600" y="5562600"/>
            <a:ext cx="1447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a:t>
            </a:r>
            <a:endParaRPr lang="en-US" dirty="0"/>
          </a:p>
        </p:txBody>
      </p:sp>
      <p:sp>
        <p:nvSpPr>
          <p:cNvPr id="3" name="Content Placeholder 2"/>
          <p:cNvSpPr>
            <a:spLocks noGrp="1"/>
          </p:cNvSpPr>
          <p:nvPr>
            <p:ph idx="1"/>
          </p:nvPr>
        </p:nvSpPr>
        <p:spPr/>
        <p:txBody>
          <a:bodyPr/>
          <a:lstStyle/>
          <a:p>
            <a:r>
              <a:rPr lang="en-US" dirty="0" smtClean="0"/>
              <a:t>Admin Flow Chart</a:t>
            </a:r>
            <a:endParaRPr lang="en-US" dirty="0"/>
          </a:p>
        </p:txBody>
      </p:sp>
      <p:sp>
        <p:nvSpPr>
          <p:cNvPr id="4" name="Rectangle 3"/>
          <p:cNvSpPr/>
          <p:nvPr/>
        </p:nvSpPr>
        <p:spPr>
          <a:xfrm>
            <a:off x="1828800" y="4343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5" name="Oval 4"/>
          <p:cNvSpPr/>
          <p:nvPr/>
        </p:nvSpPr>
        <p:spPr>
          <a:xfrm>
            <a:off x="1752600" y="2819400"/>
            <a:ext cx="1447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6" name="Rectangle 5"/>
          <p:cNvSpPr/>
          <p:nvPr/>
        </p:nvSpPr>
        <p:spPr>
          <a:xfrm>
            <a:off x="1905000" y="54864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7" name="Rectangle 6"/>
          <p:cNvSpPr/>
          <p:nvPr/>
        </p:nvSpPr>
        <p:spPr>
          <a:xfrm>
            <a:off x="4572000" y="5334000"/>
            <a:ext cx="205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 Database</a:t>
            </a:r>
            <a:endParaRPr lang="en-US" dirty="0"/>
          </a:p>
        </p:txBody>
      </p:sp>
      <p:sp>
        <p:nvSpPr>
          <p:cNvPr id="8" name="Rectangle 7"/>
          <p:cNvSpPr/>
          <p:nvPr/>
        </p:nvSpPr>
        <p:spPr>
          <a:xfrm>
            <a:off x="4572000" y="3962400"/>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I/U/D</a:t>
            </a:r>
            <a:endParaRPr lang="en-US" dirty="0"/>
          </a:p>
        </p:txBody>
      </p:sp>
      <p:sp>
        <p:nvSpPr>
          <p:cNvPr id="9" name="Down Arrow 8"/>
          <p:cNvSpPr/>
          <p:nvPr/>
        </p:nvSpPr>
        <p:spPr>
          <a:xfrm>
            <a:off x="2133600" y="3733800"/>
            <a:ext cx="484632" cy="6096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057400" y="5029200"/>
            <a:ext cx="609600" cy="4572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200400" y="5562600"/>
            <a:ext cx="1371600" cy="484632"/>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5181600" y="4800600"/>
            <a:ext cx="484632" cy="457200"/>
          </a:xfrm>
          <a:prstGeom prst="up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48200" y="2743200"/>
            <a:ext cx="1524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15" name="Up Arrow 14"/>
          <p:cNvSpPr/>
          <p:nvPr/>
        </p:nvSpPr>
        <p:spPr>
          <a:xfrm>
            <a:off x="5105400" y="3581400"/>
            <a:ext cx="484632" cy="381000"/>
          </a:xfrm>
          <a:prstGeom prst="up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                   CONTINUE…….</a:t>
            </a:r>
            <a:endParaRPr lang="en-US" dirty="0"/>
          </a:p>
        </p:txBody>
      </p:sp>
      <p:sp>
        <p:nvSpPr>
          <p:cNvPr id="3" name="Content Placeholder 2"/>
          <p:cNvSpPr>
            <a:spLocks noGrp="1"/>
          </p:cNvSpPr>
          <p:nvPr>
            <p:ph idx="1"/>
          </p:nvPr>
        </p:nvSpPr>
        <p:spPr>
          <a:xfrm>
            <a:off x="457200" y="1981200"/>
            <a:ext cx="8229600" cy="4343400"/>
          </a:xfrm>
        </p:spPr>
        <p:txBody>
          <a:bodyPr>
            <a:normAutofit/>
          </a:bodyPr>
          <a:lstStyle/>
          <a:p>
            <a:r>
              <a:rPr lang="en-US" dirty="0" smtClean="0"/>
              <a:t> </a:t>
            </a:r>
            <a:r>
              <a:rPr lang="en-US" dirty="0" smtClean="0">
                <a:latin typeface="Times New Roman" pitchFamily="18" charset="0"/>
                <a:cs typeface="Times New Roman" pitchFamily="18" charset="0"/>
              </a:rPr>
              <a:t>This system contains list of all the books in department wise.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project will be developed by using android studio(java, xml), </a:t>
            </a:r>
            <a:r>
              <a:rPr lang="en-US" dirty="0" err="1" smtClean="0">
                <a:latin typeface="Times New Roman" pitchFamily="18" charset="0"/>
                <a:cs typeface="Times New Roman" pitchFamily="18" charset="0"/>
              </a:rPr>
              <a:t>SQLite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Using this system users can issue book to the library member, maintain their records, and can checks how many books are available in the library.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                CONTINUE…….</a:t>
            </a:r>
            <a:endParaRPr lang="en-US" dirty="0"/>
          </a:p>
        </p:txBody>
      </p:sp>
      <p:sp>
        <p:nvSpPr>
          <p:cNvPr id="3" name="Content Placeholder 2"/>
          <p:cNvSpPr>
            <a:spLocks noGrp="1"/>
          </p:cNvSpPr>
          <p:nvPr>
            <p:ph idx="1"/>
          </p:nvPr>
        </p:nvSpPr>
        <p:spPr>
          <a:xfrm>
            <a:off x="457200" y="1981200"/>
            <a:ext cx="8229600" cy="4343400"/>
          </a:xfrm>
        </p:spPr>
        <p:txBody>
          <a:bodyPr>
            <a:normAutofit/>
          </a:bodyPr>
          <a:lstStyle/>
          <a:p>
            <a:r>
              <a:rPr lang="en-US" dirty="0" smtClean="0">
                <a:latin typeface="Times New Roman" pitchFamily="18" charset="0"/>
                <a:cs typeface="Times New Roman" pitchFamily="18" charset="0"/>
              </a:rPr>
              <a:t>Using this system, user can get any books easily.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User can search for books and borrow book.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421</TotalTime>
  <Words>611</Words>
  <Application>Microsoft Office PowerPoint</Application>
  <PresentationFormat>On-screen Show (4:3)</PresentationFormat>
  <Paragraphs>97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PowerPoint Presentation</vt:lpstr>
      <vt:lpstr>    Outlines</vt:lpstr>
      <vt:lpstr>                INTRODUCTION</vt:lpstr>
      <vt:lpstr>               MOTIVATION</vt:lpstr>
      <vt:lpstr>                OBJECTIVES</vt:lpstr>
      <vt:lpstr>                METHODOLOGY</vt:lpstr>
      <vt:lpstr>                  CONTINUE…….</vt:lpstr>
      <vt:lpstr>                   CONTINUE…….</vt:lpstr>
      <vt:lpstr>                CONTINUE…….</vt:lpstr>
      <vt:lpstr>          IMPLEMENTATION</vt:lpstr>
      <vt:lpstr>                  CONTINUE….</vt:lpstr>
      <vt:lpstr>              CONTINUE….</vt:lpstr>
      <vt:lpstr>                CONTINUE….</vt:lpstr>
      <vt:lpstr>              CONTINUE....</vt:lpstr>
      <vt:lpstr>                CONTINUE…..</vt:lpstr>
      <vt:lpstr>            CONCLUSION</vt:lpstr>
      <vt:lpstr>            FUTURE WORK</vt:lpstr>
      <vt:lpstr>REFERENCES</vt:lpstr>
      <vt:lpstr>PowerPoint Presentation</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MY PRESENTATION</dc:title>
  <dc:creator>RITA</dc:creator>
  <cp:lastModifiedBy>ASUS</cp:lastModifiedBy>
  <cp:revision>113</cp:revision>
  <dcterms:created xsi:type="dcterms:W3CDTF">2017-07-16T00:46:12Z</dcterms:created>
  <dcterms:modified xsi:type="dcterms:W3CDTF">2019-01-23T03:39:07Z</dcterms:modified>
</cp:coreProperties>
</file>