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58" r:id="rId7"/>
    <p:sldId id="259" r:id="rId8"/>
    <p:sldId id="260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pos="1488" userDrawn="1">
          <p15:clr>
            <a:srgbClr val="A4A3A4"/>
          </p15:clr>
        </p15:guide>
        <p15:guide id="3" pos="3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2" y="450"/>
      </p:cViewPr>
      <p:guideLst>
        <p:guide orient="horz" pos="1224"/>
        <p:guide pos="1488"/>
        <p:guide pos="3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3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9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3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2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D8A3-0D1A-42E1-BC2B-F49C43CA28F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9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D8A3-0D1A-42E1-BC2B-F49C43CA28F4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44119-DF39-4FBF-B5AB-2A48D5277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1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15246" y="2516766"/>
            <a:ext cx="4665543" cy="2759285"/>
            <a:chOff x="1315246" y="2516766"/>
            <a:chExt cx="4665543" cy="2759285"/>
          </a:xfrm>
        </p:grpSpPr>
        <p:sp>
          <p:nvSpPr>
            <p:cNvPr id="4" name="Rounded Rectangle 3"/>
            <p:cNvSpPr/>
            <p:nvPr/>
          </p:nvSpPr>
          <p:spPr>
            <a:xfrm>
              <a:off x="1491049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75213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6611" y="4555809"/>
              <a:ext cx="917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40318" y="4694308"/>
              <a:ext cx="397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CPUs</a:t>
              </a:r>
              <a:endParaRPr lang="en-US" sz="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89745" y="4677831"/>
              <a:ext cx="1551163" cy="56938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20639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805526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93227" y="4568165"/>
              <a:ext cx="917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87142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372029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94756" y="4701773"/>
              <a:ext cx="3674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GPU</a:t>
              </a:r>
              <a:endParaRPr lang="en-US" sz="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45362" y="4677831"/>
              <a:ext cx="2785881" cy="56938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357929" y="4265309"/>
              <a:ext cx="4573313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Crossbar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357929" y="3808495"/>
              <a:ext cx="4573313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LLC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4" idx="0"/>
            </p:cNvCxnSpPr>
            <p:nvPr/>
          </p:nvCxnSpPr>
          <p:spPr>
            <a:xfrm flipV="1">
              <a:off x="1738184" y="4555809"/>
              <a:ext cx="0" cy="35394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614108" y="4551689"/>
              <a:ext cx="2" cy="35806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0"/>
            </p:cNvCxnSpPr>
            <p:nvPr/>
          </p:nvCxnSpPr>
          <p:spPr>
            <a:xfrm flipH="1" flipV="1">
              <a:off x="3462164" y="4551689"/>
              <a:ext cx="5610" cy="35806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0"/>
            </p:cNvCxnSpPr>
            <p:nvPr/>
          </p:nvCxnSpPr>
          <p:spPr>
            <a:xfrm flipV="1">
              <a:off x="4052661" y="4561871"/>
              <a:ext cx="0" cy="34788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" idx="0"/>
            </p:cNvCxnSpPr>
            <p:nvPr/>
          </p:nvCxnSpPr>
          <p:spPr>
            <a:xfrm flipV="1">
              <a:off x="5034277" y="4558552"/>
              <a:ext cx="0" cy="3512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3" idx="0"/>
            </p:cNvCxnSpPr>
            <p:nvPr/>
          </p:nvCxnSpPr>
          <p:spPr>
            <a:xfrm flipV="1">
              <a:off x="5619164" y="4558552"/>
              <a:ext cx="0" cy="3512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1589927" y="4105057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3145362" y="4105053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1959478" y="4105057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507174" y="4105055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349269" y="4105057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3902004" y="4105055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728326" y="4105056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269675" y="4105054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636938" y="4105053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5015228" y="4105053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5349443" y="4105054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5774570" y="4105053"/>
              <a:ext cx="0" cy="16025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1466744" y="3233535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V="1">
              <a:off x="1589927" y="35230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4" idx="2"/>
            </p:cNvCxnSpPr>
            <p:nvPr/>
          </p:nvCxnSpPr>
          <p:spPr>
            <a:xfrm flipV="1">
              <a:off x="1959478" y="35230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2349269" y="35230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86"/>
            <p:cNvSpPr/>
            <p:nvPr/>
          </p:nvSpPr>
          <p:spPr>
            <a:xfrm>
              <a:off x="1464072" y="273223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223258" y="2732234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822826" y="274017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604376" y="3233590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V="1">
              <a:off x="2727559" y="352315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endCxn id="111" idx="2"/>
            </p:cNvCxnSpPr>
            <p:nvPr/>
          </p:nvCxnSpPr>
          <p:spPr>
            <a:xfrm flipV="1">
              <a:off x="3097110" y="352315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486901" y="352315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21"/>
            <p:cNvSpPr/>
            <p:nvPr/>
          </p:nvSpPr>
          <p:spPr>
            <a:xfrm>
              <a:off x="2601704" y="273228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367240" y="2732289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960458" y="274023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3754413" y="3235130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 flipV="1">
              <a:off x="3877596" y="35246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125" idx="2"/>
            </p:cNvCxnSpPr>
            <p:nvPr/>
          </p:nvCxnSpPr>
          <p:spPr>
            <a:xfrm flipV="1">
              <a:off x="4247147" y="35246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636938" y="35246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/>
            <p:cNvSpPr/>
            <p:nvPr/>
          </p:nvSpPr>
          <p:spPr>
            <a:xfrm>
              <a:off x="3751741" y="273382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4510927" y="2733829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4110495" y="274177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4892045" y="3235185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 flipV="1">
              <a:off x="5015228" y="352474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39" idx="2"/>
            </p:cNvCxnSpPr>
            <p:nvPr/>
          </p:nvCxnSpPr>
          <p:spPr>
            <a:xfrm flipV="1">
              <a:off x="5384779" y="352474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5774570" y="352474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ounded Rectangle 149"/>
            <p:cNvSpPr/>
            <p:nvPr/>
          </p:nvSpPr>
          <p:spPr>
            <a:xfrm>
              <a:off x="4889373" y="273388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5648559" y="2733884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5248127" y="274182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 flipV="1">
              <a:off x="1589927" y="293774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1959478" y="293774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2349269" y="293774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V="1">
              <a:off x="2727559" y="29377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V="1">
              <a:off x="3097110" y="29377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3486901" y="29377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V="1">
              <a:off x="3877596" y="293933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4247147" y="293933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V="1">
              <a:off x="4636938" y="293933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V="1">
              <a:off x="5015228" y="29393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V="1">
              <a:off x="5384779" y="29393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V="1">
              <a:off x="5774570" y="29393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315246" y="2520719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381897" y="2561216"/>
              <a:ext cx="1143983" cy="4425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495538" y="2520719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62190" y="2561216"/>
              <a:ext cx="1109626" cy="4425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644234" y="2522221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710886" y="2561216"/>
              <a:ext cx="1109626" cy="4440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794995" y="2516766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861647" y="2561217"/>
              <a:ext cx="1109626" cy="4386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40257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75044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6989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53922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88709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30654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68857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03644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45589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2522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7309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59254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</p:grpSp>
      <p:sp>
        <p:nvSpPr>
          <p:cNvPr id="185" name="Title 1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MemPod</a:t>
            </a:r>
            <a:r>
              <a:rPr lang="en-US" dirty="0" smtClean="0"/>
              <a:t>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8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MemPod</a:t>
            </a:r>
            <a:r>
              <a:rPr lang="en-US" dirty="0" smtClean="0"/>
              <a:t> Organization v2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15246" y="2516766"/>
            <a:ext cx="4665543" cy="2759285"/>
            <a:chOff x="1315246" y="2516766"/>
            <a:chExt cx="4665543" cy="2759285"/>
          </a:xfrm>
        </p:grpSpPr>
        <p:sp>
          <p:nvSpPr>
            <p:cNvPr id="4" name="Rounded Rectangle 3"/>
            <p:cNvSpPr/>
            <p:nvPr/>
          </p:nvSpPr>
          <p:spPr>
            <a:xfrm>
              <a:off x="1491049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75213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CPU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16611" y="4555809"/>
              <a:ext cx="917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40318" y="4694308"/>
              <a:ext cx="397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CPUs</a:t>
              </a:r>
              <a:endParaRPr lang="en-US" sz="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89745" y="4677831"/>
              <a:ext cx="1551163" cy="56938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20639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805526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93227" y="4568165"/>
              <a:ext cx="917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87142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372029" y="4909752"/>
              <a:ext cx="494270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CU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94756" y="4701773"/>
              <a:ext cx="3674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GPU</a:t>
              </a:r>
              <a:endParaRPr lang="en-US" sz="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45362" y="4677831"/>
              <a:ext cx="2785881" cy="56938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357929" y="4265309"/>
              <a:ext cx="4573313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Crossbar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357929" y="3808495"/>
              <a:ext cx="4573313" cy="29656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LLC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4" idx="0"/>
            </p:cNvCxnSpPr>
            <p:nvPr/>
          </p:nvCxnSpPr>
          <p:spPr>
            <a:xfrm flipV="1">
              <a:off x="1738184" y="4555809"/>
              <a:ext cx="0" cy="35394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614108" y="4551689"/>
              <a:ext cx="2" cy="35806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0"/>
            </p:cNvCxnSpPr>
            <p:nvPr/>
          </p:nvCxnSpPr>
          <p:spPr>
            <a:xfrm flipH="1" flipV="1">
              <a:off x="3462164" y="4551689"/>
              <a:ext cx="5610" cy="35806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0"/>
            </p:cNvCxnSpPr>
            <p:nvPr/>
          </p:nvCxnSpPr>
          <p:spPr>
            <a:xfrm flipV="1">
              <a:off x="4052661" y="4561871"/>
              <a:ext cx="0" cy="34788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" idx="0"/>
            </p:cNvCxnSpPr>
            <p:nvPr/>
          </p:nvCxnSpPr>
          <p:spPr>
            <a:xfrm flipV="1">
              <a:off x="5034277" y="4558552"/>
              <a:ext cx="0" cy="3512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3" idx="0"/>
            </p:cNvCxnSpPr>
            <p:nvPr/>
          </p:nvCxnSpPr>
          <p:spPr>
            <a:xfrm flipV="1">
              <a:off x="5619164" y="4558552"/>
              <a:ext cx="0" cy="3512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1589927" y="4105057"/>
              <a:ext cx="0" cy="16025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2230368" y="4103526"/>
              <a:ext cx="0" cy="16025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940908" y="4103527"/>
              <a:ext cx="0" cy="16025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4289943" y="4105053"/>
              <a:ext cx="0" cy="16025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4892459" y="4103525"/>
              <a:ext cx="0" cy="16025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5774570" y="4111403"/>
              <a:ext cx="0" cy="16025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1466744" y="3233535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60" name="Straight Arrow Connector 59"/>
            <p:cNvCxnSpPr>
              <a:endCxn id="54" idx="2"/>
            </p:cNvCxnSpPr>
            <p:nvPr/>
          </p:nvCxnSpPr>
          <p:spPr>
            <a:xfrm flipV="1">
              <a:off x="1959478" y="35230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86"/>
            <p:cNvSpPr/>
            <p:nvPr/>
          </p:nvSpPr>
          <p:spPr>
            <a:xfrm>
              <a:off x="1464072" y="273223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223258" y="2732234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822826" y="274017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604376" y="3233590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13" name="Straight Arrow Connector 112"/>
            <p:cNvCxnSpPr>
              <a:endCxn id="111" idx="2"/>
            </p:cNvCxnSpPr>
            <p:nvPr/>
          </p:nvCxnSpPr>
          <p:spPr>
            <a:xfrm flipV="1">
              <a:off x="3097110" y="352315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21"/>
            <p:cNvSpPr/>
            <p:nvPr/>
          </p:nvSpPr>
          <p:spPr>
            <a:xfrm>
              <a:off x="2601704" y="273228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367240" y="2732289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960458" y="274023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3754413" y="3235130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27" name="Straight Arrow Connector 126"/>
            <p:cNvCxnSpPr>
              <a:endCxn id="125" idx="2"/>
            </p:cNvCxnSpPr>
            <p:nvPr/>
          </p:nvCxnSpPr>
          <p:spPr>
            <a:xfrm flipV="1">
              <a:off x="4247147" y="35246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/>
            <p:cNvSpPr/>
            <p:nvPr/>
          </p:nvSpPr>
          <p:spPr>
            <a:xfrm>
              <a:off x="3751741" y="273382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4510927" y="2733829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4110495" y="274177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4892045" y="3235185"/>
              <a:ext cx="985468" cy="2895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odoni MT" panose="02070603080606020203" pitchFamily="18" charset="0"/>
                </a:rPr>
                <a:t>POD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doni MT" panose="02070603080606020203" pitchFamily="18" charset="0"/>
              </a:endParaRPr>
            </a:p>
          </p:txBody>
        </p:sp>
        <p:cxnSp>
          <p:nvCxnSpPr>
            <p:cNvPr id="141" name="Straight Arrow Connector 140"/>
            <p:cNvCxnSpPr>
              <a:endCxn id="139" idx="2"/>
            </p:cNvCxnSpPr>
            <p:nvPr/>
          </p:nvCxnSpPr>
          <p:spPr>
            <a:xfrm flipV="1">
              <a:off x="5384779" y="352474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ounded Rectangle 149"/>
            <p:cNvSpPr/>
            <p:nvPr/>
          </p:nvSpPr>
          <p:spPr>
            <a:xfrm>
              <a:off x="4889373" y="2733884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5648559" y="2733884"/>
              <a:ext cx="274112" cy="20146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5248127" y="2741829"/>
              <a:ext cx="274112" cy="2014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 flipV="1">
              <a:off x="1589927" y="293774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1959478" y="293774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2349269" y="293774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V="1">
              <a:off x="2727559" y="29377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V="1">
              <a:off x="3097110" y="29377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3486901" y="293779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V="1">
              <a:off x="3877596" y="293933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4247147" y="293933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V="1">
              <a:off x="4636938" y="2939335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V="1">
              <a:off x="5015228" y="29393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V="1">
              <a:off x="5384779" y="29393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V="1">
              <a:off x="5774570" y="2939390"/>
              <a:ext cx="0" cy="285401"/>
            </a:xfrm>
            <a:prstGeom prst="straightConnector1">
              <a:avLst/>
            </a:prstGeom>
            <a:ln w="15875">
              <a:solidFill>
                <a:schemeClr val="accent2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315246" y="2520719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381897" y="2561216"/>
              <a:ext cx="1143983" cy="4425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495538" y="2520719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62190" y="2561216"/>
              <a:ext cx="1109626" cy="4425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644234" y="2522221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710886" y="2561216"/>
              <a:ext cx="1109626" cy="4440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794995" y="2516766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Cluster</a:t>
              </a:r>
              <a:endParaRPr lang="en-US" sz="800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861647" y="2561217"/>
              <a:ext cx="1109626" cy="4386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40257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75044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6989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53922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88709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30654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68857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03644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45589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825221" y="2711318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173099" y="2711089"/>
              <a:ext cx="4187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HBM</a:t>
              </a:r>
              <a:endParaRPr lang="en-US" sz="9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592541" y="2712025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DDR</a:t>
              </a:r>
              <a:endParaRPr lang="en-US" sz="9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207774" y="3783049"/>
              <a:ext cx="9172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. . . .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71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664"/>
            <a:ext cx="10515600" cy="1325563"/>
          </a:xfrm>
        </p:spPr>
        <p:txBody>
          <a:bodyPr/>
          <a:lstStyle/>
          <a:p>
            <a:r>
              <a:rPr lang="en-US" dirty="0" smtClean="0"/>
              <a:t>Pod Design - Request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57154" y="1936485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sz="1100" dirty="0"/>
              <a:t>Remap Table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022268"/>
              </p:ext>
            </p:extLst>
          </p:nvPr>
        </p:nvGraphicFramePr>
        <p:xfrm>
          <a:off x="2503142" y="2195034"/>
          <a:ext cx="1065748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85773" y="3103875"/>
            <a:ext cx="1233015" cy="57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Activity Tracking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(MEA)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85341" y="2393537"/>
            <a:ext cx="1131126" cy="57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Forwarding Unit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 rot="16200000">
            <a:off x="5533789" y="2502145"/>
            <a:ext cx="1252152" cy="372208"/>
          </a:xfrm>
          <a:prstGeom prst="trapezoid">
            <a:avLst>
              <a:gd name="adj" fmla="val 559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08083" y="2062172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HBM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08082" y="2519371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HBM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08082" y="2976572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DDR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82009" y="2484720"/>
            <a:ext cx="11933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3" idx="6"/>
            <a:endCxn id="24" idx="1"/>
          </p:cNvCxnSpPr>
          <p:nvPr/>
        </p:nvCxnSpPr>
        <p:spPr>
          <a:xfrm flipV="1">
            <a:off x="3356046" y="2681862"/>
            <a:ext cx="1229295" cy="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5" idx="1"/>
          </p:cNvCxnSpPr>
          <p:nvPr/>
        </p:nvCxnSpPr>
        <p:spPr>
          <a:xfrm rot="16200000" flipH="1">
            <a:off x="2146875" y="2653302"/>
            <a:ext cx="893680" cy="58411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4" idx="3"/>
            <a:endCxn id="7" idx="0"/>
          </p:cNvCxnSpPr>
          <p:nvPr/>
        </p:nvCxnSpPr>
        <p:spPr>
          <a:xfrm>
            <a:off x="5716467" y="2681862"/>
            <a:ext cx="257294" cy="63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4" idx="2"/>
            <a:endCxn id="7" idx="1"/>
          </p:cNvCxnSpPr>
          <p:nvPr/>
        </p:nvCxnSpPr>
        <p:spPr>
          <a:xfrm rot="16200000" flipH="1">
            <a:off x="5535410" y="2585679"/>
            <a:ext cx="239949" cy="1008961"/>
          </a:xfrm>
          <a:prstGeom prst="bentConnector3">
            <a:avLst>
              <a:gd name="adj1" fmla="val 19451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2"/>
            <a:endCxn id="26" idx="1"/>
          </p:cNvCxnSpPr>
          <p:nvPr/>
        </p:nvCxnSpPr>
        <p:spPr>
          <a:xfrm flipV="1">
            <a:off x="6345969" y="2688248"/>
            <a:ext cx="26211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5" idx="1"/>
          </p:cNvCxnSpPr>
          <p:nvPr/>
        </p:nvCxnSpPr>
        <p:spPr>
          <a:xfrm>
            <a:off x="6345969" y="2231049"/>
            <a:ext cx="2621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7" idx="1"/>
          </p:cNvCxnSpPr>
          <p:nvPr/>
        </p:nvCxnSpPr>
        <p:spPr>
          <a:xfrm>
            <a:off x="6345969" y="3145449"/>
            <a:ext cx="2621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282009" y="2236910"/>
            <a:ext cx="960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Request (R)</a:t>
            </a:r>
            <a:endParaRPr 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553226" y="2428866"/>
            <a:ext cx="1131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Relay Address</a:t>
            </a:r>
            <a:endParaRPr lang="en-US" sz="11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693021" y="2453580"/>
            <a:ext cx="319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R’</a:t>
            </a:r>
            <a:endParaRPr lang="en-US" sz="11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374791" y="3198539"/>
            <a:ext cx="610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MC ID</a:t>
            </a:r>
            <a:endParaRPr lang="en-US" sz="1100" b="1" dirty="0"/>
          </a:p>
        </p:txBody>
      </p:sp>
      <p:sp>
        <p:nvSpPr>
          <p:cNvPr id="63" name="Oval 62"/>
          <p:cNvSpPr/>
          <p:nvPr/>
        </p:nvSpPr>
        <p:spPr>
          <a:xfrm>
            <a:off x="3310327" y="26595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289095" y="24649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242494" y="1847850"/>
            <a:ext cx="4234531" cy="19716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159061" y="1599219"/>
            <a:ext cx="2860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Pod – Incoming Request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15587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664"/>
            <a:ext cx="10515600" cy="1325563"/>
          </a:xfrm>
        </p:spPr>
        <p:txBody>
          <a:bodyPr/>
          <a:lstStyle/>
          <a:p>
            <a:r>
              <a:rPr lang="en-US" dirty="0" smtClean="0"/>
              <a:t>Pod Design - Migration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338430" y="2738447"/>
            <a:ext cx="1233015" cy="57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Activity Tracking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(MEA)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94841" y="2738446"/>
            <a:ext cx="789450" cy="57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Migration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Unit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Trapezoid 31"/>
          <p:cNvSpPr/>
          <p:nvPr/>
        </p:nvSpPr>
        <p:spPr>
          <a:xfrm rot="16200000">
            <a:off x="5647892" y="2826507"/>
            <a:ext cx="787039" cy="233951"/>
          </a:xfrm>
          <a:prstGeom prst="trapezoid">
            <a:avLst>
              <a:gd name="adj" fmla="val 559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17391" y="2530403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HBM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17390" y="2987602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HBM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17390" y="3406701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DDR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34" idx="1"/>
          </p:cNvCxnSpPr>
          <p:nvPr/>
        </p:nvCxnSpPr>
        <p:spPr>
          <a:xfrm flipV="1">
            <a:off x="6155277" y="3156479"/>
            <a:ext cx="26211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3" idx="1"/>
          </p:cNvCxnSpPr>
          <p:nvPr/>
        </p:nvCxnSpPr>
        <p:spPr>
          <a:xfrm>
            <a:off x="6155277" y="2699280"/>
            <a:ext cx="2621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042469" y="1933575"/>
            <a:ext cx="4234531" cy="19716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959036" y="1684944"/>
            <a:ext cx="2525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Pod – Migration Interval</a:t>
            </a:r>
            <a:endParaRPr lang="en-US" sz="1100" b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190625" y="2147897"/>
            <a:ext cx="8518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13042" y="1929958"/>
            <a:ext cx="960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Interval</a:t>
            </a:r>
            <a:endParaRPr lang="en-US" sz="1100" b="1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181101" y="2409507"/>
            <a:ext cx="8518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84468" y="2185968"/>
            <a:ext cx="960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Stop Traffic</a:t>
            </a:r>
            <a:endParaRPr lang="en-US" sz="1100" b="1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571445" y="2828926"/>
            <a:ext cx="813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61945" y="2652712"/>
            <a:ext cx="562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Hot Page</a:t>
            </a:r>
            <a:endParaRPr lang="en-US" sz="800" b="1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580970" y="3133726"/>
            <a:ext cx="8043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52420" y="3109912"/>
            <a:ext cx="6414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Cold Page</a:t>
            </a:r>
            <a:endParaRPr lang="en-US" sz="800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5179528" y="2858925"/>
            <a:ext cx="7450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190475" y="2678340"/>
            <a:ext cx="673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32 x Read</a:t>
            </a:r>
            <a:endParaRPr lang="en-US" sz="800" b="1" dirty="0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5050083" y="2455069"/>
            <a:ext cx="0" cy="2920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038178" y="2467890"/>
            <a:ext cx="9969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035104" y="2457450"/>
            <a:ext cx="0" cy="162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253939" y="2279747"/>
            <a:ext cx="673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MC ID</a:t>
            </a:r>
            <a:endParaRPr lang="en-US" sz="800" b="1" dirty="0"/>
          </a:p>
        </p:txBody>
      </p:sp>
      <p:cxnSp>
        <p:nvCxnSpPr>
          <p:cNvPr id="125" name="Elbow Connector 124"/>
          <p:cNvCxnSpPr>
            <a:stCxn id="31" idx="2"/>
          </p:cNvCxnSpPr>
          <p:nvPr/>
        </p:nvCxnSpPr>
        <p:spPr>
          <a:xfrm rot="16200000" flipH="1">
            <a:off x="5413215" y="2691446"/>
            <a:ext cx="375843" cy="162314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90475" y="3530887"/>
            <a:ext cx="673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32 x Read</a:t>
            </a:r>
            <a:endParaRPr lang="en-US" sz="800" b="1" dirty="0"/>
          </a:p>
        </p:txBody>
      </p:sp>
      <p:cxnSp>
        <p:nvCxnSpPr>
          <p:cNvPr id="135" name="Elbow Connector 134"/>
          <p:cNvCxnSpPr/>
          <p:nvPr/>
        </p:nvCxnSpPr>
        <p:spPr>
          <a:xfrm>
            <a:off x="4950881" y="3315095"/>
            <a:ext cx="1461349" cy="159625"/>
          </a:xfrm>
          <a:prstGeom prst="bentConnector3">
            <a:avLst>
              <a:gd name="adj1" fmla="val 46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182094" y="3303654"/>
            <a:ext cx="673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32 x Write</a:t>
            </a:r>
            <a:endParaRPr lang="en-US" sz="800" b="1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5187148" y="3095290"/>
            <a:ext cx="7450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5198095" y="2914705"/>
            <a:ext cx="673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32 x Write</a:t>
            </a:r>
            <a:endParaRPr lang="en-US" sz="800" b="1" dirty="0"/>
          </a:p>
        </p:txBody>
      </p:sp>
      <p:sp>
        <p:nvSpPr>
          <p:cNvPr id="144" name="Oval 143"/>
          <p:cNvSpPr/>
          <p:nvPr/>
        </p:nvSpPr>
        <p:spPr>
          <a:xfrm>
            <a:off x="1080583" y="2199367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1</a:t>
            </a:r>
            <a:endParaRPr lang="en-US" sz="700" b="1" dirty="0"/>
          </a:p>
        </p:txBody>
      </p:sp>
      <p:sp>
        <p:nvSpPr>
          <p:cNvPr id="145" name="Oval 144"/>
          <p:cNvSpPr/>
          <p:nvPr/>
        </p:nvSpPr>
        <p:spPr>
          <a:xfrm>
            <a:off x="4092097" y="2903324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2</a:t>
            </a:r>
            <a:endParaRPr lang="en-US" sz="700" b="1" dirty="0"/>
          </a:p>
        </p:txBody>
      </p:sp>
      <p:sp>
        <p:nvSpPr>
          <p:cNvPr id="146" name="Oval 145"/>
          <p:cNvSpPr/>
          <p:nvPr/>
        </p:nvSpPr>
        <p:spPr>
          <a:xfrm>
            <a:off x="5726543" y="2682618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3</a:t>
            </a:r>
            <a:endParaRPr lang="en-US" sz="700" b="1" dirty="0"/>
          </a:p>
        </p:txBody>
      </p:sp>
      <p:sp>
        <p:nvSpPr>
          <p:cNvPr id="147" name="Oval 146"/>
          <p:cNvSpPr/>
          <p:nvPr/>
        </p:nvSpPr>
        <p:spPr>
          <a:xfrm>
            <a:off x="5740918" y="3521745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3</a:t>
            </a:r>
            <a:endParaRPr lang="en-US" sz="700" b="1" dirty="0"/>
          </a:p>
        </p:txBody>
      </p:sp>
      <p:sp>
        <p:nvSpPr>
          <p:cNvPr id="150" name="Oval 149"/>
          <p:cNvSpPr/>
          <p:nvPr/>
        </p:nvSpPr>
        <p:spPr>
          <a:xfrm>
            <a:off x="5734354" y="3306537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5</a:t>
            </a:r>
            <a:endParaRPr lang="en-US" sz="700" b="1" dirty="0"/>
          </a:p>
        </p:txBody>
      </p:sp>
      <p:sp>
        <p:nvSpPr>
          <p:cNvPr id="151" name="Oval 150"/>
          <p:cNvSpPr/>
          <p:nvPr/>
        </p:nvSpPr>
        <p:spPr>
          <a:xfrm>
            <a:off x="5735264" y="2927546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5</a:t>
            </a:r>
            <a:endParaRPr lang="en-US" sz="700" b="1" dirty="0"/>
          </a:p>
        </p:txBody>
      </p:sp>
      <p:sp>
        <p:nvSpPr>
          <p:cNvPr id="152" name="Oval 151"/>
          <p:cNvSpPr/>
          <p:nvPr/>
        </p:nvSpPr>
        <p:spPr>
          <a:xfrm>
            <a:off x="5642582" y="2289274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3</a:t>
            </a:r>
            <a:endParaRPr lang="en-US" sz="700" b="1" dirty="0"/>
          </a:p>
        </p:txBody>
      </p:sp>
      <p:sp>
        <p:nvSpPr>
          <p:cNvPr id="153" name="Oval 152"/>
          <p:cNvSpPr/>
          <p:nvPr/>
        </p:nvSpPr>
        <p:spPr>
          <a:xfrm>
            <a:off x="5816902" y="2288793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5</a:t>
            </a:r>
            <a:endParaRPr lang="en-US" sz="700" b="1" dirty="0"/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4484326" y="2424455"/>
            <a:ext cx="0" cy="311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4613866" y="2422178"/>
            <a:ext cx="0" cy="311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4735786" y="2422178"/>
            <a:ext cx="0" cy="311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277085" y="2126336"/>
            <a:ext cx="673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Responses from MCs</a:t>
            </a:r>
            <a:endParaRPr lang="en-US" sz="800" b="1" dirty="0"/>
          </a:p>
        </p:txBody>
      </p:sp>
      <p:sp>
        <p:nvSpPr>
          <p:cNvPr id="160" name="Oval 159"/>
          <p:cNvSpPr/>
          <p:nvPr/>
        </p:nvSpPr>
        <p:spPr>
          <a:xfrm>
            <a:off x="4542397" y="2026496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4</a:t>
            </a:r>
            <a:endParaRPr lang="en-US" sz="700" b="1" dirty="0"/>
          </a:p>
        </p:txBody>
      </p:sp>
      <p:sp>
        <p:nvSpPr>
          <p:cNvPr id="161" name="Rectangle 160"/>
          <p:cNvSpPr/>
          <p:nvPr/>
        </p:nvSpPr>
        <p:spPr>
          <a:xfrm>
            <a:off x="2610123" y="2027199"/>
            <a:ext cx="723629" cy="5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Remap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Table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65" name="Elbow Connector 164"/>
          <p:cNvCxnSpPr/>
          <p:nvPr/>
        </p:nvCxnSpPr>
        <p:spPr>
          <a:xfrm rot="16200000" flipV="1">
            <a:off x="3181351" y="2228849"/>
            <a:ext cx="733426" cy="447677"/>
          </a:xfrm>
          <a:prstGeom prst="bentConnector3">
            <a:avLst>
              <a:gd name="adj1" fmla="val 9967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endCxn id="161" idx="3"/>
          </p:cNvCxnSpPr>
          <p:nvPr/>
        </p:nvCxnSpPr>
        <p:spPr>
          <a:xfrm rot="16200000" flipV="1">
            <a:off x="3098071" y="2536094"/>
            <a:ext cx="823788" cy="35242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3394488" y="2125088"/>
            <a:ext cx="142938" cy="1429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/>
              <a:t>2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58403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664"/>
            <a:ext cx="10515600" cy="1325563"/>
          </a:xfrm>
        </p:spPr>
        <p:txBody>
          <a:bodyPr/>
          <a:lstStyle/>
          <a:p>
            <a:r>
              <a:rPr lang="en-US" dirty="0" smtClean="0"/>
              <a:t>Pod Design </a:t>
            </a:r>
            <a:r>
              <a:rPr lang="en-US" dirty="0" smtClean="0"/>
              <a:t>– Migration v2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194627" y="2729579"/>
            <a:ext cx="915154" cy="57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Activity Tracking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(MEA)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12179" y="2374448"/>
            <a:ext cx="983604" cy="1089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Migration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Unit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17391" y="2307977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HBM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17390" y="2765176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HBM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17390" y="3184275"/>
            <a:ext cx="729533" cy="337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DDR MC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34" idx="1"/>
          </p:cNvCxnSpPr>
          <p:nvPr/>
        </p:nvCxnSpPr>
        <p:spPr>
          <a:xfrm>
            <a:off x="5997146" y="2934053"/>
            <a:ext cx="42024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3" idx="1"/>
          </p:cNvCxnSpPr>
          <p:nvPr/>
        </p:nvCxnSpPr>
        <p:spPr>
          <a:xfrm>
            <a:off x="5995783" y="2476854"/>
            <a:ext cx="42160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042469" y="2231778"/>
            <a:ext cx="4234531" cy="13832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959036" y="1980219"/>
            <a:ext cx="2525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Pod – Migration Interval</a:t>
            </a:r>
            <a:endParaRPr lang="en-US" sz="1100" b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190625" y="2414597"/>
            <a:ext cx="8518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13042" y="2196658"/>
            <a:ext cx="960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Interval</a:t>
            </a:r>
            <a:endParaRPr lang="en-US" sz="1100" b="1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181101" y="2676207"/>
            <a:ext cx="8518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84468" y="2452668"/>
            <a:ext cx="960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Stop Traffic</a:t>
            </a:r>
            <a:endParaRPr lang="en-US" sz="1100" b="1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114675" y="2919412"/>
            <a:ext cx="8953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189256" y="2716232"/>
            <a:ext cx="849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Hot Page</a:t>
            </a:r>
            <a:endParaRPr 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164531" y="3070507"/>
            <a:ext cx="788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Cold Page</a:t>
            </a:r>
            <a:endParaRPr lang="en-US" sz="1000" b="1" dirty="0"/>
          </a:p>
        </p:txBody>
      </p:sp>
      <p:sp>
        <p:nvSpPr>
          <p:cNvPr id="161" name="Rectangle 160"/>
          <p:cNvSpPr/>
          <p:nvPr/>
        </p:nvSpPr>
        <p:spPr>
          <a:xfrm>
            <a:off x="4002800" y="2707168"/>
            <a:ext cx="723629" cy="580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Remap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Table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35" idx="1"/>
          </p:cNvCxnSpPr>
          <p:nvPr/>
        </p:nvCxnSpPr>
        <p:spPr>
          <a:xfrm>
            <a:off x="5997146" y="3353152"/>
            <a:ext cx="42024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114675" y="3100387"/>
            <a:ext cx="8858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26429" y="2914649"/>
            <a:ext cx="2952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726429" y="3095624"/>
            <a:ext cx="2952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52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9804"/>
            <a:ext cx="10515600" cy="1325563"/>
          </a:xfrm>
        </p:spPr>
        <p:txBody>
          <a:bodyPr/>
          <a:lstStyle/>
          <a:p>
            <a:r>
              <a:rPr lang="en-US" dirty="0" smtClean="0"/>
              <a:t>Naïve Remap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8702" y="154308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7742" y="2744278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048658"/>
              </p:ext>
            </p:extLst>
          </p:nvPr>
        </p:nvGraphicFramePr>
        <p:xfrm>
          <a:off x="1087427" y="3006087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916774" y="154308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Memory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50260" y="2749174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29582"/>
              </p:ext>
            </p:extLst>
          </p:nvPr>
        </p:nvGraphicFramePr>
        <p:xfrm>
          <a:off x="2830502" y="3006087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Curved Down Arrow 48"/>
          <p:cNvSpPr/>
          <p:nvPr/>
        </p:nvSpPr>
        <p:spPr>
          <a:xfrm>
            <a:off x="2190843" y="3236070"/>
            <a:ext cx="514257" cy="2104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50616" y="1541964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02317" y="2734898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842361"/>
              </p:ext>
            </p:extLst>
          </p:nvPr>
        </p:nvGraphicFramePr>
        <p:xfrm>
          <a:off x="4583102" y="3006087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2075205" y="3301613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10↔100</a:t>
            </a:r>
            <a:endParaRPr lang="en-US" sz="1100" dirty="0"/>
          </a:p>
        </p:txBody>
      </p:sp>
      <p:sp>
        <p:nvSpPr>
          <p:cNvPr id="76" name="Explosion 1 75"/>
          <p:cNvSpPr/>
          <p:nvPr/>
        </p:nvSpPr>
        <p:spPr>
          <a:xfrm>
            <a:off x="4896595" y="3676299"/>
            <a:ext cx="363401" cy="39138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501438" y="396913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Inconsistent State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78" name="Curved Down Arrow 77"/>
          <p:cNvSpPr/>
          <p:nvPr/>
        </p:nvSpPr>
        <p:spPr>
          <a:xfrm>
            <a:off x="2190843" y="1933575"/>
            <a:ext cx="495207" cy="1919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68294" y="1971618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10↔100</a:t>
            </a:r>
            <a:endParaRPr lang="en-US" sz="1100" dirty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18294"/>
              </p:ext>
            </p:extLst>
          </p:nvPr>
        </p:nvGraphicFramePr>
        <p:xfrm>
          <a:off x="1000492" y="184692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94271"/>
              </p:ext>
            </p:extLst>
          </p:nvPr>
        </p:nvGraphicFramePr>
        <p:xfrm>
          <a:off x="2743567" y="184692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0520"/>
              </p:ext>
            </p:extLst>
          </p:nvPr>
        </p:nvGraphicFramePr>
        <p:xfrm>
          <a:off x="4496588" y="1828800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1" name="Curved Down Arrow 90"/>
          <p:cNvSpPr/>
          <p:nvPr/>
        </p:nvSpPr>
        <p:spPr>
          <a:xfrm>
            <a:off x="3952968" y="3236070"/>
            <a:ext cx="514257" cy="2104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37330" y="3301613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10↔200</a:t>
            </a:r>
            <a:endParaRPr lang="en-US" sz="1100" dirty="0"/>
          </a:p>
        </p:txBody>
      </p:sp>
      <p:sp>
        <p:nvSpPr>
          <p:cNvPr id="93" name="Curved Down Arrow 92"/>
          <p:cNvSpPr/>
          <p:nvPr/>
        </p:nvSpPr>
        <p:spPr>
          <a:xfrm>
            <a:off x="3952968" y="1933575"/>
            <a:ext cx="495207" cy="1919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30419" y="1971618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10↔200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1419225" y="3810000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</a:t>
            </a:r>
            <a:r>
              <a:rPr lang="en-US" sz="1100" dirty="0" err="1" smtClean="0"/>
              <a:t>i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3165181" y="3809751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(ii)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8879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9804"/>
            <a:ext cx="10515600" cy="1325563"/>
          </a:xfrm>
        </p:spPr>
        <p:txBody>
          <a:bodyPr/>
          <a:lstStyle/>
          <a:p>
            <a:r>
              <a:rPr lang="en-US" dirty="0" smtClean="0"/>
              <a:t>Consistent Remap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8702" y="154308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7742" y="2744278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64804"/>
              </p:ext>
            </p:extLst>
          </p:nvPr>
        </p:nvGraphicFramePr>
        <p:xfrm>
          <a:off x="763577" y="3006087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" name="Curved Down Arrow 77"/>
          <p:cNvSpPr/>
          <p:nvPr/>
        </p:nvSpPr>
        <p:spPr>
          <a:xfrm>
            <a:off x="2250037" y="2092621"/>
            <a:ext cx="780860" cy="3026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50037" y="2263292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10↔100</a:t>
            </a:r>
            <a:endParaRPr lang="en-US" sz="1100" dirty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1000492" y="184692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320402" y="154308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69442" y="2744278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843896"/>
              </p:ext>
            </p:extLst>
          </p:nvPr>
        </p:nvGraphicFramePr>
        <p:xfrm>
          <a:off x="2935277" y="3006087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62342"/>
              </p:ext>
            </p:extLst>
          </p:nvPr>
        </p:nvGraphicFramePr>
        <p:xfrm>
          <a:off x="3172192" y="184692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Curved Down Arrow 33"/>
          <p:cNvSpPr/>
          <p:nvPr/>
        </p:nvSpPr>
        <p:spPr>
          <a:xfrm>
            <a:off x="4450312" y="2092621"/>
            <a:ext cx="780860" cy="3026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50312" y="2263292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Swap</a:t>
            </a:r>
          </a:p>
          <a:p>
            <a:pPr algn="ctr"/>
            <a:r>
              <a:rPr lang="en-US" sz="1100" dirty="0" smtClean="0"/>
              <a:t>10↔200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520677" y="154308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69717" y="2744278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49311"/>
              </p:ext>
            </p:extLst>
          </p:nvPr>
        </p:nvGraphicFramePr>
        <p:xfrm>
          <a:off x="5135552" y="3006087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57003"/>
              </p:ext>
            </p:extLst>
          </p:nvPr>
        </p:nvGraphicFramePr>
        <p:xfrm>
          <a:off x="5372467" y="184692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419225" y="3810000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</a:t>
            </a:r>
            <a:r>
              <a:rPr lang="en-US" sz="1100" dirty="0" err="1" smtClean="0"/>
              <a:t>i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3574756" y="3809751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(ii)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775031" y="3809751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(iii)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347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7527" y="1609757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01199" y="1609757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31926"/>
              </p:ext>
            </p:extLst>
          </p:nvPr>
        </p:nvGraphicFramePr>
        <p:xfrm>
          <a:off x="4296537" y="1913600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64615"/>
              </p:ext>
            </p:extLst>
          </p:nvPr>
        </p:nvGraphicFramePr>
        <p:xfrm>
          <a:off x="3029317" y="1913600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51924" y="2179839"/>
            <a:ext cx="303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</a:t>
            </a:r>
            <a:r>
              <a:rPr lang="en-US" sz="1100" dirty="0" err="1" smtClean="0"/>
              <a:t>i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939777" y="1609757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89769" y="1605823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73822"/>
              </p:ext>
            </p:extLst>
          </p:nvPr>
        </p:nvGraphicFramePr>
        <p:xfrm>
          <a:off x="7058787" y="1913600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061190"/>
              </p:ext>
            </p:extLst>
          </p:nvPr>
        </p:nvGraphicFramePr>
        <p:xfrm>
          <a:off x="5791567" y="1913600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02524" y="290854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Memory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01199" y="2908542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66889"/>
              </p:ext>
            </p:extLst>
          </p:nvPr>
        </p:nvGraphicFramePr>
        <p:xfrm>
          <a:off x="4281441" y="3212385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22355"/>
              </p:ext>
            </p:extLst>
          </p:nvPr>
        </p:nvGraphicFramePr>
        <p:xfrm>
          <a:off x="3029317" y="321238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641097" y="3478624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(ii)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5939777" y="290854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289769" y="2908542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4077"/>
              </p:ext>
            </p:extLst>
          </p:nvPr>
        </p:nvGraphicFramePr>
        <p:xfrm>
          <a:off x="7058787" y="3212385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90598"/>
              </p:ext>
            </p:extLst>
          </p:nvPr>
        </p:nvGraphicFramePr>
        <p:xfrm>
          <a:off x="5791567" y="3212385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183345" y="4143112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Memory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16147" y="4150746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23895"/>
              </p:ext>
            </p:extLst>
          </p:nvPr>
        </p:nvGraphicFramePr>
        <p:xfrm>
          <a:off x="4296537" y="4429948"/>
          <a:ext cx="94598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472991"/>
                <a:gridCol w="472991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Explosion 1 26"/>
          <p:cNvSpPr/>
          <p:nvPr/>
        </p:nvSpPr>
        <p:spPr>
          <a:xfrm>
            <a:off x="4610030" y="5100160"/>
            <a:ext cx="363401" cy="39138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214873" y="5392992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Inconsistent State</a:t>
            </a:r>
            <a:endParaRPr lang="en-US" sz="1100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40893"/>
              </p:ext>
            </p:extLst>
          </p:nvPr>
        </p:nvGraphicFramePr>
        <p:xfrm>
          <a:off x="3029317" y="4429948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939777" y="4126105"/>
            <a:ext cx="82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Memory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289769" y="4148592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Remap Table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982842"/>
              </p:ext>
            </p:extLst>
          </p:nvPr>
        </p:nvGraphicFramePr>
        <p:xfrm>
          <a:off x="7058787" y="4429948"/>
          <a:ext cx="1598622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2874"/>
                <a:gridCol w="532874"/>
                <a:gridCol w="532874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In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Relay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91812"/>
              </p:ext>
            </p:extLst>
          </p:nvPr>
        </p:nvGraphicFramePr>
        <p:xfrm>
          <a:off x="5791567" y="4429948"/>
          <a:ext cx="1119010" cy="79408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9505"/>
                <a:gridCol w="559505"/>
              </a:tblGrid>
              <a:tr h="186374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Address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Content</a:t>
                      </a:r>
                      <a:endParaRPr lang="en-US" sz="1050" b="1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53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 marL="36626" marR="36626" marT="18313" marB="183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619864" y="4696187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(iii)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619250" y="2908542"/>
            <a:ext cx="7324725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619250" y="4127742"/>
            <a:ext cx="7338895" cy="0"/>
          </a:xfrm>
          <a:prstGeom prst="line">
            <a:avLst/>
          </a:prstGeom>
          <a:ln w="158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22367" y="2677709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Swap</a:t>
            </a:r>
          </a:p>
          <a:p>
            <a:pPr algn="ctr"/>
            <a:r>
              <a:rPr lang="en-US" sz="1200" b="1" dirty="0" smtClean="0"/>
              <a:t>10 ↔ 100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722367" y="3885747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Swap</a:t>
            </a:r>
          </a:p>
          <a:p>
            <a:pPr algn="ctr"/>
            <a:r>
              <a:rPr lang="en-US" sz="1200" b="1" dirty="0" smtClean="0"/>
              <a:t>10 ↔ 200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030384" y="1286611"/>
            <a:ext cx="219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Naïve Remap Table</a:t>
            </a:r>
            <a:endParaRPr lang="en-US" sz="1400" b="1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5791567" y="1286611"/>
            <a:ext cx="2865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Content-aware Remap Table</a:t>
            </a:r>
            <a:endParaRPr lang="en-US" sz="1400" b="1" u="sng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5553076" y="1190627"/>
            <a:ext cx="9260" cy="4463975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19864" y="1190627"/>
            <a:ext cx="6324111" cy="4463975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4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7108</TotalTime>
  <Words>522</Words>
  <Application>Microsoft Office PowerPoint</Application>
  <PresentationFormat>Widescreen</PresentationFormat>
  <Paragraphs>400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Bodoni MT</vt:lpstr>
      <vt:lpstr>Calibri</vt:lpstr>
      <vt:lpstr>Calibri Light</vt:lpstr>
      <vt:lpstr>Office Theme</vt:lpstr>
      <vt:lpstr>MemPod Organization</vt:lpstr>
      <vt:lpstr>MemPod Organization v2</vt:lpstr>
      <vt:lpstr>Pod Design - Request</vt:lpstr>
      <vt:lpstr>Pod Design - Migration</vt:lpstr>
      <vt:lpstr>Pod Design – Migration v2</vt:lpstr>
      <vt:lpstr>Naïve Remap Table</vt:lpstr>
      <vt:lpstr>Consistent Remap Table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Prodromou</dc:creator>
  <cp:lastModifiedBy>Andreas Prodromou</cp:lastModifiedBy>
  <cp:revision>38</cp:revision>
  <cp:lastPrinted>2016-04-09T02:06:33Z</cp:lastPrinted>
  <dcterms:created xsi:type="dcterms:W3CDTF">2016-03-21T03:44:09Z</dcterms:created>
  <dcterms:modified xsi:type="dcterms:W3CDTF">2016-04-10T00:01:51Z</dcterms:modified>
</cp:coreProperties>
</file>