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85" autoAdjust="0"/>
  </p:normalViewPr>
  <p:slideViewPr>
    <p:cSldViewPr snapToGrid="0">
      <p:cViewPr varScale="1">
        <p:scale>
          <a:sx n="68" d="100"/>
          <a:sy n="68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9F5CE-61CA-4831-90B8-AE7412EAE373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A94BBD-C3FA-47C9-8E33-3D6A57BBAFB9}">
      <dgm:prSet/>
      <dgm:spPr/>
      <dgm:t>
        <a:bodyPr/>
        <a:lstStyle/>
        <a:p>
          <a:r>
            <a:rPr lang="en-IN"/>
            <a:t>A multinational dataset containing the history of all the transactions taking place between December 1, 2010 &amp; December 9, 2011 for a UK-based &amp; registered non-store online retail corporation. </a:t>
          </a:r>
          <a:endParaRPr lang="en-US"/>
        </a:p>
      </dgm:t>
    </dgm:pt>
    <dgm:pt modelId="{21F1E939-0096-4C5F-B944-639812D316EB}" type="parTrans" cxnId="{D22CA5E5-9D23-48E4-81D0-915A17A17979}">
      <dgm:prSet/>
      <dgm:spPr/>
      <dgm:t>
        <a:bodyPr/>
        <a:lstStyle/>
        <a:p>
          <a:endParaRPr lang="en-US"/>
        </a:p>
      </dgm:t>
    </dgm:pt>
    <dgm:pt modelId="{69BC60AC-B637-487B-86B3-820CC4E54A78}" type="sibTrans" cxnId="{D22CA5E5-9D23-48E4-81D0-915A17A17979}">
      <dgm:prSet/>
      <dgm:spPr/>
      <dgm:t>
        <a:bodyPr/>
        <a:lstStyle/>
        <a:p>
          <a:endParaRPr lang="en-US"/>
        </a:p>
      </dgm:t>
    </dgm:pt>
    <dgm:pt modelId="{326038F0-2FA6-4363-8224-C533BBBD1229}">
      <dgm:prSet/>
      <dgm:spPr/>
      <dgm:t>
        <a:bodyPr/>
        <a:lstStyle/>
        <a:p>
          <a:r>
            <a:rPr lang="en-IN"/>
            <a:t>The company mainly sells unique all-purpose items or inventory. Most of the customers of the company are wholesalers.</a:t>
          </a:r>
          <a:endParaRPr lang="en-US"/>
        </a:p>
      </dgm:t>
    </dgm:pt>
    <dgm:pt modelId="{47BBD1E8-1CE7-4B92-A05A-08E3226AE0E1}" type="parTrans" cxnId="{204D2A7B-E892-43B8-A616-72019124718A}">
      <dgm:prSet/>
      <dgm:spPr/>
      <dgm:t>
        <a:bodyPr/>
        <a:lstStyle/>
        <a:p>
          <a:endParaRPr lang="en-US"/>
        </a:p>
      </dgm:t>
    </dgm:pt>
    <dgm:pt modelId="{061AD9DD-0780-4A7A-BA12-BA4D46D67C72}" type="sibTrans" cxnId="{204D2A7B-E892-43B8-A616-72019124718A}">
      <dgm:prSet/>
      <dgm:spPr/>
      <dgm:t>
        <a:bodyPr/>
        <a:lstStyle/>
        <a:p>
          <a:endParaRPr lang="en-US"/>
        </a:p>
      </dgm:t>
    </dgm:pt>
    <dgm:pt modelId="{ACB817CB-8A27-43F9-9CDF-92490839B5C7}" type="pres">
      <dgm:prSet presAssocID="{B119F5CE-61CA-4831-90B8-AE7412EAE373}" presName="vert0" presStyleCnt="0">
        <dgm:presLayoutVars>
          <dgm:dir/>
          <dgm:animOne val="branch"/>
          <dgm:animLvl val="lvl"/>
        </dgm:presLayoutVars>
      </dgm:prSet>
      <dgm:spPr/>
    </dgm:pt>
    <dgm:pt modelId="{9A4AC98D-2043-4D2B-95A3-1E7DC8C30762}" type="pres">
      <dgm:prSet presAssocID="{A5A94BBD-C3FA-47C9-8E33-3D6A57BBAFB9}" presName="thickLine" presStyleLbl="alignNode1" presStyleIdx="0" presStyleCnt="2"/>
      <dgm:spPr/>
    </dgm:pt>
    <dgm:pt modelId="{7897931F-BC34-49EA-BEA7-C43C49B9CA58}" type="pres">
      <dgm:prSet presAssocID="{A5A94BBD-C3FA-47C9-8E33-3D6A57BBAFB9}" presName="horz1" presStyleCnt="0"/>
      <dgm:spPr/>
    </dgm:pt>
    <dgm:pt modelId="{94D1A812-2EF7-46A7-99A9-CB24EF9BA8BF}" type="pres">
      <dgm:prSet presAssocID="{A5A94BBD-C3FA-47C9-8E33-3D6A57BBAFB9}" presName="tx1" presStyleLbl="revTx" presStyleIdx="0" presStyleCnt="2"/>
      <dgm:spPr/>
    </dgm:pt>
    <dgm:pt modelId="{B10B5BED-2804-46C1-9584-E00E24EFBDC1}" type="pres">
      <dgm:prSet presAssocID="{A5A94BBD-C3FA-47C9-8E33-3D6A57BBAFB9}" presName="vert1" presStyleCnt="0"/>
      <dgm:spPr/>
    </dgm:pt>
    <dgm:pt modelId="{00DFB253-3ABC-4772-BB40-7073ED1552DD}" type="pres">
      <dgm:prSet presAssocID="{326038F0-2FA6-4363-8224-C533BBBD1229}" presName="thickLine" presStyleLbl="alignNode1" presStyleIdx="1" presStyleCnt="2"/>
      <dgm:spPr/>
    </dgm:pt>
    <dgm:pt modelId="{8378AE0B-28A7-461A-BAD1-13D96E4E02AE}" type="pres">
      <dgm:prSet presAssocID="{326038F0-2FA6-4363-8224-C533BBBD1229}" presName="horz1" presStyleCnt="0"/>
      <dgm:spPr/>
    </dgm:pt>
    <dgm:pt modelId="{8C214139-D7B7-4EC3-A4C9-BC1871E89A2C}" type="pres">
      <dgm:prSet presAssocID="{326038F0-2FA6-4363-8224-C533BBBD1229}" presName="tx1" presStyleLbl="revTx" presStyleIdx="1" presStyleCnt="2"/>
      <dgm:spPr/>
    </dgm:pt>
    <dgm:pt modelId="{547EF583-F94B-41E5-88F1-EAC90BD00FF1}" type="pres">
      <dgm:prSet presAssocID="{326038F0-2FA6-4363-8224-C533BBBD1229}" presName="vert1" presStyleCnt="0"/>
      <dgm:spPr/>
    </dgm:pt>
  </dgm:ptLst>
  <dgm:cxnLst>
    <dgm:cxn modelId="{53F0464D-DE50-48A9-95A7-4C2D9E6A6618}" type="presOf" srcId="{A5A94BBD-C3FA-47C9-8E33-3D6A57BBAFB9}" destId="{94D1A812-2EF7-46A7-99A9-CB24EF9BA8BF}" srcOrd="0" destOrd="0" presId="urn:microsoft.com/office/officeart/2008/layout/LinedList"/>
    <dgm:cxn modelId="{C6E06A71-26E4-4210-8FDA-5322420EAF1F}" type="presOf" srcId="{B119F5CE-61CA-4831-90B8-AE7412EAE373}" destId="{ACB817CB-8A27-43F9-9CDF-92490839B5C7}" srcOrd="0" destOrd="0" presId="urn:microsoft.com/office/officeart/2008/layout/LinedList"/>
    <dgm:cxn modelId="{204D2A7B-E892-43B8-A616-72019124718A}" srcId="{B119F5CE-61CA-4831-90B8-AE7412EAE373}" destId="{326038F0-2FA6-4363-8224-C533BBBD1229}" srcOrd="1" destOrd="0" parTransId="{47BBD1E8-1CE7-4B92-A05A-08E3226AE0E1}" sibTransId="{061AD9DD-0780-4A7A-BA12-BA4D46D67C72}"/>
    <dgm:cxn modelId="{D22CA5E5-9D23-48E4-81D0-915A17A17979}" srcId="{B119F5CE-61CA-4831-90B8-AE7412EAE373}" destId="{A5A94BBD-C3FA-47C9-8E33-3D6A57BBAFB9}" srcOrd="0" destOrd="0" parTransId="{21F1E939-0096-4C5F-B944-639812D316EB}" sibTransId="{69BC60AC-B637-487B-86B3-820CC4E54A78}"/>
    <dgm:cxn modelId="{BB2D16F8-72B6-4A3D-96A5-92C271F90551}" type="presOf" srcId="{326038F0-2FA6-4363-8224-C533BBBD1229}" destId="{8C214139-D7B7-4EC3-A4C9-BC1871E89A2C}" srcOrd="0" destOrd="0" presId="urn:microsoft.com/office/officeart/2008/layout/LinedList"/>
    <dgm:cxn modelId="{BBC064D0-1915-47C7-B42E-0DEAE561FD37}" type="presParOf" srcId="{ACB817CB-8A27-43F9-9CDF-92490839B5C7}" destId="{9A4AC98D-2043-4D2B-95A3-1E7DC8C30762}" srcOrd="0" destOrd="0" presId="urn:microsoft.com/office/officeart/2008/layout/LinedList"/>
    <dgm:cxn modelId="{A18E23DE-2C81-47CE-AF53-674EA62EBD6D}" type="presParOf" srcId="{ACB817CB-8A27-43F9-9CDF-92490839B5C7}" destId="{7897931F-BC34-49EA-BEA7-C43C49B9CA58}" srcOrd="1" destOrd="0" presId="urn:microsoft.com/office/officeart/2008/layout/LinedList"/>
    <dgm:cxn modelId="{66ABFFEE-DA0A-411B-AFC6-2A948FB8DED4}" type="presParOf" srcId="{7897931F-BC34-49EA-BEA7-C43C49B9CA58}" destId="{94D1A812-2EF7-46A7-99A9-CB24EF9BA8BF}" srcOrd="0" destOrd="0" presId="urn:microsoft.com/office/officeart/2008/layout/LinedList"/>
    <dgm:cxn modelId="{696713D4-B555-4FD9-BEFF-CB13F7EDE1DE}" type="presParOf" srcId="{7897931F-BC34-49EA-BEA7-C43C49B9CA58}" destId="{B10B5BED-2804-46C1-9584-E00E24EFBDC1}" srcOrd="1" destOrd="0" presId="urn:microsoft.com/office/officeart/2008/layout/LinedList"/>
    <dgm:cxn modelId="{7A0118FF-7743-414C-A41F-0D32AB29537E}" type="presParOf" srcId="{ACB817CB-8A27-43F9-9CDF-92490839B5C7}" destId="{00DFB253-3ABC-4772-BB40-7073ED1552DD}" srcOrd="2" destOrd="0" presId="urn:microsoft.com/office/officeart/2008/layout/LinedList"/>
    <dgm:cxn modelId="{579D11DA-DE60-4578-849E-C27441453078}" type="presParOf" srcId="{ACB817CB-8A27-43F9-9CDF-92490839B5C7}" destId="{8378AE0B-28A7-461A-BAD1-13D96E4E02AE}" srcOrd="3" destOrd="0" presId="urn:microsoft.com/office/officeart/2008/layout/LinedList"/>
    <dgm:cxn modelId="{CFA05318-055A-4D64-8FDF-DD68F62A7DE4}" type="presParOf" srcId="{8378AE0B-28A7-461A-BAD1-13D96E4E02AE}" destId="{8C214139-D7B7-4EC3-A4C9-BC1871E89A2C}" srcOrd="0" destOrd="0" presId="urn:microsoft.com/office/officeart/2008/layout/LinedList"/>
    <dgm:cxn modelId="{153AF206-3A39-46E6-B9BE-7684057A3FDC}" type="presParOf" srcId="{8378AE0B-28A7-461A-BAD1-13D96E4E02AE}" destId="{547EF583-F94B-41E5-88F1-EAC90BD00F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882AAC-F43E-4395-AC55-5C92E39EEAF1}" type="doc">
      <dgm:prSet loTypeId="urn:microsoft.com/office/officeart/2008/layout/Lin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C01271-D4D5-4674-B12B-C7A0D0EBF66C}">
      <dgm:prSet/>
      <dgm:spPr/>
      <dgm:t>
        <a:bodyPr/>
        <a:lstStyle/>
        <a:p>
          <a:r>
            <a:rPr lang="en-US" dirty="0"/>
            <a:t>To analyze Online Retail Dataset to summarize its main characteristics, with visual methods.</a:t>
          </a:r>
        </a:p>
      </dgm:t>
    </dgm:pt>
    <dgm:pt modelId="{7648771F-965B-49BF-9AB0-48A06E7AEC88}" type="parTrans" cxnId="{A2074641-68F3-4376-BE11-0FA9ACCF941F}">
      <dgm:prSet/>
      <dgm:spPr/>
      <dgm:t>
        <a:bodyPr/>
        <a:lstStyle/>
        <a:p>
          <a:endParaRPr lang="en-US"/>
        </a:p>
      </dgm:t>
    </dgm:pt>
    <dgm:pt modelId="{B54B3CD2-A31F-4F8D-94B8-C38FBF83E27D}" type="sibTrans" cxnId="{A2074641-68F3-4376-BE11-0FA9ACCF941F}">
      <dgm:prSet/>
      <dgm:spPr/>
      <dgm:t>
        <a:bodyPr/>
        <a:lstStyle/>
        <a:p>
          <a:endParaRPr lang="en-US"/>
        </a:p>
      </dgm:t>
    </dgm:pt>
    <dgm:pt modelId="{5EFDEBDD-EC46-4A61-856D-CEC2225AECF9}">
      <dgm:prSet/>
      <dgm:spPr/>
      <dgm:t>
        <a:bodyPr/>
        <a:lstStyle/>
        <a:p>
          <a:r>
            <a:rPr lang="en-US"/>
            <a:t>To identify outliers, trends &amp; patterns.</a:t>
          </a:r>
        </a:p>
      </dgm:t>
    </dgm:pt>
    <dgm:pt modelId="{26CE542E-F67E-42FE-83BC-D8950F046C9A}" type="parTrans" cxnId="{1E410C08-4DDC-40F6-8D25-A6B08F64F330}">
      <dgm:prSet/>
      <dgm:spPr/>
      <dgm:t>
        <a:bodyPr/>
        <a:lstStyle/>
        <a:p>
          <a:endParaRPr lang="en-US"/>
        </a:p>
      </dgm:t>
    </dgm:pt>
    <dgm:pt modelId="{F4423D47-3C01-4A05-9DB7-DCBB835FED5C}" type="sibTrans" cxnId="{1E410C08-4DDC-40F6-8D25-A6B08F64F330}">
      <dgm:prSet/>
      <dgm:spPr/>
      <dgm:t>
        <a:bodyPr/>
        <a:lstStyle/>
        <a:p>
          <a:endParaRPr lang="en-US"/>
        </a:p>
      </dgm:t>
    </dgm:pt>
    <dgm:pt modelId="{0A9D41D8-2F38-4A8F-BFF5-67074BA14818}" type="pres">
      <dgm:prSet presAssocID="{0E882AAC-F43E-4395-AC55-5C92E39EEAF1}" presName="vert0" presStyleCnt="0">
        <dgm:presLayoutVars>
          <dgm:dir/>
          <dgm:animOne val="branch"/>
          <dgm:animLvl val="lvl"/>
        </dgm:presLayoutVars>
      </dgm:prSet>
      <dgm:spPr/>
    </dgm:pt>
    <dgm:pt modelId="{FA990245-A3BF-4101-A641-E20AEAEDFC38}" type="pres">
      <dgm:prSet presAssocID="{67C01271-D4D5-4674-B12B-C7A0D0EBF66C}" presName="thickLine" presStyleLbl="alignNode1" presStyleIdx="0" presStyleCnt="2"/>
      <dgm:spPr/>
    </dgm:pt>
    <dgm:pt modelId="{9A9B54A0-632C-429E-864E-280DAF2A4F21}" type="pres">
      <dgm:prSet presAssocID="{67C01271-D4D5-4674-B12B-C7A0D0EBF66C}" presName="horz1" presStyleCnt="0"/>
      <dgm:spPr/>
    </dgm:pt>
    <dgm:pt modelId="{26BFD147-FD96-42D4-A2A6-2C2588E15C2C}" type="pres">
      <dgm:prSet presAssocID="{67C01271-D4D5-4674-B12B-C7A0D0EBF66C}" presName="tx1" presStyleLbl="revTx" presStyleIdx="0" presStyleCnt="2"/>
      <dgm:spPr/>
    </dgm:pt>
    <dgm:pt modelId="{6234BC4B-A98A-4D22-944A-15A47A60979E}" type="pres">
      <dgm:prSet presAssocID="{67C01271-D4D5-4674-B12B-C7A0D0EBF66C}" presName="vert1" presStyleCnt="0"/>
      <dgm:spPr/>
    </dgm:pt>
    <dgm:pt modelId="{620C8414-7358-4A75-8A20-9645BEFBE9C0}" type="pres">
      <dgm:prSet presAssocID="{5EFDEBDD-EC46-4A61-856D-CEC2225AECF9}" presName="thickLine" presStyleLbl="alignNode1" presStyleIdx="1" presStyleCnt="2"/>
      <dgm:spPr/>
    </dgm:pt>
    <dgm:pt modelId="{A8D43EE0-3258-4BDE-BE5B-59BE81688886}" type="pres">
      <dgm:prSet presAssocID="{5EFDEBDD-EC46-4A61-856D-CEC2225AECF9}" presName="horz1" presStyleCnt="0"/>
      <dgm:spPr/>
    </dgm:pt>
    <dgm:pt modelId="{E8F8B5DA-83E3-4A2E-9549-28B2D2A94658}" type="pres">
      <dgm:prSet presAssocID="{5EFDEBDD-EC46-4A61-856D-CEC2225AECF9}" presName="tx1" presStyleLbl="revTx" presStyleIdx="1" presStyleCnt="2"/>
      <dgm:spPr/>
    </dgm:pt>
    <dgm:pt modelId="{393B5A2E-F04A-473B-9A69-D754553BE3BD}" type="pres">
      <dgm:prSet presAssocID="{5EFDEBDD-EC46-4A61-856D-CEC2225AECF9}" presName="vert1" presStyleCnt="0"/>
      <dgm:spPr/>
    </dgm:pt>
  </dgm:ptLst>
  <dgm:cxnLst>
    <dgm:cxn modelId="{1E410C08-4DDC-40F6-8D25-A6B08F64F330}" srcId="{0E882AAC-F43E-4395-AC55-5C92E39EEAF1}" destId="{5EFDEBDD-EC46-4A61-856D-CEC2225AECF9}" srcOrd="1" destOrd="0" parTransId="{26CE542E-F67E-42FE-83BC-D8950F046C9A}" sibTransId="{F4423D47-3C01-4A05-9DB7-DCBB835FED5C}"/>
    <dgm:cxn modelId="{21A75819-EC73-431A-AD50-39A6228F1687}" type="presOf" srcId="{5EFDEBDD-EC46-4A61-856D-CEC2225AECF9}" destId="{E8F8B5DA-83E3-4A2E-9549-28B2D2A94658}" srcOrd="0" destOrd="0" presId="urn:microsoft.com/office/officeart/2008/layout/LinedList"/>
    <dgm:cxn modelId="{43A3171E-4618-400B-9794-88876EED0CD0}" type="presOf" srcId="{0E882AAC-F43E-4395-AC55-5C92E39EEAF1}" destId="{0A9D41D8-2F38-4A8F-BFF5-67074BA14818}" srcOrd="0" destOrd="0" presId="urn:microsoft.com/office/officeart/2008/layout/LinedList"/>
    <dgm:cxn modelId="{A2074641-68F3-4376-BE11-0FA9ACCF941F}" srcId="{0E882AAC-F43E-4395-AC55-5C92E39EEAF1}" destId="{67C01271-D4D5-4674-B12B-C7A0D0EBF66C}" srcOrd="0" destOrd="0" parTransId="{7648771F-965B-49BF-9AB0-48A06E7AEC88}" sibTransId="{B54B3CD2-A31F-4F8D-94B8-C38FBF83E27D}"/>
    <dgm:cxn modelId="{E552DD55-24E1-4F4A-8342-AD998B31FA09}" type="presOf" srcId="{67C01271-D4D5-4674-B12B-C7A0D0EBF66C}" destId="{26BFD147-FD96-42D4-A2A6-2C2588E15C2C}" srcOrd="0" destOrd="0" presId="urn:microsoft.com/office/officeart/2008/layout/LinedList"/>
    <dgm:cxn modelId="{B92253DA-3EAD-4BD9-942D-B42139E23C3F}" type="presParOf" srcId="{0A9D41D8-2F38-4A8F-BFF5-67074BA14818}" destId="{FA990245-A3BF-4101-A641-E20AEAEDFC38}" srcOrd="0" destOrd="0" presId="urn:microsoft.com/office/officeart/2008/layout/LinedList"/>
    <dgm:cxn modelId="{1DA577C1-8A14-4136-B491-C57A8B9D19F7}" type="presParOf" srcId="{0A9D41D8-2F38-4A8F-BFF5-67074BA14818}" destId="{9A9B54A0-632C-429E-864E-280DAF2A4F21}" srcOrd="1" destOrd="0" presId="urn:microsoft.com/office/officeart/2008/layout/LinedList"/>
    <dgm:cxn modelId="{626BCEC6-6231-4582-B952-FC2D4D7FD495}" type="presParOf" srcId="{9A9B54A0-632C-429E-864E-280DAF2A4F21}" destId="{26BFD147-FD96-42D4-A2A6-2C2588E15C2C}" srcOrd="0" destOrd="0" presId="urn:microsoft.com/office/officeart/2008/layout/LinedList"/>
    <dgm:cxn modelId="{862D5A98-A509-4488-878A-AEEB2A554EE5}" type="presParOf" srcId="{9A9B54A0-632C-429E-864E-280DAF2A4F21}" destId="{6234BC4B-A98A-4D22-944A-15A47A60979E}" srcOrd="1" destOrd="0" presId="urn:microsoft.com/office/officeart/2008/layout/LinedList"/>
    <dgm:cxn modelId="{4EAD906F-FA9C-4D76-AB4D-7A88ED19AC67}" type="presParOf" srcId="{0A9D41D8-2F38-4A8F-BFF5-67074BA14818}" destId="{620C8414-7358-4A75-8A20-9645BEFBE9C0}" srcOrd="2" destOrd="0" presId="urn:microsoft.com/office/officeart/2008/layout/LinedList"/>
    <dgm:cxn modelId="{4F083029-3E80-4C8F-9861-90ABB4693E25}" type="presParOf" srcId="{0A9D41D8-2F38-4A8F-BFF5-67074BA14818}" destId="{A8D43EE0-3258-4BDE-BE5B-59BE81688886}" srcOrd="3" destOrd="0" presId="urn:microsoft.com/office/officeart/2008/layout/LinedList"/>
    <dgm:cxn modelId="{EEC18D4F-4F2B-4AC8-9425-3273D4784C02}" type="presParOf" srcId="{A8D43EE0-3258-4BDE-BE5B-59BE81688886}" destId="{E8F8B5DA-83E3-4A2E-9549-28B2D2A94658}" srcOrd="0" destOrd="0" presId="urn:microsoft.com/office/officeart/2008/layout/LinedList"/>
    <dgm:cxn modelId="{412D979D-5DA4-483A-8B77-DF5157D771A0}" type="presParOf" srcId="{A8D43EE0-3258-4BDE-BE5B-59BE81688886}" destId="{393B5A2E-F04A-473B-9A69-D754553BE3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AC98D-2043-4D2B-95A3-1E7DC8C30762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D1A812-2EF7-46A7-99A9-CB24EF9BA8BF}">
      <dsp:nvSpPr>
        <dsp:cNvPr id="0" name=""/>
        <dsp:cNvSpPr/>
      </dsp:nvSpPr>
      <dsp:spPr>
        <a:xfrm>
          <a:off x="0" y="0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A multinational dataset containing the history of all the transactions taking place between December 1, 2010 &amp; December 9, 2011 for a UK-based &amp; registered non-store online retail corporation. </a:t>
          </a:r>
          <a:endParaRPr lang="en-US" sz="3000" kern="1200"/>
        </a:p>
      </dsp:txBody>
      <dsp:txXfrm>
        <a:off x="0" y="0"/>
        <a:ext cx="6089650" cy="2786062"/>
      </dsp:txXfrm>
    </dsp:sp>
    <dsp:sp modelId="{00DFB253-3ABC-4772-BB40-7073ED1552DD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214139-D7B7-4EC3-A4C9-BC1871E89A2C}">
      <dsp:nvSpPr>
        <dsp:cNvPr id="0" name=""/>
        <dsp:cNvSpPr/>
      </dsp:nvSpPr>
      <dsp:spPr>
        <a:xfrm>
          <a:off x="0" y="2786062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The company mainly sells unique all-purpose items or inventory. Most of the customers of the company are wholesalers.</a:t>
          </a:r>
          <a:endParaRPr lang="en-US" sz="3000" kern="1200"/>
        </a:p>
      </dsp:txBody>
      <dsp:txXfrm>
        <a:off x="0" y="2786062"/>
        <a:ext cx="6089650" cy="2786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90245-A3BF-4101-A641-E20AEAEDFC38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BFD147-FD96-42D4-A2A6-2C2588E15C2C}">
      <dsp:nvSpPr>
        <dsp:cNvPr id="0" name=""/>
        <dsp:cNvSpPr/>
      </dsp:nvSpPr>
      <dsp:spPr>
        <a:xfrm>
          <a:off x="0" y="0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To analyze Online Retail Dataset to summarize its main characteristics, with visual methods.</a:t>
          </a:r>
        </a:p>
      </dsp:txBody>
      <dsp:txXfrm>
        <a:off x="0" y="0"/>
        <a:ext cx="6089650" cy="2786062"/>
      </dsp:txXfrm>
    </dsp:sp>
    <dsp:sp modelId="{620C8414-7358-4A75-8A20-9645BEFBE9C0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F8B5DA-83E3-4A2E-9549-28B2D2A94658}">
      <dsp:nvSpPr>
        <dsp:cNvPr id="0" name=""/>
        <dsp:cNvSpPr/>
      </dsp:nvSpPr>
      <dsp:spPr>
        <a:xfrm>
          <a:off x="0" y="2786062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To identify outliers, trends &amp; patterns.</a:t>
          </a:r>
        </a:p>
      </dsp:txBody>
      <dsp:txXfrm>
        <a:off x="0" y="2786062"/>
        <a:ext cx="6089650" cy="278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E88D1-B082-4B93-8A99-7C31FA65D6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7F501-47DF-4819-B5BA-30860618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7F501-47DF-4819-B5BA-308606184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7F501-47DF-4819-B5BA-308606184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65F5-2978-442F-8FE7-7FA256841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0D186-56A1-4643-859E-0699683E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4D38-1D2C-450D-9F74-A5F157C1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F3A3-CF19-471B-AEE1-D51A1909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2EE2-3C94-4710-B816-0A078A51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9D69-9C5B-4991-BEB2-7C67ADB5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2ECB-DB6B-4FF0-AD84-A9CC083A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F273-F8AD-4E5D-A40D-2B47EAF9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0001F-EF6A-43D2-8AA7-C5ED1C4E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52CD-645B-4686-8FC9-CD0405EA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7587-5CB0-4186-8339-2F9B2636F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1184-8608-4024-9603-D9737B0D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897B-02D7-46B6-A7C0-A70871AE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37A7-91F2-4A8C-9A1C-F5C4F0B3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B2AC-2827-42E8-8704-3E12BE87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77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18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12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56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79D2-C649-44CA-836A-13FF0782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D920-FC7F-4582-9D86-97EF0F8F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FBA4-BA17-4E87-B0AB-56CE76A9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7AF7-492F-46B7-B5C2-955ECBBA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B886-78AE-4660-9156-4D3D807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8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60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652C-B18D-46DC-88AA-03FFE348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52AC1-339A-4714-A315-BC1406C8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8679-DDC1-4F84-BF1D-5B62C76D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EC618-09E2-4545-8426-06D65F77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69D1-6A56-4201-9FCE-58514670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B6D-D4EF-4E08-AD15-186C8B14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2415-8E34-4279-B18E-F6EB01CCC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6D57-F51E-4706-8DDB-8FEC85D9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7ECF5-29FA-49EC-938D-8B9D6CB5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88BD8-4A87-426B-8A84-D81FD18D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B281A-0DD2-4269-BADF-C5D63BFF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A86C-2C77-42B5-9C61-B1814387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B0115-A164-4918-8D81-9C098455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EF75-DFE5-4069-8576-CF8900C9E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515CC-501F-4FDF-AB0B-C3706DDE9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34DA-84CD-4BDB-B665-A02942D0F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A6A4D-4982-414E-AD45-6AE3B6A4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049C-8308-4B3F-9AC8-A266839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86667-E955-40DB-AE51-D16A45DA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5FFD-6CB5-4271-BE84-9B5D4C05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52872-24CB-4D5E-9D88-F0AEDA8C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E1694-543D-48B2-B59E-C3D54DC0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C62FE-2287-4647-8CDB-46A3FB9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6C5AB-FCB1-4D93-9F48-58D54C4E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97E3F-5292-4819-9BF1-0A987AC2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5F90E-4074-495A-8EC1-D1A54241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CA45-2AE3-4C3F-AD8D-F4BCD7F2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44C7-904B-4324-86DC-8CB569AC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68CEC-1D82-4A91-8191-2EE7BEF3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91216-A481-48CF-9A16-47D950EE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CCAB-D95E-4A66-A5B8-21CAE05E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9C074-E507-4C0F-87FA-66DCC6A3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A438-687D-40A4-BF3E-670A4F3F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9B3DF-0B5B-40AC-929D-834BE2451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ADD4-03BA-4363-97EF-89B22F6D7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67542-385F-4CA7-B5B2-C8C22B5B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1ECC3-0FFC-49B1-9A4E-96FFD142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8829-2EB5-4424-8930-62734E9A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8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3084F-8362-4B87-99FB-56F678A1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DD16-604B-4FF4-B4F6-A0D170CE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9685-7286-46DF-9285-B00BE0D98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7741-ED27-4B7F-BDA6-80DC39A51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1918-C523-423F-94A5-3742E5C7C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2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0AE4485-1F03-44E7-9679-71FAA7B396F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41725B6-C1FE-49EE-ABE5-29C0CB57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825F31-6FD0-44AD-8D40-9D1858265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/>
              <a:t>MSc in Big Data Management &amp; Analytics</a:t>
            </a:r>
            <a:br>
              <a:rPr lang="en-US" sz="3800"/>
            </a:br>
            <a:r>
              <a:rPr lang="en-US" sz="3800"/>
              <a:t>Applied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0D8FE-47DC-486B-AAB7-68A21134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u="sng"/>
              <a:t>Online Retail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0973A-8A8C-46DC-8B5A-40C43EA34A88}"/>
              </a:ext>
            </a:extLst>
          </p:cNvPr>
          <p:cNvSpPr txBox="1"/>
          <p:nvPr/>
        </p:nvSpPr>
        <p:spPr>
          <a:xfrm>
            <a:off x="10357493" y="5616376"/>
            <a:ext cx="159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&lt;PRONOY DSA</a:t>
            </a:r>
          </a:p>
          <a:p>
            <a:r>
              <a:rPr lang="en-US" dirty="0"/>
              <a:t> 2952742&gt;</a:t>
            </a:r>
          </a:p>
        </p:txBody>
      </p:sp>
    </p:spTree>
    <p:extLst>
      <p:ext uri="{BB962C8B-B14F-4D97-AF65-F5344CB8AC3E}">
        <p14:creationId xmlns:p14="http://schemas.microsoft.com/office/powerpoint/2010/main" val="247223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5B1C4B67-FF7B-4AA1-8C4B-3BA0195B5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1A67E-047F-4F71-A22E-185635E0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7</a:t>
            </a:r>
          </a:p>
        </p:txBody>
      </p:sp>
    </p:spTree>
    <p:extLst>
      <p:ext uri="{BB962C8B-B14F-4D97-AF65-F5344CB8AC3E}">
        <p14:creationId xmlns:p14="http://schemas.microsoft.com/office/powerpoint/2010/main" val="143347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p&#10;&#10;Description generated with high confidence">
            <a:extLst>
              <a:ext uri="{FF2B5EF4-FFF2-40B4-BE49-F238E27FC236}">
                <a16:creationId xmlns:a16="http://schemas.microsoft.com/office/drawing/2014/main" id="{A74DD106-C981-4666-B5CB-87D8C6C0E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537C6-FF64-4020-A4BD-443DD181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8</a:t>
            </a:r>
          </a:p>
        </p:txBody>
      </p:sp>
    </p:spTree>
    <p:extLst>
      <p:ext uri="{BB962C8B-B14F-4D97-AF65-F5344CB8AC3E}">
        <p14:creationId xmlns:p14="http://schemas.microsoft.com/office/powerpoint/2010/main" val="412945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2FE84DDA-1CF6-457A-B5C2-6779D97A3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D65F8-51DB-4782-866D-59F420CF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9</a:t>
            </a:r>
          </a:p>
        </p:txBody>
      </p:sp>
    </p:spTree>
    <p:extLst>
      <p:ext uri="{BB962C8B-B14F-4D97-AF65-F5344CB8AC3E}">
        <p14:creationId xmlns:p14="http://schemas.microsoft.com/office/powerpoint/2010/main" val="413801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6A823FA-8947-4942-9CEB-1F78C1E31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90C4B-9543-4A73-B788-7D8B8027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10</a:t>
            </a:r>
          </a:p>
        </p:txBody>
      </p:sp>
    </p:spTree>
    <p:extLst>
      <p:ext uri="{BB962C8B-B14F-4D97-AF65-F5344CB8AC3E}">
        <p14:creationId xmlns:p14="http://schemas.microsoft.com/office/powerpoint/2010/main" val="358678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16DCC43-6090-4BDF-AB95-87842BD59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B93E0-3629-4665-BA8B-28595F0E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11</a:t>
            </a:r>
          </a:p>
        </p:txBody>
      </p:sp>
    </p:spTree>
    <p:extLst>
      <p:ext uri="{BB962C8B-B14F-4D97-AF65-F5344CB8AC3E}">
        <p14:creationId xmlns:p14="http://schemas.microsoft.com/office/powerpoint/2010/main" val="127788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7A0880-1979-4069-8317-54ABC86DD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1943F-12E5-457E-BE75-810167E1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12</a:t>
            </a:r>
          </a:p>
        </p:txBody>
      </p:sp>
    </p:spTree>
    <p:extLst>
      <p:ext uri="{BB962C8B-B14F-4D97-AF65-F5344CB8AC3E}">
        <p14:creationId xmlns:p14="http://schemas.microsoft.com/office/powerpoint/2010/main" val="404673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58CFDBC1-25EC-435F-8816-E309C6F49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1B3EF-C721-44F6-A988-F4D6DF50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13</a:t>
            </a:r>
          </a:p>
        </p:txBody>
      </p:sp>
    </p:spTree>
    <p:extLst>
      <p:ext uri="{BB962C8B-B14F-4D97-AF65-F5344CB8AC3E}">
        <p14:creationId xmlns:p14="http://schemas.microsoft.com/office/powerpoint/2010/main" val="368835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C53F994-BF33-43FA-81C4-BABFB9637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9972-EF49-4E8E-9786-67DC14E8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14</a:t>
            </a:r>
          </a:p>
        </p:txBody>
      </p:sp>
    </p:spTree>
    <p:extLst>
      <p:ext uri="{BB962C8B-B14F-4D97-AF65-F5344CB8AC3E}">
        <p14:creationId xmlns:p14="http://schemas.microsoft.com/office/powerpoint/2010/main" val="129588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EF0CFB6E-0AA9-479F-B932-F736CF699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74998-2046-4F7F-BEF6-BCB93E0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15</a:t>
            </a:r>
          </a:p>
        </p:txBody>
      </p:sp>
    </p:spTree>
    <p:extLst>
      <p:ext uri="{BB962C8B-B14F-4D97-AF65-F5344CB8AC3E}">
        <p14:creationId xmlns:p14="http://schemas.microsoft.com/office/powerpoint/2010/main" val="387008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, text&#10;&#10;Description generated with very high confidence">
            <a:extLst>
              <a:ext uri="{FF2B5EF4-FFF2-40B4-BE49-F238E27FC236}">
                <a16:creationId xmlns:a16="http://schemas.microsoft.com/office/drawing/2014/main" id="{57727E05-909C-4618-90DD-960BED55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5A62D-9396-40CE-BA31-6BBC0741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Dashboard 16</a:t>
            </a:r>
          </a:p>
        </p:txBody>
      </p:sp>
    </p:spTree>
    <p:extLst>
      <p:ext uri="{BB962C8B-B14F-4D97-AF65-F5344CB8AC3E}">
        <p14:creationId xmlns:p14="http://schemas.microsoft.com/office/powerpoint/2010/main" val="418223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3B8C2-D8E7-4E57-AF1A-ECFFCA29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86D2A0-885B-4336-8D28-243336571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1671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20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B115-6891-41AA-8B41-1B4DE96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A3C5-167A-4587-AE10-E8E17415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/>
              <a:t>It helps connect data to effective actions by drawing reliable conclusions about current conditions &amp; future events.</a:t>
            </a:r>
          </a:p>
          <a:p>
            <a:endParaRPr lang="en-US" sz="2400"/>
          </a:p>
          <a:p>
            <a:r>
              <a:rPr lang="en-US" sz="2400"/>
              <a:t>The business – Online Retail Store will be able to use predictive models to exploit patterns found in historical data to identify potential risks &amp; opportunities before they occur.</a:t>
            </a:r>
          </a:p>
        </p:txBody>
      </p:sp>
    </p:spTree>
    <p:extLst>
      <p:ext uri="{BB962C8B-B14F-4D97-AF65-F5344CB8AC3E}">
        <p14:creationId xmlns:p14="http://schemas.microsoft.com/office/powerpoint/2010/main" val="342455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560CA17-84F8-416A-B37F-69206A0C9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7056F-9B76-4D8B-8F30-57241CFF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Predictive Analysis 1</a:t>
            </a:r>
          </a:p>
        </p:txBody>
      </p:sp>
    </p:spTree>
    <p:extLst>
      <p:ext uri="{BB962C8B-B14F-4D97-AF65-F5344CB8AC3E}">
        <p14:creationId xmlns:p14="http://schemas.microsoft.com/office/powerpoint/2010/main" val="308987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E270483-1DC3-40BA-A211-0EBCF8C66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536C2-F6A1-4AFD-8358-530627CA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Predictive Analysis 2</a:t>
            </a:r>
          </a:p>
        </p:txBody>
      </p:sp>
    </p:spTree>
    <p:extLst>
      <p:ext uri="{BB962C8B-B14F-4D97-AF65-F5344CB8AC3E}">
        <p14:creationId xmlns:p14="http://schemas.microsoft.com/office/powerpoint/2010/main" val="3903011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A0458B6-032E-4AAE-84E5-A7AE3D743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536C2-F6A1-4AFD-8358-530627CA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Predictive Analysis 3</a:t>
            </a:r>
          </a:p>
        </p:txBody>
      </p:sp>
    </p:spTree>
    <p:extLst>
      <p:ext uri="{BB962C8B-B14F-4D97-AF65-F5344CB8AC3E}">
        <p14:creationId xmlns:p14="http://schemas.microsoft.com/office/powerpoint/2010/main" val="255746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3172B752-243D-43CF-A714-2D794333D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536C2-F6A1-4AFD-8358-530627CA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Predictive Analysis 4</a:t>
            </a:r>
          </a:p>
        </p:txBody>
      </p:sp>
    </p:spTree>
    <p:extLst>
      <p:ext uri="{BB962C8B-B14F-4D97-AF65-F5344CB8AC3E}">
        <p14:creationId xmlns:p14="http://schemas.microsoft.com/office/powerpoint/2010/main" val="417999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945E4E-A00D-444A-9185-91BC8B4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23331"/>
            <a:ext cx="9418320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2"/>
                </a:solidFill>
              </a:rPr>
              <a:t>THANK-YOU!</a:t>
            </a:r>
          </a:p>
        </p:txBody>
      </p:sp>
    </p:spTree>
    <p:extLst>
      <p:ext uri="{BB962C8B-B14F-4D97-AF65-F5344CB8AC3E}">
        <p14:creationId xmlns:p14="http://schemas.microsoft.com/office/powerpoint/2010/main" val="300704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28B22-AC2F-4C9D-B10D-7CABAB17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Analytics &amp; Visualization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59CBC-FF0E-41F1-A864-41A109517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0408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437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38DED7-ACBC-4DFB-8B26-AC77238EE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6F4F-F758-4946-9DE1-400601AF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FFFFFF"/>
                </a:solidFill>
              </a:rPr>
              <a:t>Dashboard 1:</a:t>
            </a:r>
          </a:p>
        </p:txBody>
      </p:sp>
    </p:spTree>
    <p:extLst>
      <p:ext uri="{BB962C8B-B14F-4D97-AF65-F5344CB8AC3E}">
        <p14:creationId xmlns:p14="http://schemas.microsoft.com/office/powerpoint/2010/main" val="344913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creenshot&#10;&#10;Description generated with high confidence">
            <a:extLst>
              <a:ext uri="{FF2B5EF4-FFF2-40B4-BE49-F238E27FC236}">
                <a16:creationId xmlns:a16="http://schemas.microsoft.com/office/drawing/2014/main" id="{7BB31946-189E-4FED-8ECC-FECB60C2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D1CE2-ADB8-46F1-869E-43BF7D8A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FFFFFF"/>
                </a:solidFill>
              </a:rPr>
              <a:t>Dashboard 2</a:t>
            </a:r>
          </a:p>
        </p:txBody>
      </p:sp>
    </p:spTree>
    <p:extLst>
      <p:ext uri="{BB962C8B-B14F-4D97-AF65-F5344CB8AC3E}">
        <p14:creationId xmlns:p14="http://schemas.microsoft.com/office/powerpoint/2010/main" val="378621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857B17-9773-4090-8981-CFEF52FB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DD779-F74C-46D9-83C7-9333DCDC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FFFFFF"/>
                </a:solidFill>
              </a:rPr>
              <a:t>Dashboard 3</a:t>
            </a:r>
          </a:p>
        </p:txBody>
      </p:sp>
    </p:spTree>
    <p:extLst>
      <p:ext uri="{BB962C8B-B14F-4D97-AF65-F5344CB8AC3E}">
        <p14:creationId xmlns:p14="http://schemas.microsoft.com/office/powerpoint/2010/main" val="36294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BFCCCA-A6D2-4D32-B069-093FE98A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9DA35-6D5D-42FE-8B27-38711DB1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FFFFFF"/>
                </a:solidFill>
              </a:rPr>
              <a:t>Dashboard 4</a:t>
            </a:r>
          </a:p>
        </p:txBody>
      </p:sp>
    </p:spTree>
    <p:extLst>
      <p:ext uri="{BB962C8B-B14F-4D97-AF65-F5344CB8AC3E}">
        <p14:creationId xmlns:p14="http://schemas.microsoft.com/office/powerpoint/2010/main" val="263171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7A8E1947-484C-4E45-8477-9515DA621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31547-650E-4BDA-92A2-DC86C66D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FFFFFF"/>
                </a:solidFill>
              </a:rPr>
              <a:t>Dashboard 5</a:t>
            </a:r>
          </a:p>
        </p:txBody>
      </p:sp>
    </p:spTree>
    <p:extLst>
      <p:ext uri="{BB962C8B-B14F-4D97-AF65-F5344CB8AC3E}">
        <p14:creationId xmlns:p14="http://schemas.microsoft.com/office/powerpoint/2010/main" val="38285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6C29F9-C62A-447A-92F0-E29FE1A08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779027"/>
            <a:ext cx="6616823" cy="5293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4DE9A-7A66-4859-B846-A080C606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FFFFFF"/>
                </a:solidFill>
              </a:rPr>
              <a:t>Dashboard 6</a:t>
            </a:r>
          </a:p>
        </p:txBody>
      </p:sp>
    </p:spTree>
    <p:extLst>
      <p:ext uri="{BB962C8B-B14F-4D97-AF65-F5344CB8AC3E}">
        <p14:creationId xmlns:p14="http://schemas.microsoft.com/office/powerpoint/2010/main" val="17897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198</Words>
  <Application>Microsoft Office PowerPoint</Application>
  <PresentationFormat>Widescreen</PresentationFormat>
  <Paragraphs>37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Century Schoolbook</vt:lpstr>
      <vt:lpstr>Wingdings 2</vt:lpstr>
      <vt:lpstr>Office Theme</vt:lpstr>
      <vt:lpstr>View</vt:lpstr>
      <vt:lpstr>MSc in Big Data Management &amp; Analytics Applied Data Analytics</vt:lpstr>
      <vt:lpstr>Dataset Description</vt:lpstr>
      <vt:lpstr>Exploratory Analytics &amp; Visualization of Data</vt:lpstr>
      <vt:lpstr>Dashboard 1:</vt:lpstr>
      <vt:lpstr>Dashboard 2</vt:lpstr>
      <vt:lpstr>Dashboard 3</vt:lpstr>
      <vt:lpstr>Dashboard 4</vt:lpstr>
      <vt:lpstr>Dashboard 5</vt:lpstr>
      <vt:lpstr>Dashboard 6</vt:lpstr>
      <vt:lpstr>Dashboard 7</vt:lpstr>
      <vt:lpstr>Dashboard 8</vt:lpstr>
      <vt:lpstr>Dashboard 9</vt:lpstr>
      <vt:lpstr>Dashboard 10</vt:lpstr>
      <vt:lpstr>Dashboard 11</vt:lpstr>
      <vt:lpstr>Dashboard 12</vt:lpstr>
      <vt:lpstr>Dashboard 13</vt:lpstr>
      <vt:lpstr>Dashboard 14</vt:lpstr>
      <vt:lpstr>Dashboard 15</vt:lpstr>
      <vt:lpstr>Dashboard 16</vt:lpstr>
      <vt:lpstr>Predictive Analytics</vt:lpstr>
      <vt:lpstr>Predictive Analysis 1</vt:lpstr>
      <vt:lpstr>Predictive Analysis 2</vt:lpstr>
      <vt:lpstr>Predictive Analysis 3</vt:lpstr>
      <vt:lpstr>Predictive Analysis 4</vt:lpstr>
      <vt:lpstr>THANK-YOU!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Pronoy D'sa</dc:creator>
  <cp:lastModifiedBy>Pronoy D'sa</cp:lastModifiedBy>
  <cp:revision>11</cp:revision>
  <dcterms:created xsi:type="dcterms:W3CDTF">2018-06-04T06:41:47Z</dcterms:created>
  <dcterms:modified xsi:type="dcterms:W3CDTF">2018-06-05T10:53:26Z</dcterms:modified>
</cp:coreProperties>
</file>