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4" r:id="rId2"/>
    <p:sldId id="265" r:id="rId3"/>
    <p:sldId id="266" r:id="rId4"/>
    <p:sldId id="267" r:id="rId5"/>
    <p:sldId id="268" r:id="rId6"/>
    <p:sldId id="269" r:id="rId7"/>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7113" autoAdjust="0"/>
  </p:normalViewPr>
  <p:slideViewPr>
    <p:cSldViewPr snapToGrid="0">
      <p:cViewPr varScale="1">
        <p:scale>
          <a:sx n="76" d="100"/>
          <a:sy n="76" d="100"/>
        </p:scale>
        <p:origin x="126"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CF29D-964E-4AF3-8FDD-9F64096CA3C1}" type="datetimeFigureOut">
              <a:rPr lang="es-CR" smtClean="0"/>
              <a:t>11/11/2020</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F2E9D-0781-4C20-8E6C-AF0A41EDE10E}" type="slidenum">
              <a:rPr lang="es-CR" smtClean="0"/>
              <a:t>‹Nº›</a:t>
            </a:fld>
            <a:endParaRPr lang="es-CR"/>
          </a:p>
        </p:txBody>
      </p:sp>
    </p:spTree>
    <p:extLst>
      <p:ext uri="{BB962C8B-B14F-4D97-AF65-F5344CB8AC3E}">
        <p14:creationId xmlns:p14="http://schemas.microsoft.com/office/powerpoint/2010/main" val="205131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1</a:t>
            </a:fld>
            <a:endParaRPr lang="es-CR"/>
          </a:p>
        </p:txBody>
      </p:sp>
    </p:spTree>
    <p:extLst>
      <p:ext uri="{BB962C8B-B14F-4D97-AF65-F5344CB8AC3E}">
        <p14:creationId xmlns:p14="http://schemas.microsoft.com/office/powerpoint/2010/main" val="179058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2</a:t>
            </a:fld>
            <a:endParaRPr lang="es-CR"/>
          </a:p>
        </p:txBody>
      </p:sp>
    </p:spTree>
    <p:extLst>
      <p:ext uri="{BB962C8B-B14F-4D97-AF65-F5344CB8AC3E}">
        <p14:creationId xmlns:p14="http://schemas.microsoft.com/office/powerpoint/2010/main" val="1742515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3</a:t>
            </a:fld>
            <a:endParaRPr lang="es-CR"/>
          </a:p>
        </p:txBody>
      </p:sp>
    </p:spTree>
    <p:extLst>
      <p:ext uri="{BB962C8B-B14F-4D97-AF65-F5344CB8AC3E}">
        <p14:creationId xmlns:p14="http://schemas.microsoft.com/office/powerpoint/2010/main" val="4158644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4</a:t>
            </a:fld>
            <a:endParaRPr lang="es-CR"/>
          </a:p>
        </p:txBody>
      </p:sp>
    </p:spTree>
    <p:extLst>
      <p:ext uri="{BB962C8B-B14F-4D97-AF65-F5344CB8AC3E}">
        <p14:creationId xmlns:p14="http://schemas.microsoft.com/office/powerpoint/2010/main" val="3405995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5</a:t>
            </a:fld>
            <a:endParaRPr lang="es-CR"/>
          </a:p>
        </p:txBody>
      </p:sp>
    </p:spTree>
    <p:extLst>
      <p:ext uri="{BB962C8B-B14F-4D97-AF65-F5344CB8AC3E}">
        <p14:creationId xmlns:p14="http://schemas.microsoft.com/office/powerpoint/2010/main" val="2293296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6</a:t>
            </a:fld>
            <a:endParaRPr lang="es-CR"/>
          </a:p>
        </p:txBody>
      </p:sp>
    </p:spTree>
    <p:extLst>
      <p:ext uri="{BB962C8B-B14F-4D97-AF65-F5344CB8AC3E}">
        <p14:creationId xmlns:p14="http://schemas.microsoft.com/office/powerpoint/2010/main" val="1897584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11/11/2020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148429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11/11/2020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4907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11/11/2020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281050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11/11/2020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291109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097F1C0-AB73-4599-94B3-8B167406BF92}" type="datetimeFigureOut">
              <a:rPr lang="es-CR" smtClean="0"/>
              <a:t>11/11/2020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18359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Marcador de fecha 4"/>
          <p:cNvSpPr>
            <a:spLocks noGrp="1"/>
          </p:cNvSpPr>
          <p:nvPr>
            <p:ph type="dt" sz="half" idx="10"/>
          </p:nvPr>
        </p:nvSpPr>
        <p:spPr/>
        <p:txBody>
          <a:bodyPr/>
          <a:lstStyle/>
          <a:p>
            <a:fld id="{4097F1C0-AB73-4599-94B3-8B167406BF92}" type="datetimeFigureOut">
              <a:rPr lang="es-CR" smtClean="0"/>
              <a:t>11/11/2020</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80840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7" name="Marcador de fecha 6"/>
          <p:cNvSpPr>
            <a:spLocks noGrp="1"/>
          </p:cNvSpPr>
          <p:nvPr>
            <p:ph type="dt" sz="half" idx="10"/>
          </p:nvPr>
        </p:nvSpPr>
        <p:spPr/>
        <p:txBody>
          <a:bodyPr/>
          <a:lstStyle/>
          <a:p>
            <a:fld id="{4097F1C0-AB73-4599-94B3-8B167406BF92}" type="datetimeFigureOut">
              <a:rPr lang="es-CR" smtClean="0"/>
              <a:t>11/11/2020</a:t>
            </a:fld>
            <a:endParaRPr lang="es-CR"/>
          </a:p>
        </p:txBody>
      </p:sp>
      <p:sp>
        <p:nvSpPr>
          <p:cNvPr id="8" name="Marcador de pie de página 7"/>
          <p:cNvSpPr>
            <a:spLocks noGrp="1"/>
          </p:cNvSpPr>
          <p:nvPr>
            <p:ph type="ftr" sz="quarter" idx="11"/>
          </p:nvPr>
        </p:nvSpPr>
        <p:spPr/>
        <p:txBody>
          <a:bodyPr/>
          <a:lstStyle/>
          <a:p>
            <a:endParaRPr lang="es-CR"/>
          </a:p>
        </p:txBody>
      </p:sp>
      <p:sp>
        <p:nvSpPr>
          <p:cNvPr id="9" name="Marcador de número de diapositiva 8"/>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97514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fecha 2"/>
          <p:cNvSpPr>
            <a:spLocks noGrp="1"/>
          </p:cNvSpPr>
          <p:nvPr>
            <p:ph type="dt" sz="half" idx="10"/>
          </p:nvPr>
        </p:nvSpPr>
        <p:spPr/>
        <p:txBody>
          <a:bodyPr/>
          <a:lstStyle/>
          <a:p>
            <a:fld id="{4097F1C0-AB73-4599-94B3-8B167406BF92}" type="datetimeFigureOut">
              <a:rPr lang="es-CR" smtClean="0"/>
              <a:t>11/11/2020</a:t>
            </a:fld>
            <a:endParaRPr lang="es-CR"/>
          </a:p>
        </p:txBody>
      </p:sp>
      <p:sp>
        <p:nvSpPr>
          <p:cNvPr id="4" name="Marcador de pie de página 3"/>
          <p:cNvSpPr>
            <a:spLocks noGrp="1"/>
          </p:cNvSpPr>
          <p:nvPr>
            <p:ph type="ftr" sz="quarter" idx="11"/>
          </p:nvPr>
        </p:nvSpPr>
        <p:spPr/>
        <p:txBody>
          <a:bodyPr/>
          <a:lstStyle/>
          <a:p>
            <a:endParaRPr lang="es-CR"/>
          </a:p>
        </p:txBody>
      </p:sp>
      <p:sp>
        <p:nvSpPr>
          <p:cNvPr id="5" name="Marcador de número de diapositiva 4"/>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16179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97F1C0-AB73-4599-94B3-8B167406BF92}" type="datetimeFigureOut">
              <a:rPr lang="es-CR" smtClean="0"/>
              <a:t>11/11/2020</a:t>
            </a:fld>
            <a:endParaRPr lang="es-CR"/>
          </a:p>
        </p:txBody>
      </p:sp>
      <p:sp>
        <p:nvSpPr>
          <p:cNvPr id="3" name="Marcador de pie de página 2"/>
          <p:cNvSpPr>
            <a:spLocks noGrp="1"/>
          </p:cNvSpPr>
          <p:nvPr>
            <p:ph type="ftr" sz="quarter" idx="11"/>
          </p:nvPr>
        </p:nvSpPr>
        <p:spPr/>
        <p:txBody>
          <a:bodyPr/>
          <a:lstStyle/>
          <a:p>
            <a:endParaRPr lang="es-CR"/>
          </a:p>
        </p:txBody>
      </p:sp>
      <p:sp>
        <p:nvSpPr>
          <p:cNvPr id="4" name="Marcador de número de diapositiva 3"/>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5041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097F1C0-AB73-4599-94B3-8B167406BF92}" type="datetimeFigureOut">
              <a:rPr lang="es-CR" smtClean="0"/>
              <a:t>11/11/2020</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121383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097F1C0-AB73-4599-94B3-8B167406BF92}" type="datetimeFigureOut">
              <a:rPr lang="es-CR" smtClean="0"/>
              <a:t>11/11/2020</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50072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7F1C0-AB73-4599-94B3-8B167406BF92}" type="datetimeFigureOut">
              <a:rPr lang="es-CR" smtClean="0"/>
              <a:t>11/11/2020</a:t>
            </a:fld>
            <a:endParaRPr lang="es-C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E4BA8-472F-4FDC-AFF2-19F1D080A936}" type="slidenum">
              <a:rPr lang="es-CR" smtClean="0"/>
              <a:t>‹Nº›</a:t>
            </a:fld>
            <a:endParaRPr lang="es-CR"/>
          </a:p>
        </p:txBody>
      </p:sp>
    </p:spTree>
    <p:extLst>
      <p:ext uri="{BB962C8B-B14F-4D97-AF65-F5344CB8AC3E}">
        <p14:creationId xmlns:p14="http://schemas.microsoft.com/office/powerpoint/2010/main" val="3606329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14493" y="2790578"/>
            <a:ext cx="7507054" cy="3539430"/>
          </a:xfrm>
          <a:prstGeom prst="rect">
            <a:avLst/>
          </a:prstGeom>
        </p:spPr>
        <p:txBody>
          <a:bodyPr wrap="square">
            <a:spAutoFit/>
          </a:bodyPr>
          <a:lstStyle/>
          <a:p>
            <a:r>
              <a:rPr lang="es-CR" sz="3200" dirty="0" smtClean="0">
                <a:solidFill>
                  <a:schemeClr val="bg1"/>
                </a:solidFill>
                <a:latin typeface="Estrangelo Edessa" panose="03080600000000000000" pitchFamily="66" charset="0"/>
                <a:cs typeface="Estrangelo Edessa" panose="03080600000000000000" pitchFamily="66" charset="0"/>
              </a:rPr>
              <a:t>Un calendario digital con las actividades más importantes del Ministerio de Educación Pública, cuenta con distintos filtro de búsqueda, información actualizada y lista para descargar, un recurso que viene a optimizar el tiempo de nuestra comunidad educativa en general</a:t>
            </a:r>
            <a:endParaRPr lang="es-CR" sz="3200" dirty="0">
              <a:solidFill>
                <a:schemeClr val="bg1"/>
              </a:solidFill>
              <a:latin typeface="Estrangelo Edessa" panose="03080600000000000000" pitchFamily="66" charset="0"/>
              <a:cs typeface="Estrangelo Edessa" panose="03080600000000000000" pitchFamily="66" charset="0"/>
            </a:endParaRPr>
          </a:p>
        </p:txBody>
      </p:sp>
      <p:sp>
        <p:nvSpPr>
          <p:cNvPr id="7" name="CuadroTexto 6"/>
          <p:cNvSpPr txBox="1"/>
          <p:nvPr/>
        </p:nvSpPr>
        <p:spPr>
          <a:xfrm>
            <a:off x="436693" y="329854"/>
            <a:ext cx="7058390" cy="2308324"/>
          </a:xfrm>
          <a:prstGeom prst="rect">
            <a:avLst/>
          </a:prstGeom>
          <a:noFill/>
        </p:spPr>
        <p:txBody>
          <a:bodyPr wrap="square" rtlCol="0">
            <a:spAutoFit/>
          </a:bodyPr>
          <a:lstStyle/>
          <a:p>
            <a:r>
              <a:rPr lang="es-CR" sz="7200" dirty="0">
                <a:solidFill>
                  <a:schemeClr val="bg1"/>
                </a:solidFill>
                <a:latin typeface="Impact" panose="020B0806030902050204" pitchFamily="34" charset="0"/>
              </a:rPr>
              <a:t>Calendario Virtual 2021</a:t>
            </a:r>
          </a:p>
        </p:txBody>
      </p:sp>
    </p:spTree>
    <p:extLst>
      <p:ext uri="{BB962C8B-B14F-4D97-AF65-F5344CB8AC3E}">
        <p14:creationId xmlns:p14="http://schemas.microsoft.com/office/powerpoint/2010/main" val="77870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436693" y="1776404"/>
            <a:ext cx="7831007" cy="5262979"/>
          </a:xfrm>
          <a:prstGeom prst="rect">
            <a:avLst/>
          </a:prstGeom>
        </p:spPr>
        <p:txBody>
          <a:bodyPr wrap="square">
            <a:spAutoFit/>
          </a:bodyPr>
          <a:lstStyle/>
          <a:p>
            <a:r>
              <a:rPr lang="es-CR" sz="2800" dirty="0" smtClean="0">
                <a:solidFill>
                  <a:schemeClr val="bg1"/>
                </a:solidFill>
                <a:latin typeface="Estrangelo Edessa" panose="03080600000000000000" pitchFamily="66" charset="0"/>
                <a:cs typeface="Estrangelo Edessa" panose="03080600000000000000" pitchFamily="66" charset="0"/>
              </a:rPr>
              <a:t>Módulo </a:t>
            </a:r>
            <a:r>
              <a:rPr lang="es-CR" sz="2800" dirty="0">
                <a:solidFill>
                  <a:schemeClr val="bg1"/>
                </a:solidFill>
                <a:latin typeface="Estrangelo Edessa" panose="03080600000000000000" pitchFamily="66" charset="0"/>
                <a:cs typeface="Estrangelo Edessa" panose="03080600000000000000" pitchFamily="66" charset="0"/>
              </a:rPr>
              <a:t>de auto-aprendizaje inglés para secundaria </a:t>
            </a:r>
            <a:r>
              <a:rPr lang="es-CR" sz="2800" dirty="0" err="1">
                <a:solidFill>
                  <a:schemeClr val="bg1"/>
                </a:solidFill>
                <a:latin typeface="Estrangelo Edessa" panose="03080600000000000000" pitchFamily="66" charset="0"/>
                <a:cs typeface="Estrangelo Edessa" panose="03080600000000000000" pitchFamily="66" charset="0"/>
              </a:rPr>
              <a:t>WeLearn</a:t>
            </a:r>
            <a:r>
              <a:rPr lang="es-CR" sz="2800" dirty="0">
                <a:solidFill>
                  <a:schemeClr val="bg1"/>
                </a:solidFill>
                <a:latin typeface="Estrangelo Edessa" panose="03080600000000000000" pitchFamily="66" charset="0"/>
                <a:cs typeface="Estrangelo Edessa" panose="03080600000000000000" pitchFamily="66" charset="0"/>
              </a:rPr>
              <a:t>, con seis escenarios para décimo año. Constar de 4 secciones: video animado explicativo gramatical estilo “</a:t>
            </a:r>
            <a:r>
              <a:rPr lang="es-CR" sz="2800" dirty="0" err="1">
                <a:solidFill>
                  <a:schemeClr val="bg1"/>
                </a:solidFill>
                <a:latin typeface="Estrangelo Edessa" panose="03080600000000000000" pitchFamily="66" charset="0"/>
                <a:cs typeface="Estrangelo Edessa" panose="03080600000000000000" pitchFamily="66" charset="0"/>
              </a:rPr>
              <a:t>Whiteboard</a:t>
            </a:r>
            <a:r>
              <a:rPr lang="es-CR" sz="2800" dirty="0">
                <a:solidFill>
                  <a:schemeClr val="bg1"/>
                </a:solidFill>
                <a:latin typeface="Estrangelo Edessa" panose="03080600000000000000" pitchFamily="66" charset="0"/>
                <a:cs typeface="Estrangelo Edessa" panose="03080600000000000000" pitchFamily="66" charset="0"/>
              </a:rPr>
              <a:t>, video animado con una situación real en donde se integra la información gramatical presentada, los temas y el escenario, sección autoevaluación para que el estudiante evalué su propio aprendizaje e integre la información presentada en los videos mediante actividades. La cuarta sección presenta un glosario con palabras, frases y expresiones idiomáticas relacionadas.</a:t>
            </a:r>
          </a:p>
          <a:p>
            <a:endParaRPr lang="es-CR" sz="2800" dirty="0">
              <a:solidFill>
                <a:schemeClr val="bg1"/>
              </a:solidFill>
              <a:latin typeface="Estrangelo Edessa" panose="03080600000000000000" pitchFamily="66" charset="0"/>
              <a:cs typeface="Estrangelo Edessa" panose="03080600000000000000" pitchFamily="66" charset="0"/>
            </a:endParaRPr>
          </a:p>
        </p:txBody>
      </p:sp>
      <p:sp>
        <p:nvSpPr>
          <p:cNvPr id="7" name="CuadroTexto 6"/>
          <p:cNvSpPr txBox="1"/>
          <p:nvPr/>
        </p:nvSpPr>
        <p:spPr>
          <a:xfrm>
            <a:off x="246193" y="0"/>
            <a:ext cx="7058390" cy="1446550"/>
          </a:xfrm>
          <a:prstGeom prst="rect">
            <a:avLst/>
          </a:prstGeom>
          <a:noFill/>
        </p:spPr>
        <p:txBody>
          <a:bodyPr wrap="square" rtlCol="0">
            <a:spAutoFit/>
          </a:bodyPr>
          <a:lstStyle/>
          <a:p>
            <a:r>
              <a:rPr lang="es-CR" sz="8800" dirty="0" err="1" smtClean="0">
                <a:solidFill>
                  <a:schemeClr val="bg1"/>
                </a:solidFill>
                <a:latin typeface="Impact" panose="020B0806030902050204" pitchFamily="34" charset="0"/>
              </a:rPr>
              <a:t>Welwarn</a:t>
            </a:r>
            <a:endParaRPr lang="es-CR" sz="8800" dirty="0">
              <a:solidFill>
                <a:schemeClr val="bg1"/>
              </a:solidFill>
              <a:latin typeface="Impact" panose="020B0806030902050204" pitchFamily="34" charset="0"/>
            </a:endParaRPr>
          </a:p>
        </p:txBody>
      </p:sp>
    </p:spTree>
    <p:extLst>
      <p:ext uri="{BB962C8B-B14F-4D97-AF65-F5344CB8AC3E}">
        <p14:creationId xmlns:p14="http://schemas.microsoft.com/office/powerpoint/2010/main" val="216639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01793" y="2638178"/>
            <a:ext cx="7507054" cy="4154984"/>
          </a:xfrm>
          <a:prstGeom prst="rect">
            <a:avLst/>
          </a:prstGeom>
        </p:spPr>
        <p:txBody>
          <a:bodyPr wrap="square">
            <a:spAutoFit/>
          </a:bodyPr>
          <a:lstStyle/>
          <a:p>
            <a:r>
              <a:rPr lang="es-CR" sz="4400" dirty="0" smtClean="0">
                <a:solidFill>
                  <a:schemeClr val="bg1"/>
                </a:solidFill>
                <a:latin typeface="Estrangelo Edessa" panose="03080600000000000000" pitchFamily="66" charset="0"/>
                <a:cs typeface="Estrangelo Edessa" panose="03080600000000000000" pitchFamily="66" charset="0"/>
              </a:rPr>
              <a:t>Una colección de los videos que actualmente se trasmiten en televisión nacional del programa Aprendo en casa TV, con búsquedas por ciclo, nivel, materia y palabras claves.</a:t>
            </a:r>
            <a:endParaRPr lang="es-CR" sz="4400" dirty="0">
              <a:solidFill>
                <a:schemeClr val="bg1"/>
              </a:solidFill>
              <a:latin typeface="Estrangelo Edessa" panose="03080600000000000000" pitchFamily="66" charset="0"/>
              <a:cs typeface="Estrangelo Edessa" panose="03080600000000000000" pitchFamily="66" charset="0"/>
            </a:endParaRPr>
          </a:p>
        </p:txBody>
      </p:sp>
      <p:sp>
        <p:nvSpPr>
          <p:cNvPr id="7" name="CuadroTexto 6"/>
          <p:cNvSpPr txBox="1"/>
          <p:nvPr/>
        </p:nvSpPr>
        <p:spPr>
          <a:xfrm>
            <a:off x="436693" y="329854"/>
            <a:ext cx="7507054" cy="2308324"/>
          </a:xfrm>
          <a:prstGeom prst="rect">
            <a:avLst/>
          </a:prstGeom>
          <a:noFill/>
        </p:spPr>
        <p:txBody>
          <a:bodyPr wrap="square" rtlCol="0">
            <a:spAutoFit/>
          </a:bodyPr>
          <a:lstStyle/>
          <a:p>
            <a:r>
              <a:rPr lang="es-CR" sz="7200" dirty="0" smtClean="0">
                <a:solidFill>
                  <a:schemeClr val="bg1"/>
                </a:solidFill>
                <a:latin typeface="Impact" panose="020B0806030902050204" pitchFamily="34" charset="0"/>
              </a:rPr>
              <a:t>Videoteca Aprendo en casa TV</a:t>
            </a:r>
            <a:endParaRPr lang="es-CR" sz="7200" dirty="0">
              <a:solidFill>
                <a:schemeClr val="bg1"/>
              </a:solidFill>
              <a:latin typeface="Impact" panose="020B0806030902050204" pitchFamily="34" charset="0"/>
            </a:endParaRPr>
          </a:p>
        </p:txBody>
      </p:sp>
    </p:spTree>
    <p:extLst>
      <p:ext uri="{BB962C8B-B14F-4D97-AF65-F5344CB8AC3E}">
        <p14:creationId xmlns:p14="http://schemas.microsoft.com/office/powerpoint/2010/main" val="287576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76393" y="2308324"/>
            <a:ext cx="7507054" cy="5016758"/>
          </a:xfrm>
          <a:prstGeom prst="rect">
            <a:avLst/>
          </a:prstGeom>
        </p:spPr>
        <p:txBody>
          <a:bodyPr wrap="square">
            <a:spAutoFit/>
          </a:bodyPr>
          <a:lstStyle/>
          <a:p>
            <a:r>
              <a:rPr lang="es-CR" sz="2800" dirty="0">
                <a:solidFill>
                  <a:schemeClr val="bg1"/>
                </a:solidFill>
                <a:latin typeface="Estrangelo Edessa" panose="03080600000000000000" pitchFamily="66" charset="0"/>
                <a:cs typeface="Estrangelo Edessa" panose="03080600000000000000" pitchFamily="66" charset="0"/>
              </a:rPr>
              <a:t>Un recurso para estudiante de undécimo </a:t>
            </a:r>
            <a:r>
              <a:rPr lang="es-CR" sz="2800" dirty="0" smtClean="0">
                <a:solidFill>
                  <a:schemeClr val="bg1"/>
                </a:solidFill>
                <a:latin typeface="Estrangelo Edessa" panose="03080600000000000000" pitchFamily="66" charset="0"/>
                <a:cs typeface="Estrangelo Edessa" panose="03080600000000000000" pitchFamily="66" charset="0"/>
              </a:rPr>
              <a:t>año, </a:t>
            </a:r>
            <a:r>
              <a:rPr lang="es-CR" sz="2800" dirty="0">
                <a:solidFill>
                  <a:schemeClr val="bg1"/>
                </a:solidFill>
                <a:latin typeface="Estrangelo Edessa" panose="03080600000000000000" pitchFamily="66" charset="0"/>
                <a:cs typeface="Estrangelo Edessa" panose="03080600000000000000" pitchFamily="66" charset="0"/>
              </a:rPr>
              <a:t>una serie de insumos pedagógicos para el desarrollo de las habilidades y los aprendizajes esperados; relacionadas con los contenidos conceptuales, las claves del arte costarricense. Destaca en él, la colección de 18 obras de la historia artística de Costa Rica modeladas en 3D, dispuestas para apoyar el proceso mediado de observación, reflexión, comprensión, análisis crítico y aprecio del arte costarricense.</a:t>
            </a:r>
          </a:p>
          <a:p>
            <a:endParaRPr lang="es-CR" sz="3600" dirty="0">
              <a:solidFill>
                <a:schemeClr val="bg1"/>
              </a:solidFill>
              <a:latin typeface="Estrangelo Edessa" panose="03080600000000000000" pitchFamily="66" charset="0"/>
              <a:cs typeface="Estrangelo Edessa" panose="03080600000000000000" pitchFamily="66" charset="0"/>
            </a:endParaRPr>
          </a:p>
        </p:txBody>
      </p:sp>
      <p:sp>
        <p:nvSpPr>
          <p:cNvPr id="7" name="CuadroTexto 6"/>
          <p:cNvSpPr txBox="1"/>
          <p:nvPr/>
        </p:nvSpPr>
        <p:spPr>
          <a:xfrm>
            <a:off x="436693" y="0"/>
            <a:ext cx="7058390" cy="2308324"/>
          </a:xfrm>
          <a:prstGeom prst="rect">
            <a:avLst/>
          </a:prstGeom>
          <a:noFill/>
        </p:spPr>
        <p:txBody>
          <a:bodyPr wrap="square" rtlCol="0">
            <a:spAutoFit/>
          </a:bodyPr>
          <a:lstStyle/>
          <a:p>
            <a:r>
              <a:rPr lang="es-CR" sz="7200" dirty="0" smtClean="0">
                <a:solidFill>
                  <a:schemeClr val="bg1"/>
                </a:solidFill>
                <a:latin typeface="Impact" panose="020B0806030902050204" pitchFamily="34" charset="0"/>
              </a:rPr>
              <a:t>Claves del Arte Costarricense</a:t>
            </a:r>
            <a:endParaRPr lang="es-CR" sz="7200" dirty="0">
              <a:solidFill>
                <a:schemeClr val="bg1"/>
              </a:solidFill>
              <a:latin typeface="Impact" panose="020B0806030902050204" pitchFamily="34" charset="0"/>
            </a:endParaRPr>
          </a:p>
        </p:txBody>
      </p:sp>
    </p:spTree>
    <p:extLst>
      <p:ext uri="{BB962C8B-B14F-4D97-AF65-F5344CB8AC3E}">
        <p14:creationId xmlns:p14="http://schemas.microsoft.com/office/powerpoint/2010/main" val="400127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00193" y="1715066"/>
            <a:ext cx="7507054" cy="4832092"/>
          </a:xfrm>
          <a:prstGeom prst="rect">
            <a:avLst/>
          </a:prstGeom>
        </p:spPr>
        <p:txBody>
          <a:bodyPr wrap="square">
            <a:spAutoFit/>
          </a:bodyPr>
          <a:lstStyle/>
          <a:p>
            <a:r>
              <a:rPr lang="es-CR" sz="2800" dirty="0">
                <a:solidFill>
                  <a:schemeClr val="bg1"/>
                </a:solidFill>
                <a:latin typeface="Estrangelo Edessa" panose="03080600000000000000" pitchFamily="66" charset="0"/>
                <a:cs typeface="Estrangelo Edessa" panose="03080600000000000000" pitchFamily="66" charset="0"/>
              </a:rPr>
              <a:t>S</a:t>
            </a:r>
            <a:r>
              <a:rPr lang="es-CR" sz="2800" dirty="0" smtClean="0">
                <a:solidFill>
                  <a:schemeClr val="bg1"/>
                </a:solidFill>
                <a:latin typeface="Estrangelo Edessa" panose="03080600000000000000" pitchFamily="66" charset="0"/>
                <a:cs typeface="Estrangelo Edessa" panose="03080600000000000000" pitchFamily="66" charset="0"/>
              </a:rPr>
              <a:t>istema </a:t>
            </a:r>
            <a:r>
              <a:rPr lang="es-CR" sz="2800" dirty="0">
                <a:solidFill>
                  <a:schemeClr val="bg1"/>
                </a:solidFill>
                <a:latin typeface="Estrangelo Edessa" panose="03080600000000000000" pitchFamily="66" charset="0"/>
                <a:cs typeface="Estrangelo Edessa" panose="03080600000000000000" pitchFamily="66" charset="0"/>
              </a:rPr>
              <a:t>que procura facilitar los procesos electorales en los centros educativos, proveyendo las herramientas para crear una votación electrónica adecuada al contexto de cada institución, pudiendo generar las papeletas, gestionar el padrón electoral, realizar la votación y ofreciendo los resultados finales. Todo desde un sistema centralizado que permite a las áreas MEP involucradas obtener datos estadísticos de los procesos realizados en las instituciones que empleen la herramienta.</a:t>
            </a:r>
          </a:p>
        </p:txBody>
      </p:sp>
      <p:sp>
        <p:nvSpPr>
          <p:cNvPr id="7" name="CuadroTexto 6"/>
          <p:cNvSpPr txBox="1"/>
          <p:nvPr/>
        </p:nvSpPr>
        <p:spPr>
          <a:xfrm>
            <a:off x="271593" y="0"/>
            <a:ext cx="7058390" cy="1569660"/>
          </a:xfrm>
          <a:prstGeom prst="rect">
            <a:avLst/>
          </a:prstGeom>
          <a:noFill/>
        </p:spPr>
        <p:txBody>
          <a:bodyPr wrap="square" rtlCol="0">
            <a:spAutoFit/>
          </a:bodyPr>
          <a:lstStyle/>
          <a:p>
            <a:r>
              <a:rPr lang="es-CR" sz="9600" dirty="0" err="1" smtClean="0">
                <a:solidFill>
                  <a:schemeClr val="bg1"/>
                </a:solidFill>
                <a:latin typeface="Impact" panose="020B0806030902050204" pitchFamily="34" charset="0"/>
              </a:rPr>
              <a:t>ioVoto</a:t>
            </a:r>
            <a:endParaRPr lang="es-CR" sz="9600" dirty="0">
              <a:solidFill>
                <a:schemeClr val="bg1"/>
              </a:solidFill>
              <a:latin typeface="Impact" panose="020B0806030902050204" pitchFamily="34" charset="0"/>
            </a:endParaRPr>
          </a:p>
        </p:txBody>
      </p:sp>
    </p:spTree>
    <p:extLst>
      <p:ext uri="{BB962C8B-B14F-4D97-AF65-F5344CB8AC3E}">
        <p14:creationId xmlns:p14="http://schemas.microsoft.com/office/powerpoint/2010/main" val="374630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436693" y="1867466"/>
            <a:ext cx="7507054" cy="4154984"/>
          </a:xfrm>
          <a:prstGeom prst="rect">
            <a:avLst/>
          </a:prstGeom>
        </p:spPr>
        <p:txBody>
          <a:bodyPr wrap="square">
            <a:spAutoFit/>
          </a:bodyPr>
          <a:lstStyle/>
          <a:p>
            <a:r>
              <a:rPr lang="es-CR" sz="4400" dirty="0" smtClean="0">
                <a:solidFill>
                  <a:schemeClr val="bg1"/>
                </a:solidFill>
                <a:latin typeface="Estrangelo Edessa" panose="03080600000000000000" pitchFamily="66" charset="0"/>
                <a:cs typeface="Estrangelo Edessa" panose="03080600000000000000" pitchFamily="66" charset="0"/>
              </a:rPr>
              <a:t>Una maravillosa colección de mini enciclopedias de los territorios indígenas de Costa Rica, varios tomos con costumbres, historia, leyendas y mucho más. </a:t>
            </a:r>
            <a:endParaRPr lang="es-CR" sz="4400" dirty="0">
              <a:solidFill>
                <a:schemeClr val="bg1"/>
              </a:solidFill>
              <a:latin typeface="Estrangelo Edessa" panose="03080600000000000000" pitchFamily="66" charset="0"/>
              <a:cs typeface="Estrangelo Edessa" panose="03080600000000000000" pitchFamily="66" charset="0"/>
            </a:endParaRPr>
          </a:p>
        </p:txBody>
      </p:sp>
      <p:sp>
        <p:nvSpPr>
          <p:cNvPr id="7" name="CuadroTexto 6"/>
          <p:cNvSpPr txBox="1"/>
          <p:nvPr/>
        </p:nvSpPr>
        <p:spPr>
          <a:xfrm>
            <a:off x="436693" y="329854"/>
            <a:ext cx="7507054" cy="1200329"/>
          </a:xfrm>
          <a:prstGeom prst="rect">
            <a:avLst/>
          </a:prstGeom>
          <a:noFill/>
        </p:spPr>
        <p:txBody>
          <a:bodyPr wrap="square" rtlCol="0">
            <a:spAutoFit/>
          </a:bodyPr>
          <a:lstStyle/>
          <a:p>
            <a:r>
              <a:rPr lang="es-CR" sz="7200" dirty="0" smtClean="0">
                <a:solidFill>
                  <a:schemeClr val="bg1"/>
                </a:solidFill>
                <a:latin typeface="Impact" panose="020B0806030902050204" pitchFamily="34" charset="0"/>
              </a:rPr>
              <a:t>Mini enciclopedias </a:t>
            </a:r>
            <a:endParaRPr lang="es-CR" sz="7200" dirty="0">
              <a:solidFill>
                <a:schemeClr val="bg1"/>
              </a:solidFill>
              <a:latin typeface="Impact" panose="020B0806030902050204" pitchFamily="34" charset="0"/>
            </a:endParaRPr>
          </a:p>
        </p:txBody>
      </p:sp>
    </p:spTree>
    <p:extLst>
      <p:ext uri="{BB962C8B-B14F-4D97-AF65-F5344CB8AC3E}">
        <p14:creationId xmlns:p14="http://schemas.microsoft.com/office/powerpoint/2010/main" val="4185364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356</Words>
  <Application>Microsoft Office PowerPoint</Application>
  <PresentationFormat>Panorámica</PresentationFormat>
  <Paragraphs>18</Paragraphs>
  <Slides>6</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Calibri Light</vt:lpstr>
      <vt:lpstr>Estrangelo Edessa</vt:lpstr>
      <vt:lpstr>Impact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Patricia Hernandez Conejo</cp:lastModifiedBy>
  <cp:revision>16</cp:revision>
  <dcterms:created xsi:type="dcterms:W3CDTF">2020-03-10T16:38:50Z</dcterms:created>
  <dcterms:modified xsi:type="dcterms:W3CDTF">2020-11-11T15:31:25Z</dcterms:modified>
</cp:coreProperties>
</file>