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60" r:id="rId3"/>
    <p:sldId id="261" r:id="rId4"/>
    <p:sldId id="263" r:id="rId5"/>
    <p:sldId id="264" r:id="rId6"/>
    <p:sldId id="262" r:id="rId7"/>
    <p:sldId id="256" r:id="rId8"/>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7113" autoAdjust="0"/>
  </p:normalViewPr>
  <p:slideViewPr>
    <p:cSldViewPr snapToGrid="0">
      <p:cViewPr varScale="1">
        <p:scale>
          <a:sx n="64" d="100"/>
          <a:sy n="64" d="100"/>
        </p:scale>
        <p:origin x="7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CF29D-964E-4AF3-8FDD-9F64096CA3C1}" type="datetimeFigureOut">
              <a:rPr lang="es-CR" smtClean="0"/>
              <a:t>15/10/2020</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F2E9D-0781-4C20-8E6C-AF0A41EDE10E}" type="slidenum">
              <a:rPr lang="es-CR" smtClean="0"/>
              <a:t>‹Nº›</a:t>
            </a:fld>
            <a:endParaRPr lang="es-CR"/>
          </a:p>
        </p:txBody>
      </p:sp>
    </p:spTree>
    <p:extLst>
      <p:ext uri="{BB962C8B-B14F-4D97-AF65-F5344CB8AC3E}">
        <p14:creationId xmlns:p14="http://schemas.microsoft.com/office/powerpoint/2010/main" val="205131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1</a:t>
            </a:fld>
            <a:endParaRPr lang="es-CR"/>
          </a:p>
        </p:txBody>
      </p:sp>
    </p:spTree>
    <p:extLst>
      <p:ext uri="{BB962C8B-B14F-4D97-AF65-F5344CB8AC3E}">
        <p14:creationId xmlns:p14="http://schemas.microsoft.com/office/powerpoint/2010/main" val="684080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2</a:t>
            </a:fld>
            <a:endParaRPr lang="es-CR"/>
          </a:p>
        </p:txBody>
      </p:sp>
    </p:spTree>
    <p:extLst>
      <p:ext uri="{BB962C8B-B14F-4D97-AF65-F5344CB8AC3E}">
        <p14:creationId xmlns:p14="http://schemas.microsoft.com/office/powerpoint/2010/main" val="4056470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3</a:t>
            </a:fld>
            <a:endParaRPr lang="es-CR"/>
          </a:p>
        </p:txBody>
      </p:sp>
    </p:spTree>
    <p:extLst>
      <p:ext uri="{BB962C8B-B14F-4D97-AF65-F5344CB8AC3E}">
        <p14:creationId xmlns:p14="http://schemas.microsoft.com/office/powerpoint/2010/main" val="274073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4</a:t>
            </a:fld>
            <a:endParaRPr lang="es-CR"/>
          </a:p>
        </p:txBody>
      </p:sp>
    </p:spTree>
    <p:extLst>
      <p:ext uri="{BB962C8B-B14F-4D97-AF65-F5344CB8AC3E}">
        <p14:creationId xmlns:p14="http://schemas.microsoft.com/office/powerpoint/2010/main" val="404005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5</a:t>
            </a:fld>
            <a:endParaRPr lang="es-CR"/>
          </a:p>
        </p:txBody>
      </p:sp>
    </p:spTree>
    <p:extLst>
      <p:ext uri="{BB962C8B-B14F-4D97-AF65-F5344CB8AC3E}">
        <p14:creationId xmlns:p14="http://schemas.microsoft.com/office/powerpoint/2010/main" val="1790582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6</a:t>
            </a:fld>
            <a:endParaRPr lang="es-CR"/>
          </a:p>
        </p:txBody>
      </p:sp>
    </p:spTree>
    <p:extLst>
      <p:ext uri="{BB962C8B-B14F-4D97-AF65-F5344CB8AC3E}">
        <p14:creationId xmlns:p14="http://schemas.microsoft.com/office/powerpoint/2010/main" val="4205502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15/10/2020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148429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15/10/2020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4907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15/10/2020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281050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15/10/2020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291109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097F1C0-AB73-4599-94B3-8B167406BF92}" type="datetimeFigureOut">
              <a:rPr lang="es-CR" smtClean="0"/>
              <a:t>15/10/2020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18359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Marcador de fecha 4"/>
          <p:cNvSpPr>
            <a:spLocks noGrp="1"/>
          </p:cNvSpPr>
          <p:nvPr>
            <p:ph type="dt" sz="half" idx="10"/>
          </p:nvPr>
        </p:nvSpPr>
        <p:spPr/>
        <p:txBody>
          <a:bodyPr/>
          <a:lstStyle/>
          <a:p>
            <a:fld id="{4097F1C0-AB73-4599-94B3-8B167406BF92}" type="datetimeFigureOut">
              <a:rPr lang="es-CR" smtClean="0"/>
              <a:t>15/10/2020</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80840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7" name="Marcador de fecha 6"/>
          <p:cNvSpPr>
            <a:spLocks noGrp="1"/>
          </p:cNvSpPr>
          <p:nvPr>
            <p:ph type="dt" sz="half" idx="10"/>
          </p:nvPr>
        </p:nvSpPr>
        <p:spPr/>
        <p:txBody>
          <a:bodyPr/>
          <a:lstStyle/>
          <a:p>
            <a:fld id="{4097F1C0-AB73-4599-94B3-8B167406BF92}" type="datetimeFigureOut">
              <a:rPr lang="es-CR" smtClean="0"/>
              <a:t>15/10/2020</a:t>
            </a:fld>
            <a:endParaRPr lang="es-CR"/>
          </a:p>
        </p:txBody>
      </p:sp>
      <p:sp>
        <p:nvSpPr>
          <p:cNvPr id="8" name="Marcador de pie de página 7"/>
          <p:cNvSpPr>
            <a:spLocks noGrp="1"/>
          </p:cNvSpPr>
          <p:nvPr>
            <p:ph type="ftr" sz="quarter" idx="11"/>
          </p:nvPr>
        </p:nvSpPr>
        <p:spPr/>
        <p:txBody>
          <a:bodyPr/>
          <a:lstStyle/>
          <a:p>
            <a:endParaRPr lang="es-CR"/>
          </a:p>
        </p:txBody>
      </p:sp>
      <p:sp>
        <p:nvSpPr>
          <p:cNvPr id="9" name="Marcador de número de diapositiva 8"/>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97514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fecha 2"/>
          <p:cNvSpPr>
            <a:spLocks noGrp="1"/>
          </p:cNvSpPr>
          <p:nvPr>
            <p:ph type="dt" sz="half" idx="10"/>
          </p:nvPr>
        </p:nvSpPr>
        <p:spPr/>
        <p:txBody>
          <a:bodyPr/>
          <a:lstStyle/>
          <a:p>
            <a:fld id="{4097F1C0-AB73-4599-94B3-8B167406BF92}" type="datetimeFigureOut">
              <a:rPr lang="es-CR" smtClean="0"/>
              <a:t>15/10/2020</a:t>
            </a:fld>
            <a:endParaRPr lang="es-CR"/>
          </a:p>
        </p:txBody>
      </p:sp>
      <p:sp>
        <p:nvSpPr>
          <p:cNvPr id="4" name="Marcador de pie de página 3"/>
          <p:cNvSpPr>
            <a:spLocks noGrp="1"/>
          </p:cNvSpPr>
          <p:nvPr>
            <p:ph type="ftr" sz="quarter" idx="11"/>
          </p:nvPr>
        </p:nvSpPr>
        <p:spPr/>
        <p:txBody>
          <a:bodyPr/>
          <a:lstStyle/>
          <a:p>
            <a:endParaRPr lang="es-CR"/>
          </a:p>
        </p:txBody>
      </p:sp>
      <p:sp>
        <p:nvSpPr>
          <p:cNvPr id="5" name="Marcador de número de diapositiva 4"/>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16179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97F1C0-AB73-4599-94B3-8B167406BF92}" type="datetimeFigureOut">
              <a:rPr lang="es-CR" smtClean="0"/>
              <a:t>15/10/2020</a:t>
            </a:fld>
            <a:endParaRPr lang="es-CR"/>
          </a:p>
        </p:txBody>
      </p:sp>
      <p:sp>
        <p:nvSpPr>
          <p:cNvPr id="3" name="Marcador de pie de página 2"/>
          <p:cNvSpPr>
            <a:spLocks noGrp="1"/>
          </p:cNvSpPr>
          <p:nvPr>
            <p:ph type="ftr" sz="quarter" idx="11"/>
          </p:nvPr>
        </p:nvSpPr>
        <p:spPr/>
        <p:txBody>
          <a:bodyPr/>
          <a:lstStyle/>
          <a:p>
            <a:endParaRPr lang="es-CR"/>
          </a:p>
        </p:txBody>
      </p:sp>
      <p:sp>
        <p:nvSpPr>
          <p:cNvPr id="4" name="Marcador de número de diapositiva 3"/>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5041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097F1C0-AB73-4599-94B3-8B167406BF92}" type="datetimeFigureOut">
              <a:rPr lang="es-CR" smtClean="0"/>
              <a:t>15/10/2020</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121383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097F1C0-AB73-4599-94B3-8B167406BF92}" type="datetimeFigureOut">
              <a:rPr lang="es-CR" smtClean="0"/>
              <a:t>15/10/2020</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50072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7F1C0-AB73-4599-94B3-8B167406BF92}" type="datetimeFigureOut">
              <a:rPr lang="es-CR" smtClean="0"/>
              <a:t>15/10/2020</a:t>
            </a:fld>
            <a:endParaRPr lang="es-C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E4BA8-472F-4FDC-AFF2-19F1D080A936}" type="slidenum">
              <a:rPr lang="es-CR" smtClean="0"/>
              <a:t>‹Nº›</a:t>
            </a:fld>
            <a:endParaRPr lang="es-CR"/>
          </a:p>
        </p:txBody>
      </p:sp>
    </p:spTree>
    <p:extLst>
      <p:ext uri="{BB962C8B-B14F-4D97-AF65-F5344CB8AC3E}">
        <p14:creationId xmlns:p14="http://schemas.microsoft.com/office/powerpoint/2010/main" val="3606329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0257" y="0"/>
            <a:ext cx="8278510" cy="6404769"/>
          </a:xfrm>
        </p:spPr>
      </p:pic>
      <p:sp>
        <p:nvSpPr>
          <p:cNvPr id="5" name="CuadroTexto 4"/>
          <p:cNvSpPr txBox="1"/>
          <p:nvPr/>
        </p:nvSpPr>
        <p:spPr>
          <a:xfrm>
            <a:off x="987953" y="4101295"/>
            <a:ext cx="7772399" cy="2062103"/>
          </a:xfrm>
          <a:prstGeom prst="rect">
            <a:avLst/>
          </a:prstGeom>
          <a:noFill/>
        </p:spPr>
        <p:txBody>
          <a:bodyPr wrap="square" rtlCol="0">
            <a:spAutoFit/>
          </a:bodyPr>
          <a:lstStyle/>
          <a:p>
            <a:r>
              <a:rPr lang="es-CR" sz="3200" dirty="0" smtClean="0">
                <a:solidFill>
                  <a:schemeClr val="tx2">
                    <a:lumMod val="60000"/>
                    <a:lumOff val="40000"/>
                  </a:schemeClr>
                </a:solidFill>
                <a:latin typeface="Franklin Gothic Demi" panose="020B0703020102020204" pitchFamily="34" charset="0"/>
              </a:rPr>
              <a:t>aumentada </a:t>
            </a:r>
            <a:r>
              <a:rPr lang="es-CR" sz="3200" dirty="0">
                <a:solidFill>
                  <a:schemeClr val="tx2">
                    <a:lumMod val="60000"/>
                    <a:lumOff val="40000"/>
                  </a:schemeClr>
                </a:solidFill>
                <a:latin typeface="Franklin Gothic Demi" panose="020B0703020102020204" pitchFamily="34" charset="0"/>
              </a:rPr>
              <a:t>y un videojuego en tres niveles, que aborda contenido del tema de los reinos biológicos y las relaciones que se dan entre los seres </a:t>
            </a:r>
            <a:r>
              <a:rPr lang="es-CR" sz="3200" dirty="0" smtClean="0">
                <a:solidFill>
                  <a:schemeClr val="tx2">
                    <a:lumMod val="60000"/>
                    <a:lumOff val="40000"/>
                  </a:schemeClr>
                </a:solidFill>
                <a:latin typeface="Franklin Gothic Demi" panose="020B0703020102020204" pitchFamily="34" charset="0"/>
              </a:rPr>
              <a:t>vivos.</a:t>
            </a:r>
            <a:endParaRPr lang="es-CR" sz="3200" dirty="0">
              <a:solidFill>
                <a:schemeClr val="tx2">
                  <a:lumMod val="60000"/>
                  <a:lumOff val="40000"/>
                </a:schemeClr>
              </a:solidFill>
              <a:latin typeface="Franklin Gothic Demi" panose="020B0703020102020204" pitchFamily="34" charset="0"/>
            </a:endParaRPr>
          </a:p>
        </p:txBody>
      </p:sp>
      <p:sp>
        <p:nvSpPr>
          <p:cNvPr id="6" name="Rectángulo 5"/>
          <p:cNvSpPr/>
          <p:nvPr/>
        </p:nvSpPr>
        <p:spPr>
          <a:xfrm>
            <a:off x="987953" y="1546750"/>
            <a:ext cx="6384472" cy="2554545"/>
          </a:xfrm>
          <a:prstGeom prst="rect">
            <a:avLst/>
          </a:prstGeom>
        </p:spPr>
        <p:txBody>
          <a:bodyPr wrap="square">
            <a:spAutoFit/>
          </a:bodyPr>
          <a:lstStyle/>
          <a:p>
            <a:r>
              <a:rPr lang="es-CR" sz="3200" dirty="0">
                <a:solidFill>
                  <a:schemeClr val="tx2">
                    <a:lumMod val="60000"/>
                    <a:lumOff val="40000"/>
                  </a:schemeClr>
                </a:solidFill>
                <a:latin typeface="Franklin Gothic Demi" panose="020B0703020102020204" pitchFamily="34" charset="0"/>
              </a:rPr>
              <a:t>Juego multimedia interactivo con un avatar personalizable, un cómic, un módulo que se accede a la Comunidad del Tronco Caído mediante realidad </a:t>
            </a:r>
          </a:p>
        </p:txBody>
      </p:sp>
      <p:sp>
        <p:nvSpPr>
          <p:cNvPr id="7" name="CuadroTexto 6"/>
          <p:cNvSpPr txBox="1"/>
          <p:nvPr/>
        </p:nvSpPr>
        <p:spPr>
          <a:xfrm>
            <a:off x="987953" y="129721"/>
            <a:ext cx="4571926" cy="1600438"/>
          </a:xfrm>
          <a:prstGeom prst="rect">
            <a:avLst/>
          </a:prstGeom>
          <a:noFill/>
        </p:spPr>
        <p:txBody>
          <a:bodyPr wrap="square" rtlCol="0">
            <a:spAutoFit/>
          </a:bodyPr>
          <a:lstStyle/>
          <a:p>
            <a:r>
              <a:rPr lang="es-CR" sz="4400" dirty="0">
                <a:solidFill>
                  <a:schemeClr val="bg1">
                    <a:lumMod val="50000"/>
                  </a:schemeClr>
                </a:solidFill>
                <a:latin typeface="Impact" panose="020B0806030902050204" pitchFamily="34" charset="0"/>
              </a:rPr>
              <a:t>Apocalipsis</a:t>
            </a:r>
            <a:r>
              <a:rPr lang="es-CR" sz="3200" dirty="0">
                <a:solidFill>
                  <a:schemeClr val="bg1">
                    <a:lumMod val="50000"/>
                  </a:schemeClr>
                </a:solidFill>
                <a:latin typeface="Impact" panose="020B0806030902050204" pitchFamily="34" charset="0"/>
              </a:rPr>
              <a:t> </a:t>
            </a:r>
            <a:r>
              <a:rPr lang="es-CR" sz="5400" dirty="0">
                <a:solidFill>
                  <a:schemeClr val="bg1">
                    <a:lumMod val="50000"/>
                  </a:schemeClr>
                </a:solidFill>
                <a:latin typeface="Impact" panose="020B0806030902050204" pitchFamily="34" charset="0"/>
              </a:rPr>
              <a:t>zombi</a:t>
            </a:r>
            <a:endParaRPr lang="es-CR" sz="32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358952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0257" y="0"/>
            <a:ext cx="8278510" cy="6404769"/>
          </a:xfrm>
        </p:spPr>
      </p:pic>
      <p:sp>
        <p:nvSpPr>
          <p:cNvPr id="5" name="CuadroTexto 4"/>
          <p:cNvSpPr txBox="1"/>
          <p:nvPr/>
        </p:nvSpPr>
        <p:spPr>
          <a:xfrm>
            <a:off x="628725" y="1952213"/>
            <a:ext cx="7772399" cy="3970318"/>
          </a:xfrm>
          <a:prstGeom prst="rect">
            <a:avLst/>
          </a:prstGeom>
          <a:noFill/>
        </p:spPr>
        <p:txBody>
          <a:bodyPr wrap="square" rtlCol="0">
            <a:spAutoFit/>
          </a:bodyPr>
          <a:lstStyle/>
          <a:p>
            <a:r>
              <a:rPr lang="es-CR" sz="3600" dirty="0">
                <a:solidFill>
                  <a:schemeClr val="tx2">
                    <a:lumMod val="60000"/>
                    <a:lumOff val="40000"/>
                  </a:schemeClr>
                </a:solidFill>
                <a:latin typeface="Franklin Gothic Demi" panose="020B0703020102020204" pitchFamily="34" charset="0"/>
              </a:rPr>
              <a:t>Multimedia interactivo un avatar personalizable, un cómic, un módulo que se accede mediante realidad aumentada con tres ambientes diferentes con varios juegos interactivos, para abordar el tema de “Paisajes sonoros”. </a:t>
            </a:r>
          </a:p>
        </p:txBody>
      </p:sp>
      <p:sp>
        <p:nvSpPr>
          <p:cNvPr id="7" name="CuadroTexto 6"/>
          <p:cNvSpPr txBox="1"/>
          <p:nvPr/>
        </p:nvSpPr>
        <p:spPr>
          <a:xfrm>
            <a:off x="628725" y="129721"/>
            <a:ext cx="4571926" cy="1692771"/>
          </a:xfrm>
          <a:prstGeom prst="rect">
            <a:avLst/>
          </a:prstGeom>
          <a:noFill/>
        </p:spPr>
        <p:txBody>
          <a:bodyPr wrap="square" rtlCol="0">
            <a:spAutoFit/>
          </a:bodyPr>
          <a:lstStyle/>
          <a:p>
            <a:r>
              <a:rPr lang="es-CR" sz="6000" dirty="0" smtClean="0">
                <a:solidFill>
                  <a:schemeClr val="bg1">
                    <a:lumMod val="50000"/>
                  </a:schemeClr>
                </a:solidFill>
                <a:latin typeface="Impact" panose="020B0806030902050204" pitchFamily="34" charset="0"/>
              </a:rPr>
              <a:t>Brigada</a:t>
            </a:r>
          </a:p>
          <a:p>
            <a:r>
              <a:rPr lang="es-CR" sz="4400" dirty="0" smtClean="0">
                <a:solidFill>
                  <a:schemeClr val="bg1">
                    <a:lumMod val="50000"/>
                  </a:schemeClr>
                </a:solidFill>
                <a:latin typeface="Impact" panose="020B0806030902050204" pitchFamily="34" charset="0"/>
              </a:rPr>
              <a:t> Ecosónica</a:t>
            </a:r>
            <a:endParaRPr lang="es-CR" sz="44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46142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0257" y="0"/>
            <a:ext cx="8278510" cy="6404769"/>
          </a:xfrm>
        </p:spPr>
      </p:pic>
      <p:sp>
        <p:nvSpPr>
          <p:cNvPr id="5" name="CuadroTexto 4"/>
          <p:cNvSpPr txBox="1"/>
          <p:nvPr/>
        </p:nvSpPr>
        <p:spPr>
          <a:xfrm>
            <a:off x="1102253" y="4325481"/>
            <a:ext cx="7772399" cy="2062103"/>
          </a:xfrm>
          <a:prstGeom prst="rect">
            <a:avLst/>
          </a:prstGeom>
          <a:noFill/>
        </p:spPr>
        <p:txBody>
          <a:bodyPr wrap="square" rtlCol="0">
            <a:spAutoFit/>
          </a:bodyPr>
          <a:lstStyle/>
          <a:p>
            <a:r>
              <a:rPr lang="es-CR" sz="3200" dirty="0" smtClean="0">
                <a:solidFill>
                  <a:schemeClr val="tx2">
                    <a:lumMod val="60000"/>
                    <a:lumOff val="40000"/>
                  </a:schemeClr>
                </a:solidFill>
                <a:latin typeface="Franklin Gothic Demi" panose="020B0703020102020204" pitchFamily="34" charset="0"/>
              </a:rPr>
              <a:t>Un trabajo en colaboración con el Programa de Investigación en Fundamentos de la Educación a Distancia PROIFED, UNED, y Banco Popular.</a:t>
            </a:r>
            <a:endParaRPr lang="es-CR" sz="3200" dirty="0">
              <a:solidFill>
                <a:schemeClr val="tx2">
                  <a:lumMod val="60000"/>
                  <a:lumOff val="40000"/>
                </a:schemeClr>
              </a:solidFill>
              <a:latin typeface="Franklin Gothic Demi" panose="020B0703020102020204" pitchFamily="34" charset="0"/>
            </a:endParaRPr>
          </a:p>
        </p:txBody>
      </p:sp>
      <p:sp>
        <p:nvSpPr>
          <p:cNvPr id="6" name="Rectángulo 5"/>
          <p:cNvSpPr/>
          <p:nvPr/>
        </p:nvSpPr>
        <p:spPr>
          <a:xfrm>
            <a:off x="1102253" y="1822492"/>
            <a:ext cx="6384472" cy="2554545"/>
          </a:xfrm>
          <a:prstGeom prst="rect">
            <a:avLst/>
          </a:prstGeom>
        </p:spPr>
        <p:txBody>
          <a:bodyPr wrap="square">
            <a:spAutoFit/>
          </a:bodyPr>
          <a:lstStyle/>
          <a:p>
            <a:r>
              <a:rPr lang="es-CR" sz="3200" dirty="0" smtClean="0">
                <a:solidFill>
                  <a:schemeClr val="tx2">
                    <a:lumMod val="60000"/>
                    <a:lumOff val="40000"/>
                  </a:schemeClr>
                </a:solidFill>
                <a:latin typeface="Franklin Gothic Demi" panose="020B0703020102020204" pitchFamily="34" charset="0"/>
              </a:rPr>
              <a:t>Una serie de guías para el docente y sus estudiantes, para los grados de primero a sexto, con actividades que refuerzan la educación financiera.</a:t>
            </a:r>
            <a:endParaRPr lang="es-CR" sz="3200" dirty="0">
              <a:solidFill>
                <a:schemeClr val="tx2">
                  <a:lumMod val="60000"/>
                  <a:lumOff val="40000"/>
                </a:schemeClr>
              </a:solidFill>
              <a:latin typeface="Franklin Gothic Demi" panose="020B0703020102020204" pitchFamily="34" charset="0"/>
            </a:endParaRPr>
          </a:p>
        </p:txBody>
      </p:sp>
      <p:sp>
        <p:nvSpPr>
          <p:cNvPr id="7" name="CuadroTexto 6"/>
          <p:cNvSpPr txBox="1"/>
          <p:nvPr/>
        </p:nvSpPr>
        <p:spPr>
          <a:xfrm>
            <a:off x="987953" y="129721"/>
            <a:ext cx="4571926" cy="1692771"/>
          </a:xfrm>
          <a:prstGeom prst="rect">
            <a:avLst/>
          </a:prstGeom>
          <a:noFill/>
        </p:spPr>
        <p:txBody>
          <a:bodyPr wrap="square" rtlCol="0">
            <a:spAutoFit/>
          </a:bodyPr>
          <a:lstStyle/>
          <a:p>
            <a:r>
              <a:rPr lang="es-CR" sz="6000" dirty="0" smtClean="0">
                <a:solidFill>
                  <a:schemeClr val="bg1">
                    <a:lumMod val="50000"/>
                  </a:schemeClr>
                </a:solidFill>
                <a:latin typeface="Impact" panose="020B0806030902050204" pitchFamily="34" charset="0"/>
              </a:rPr>
              <a:t>Educación</a:t>
            </a:r>
            <a:r>
              <a:rPr lang="es-CR" sz="4400" dirty="0" smtClean="0">
                <a:solidFill>
                  <a:schemeClr val="bg1">
                    <a:lumMod val="50000"/>
                  </a:schemeClr>
                </a:solidFill>
                <a:latin typeface="Impact" panose="020B0806030902050204" pitchFamily="34" charset="0"/>
              </a:rPr>
              <a:t> </a:t>
            </a:r>
          </a:p>
          <a:p>
            <a:r>
              <a:rPr lang="es-CR" sz="4400" dirty="0" smtClean="0">
                <a:solidFill>
                  <a:schemeClr val="bg1">
                    <a:lumMod val="50000"/>
                  </a:schemeClr>
                </a:solidFill>
                <a:latin typeface="Impact" panose="020B0806030902050204" pitchFamily="34" charset="0"/>
              </a:rPr>
              <a:t>Financiera</a:t>
            </a:r>
            <a:r>
              <a:rPr lang="es-CR" sz="3200" dirty="0" smtClean="0">
                <a:solidFill>
                  <a:schemeClr val="bg1">
                    <a:lumMod val="50000"/>
                  </a:schemeClr>
                </a:solidFill>
                <a:latin typeface="Impact" panose="020B0806030902050204" pitchFamily="34" charset="0"/>
              </a:rPr>
              <a:t> </a:t>
            </a:r>
            <a:endParaRPr lang="es-CR" sz="32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349687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0257" y="0"/>
            <a:ext cx="8278510" cy="6404769"/>
          </a:xfrm>
        </p:spPr>
      </p:pic>
      <p:sp>
        <p:nvSpPr>
          <p:cNvPr id="6" name="Rectángulo 5"/>
          <p:cNvSpPr/>
          <p:nvPr/>
        </p:nvSpPr>
        <p:spPr>
          <a:xfrm>
            <a:off x="856417" y="2324060"/>
            <a:ext cx="7507054" cy="3970318"/>
          </a:xfrm>
          <a:prstGeom prst="rect">
            <a:avLst/>
          </a:prstGeom>
        </p:spPr>
        <p:txBody>
          <a:bodyPr wrap="square">
            <a:spAutoFit/>
          </a:bodyPr>
          <a:lstStyle/>
          <a:p>
            <a:r>
              <a:rPr lang="es-CR" sz="3600" dirty="0" smtClean="0">
                <a:solidFill>
                  <a:schemeClr val="tx2">
                    <a:lumMod val="60000"/>
                    <a:lumOff val="40000"/>
                  </a:schemeClr>
                </a:solidFill>
                <a:latin typeface="Franklin Gothic Demi" panose="020B0703020102020204" pitchFamily="34" charset="0"/>
              </a:rPr>
              <a:t>Traductor de la lengua ngäbere, conocido también como guaimí, este recurso tiene distintas palabras acompañado de un audio, una imagen y una frase que pone en contexto al usuario que desee aprender sobre esta lengua </a:t>
            </a:r>
            <a:endParaRPr lang="es-CR" sz="3600" dirty="0">
              <a:solidFill>
                <a:schemeClr val="tx2">
                  <a:lumMod val="60000"/>
                  <a:lumOff val="40000"/>
                </a:schemeClr>
              </a:solidFill>
              <a:latin typeface="Franklin Gothic Demi" panose="020B0703020102020204" pitchFamily="34" charset="0"/>
            </a:endParaRPr>
          </a:p>
        </p:txBody>
      </p:sp>
      <p:sp>
        <p:nvSpPr>
          <p:cNvPr id="7" name="CuadroTexto 6"/>
          <p:cNvSpPr txBox="1"/>
          <p:nvPr/>
        </p:nvSpPr>
        <p:spPr>
          <a:xfrm>
            <a:off x="856417" y="90011"/>
            <a:ext cx="5667680" cy="1938992"/>
          </a:xfrm>
          <a:prstGeom prst="rect">
            <a:avLst/>
          </a:prstGeom>
          <a:noFill/>
        </p:spPr>
        <p:txBody>
          <a:bodyPr wrap="square" rtlCol="0">
            <a:spAutoFit/>
          </a:bodyPr>
          <a:lstStyle/>
          <a:p>
            <a:r>
              <a:rPr lang="es-CR" sz="6000" dirty="0" smtClean="0">
                <a:solidFill>
                  <a:schemeClr val="bg1">
                    <a:lumMod val="50000"/>
                  </a:schemeClr>
                </a:solidFill>
                <a:latin typeface="Impact" panose="020B0806030902050204" pitchFamily="34" charset="0"/>
              </a:rPr>
              <a:t>Traductor </a:t>
            </a:r>
          </a:p>
          <a:p>
            <a:r>
              <a:rPr lang="es-CR" sz="6000" dirty="0" smtClean="0">
                <a:solidFill>
                  <a:schemeClr val="bg1">
                    <a:lumMod val="50000"/>
                  </a:schemeClr>
                </a:solidFill>
                <a:latin typeface="Impact" panose="020B0806030902050204" pitchFamily="34" charset="0"/>
              </a:rPr>
              <a:t>ngäbere</a:t>
            </a:r>
            <a:endParaRPr lang="es-CR" sz="16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363392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0257" y="0"/>
            <a:ext cx="8278510" cy="6404769"/>
          </a:xfrm>
        </p:spPr>
      </p:pic>
      <p:sp>
        <p:nvSpPr>
          <p:cNvPr id="6" name="Rectángulo 5"/>
          <p:cNvSpPr/>
          <p:nvPr/>
        </p:nvSpPr>
        <p:spPr>
          <a:xfrm>
            <a:off x="856417" y="2324060"/>
            <a:ext cx="7507054" cy="646331"/>
          </a:xfrm>
          <a:prstGeom prst="rect">
            <a:avLst/>
          </a:prstGeom>
        </p:spPr>
        <p:txBody>
          <a:bodyPr wrap="square">
            <a:spAutoFit/>
          </a:bodyPr>
          <a:lstStyle/>
          <a:p>
            <a:r>
              <a:rPr lang="es-CR" sz="3600" dirty="0" smtClean="0">
                <a:solidFill>
                  <a:schemeClr val="tx2">
                    <a:lumMod val="60000"/>
                    <a:lumOff val="40000"/>
                  </a:schemeClr>
                </a:solidFill>
                <a:latin typeface="Franklin Gothic Demi" panose="020B0703020102020204" pitchFamily="34" charset="0"/>
              </a:rPr>
              <a:t>Traductor</a:t>
            </a:r>
            <a:endParaRPr lang="es-CR" sz="3600" dirty="0">
              <a:solidFill>
                <a:schemeClr val="tx2">
                  <a:lumMod val="60000"/>
                  <a:lumOff val="40000"/>
                </a:schemeClr>
              </a:solidFill>
              <a:latin typeface="Franklin Gothic Demi" panose="020B0703020102020204" pitchFamily="34" charset="0"/>
            </a:endParaRPr>
          </a:p>
        </p:txBody>
      </p:sp>
      <p:sp>
        <p:nvSpPr>
          <p:cNvPr id="7" name="CuadroTexto 6"/>
          <p:cNvSpPr txBox="1"/>
          <p:nvPr/>
        </p:nvSpPr>
        <p:spPr>
          <a:xfrm>
            <a:off x="856417" y="90011"/>
            <a:ext cx="5667680" cy="1015663"/>
          </a:xfrm>
          <a:prstGeom prst="rect">
            <a:avLst/>
          </a:prstGeom>
          <a:noFill/>
        </p:spPr>
        <p:txBody>
          <a:bodyPr wrap="square" rtlCol="0">
            <a:spAutoFit/>
          </a:bodyPr>
          <a:lstStyle/>
          <a:p>
            <a:r>
              <a:rPr lang="es-CR" sz="6000" smtClean="0">
                <a:solidFill>
                  <a:schemeClr val="bg1">
                    <a:lumMod val="50000"/>
                  </a:schemeClr>
                </a:solidFill>
                <a:latin typeface="Impact" panose="020B0806030902050204" pitchFamily="34" charset="0"/>
              </a:rPr>
              <a:t>T</a:t>
            </a:r>
            <a:endParaRPr lang="es-CR" sz="16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77870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0257" y="0"/>
            <a:ext cx="8278510" cy="6404769"/>
          </a:xfrm>
        </p:spPr>
      </p:pic>
      <p:sp>
        <p:nvSpPr>
          <p:cNvPr id="6" name="Rectángulo 5"/>
          <p:cNvSpPr/>
          <p:nvPr/>
        </p:nvSpPr>
        <p:spPr>
          <a:xfrm>
            <a:off x="987953" y="1874374"/>
            <a:ext cx="7271627" cy="4832092"/>
          </a:xfrm>
          <a:prstGeom prst="rect">
            <a:avLst/>
          </a:prstGeom>
        </p:spPr>
        <p:txBody>
          <a:bodyPr wrap="square">
            <a:spAutoFit/>
          </a:bodyPr>
          <a:lstStyle/>
          <a:p>
            <a:r>
              <a:rPr lang="es-CR" sz="2800" dirty="0" smtClean="0">
                <a:solidFill>
                  <a:schemeClr val="tx2">
                    <a:lumMod val="60000"/>
                    <a:lumOff val="40000"/>
                  </a:schemeClr>
                </a:solidFill>
                <a:latin typeface="Franklin Gothic Demi" panose="020B0703020102020204" pitchFamily="34" charset="0"/>
              </a:rPr>
              <a:t>El </a:t>
            </a:r>
            <a:r>
              <a:rPr lang="es-CR" sz="2800" dirty="0">
                <a:solidFill>
                  <a:schemeClr val="tx2">
                    <a:lumMod val="60000"/>
                    <a:lumOff val="40000"/>
                  </a:schemeClr>
                </a:solidFill>
                <a:latin typeface="Franklin Gothic Demi" panose="020B0703020102020204" pitchFamily="34" charset="0"/>
              </a:rPr>
              <a:t>recurso Programas Energizados Inglés tiene como finalidad apoyar los programas de estudio de inglés por medio de materiales digitales que permiten ser parte de diferentes experiencias de aprendizaje planteadas en las guías de estudio. Por medio de códigos QR los docentes podrán escanear los recursos los cuales están directamente enlazados con los diferentes </a:t>
            </a:r>
            <a:r>
              <a:rPr lang="es-CR" sz="2800" dirty="0" smtClean="0">
                <a:solidFill>
                  <a:schemeClr val="tx2">
                    <a:lumMod val="60000"/>
                    <a:lumOff val="40000"/>
                  </a:schemeClr>
                </a:solidFill>
                <a:latin typeface="Franklin Gothic Demi" panose="020B0703020102020204" pitchFamily="34" charset="0"/>
              </a:rPr>
              <a:t>escenarios, la primer versión será para 1°,2° y 3°.</a:t>
            </a:r>
            <a:endParaRPr lang="es-CR" sz="2800" dirty="0">
              <a:solidFill>
                <a:schemeClr val="tx2">
                  <a:lumMod val="60000"/>
                  <a:lumOff val="40000"/>
                </a:schemeClr>
              </a:solidFill>
              <a:latin typeface="Franklin Gothic Demi" panose="020B0703020102020204" pitchFamily="34" charset="0"/>
            </a:endParaRPr>
          </a:p>
        </p:txBody>
      </p:sp>
      <p:sp>
        <p:nvSpPr>
          <p:cNvPr id="7" name="CuadroTexto 6"/>
          <p:cNvSpPr txBox="1"/>
          <p:nvPr/>
        </p:nvSpPr>
        <p:spPr>
          <a:xfrm>
            <a:off x="987953" y="129721"/>
            <a:ext cx="4571926" cy="1569660"/>
          </a:xfrm>
          <a:prstGeom prst="rect">
            <a:avLst/>
          </a:prstGeom>
          <a:noFill/>
        </p:spPr>
        <p:txBody>
          <a:bodyPr wrap="square" rtlCol="0">
            <a:spAutoFit/>
          </a:bodyPr>
          <a:lstStyle/>
          <a:p>
            <a:r>
              <a:rPr lang="es-CR" sz="9600" dirty="0" smtClean="0">
                <a:solidFill>
                  <a:schemeClr val="bg1">
                    <a:lumMod val="50000"/>
                  </a:schemeClr>
                </a:solidFill>
                <a:latin typeface="Impact" panose="020B0806030902050204" pitchFamily="34" charset="0"/>
              </a:rPr>
              <a:t>QR</a:t>
            </a:r>
            <a:r>
              <a:rPr lang="es-CR" sz="4400" dirty="0">
                <a:solidFill>
                  <a:schemeClr val="bg1">
                    <a:lumMod val="50000"/>
                  </a:schemeClr>
                </a:solidFill>
                <a:latin typeface="Impact" panose="020B0806030902050204" pitchFamily="34" charset="0"/>
              </a:rPr>
              <a:t> </a:t>
            </a:r>
            <a:r>
              <a:rPr lang="es-CR" sz="5400" dirty="0" smtClean="0">
                <a:solidFill>
                  <a:schemeClr val="bg1">
                    <a:lumMod val="50000"/>
                  </a:schemeClr>
                </a:solidFill>
                <a:latin typeface="Impact" panose="020B0806030902050204" pitchFamily="34" charset="0"/>
              </a:rPr>
              <a:t>CODES</a:t>
            </a:r>
            <a:endParaRPr lang="es-CR" sz="32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259108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endParaRPr lang="es-CR" dirty="0"/>
          </a:p>
        </p:txBody>
      </p:sp>
      <p:grpSp>
        <p:nvGrpSpPr>
          <p:cNvPr id="7" name="Grupo 6"/>
          <p:cNvGrpSpPr/>
          <p:nvPr/>
        </p:nvGrpSpPr>
        <p:grpSpPr>
          <a:xfrm>
            <a:off x="2057024" y="504005"/>
            <a:ext cx="1511676" cy="1168531"/>
            <a:chOff x="2057024" y="504005"/>
            <a:chExt cx="1511676" cy="1168531"/>
          </a:xfrm>
        </p:grpSpPr>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2066" b="89669" l="9804" r="89804"/>
                      </a14:imgEffect>
                    </a14:imgLayer>
                  </a14:imgProps>
                </a:ext>
                <a:ext uri="{28A0092B-C50C-407E-A947-70E740481C1C}">
                  <a14:useLocalDpi xmlns:a14="http://schemas.microsoft.com/office/drawing/2010/main" val="0"/>
                </a:ext>
              </a:extLst>
            </a:blip>
            <a:stretch>
              <a:fillRect/>
            </a:stretch>
          </p:blipFill>
          <p:spPr>
            <a:xfrm>
              <a:off x="2057024" y="504005"/>
              <a:ext cx="1256314" cy="1045396"/>
            </a:xfrm>
            <a:prstGeom prst="rect">
              <a:avLst/>
            </a:prstGeom>
          </p:spPr>
        </p:pic>
        <p:sp>
          <p:nvSpPr>
            <p:cNvPr id="5" name="Rectángulo 4"/>
            <p:cNvSpPr/>
            <p:nvPr/>
          </p:nvSpPr>
          <p:spPr>
            <a:xfrm>
              <a:off x="2229446" y="1149316"/>
              <a:ext cx="1339254" cy="523220"/>
            </a:xfrm>
            <a:prstGeom prst="rect">
              <a:avLst/>
            </a:prstGeom>
            <a:noFill/>
          </p:spPr>
          <p:txBody>
            <a:bodyPr wrap="square" lIns="91440" tIns="45720" rIns="91440" bIns="45720">
              <a:spAutoFit/>
            </a:bodyPr>
            <a:lstStyle/>
            <a:p>
              <a:pPr algn="ctr"/>
              <a:r>
                <a:rPr lang="es-ES"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2020</a:t>
              </a:r>
              <a:endParaRPr lang="es-E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spTree>
    <p:extLst>
      <p:ext uri="{BB962C8B-B14F-4D97-AF65-F5344CB8AC3E}">
        <p14:creationId xmlns:p14="http://schemas.microsoft.com/office/powerpoint/2010/main" val="3720204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198</Words>
  <Application>Microsoft Office PowerPoint</Application>
  <PresentationFormat>Panorámica</PresentationFormat>
  <Paragraphs>24</Paragraphs>
  <Slides>7</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Calibri Light</vt:lpstr>
      <vt:lpstr>Franklin Gothic Demi</vt:lpstr>
      <vt:lpstr>Impact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Patricia Hernandez Conejo</cp:lastModifiedBy>
  <cp:revision>7</cp:revision>
  <dcterms:created xsi:type="dcterms:W3CDTF">2020-03-10T16:38:50Z</dcterms:created>
  <dcterms:modified xsi:type="dcterms:W3CDTF">2020-10-15T20:16:57Z</dcterms:modified>
</cp:coreProperties>
</file>