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9" r:id="rId2"/>
    <p:sldId id="260" r:id="rId3"/>
    <p:sldId id="261" r:id="rId4"/>
    <p:sldId id="263" r:id="rId5"/>
    <p:sldId id="262" r:id="rId6"/>
    <p:sldId id="264" r:id="rId7"/>
    <p:sldId id="265" r:id="rId8"/>
    <p:sldId id="266" r:id="rId9"/>
    <p:sldId id="267" r:id="rId10"/>
    <p:sldId id="268" r:id="rId11"/>
    <p:sldId id="269" r:id="rId12"/>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7113" autoAdjust="0"/>
  </p:normalViewPr>
  <p:slideViewPr>
    <p:cSldViewPr snapToGrid="0">
      <p:cViewPr varScale="1">
        <p:scale>
          <a:sx n="76" d="100"/>
          <a:sy n="76" d="100"/>
        </p:scale>
        <p:origin x="126"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CF29D-964E-4AF3-8FDD-9F64096CA3C1}" type="datetimeFigureOut">
              <a:rPr lang="es-CR" smtClean="0"/>
              <a:t>10/11/2020</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F2E9D-0781-4C20-8E6C-AF0A41EDE10E}" type="slidenum">
              <a:rPr lang="es-CR" smtClean="0"/>
              <a:t>‹Nº›</a:t>
            </a:fld>
            <a:endParaRPr lang="es-CR"/>
          </a:p>
        </p:txBody>
      </p:sp>
    </p:spTree>
    <p:extLst>
      <p:ext uri="{BB962C8B-B14F-4D97-AF65-F5344CB8AC3E}">
        <p14:creationId xmlns:p14="http://schemas.microsoft.com/office/powerpoint/2010/main" val="205131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1</a:t>
            </a:fld>
            <a:endParaRPr lang="es-CR"/>
          </a:p>
        </p:txBody>
      </p:sp>
    </p:spTree>
    <p:extLst>
      <p:ext uri="{BB962C8B-B14F-4D97-AF65-F5344CB8AC3E}">
        <p14:creationId xmlns:p14="http://schemas.microsoft.com/office/powerpoint/2010/main" val="684080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10</a:t>
            </a:fld>
            <a:endParaRPr lang="es-CR"/>
          </a:p>
        </p:txBody>
      </p:sp>
    </p:spTree>
    <p:extLst>
      <p:ext uri="{BB962C8B-B14F-4D97-AF65-F5344CB8AC3E}">
        <p14:creationId xmlns:p14="http://schemas.microsoft.com/office/powerpoint/2010/main" val="2293296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11</a:t>
            </a:fld>
            <a:endParaRPr lang="es-CR"/>
          </a:p>
        </p:txBody>
      </p:sp>
    </p:spTree>
    <p:extLst>
      <p:ext uri="{BB962C8B-B14F-4D97-AF65-F5344CB8AC3E}">
        <p14:creationId xmlns:p14="http://schemas.microsoft.com/office/powerpoint/2010/main" val="1897584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2</a:t>
            </a:fld>
            <a:endParaRPr lang="es-CR"/>
          </a:p>
        </p:txBody>
      </p:sp>
    </p:spTree>
    <p:extLst>
      <p:ext uri="{BB962C8B-B14F-4D97-AF65-F5344CB8AC3E}">
        <p14:creationId xmlns:p14="http://schemas.microsoft.com/office/powerpoint/2010/main" val="4056470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3</a:t>
            </a:fld>
            <a:endParaRPr lang="es-CR"/>
          </a:p>
        </p:txBody>
      </p:sp>
    </p:spTree>
    <p:extLst>
      <p:ext uri="{BB962C8B-B14F-4D97-AF65-F5344CB8AC3E}">
        <p14:creationId xmlns:p14="http://schemas.microsoft.com/office/powerpoint/2010/main" val="274073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4</a:t>
            </a:fld>
            <a:endParaRPr lang="es-CR"/>
          </a:p>
        </p:txBody>
      </p:sp>
    </p:spTree>
    <p:extLst>
      <p:ext uri="{BB962C8B-B14F-4D97-AF65-F5344CB8AC3E}">
        <p14:creationId xmlns:p14="http://schemas.microsoft.com/office/powerpoint/2010/main" val="4040052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5</a:t>
            </a:fld>
            <a:endParaRPr lang="es-CR"/>
          </a:p>
        </p:txBody>
      </p:sp>
    </p:spTree>
    <p:extLst>
      <p:ext uri="{BB962C8B-B14F-4D97-AF65-F5344CB8AC3E}">
        <p14:creationId xmlns:p14="http://schemas.microsoft.com/office/powerpoint/2010/main" val="4205502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6</a:t>
            </a:fld>
            <a:endParaRPr lang="es-CR"/>
          </a:p>
        </p:txBody>
      </p:sp>
    </p:spTree>
    <p:extLst>
      <p:ext uri="{BB962C8B-B14F-4D97-AF65-F5344CB8AC3E}">
        <p14:creationId xmlns:p14="http://schemas.microsoft.com/office/powerpoint/2010/main" val="1790582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7</a:t>
            </a:fld>
            <a:endParaRPr lang="es-CR"/>
          </a:p>
        </p:txBody>
      </p:sp>
    </p:spTree>
    <p:extLst>
      <p:ext uri="{BB962C8B-B14F-4D97-AF65-F5344CB8AC3E}">
        <p14:creationId xmlns:p14="http://schemas.microsoft.com/office/powerpoint/2010/main" val="174251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8</a:t>
            </a:fld>
            <a:endParaRPr lang="es-CR"/>
          </a:p>
        </p:txBody>
      </p:sp>
    </p:spTree>
    <p:extLst>
      <p:ext uri="{BB962C8B-B14F-4D97-AF65-F5344CB8AC3E}">
        <p14:creationId xmlns:p14="http://schemas.microsoft.com/office/powerpoint/2010/main" val="4158644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D21F2E9D-0781-4C20-8E6C-AF0A41EDE10E}" type="slidenum">
              <a:rPr lang="es-CR" smtClean="0"/>
              <a:t>9</a:t>
            </a:fld>
            <a:endParaRPr lang="es-CR"/>
          </a:p>
        </p:txBody>
      </p:sp>
    </p:spTree>
    <p:extLst>
      <p:ext uri="{BB962C8B-B14F-4D97-AF65-F5344CB8AC3E}">
        <p14:creationId xmlns:p14="http://schemas.microsoft.com/office/powerpoint/2010/main" val="340599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R"/>
          </a:p>
        </p:txBody>
      </p:sp>
      <p:sp>
        <p:nvSpPr>
          <p:cNvPr id="4" name="Marcador de fecha 3"/>
          <p:cNvSpPr>
            <a:spLocks noGrp="1"/>
          </p:cNvSpPr>
          <p:nvPr>
            <p:ph type="dt" sz="half" idx="10"/>
          </p:nvPr>
        </p:nvSpPr>
        <p:spPr/>
        <p:txBody>
          <a:bodyPr/>
          <a:lstStyle/>
          <a:p>
            <a:fld id="{4097F1C0-AB73-4599-94B3-8B167406BF92}" type="datetimeFigureOut">
              <a:rPr lang="es-CR" smtClean="0"/>
              <a:t>10/11/2020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148429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fecha 3"/>
          <p:cNvSpPr>
            <a:spLocks noGrp="1"/>
          </p:cNvSpPr>
          <p:nvPr>
            <p:ph type="dt" sz="half" idx="10"/>
          </p:nvPr>
        </p:nvSpPr>
        <p:spPr/>
        <p:txBody>
          <a:bodyPr/>
          <a:lstStyle/>
          <a:p>
            <a:fld id="{4097F1C0-AB73-4599-94B3-8B167406BF92}" type="datetimeFigureOut">
              <a:rPr lang="es-CR" smtClean="0"/>
              <a:t>10/11/2020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4907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fecha 3"/>
          <p:cNvSpPr>
            <a:spLocks noGrp="1"/>
          </p:cNvSpPr>
          <p:nvPr>
            <p:ph type="dt" sz="half" idx="10"/>
          </p:nvPr>
        </p:nvSpPr>
        <p:spPr/>
        <p:txBody>
          <a:bodyPr/>
          <a:lstStyle/>
          <a:p>
            <a:fld id="{4097F1C0-AB73-4599-94B3-8B167406BF92}" type="datetimeFigureOut">
              <a:rPr lang="es-CR" smtClean="0"/>
              <a:t>10/11/2020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281050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fecha 3"/>
          <p:cNvSpPr>
            <a:spLocks noGrp="1"/>
          </p:cNvSpPr>
          <p:nvPr>
            <p:ph type="dt" sz="half" idx="10"/>
          </p:nvPr>
        </p:nvSpPr>
        <p:spPr/>
        <p:txBody>
          <a:bodyPr/>
          <a:lstStyle/>
          <a:p>
            <a:fld id="{4097F1C0-AB73-4599-94B3-8B167406BF92}" type="datetimeFigureOut">
              <a:rPr lang="es-CR" smtClean="0"/>
              <a:t>10/11/2020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291109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097F1C0-AB73-4599-94B3-8B167406BF92}" type="datetimeFigureOut">
              <a:rPr lang="es-CR" smtClean="0"/>
              <a:t>10/11/2020</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18359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Marcador de fecha 4"/>
          <p:cNvSpPr>
            <a:spLocks noGrp="1"/>
          </p:cNvSpPr>
          <p:nvPr>
            <p:ph type="dt" sz="half" idx="10"/>
          </p:nvPr>
        </p:nvSpPr>
        <p:spPr/>
        <p:txBody>
          <a:bodyPr/>
          <a:lstStyle/>
          <a:p>
            <a:fld id="{4097F1C0-AB73-4599-94B3-8B167406BF92}" type="datetimeFigureOut">
              <a:rPr lang="es-CR" smtClean="0"/>
              <a:t>10/11/2020</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80840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7" name="Marcador de fecha 6"/>
          <p:cNvSpPr>
            <a:spLocks noGrp="1"/>
          </p:cNvSpPr>
          <p:nvPr>
            <p:ph type="dt" sz="half" idx="10"/>
          </p:nvPr>
        </p:nvSpPr>
        <p:spPr/>
        <p:txBody>
          <a:bodyPr/>
          <a:lstStyle/>
          <a:p>
            <a:fld id="{4097F1C0-AB73-4599-94B3-8B167406BF92}" type="datetimeFigureOut">
              <a:rPr lang="es-CR" smtClean="0"/>
              <a:t>10/11/2020</a:t>
            </a:fld>
            <a:endParaRPr lang="es-CR"/>
          </a:p>
        </p:txBody>
      </p:sp>
      <p:sp>
        <p:nvSpPr>
          <p:cNvPr id="8" name="Marcador de pie de página 7"/>
          <p:cNvSpPr>
            <a:spLocks noGrp="1"/>
          </p:cNvSpPr>
          <p:nvPr>
            <p:ph type="ftr" sz="quarter" idx="11"/>
          </p:nvPr>
        </p:nvSpPr>
        <p:spPr/>
        <p:txBody>
          <a:bodyPr/>
          <a:lstStyle/>
          <a:p>
            <a:endParaRPr lang="es-CR"/>
          </a:p>
        </p:txBody>
      </p:sp>
      <p:sp>
        <p:nvSpPr>
          <p:cNvPr id="9" name="Marcador de número de diapositiva 8"/>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97514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R"/>
          </a:p>
        </p:txBody>
      </p:sp>
      <p:sp>
        <p:nvSpPr>
          <p:cNvPr id="3" name="Marcador de fecha 2"/>
          <p:cNvSpPr>
            <a:spLocks noGrp="1"/>
          </p:cNvSpPr>
          <p:nvPr>
            <p:ph type="dt" sz="half" idx="10"/>
          </p:nvPr>
        </p:nvSpPr>
        <p:spPr/>
        <p:txBody>
          <a:bodyPr/>
          <a:lstStyle/>
          <a:p>
            <a:fld id="{4097F1C0-AB73-4599-94B3-8B167406BF92}" type="datetimeFigureOut">
              <a:rPr lang="es-CR" smtClean="0"/>
              <a:t>10/11/2020</a:t>
            </a:fld>
            <a:endParaRPr lang="es-CR"/>
          </a:p>
        </p:txBody>
      </p:sp>
      <p:sp>
        <p:nvSpPr>
          <p:cNvPr id="4" name="Marcador de pie de página 3"/>
          <p:cNvSpPr>
            <a:spLocks noGrp="1"/>
          </p:cNvSpPr>
          <p:nvPr>
            <p:ph type="ftr" sz="quarter" idx="11"/>
          </p:nvPr>
        </p:nvSpPr>
        <p:spPr/>
        <p:txBody>
          <a:bodyPr/>
          <a:lstStyle/>
          <a:p>
            <a:endParaRPr lang="es-CR"/>
          </a:p>
        </p:txBody>
      </p:sp>
      <p:sp>
        <p:nvSpPr>
          <p:cNvPr id="5" name="Marcador de número de diapositiva 4"/>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16179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97F1C0-AB73-4599-94B3-8B167406BF92}" type="datetimeFigureOut">
              <a:rPr lang="es-CR" smtClean="0"/>
              <a:t>10/11/2020</a:t>
            </a:fld>
            <a:endParaRPr lang="es-CR"/>
          </a:p>
        </p:txBody>
      </p:sp>
      <p:sp>
        <p:nvSpPr>
          <p:cNvPr id="3" name="Marcador de pie de página 2"/>
          <p:cNvSpPr>
            <a:spLocks noGrp="1"/>
          </p:cNvSpPr>
          <p:nvPr>
            <p:ph type="ftr" sz="quarter" idx="11"/>
          </p:nvPr>
        </p:nvSpPr>
        <p:spPr/>
        <p:txBody>
          <a:bodyPr/>
          <a:lstStyle/>
          <a:p>
            <a:endParaRPr lang="es-CR"/>
          </a:p>
        </p:txBody>
      </p:sp>
      <p:sp>
        <p:nvSpPr>
          <p:cNvPr id="4" name="Marcador de número de diapositiva 3"/>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5041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097F1C0-AB73-4599-94B3-8B167406BF92}" type="datetimeFigureOut">
              <a:rPr lang="es-CR" smtClean="0"/>
              <a:t>10/11/2020</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121383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097F1C0-AB73-4599-94B3-8B167406BF92}" type="datetimeFigureOut">
              <a:rPr lang="es-CR" smtClean="0"/>
              <a:t>10/11/2020</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C4DE4BA8-472F-4FDC-AFF2-19F1D080A936}" type="slidenum">
              <a:rPr lang="es-CR" smtClean="0"/>
              <a:t>‹Nº›</a:t>
            </a:fld>
            <a:endParaRPr lang="es-CR"/>
          </a:p>
        </p:txBody>
      </p:sp>
    </p:spTree>
    <p:extLst>
      <p:ext uri="{BB962C8B-B14F-4D97-AF65-F5344CB8AC3E}">
        <p14:creationId xmlns:p14="http://schemas.microsoft.com/office/powerpoint/2010/main" val="350072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7F1C0-AB73-4599-94B3-8B167406BF92}" type="datetimeFigureOut">
              <a:rPr lang="es-CR" smtClean="0"/>
              <a:t>10/11/2020</a:t>
            </a:fld>
            <a:endParaRPr lang="es-C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E4BA8-472F-4FDC-AFF2-19F1D080A936}" type="slidenum">
              <a:rPr lang="es-CR" smtClean="0"/>
              <a:t>‹Nº›</a:t>
            </a:fld>
            <a:endParaRPr lang="es-CR"/>
          </a:p>
        </p:txBody>
      </p:sp>
    </p:spTree>
    <p:extLst>
      <p:ext uri="{BB962C8B-B14F-4D97-AF65-F5344CB8AC3E}">
        <p14:creationId xmlns:p14="http://schemas.microsoft.com/office/powerpoint/2010/main" val="3606329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19529" y="4101295"/>
            <a:ext cx="8040824" cy="2308324"/>
          </a:xfrm>
          <a:prstGeom prst="rect">
            <a:avLst/>
          </a:prstGeom>
          <a:noFill/>
        </p:spPr>
        <p:txBody>
          <a:bodyPr wrap="square" rtlCol="0">
            <a:spAutoFit/>
          </a:bodyPr>
          <a:lstStyle/>
          <a:p>
            <a:r>
              <a:rPr lang="es-CR" sz="3600" dirty="0">
                <a:solidFill>
                  <a:schemeClr val="bg1"/>
                </a:solidFill>
                <a:latin typeface="Estrangelo Edessa" panose="03080600000000000000" pitchFamily="66" charset="0"/>
                <a:cs typeface="Estrangelo Edessa" panose="03080600000000000000" pitchFamily="66" charset="0"/>
              </a:rPr>
              <a:t>aumentada y un videojuego en tres niveles, que aborda contenido del tema de los reinos biológicos y las relaciones que se dan entre los seres vivos</a:t>
            </a:r>
            <a:r>
              <a:rPr lang="es-CR" sz="2800" dirty="0" smtClean="0">
                <a:solidFill>
                  <a:schemeClr val="tx2">
                    <a:lumMod val="60000"/>
                    <a:lumOff val="40000"/>
                  </a:schemeClr>
                </a:solidFill>
                <a:latin typeface="Franklin Gothic Demi" panose="020B0703020102020204" pitchFamily="34" charset="0"/>
              </a:rPr>
              <a:t>.</a:t>
            </a:r>
            <a:endParaRPr lang="es-CR" sz="2800" dirty="0">
              <a:solidFill>
                <a:schemeClr val="tx2">
                  <a:lumMod val="60000"/>
                  <a:lumOff val="40000"/>
                </a:schemeClr>
              </a:solidFill>
              <a:latin typeface="Franklin Gothic Demi" panose="020B0703020102020204" pitchFamily="34" charset="0"/>
            </a:endParaRPr>
          </a:p>
        </p:txBody>
      </p:sp>
      <p:sp>
        <p:nvSpPr>
          <p:cNvPr id="6" name="Rectángulo 5"/>
          <p:cNvSpPr/>
          <p:nvPr/>
        </p:nvSpPr>
        <p:spPr>
          <a:xfrm>
            <a:off x="719529" y="1792971"/>
            <a:ext cx="7632789" cy="2308324"/>
          </a:xfrm>
          <a:prstGeom prst="rect">
            <a:avLst/>
          </a:prstGeom>
        </p:spPr>
        <p:txBody>
          <a:bodyPr wrap="square">
            <a:spAutoFit/>
          </a:bodyPr>
          <a:lstStyle/>
          <a:p>
            <a:r>
              <a:rPr lang="es-CR" sz="3600" dirty="0">
                <a:solidFill>
                  <a:schemeClr val="bg1"/>
                </a:solidFill>
                <a:latin typeface="Estrangelo Edessa" panose="03080600000000000000" pitchFamily="66" charset="0"/>
                <a:cs typeface="Estrangelo Edessa" panose="03080600000000000000" pitchFamily="66" charset="0"/>
              </a:rPr>
              <a:t>Juego multimedia interactivo con un avatar personalizable, un cómic, un módulo que se accede a la Comunidad del Tronco Caído mediante realidad </a:t>
            </a:r>
          </a:p>
        </p:txBody>
      </p:sp>
      <p:sp>
        <p:nvSpPr>
          <p:cNvPr id="7" name="CuadroTexto 6"/>
          <p:cNvSpPr txBox="1"/>
          <p:nvPr/>
        </p:nvSpPr>
        <p:spPr>
          <a:xfrm>
            <a:off x="987953" y="129721"/>
            <a:ext cx="4571926" cy="1600438"/>
          </a:xfrm>
          <a:prstGeom prst="rect">
            <a:avLst/>
          </a:prstGeom>
          <a:noFill/>
        </p:spPr>
        <p:txBody>
          <a:bodyPr wrap="square" rtlCol="0">
            <a:spAutoFit/>
          </a:bodyPr>
          <a:lstStyle/>
          <a:p>
            <a:r>
              <a:rPr lang="es-CR" sz="4400" dirty="0">
                <a:solidFill>
                  <a:schemeClr val="bg1"/>
                </a:solidFill>
                <a:latin typeface="Impact" panose="020B0806030902050204" pitchFamily="34" charset="0"/>
              </a:rPr>
              <a:t>Apocalipsis</a:t>
            </a:r>
            <a:r>
              <a:rPr lang="es-CR" sz="3200" dirty="0">
                <a:solidFill>
                  <a:schemeClr val="bg1"/>
                </a:solidFill>
                <a:latin typeface="Impact" panose="020B0806030902050204" pitchFamily="34" charset="0"/>
              </a:rPr>
              <a:t> </a:t>
            </a:r>
            <a:r>
              <a:rPr lang="es-CR" sz="5400" dirty="0">
                <a:solidFill>
                  <a:schemeClr val="bg1"/>
                </a:solidFill>
                <a:latin typeface="Impact" panose="020B0806030902050204" pitchFamily="34" charset="0"/>
              </a:rPr>
              <a:t>zombi</a:t>
            </a:r>
            <a:endParaRPr lang="es-CR" sz="3200" dirty="0">
              <a:solidFill>
                <a:schemeClr val="bg1"/>
              </a:solidFill>
              <a:latin typeface="Impact" panose="020B0806030902050204" pitchFamily="34" charset="0"/>
            </a:endParaRPr>
          </a:p>
        </p:txBody>
      </p:sp>
    </p:spTree>
    <p:extLst>
      <p:ext uri="{BB962C8B-B14F-4D97-AF65-F5344CB8AC3E}">
        <p14:creationId xmlns:p14="http://schemas.microsoft.com/office/powerpoint/2010/main" val="3589526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00193" y="1715066"/>
            <a:ext cx="7507054" cy="4832092"/>
          </a:xfrm>
          <a:prstGeom prst="rect">
            <a:avLst/>
          </a:prstGeom>
        </p:spPr>
        <p:txBody>
          <a:bodyPr wrap="square">
            <a:spAutoFit/>
          </a:bodyPr>
          <a:lstStyle/>
          <a:p>
            <a:r>
              <a:rPr lang="es-CR" sz="2800" dirty="0">
                <a:solidFill>
                  <a:schemeClr val="bg1"/>
                </a:solidFill>
                <a:latin typeface="Estrangelo Edessa" panose="03080600000000000000" pitchFamily="66" charset="0"/>
                <a:cs typeface="Estrangelo Edessa" panose="03080600000000000000" pitchFamily="66" charset="0"/>
              </a:rPr>
              <a:t>S</a:t>
            </a:r>
            <a:r>
              <a:rPr lang="es-CR" sz="2800" dirty="0" smtClean="0">
                <a:solidFill>
                  <a:schemeClr val="bg1"/>
                </a:solidFill>
                <a:latin typeface="Estrangelo Edessa" panose="03080600000000000000" pitchFamily="66" charset="0"/>
                <a:cs typeface="Estrangelo Edessa" panose="03080600000000000000" pitchFamily="66" charset="0"/>
              </a:rPr>
              <a:t>istema </a:t>
            </a:r>
            <a:r>
              <a:rPr lang="es-CR" sz="2800" dirty="0">
                <a:solidFill>
                  <a:schemeClr val="bg1"/>
                </a:solidFill>
                <a:latin typeface="Estrangelo Edessa" panose="03080600000000000000" pitchFamily="66" charset="0"/>
                <a:cs typeface="Estrangelo Edessa" panose="03080600000000000000" pitchFamily="66" charset="0"/>
              </a:rPr>
              <a:t>que procura facilitar los procesos electorales en los centros educativos, proveyendo las herramientas para crear una votación electrónica adecuada al contexto de cada institución, pudiendo generar las papeletas, gestionar el padrón electoral, realizar la votación y ofreciendo los resultados finales. Todo desde un sistema centralizado que permite a las áreas MEP involucradas obtener datos estadísticos de los procesos realizados en las instituciones que empleen la herramienta.</a:t>
            </a:r>
          </a:p>
        </p:txBody>
      </p:sp>
      <p:sp>
        <p:nvSpPr>
          <p:cNvPr id="7" name="CuadroTexto 6"/>
          <p:cNvSpPr txBox="1"/>
          <p:nvPr/>
        </p:nvSpPr>
        <p:spPr>
          <a:xfrm>
            <a:off x="271593" y="0"/>
            <a:ext cx="7058390" cy="1569660"/>
          </a:xfrm>
          <a:prstGeom prst="rect">
            <a:avLst/>
          </a:prstGeom>
          <a:noFill/>
        </p:spPr>
        <p:txBody>
          <a:bodyPr wrap="square" rtlCol="0">
            <a:spAutoFit/>
          </a:bodyPr>
          <a:lstStyle/>
          <a:p>
            <a:r>
              <a:rPr lang="es-CR" sz="9600" dirty="0" err="1" smtClean="0">
                <a:solidFill>
                  <a:schemeClr val="bg1"/>
                </a:solidFill>
                <a:latin typeface="Impact" panose="020B0806030902050204" pitchFamily="34" charset="0"/>
              </a:rPr>
              <a:t>ioVoto</a:t>
            </a:r>
            <a:endParaRPr lang="es-CR" sz="9600" dirty="0">
              <a:solidFill>
                <a:schemeClr val="bg1"/>
              </a:solidFill>
              <a:latin typeface="Impact" panose="020B0806030902050204" pitchFamily="34" charset="0"/>
            </a:endParaRPr>
          </a:p>
        </p:txBody>
      </p:sp>
    </p:spTree>
    <p:extLst>
      <p:ext uri="{BB962C8B-B14F-4D97-AF65-F5344CB8AC3E}">
        <p14:creationId xmlns:p14="http://schemas.microsoft.com/office/powerpoint/2010/main" val="3746302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436693" y="1867466"/>
            <a:ext cx="7507054" cy="4154984"/>
          </a:xfrm>
          <a:prstGeom prst="rect">
            <a:avLst/>
          </a:prstGeom>
        </p:spPr>
        <p:txBody>
          <a:bodyPr wrap="square">
            <a:spAutoFit/>
          </a:bodyPr>
          <a:lstStyle/>
          <a:p>
            <a:r>
              <a:rPr lang="es-CR" sz="4400" dirty="0" smtClean="0">
                <a:solidFill>
                  <a:schemeClr val="bg1"/>
                </a:solidFill>
                <a:latin typeface="Estrangelo Edessa" panose="03080600000000000000" pitchFamily="66" charset="0"/>
                <a:cs typeface="Estrangelo Edessa" panose="03080600000000000000" pitchFamily="66" charset="0"/>
              </a:rPr>
              <a:t>Una maravillosa colección de mini enciclopedias de los territorios indígenas de Costa Rica, varios tomos con costumbres, historia, leyendas y mucho más. </a:t>
            </a:r>
            <a:endParaRPr lang="es-CR" sz="4400" dirty="0">
              <a:solidFill>
                <a:schemeClr val="bg1"/>
              </a:solidFill>
              <a:latin typeface="Estrangelo Edessa" panose="03080600000000000000" pitchFamily="66" charset="0"/>
              <a:cs typeface="Estrangelo Edessa" panose="03080600000000000000" pitchFamily="66" charset="0"/>
            </a:endParaRPr>
          </a:p>
        </p:txBody>
      </p:sp>
      <p:sp>
        <p:nvSpPr>
          <p:cNvPr id="7" name="CuadroTexto 6"/>
          <p:cNvSpPr txBox="1"/>
          <p:nvPr/>
        </p:nvSpPr>
        <p:spPr>
          <a:xfrm>
            <a:off x="436693" y="329854"/>
            <a:ext cx="7507054" cy="1200329"/>
          </a:xfrm>
          <a:prstGeom prst="rect">
            <a:avLst/>
          </a:prstGeom>
          <a:noFill/>
        </p:spPr>
        <p:txBody>
          <a:bodyPr wrap="square" rtlCol="0">
            <a:spAutoFit/>
          </a:bodyPr>
          <a:lstStyle/>
          <a:p>
            <a:r>
              <a:rPr lang="es-CR" sz="7200" dirty="0" smtClean="0">
                <a:solidFill>
                  <a:schemeClr val="bg1"/>
                </a:solidFill>
                <a:latin typeface="Impact" panose="020B0806030902050204" pitchFamily="34" charset="0"/>
              </a:rPr>
              <a:t>Mini enciclopedias </a:t>
            </a:r>
            <a:endParaRPr lang="es-CR" sz="7200" dirty="0">
              <a:solidFill>
                <a:schemeClr val="bg1"/>
              </a:solidFill>
              <a:latin typeface="Impact" panose="020B0806030902050204" pitchFamily="34" charset="0"/>
            </a:endParaRPr>
          </a:p>
        </p:txBody>
      </p:sp>
    </p:spTree>
    <p:extLst>
      <p:ext uri="{BB962C8B-B14F-4D97-AF65-F5344CB8AC3E}">
        <p14:creationId xmlns:p14="http://schemas.microsoft.com/office/powerpoint/2010/main" val="41853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508804" y="2072134"/>
            <a:ext cx="7772399" cy="4401205"/>
          </a:xfrm>
          <a:prstGeom prst="rect">
            <a:avLst/>
          </a:prstGeom>
          <a:noFill/>
        </p:spPr>
        <p:txBody>
          <a:bodyPr wrap="square" rtlCol="0">
            <a:spAutoFit/>
          </a:bodyPr>
          <a:lstStyle/>
          <a:p>
            <a:r>
              <a:rPr lang="es-CR" sz="4000" dirty="0">
                <a:solidFill>
                  <a:schemeClr val="bg1"/>
                </a:solidFill>
                <a:latin typeface="Estrangelo Edessa" panose="03080600000000000000" pitchFamily="66" charset="0"/>
                <a:cs typeface="Estrangelo Edessa" panose="03080600000000000000" pitchFamily="66" charset="0"/>
              </a:rPr>
              <a:t>Multimedia interactivo un avatar personalizable, un cómic, un módulo que se accede mediante realidad aumentada con tres ambientes diferentes con varios juegos interactivos, para abordar el tema de “Paisajes sonoros”. </a:t>
            </a:r>
          </a:p>
        </p:txBody>
      </p:sp>
      <p:sp>
        <p:nvSpPr>
          <p:cNvPr id="7" name="CuadroTexto 6"/>
          <p:cNvSpPr txBox="1"/>
          <p:nvPr/>
        </p:nvSpPr>
        <p:spPr>
          <a:xfrm>
            <a:off x="628725" y="129721"/>
            <a:ext cx="4571926" cy="1692771"/>
          </a:xfrm>
          <a:prstGeom prst="rect">
            <a:avLst/>
          </a:prstGeom>
          <a:noFill/>
        </p:spPr>
        <p:txBody>
          <a:bodyPr wrap="square" rtlCol="0">
            <a:spAutoFit/>
          </a:bodyPr>
          <a:lstStyle/>
          <a:p>
            <a:r>
              <a:rPr lang="es-CR" sz="6000" dirty="0" smtClean="0">
                <a:solidFill>
                  <a:schemeClr val="bg1"/>
                </a:solidFill>
                <a:latin typeface="Berlin Sans FB Demi" panose="020E0802020502020306" pitchFamily="34" charset="0"/>
              </a:rPr>
              <a:t>Brigada</a:t>
            </a:r>
          </a:p>
          <a:p>
            <a:r>
              <a:rPr lang="es-CR" sz="4400" dirty="0" smtClean="0">
                <a:solidFill>
                  <a:schemeClr val="bg1"/>
                </a:solidFill>
                <a:latin typeface="Berlin Sans FB Demi" panose="020E0802020502020306" pitchFamily="34" charset="0"/>
              </a:rPr>
              <a:t> Ecosónica</a:t>
            </a:r>
            <a:endParaRPr lang="es-CR" sz="4400"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46142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72666" y="4092224"/>
            <a:ext cx="7772399" cy="2308324"/>
          </a:xfrm>
          <a:prstGeom prst="rect">
            <a:avLst/>
          </a:prstGeom>
          <a:noFill/>
        </p:spPr>
        <p:txBody>
          <a:bodyPr wrap="square" rtlCol="0">
            <a:spAutoFit/>
          </a:bodyPr>
          <a:lstStyle/>
          <a:p>
            <a:r>
              <a:rPr lang="es-CR" sz="3600" dirty="0">
                <a:solidFill>
                  <a:schemeClr val="bg1"/>
                </a:solidFill>
                <a:latin typeface="Estrangelo Edessa" panose="03080600000000000000" pitchFamily="66" charset="0"/>
                <a:cs typeface="Estrangelo Edessa" panose="03080600000000000000" pitchFamily="66" charset="0"/>
              </a:rPr>
              <a:t>Un trabajo en colaboración con el Programa de Investigación en Fundamentos de la Educación a Distancia PROIFED, UNED, y Banco Popular.</a:t>
            </a:r>
          </a:p>
        </p:txBody>
      </p:sp>
      <p:sp>
        <p:nvSpPr>
          <p:cNvPr id="6" name="Rectángulo 5"/>
          <p:cNvSpPr/>
          <p:nvPr/>
        </p:nvSpPr>
        <p:spPr>
          <a:xfrm>
            <a:off x="472666" y="1537679"/>
            <a:ext cx="8086718" cy="2554545"/>
          </a:xfrm>
          <a:prstGeom prst="rect">
            <a:avLst/>
          </a:prstGeom>
        </p:spPr>
        <p:txBody>
          <a:bodyPr wrap="square">
            <a:spAutoFit/>
          </a:bodyPr>
          <a:lstStyle/>
          <a:p>
            <a:r>
              <a:rPr lang="es-CR" sz="4000" dirty="0">
                <a:solidFill>
                  <a:schemeClr val="bg1"/>
                </a:solidFill>
                <a:latin typeface="Estrangelo Edessa" panose="03080600000000000000" pitchFamily="66" charset="0"/>
                <a:cs typeface="Estrangelo Edessa" panose="03080600000000000000" pitchFamily="66" charset="0"/>
              </a:rPr>
              <a:t>Una serie de guías para el docente y sus estudiantes, para los grados de primero a sexto, con actividades que refuerzan la educación financiera.</a:t>
            </a:r>
          </a:p>
        </p:txBody>
      </p:sp>
      <p:sp>
        <p:nvSpPr>
          <p:cNvPr id="7" name="CuadroTexto 6"/>
          <p:cNvSpPr txBox="1"/>
          <p:nvPr/>
        </p:nvSpPr>
        <p:spPr>
          <a:xfrm>
            <a:off x="283415" y="39780"/>
            <a:ext cx="4571926" cy="1692771"/>
          </a:xfrm>
          <a:prstGeom prst="rect">
            <a:avLst/>
          </a:prstGeom>
          <a:noFill/>
        </p:spPr>
        <p:txBody>
          <a:bodyPr wrap="square" rtlCol="0">
            <a:spAutoFit/>
          </a:bodyPr>
          <a:lstStyle/>
          <a:p>
            <a:r>
              <a:rPr lang="es-CR" sz="6000" dirty="0" smtClean="0">
                <a:solidFill>
                  <a:schemeClr val="bg1"/>
                </a:solidFill>
                <a:latin typeface="Impact" panose="020B0806030902050204" pitchFamily="34" charset="0"/>
              </a:rPr>
              <a:t>Educación</a:t>
            </a:r>
            <a:r>
              <a:rPr lang="es-CR" sz="4400" dirty="0" smtClean="0">
                <a:solidFill>
                  <a:schemeClr val="bg1">
                    <a:lumMod val="50000"/>
                  </a:schemeClr>
                </a:solidFill>
                <a:latin typeface="Impact" panose="020B0806030902050204" pitchFamily="34" charset="0"/>
              </a:rPr>
              <a:t> </a:t>
            </a:r>
          </a:p>
          <a:p>
            <a:r>
              <a:rPr lang="es-CR" sz="4400" dirty="0" smtClean="0">
                <a:solidFill>
                  <a:schemeClr val="bg1"/>
                </a:solidFill>
                <a:latin typeface="Impact" panose="020B0806030902050204" pitchFamily="34" charset="0"/>
              </a:rPr>
              <a:t>Financiera</a:t>
            </a:r>
            <a:r>
              <a:rPr lang="es-CR" sz="3200" dirty="0" smtClean="0">
                <a:solidFill>
                  <a:schemeClr val="bg1">
                    <a:lumMod val="50000"/>
                  </a:schemeClr>
                </a:solidFill>
                <a:latin typeface="Impact" panose="020B0806030902050204" pitchFamily="34" charset="0"/>
              </a:rPr>
              <a:t> </a:t>
            </a:r>
            <a:endParaRPr lang="es-CR" sz="3200" dirty="0">
              <a:solidFill>
                <a:schemeClr val="bg1">
                  <a:lumMod val="50000"/>
                </a:schemeClr>
              </a:solidFill>
              <a:latin typeface="Impact" panose="020B0806030902050204" pitchFamily="34" charset="0"/>
            </a:endParaRPr>
          </a:p>
        </p:txBody>
      </p:sp>
    </p:spTree>
    <p:extLst>
      <p:ext uri="{BB962C8B-B14F-4D97-AF65-F5344CB8AC3E}">
        <p14:creationId xmlns:p14="http://schemas.microsoft.com/office/powerpoint/2010/main" val="349687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91722" y="2029003"/>
            <a:ext cx="7807898" cy="4401205"/>
          </a:xfrm>
          <a:prstGeom prst="rect">
            <a:avLst/>
          </a:prstGeom>
        </p:spPr>
        <p:txBody>
          <a:bodyPr wrap="square">
            <a:spAutoFit/>
          </a:bodyPr>
          <a:lstStyle/>
          <a:p>
            <a:r>
              <a:rPr lang="es-CR" sz="4000" dirty="0">
                <a:solidFill>
                  <a:schemeClr val="bg1"/>
                </a:solidFill>
                <a:latin typeface="Estrangelo Edessa" panose="03080600000000000000" pitchFamily="66" charset="0"/>
                <a:cs typeface="Estrangelo Edessa" panose="03080600000000000000" pitchFamily="66" charset="0"/>
              </a:rPr>
              <a:t>Traductor de la lengua ngäbere, conocido también como guaimí, este recurso tiene distintas palabras acompañado de un audio, una imagen y una frase que pone en contexto al usuario que desee aprender sobre esta lengua </a:t>
            </a:r>
          </a:p>
        </p:txBody>
      </p:sp>
      <p:sp>
        <p:nvSpPr>
          <p:cNvPr id="7" name="CuadroTexto 6"/>
          <p:cNvSpPr txBox="1"/>
          <p:nvPr/>
        </p:nvSpPr>
        <p:spPr>
          <a:xfrm>
            <a:off x="511644" y="90011"/>
            <a:ext cx="5667680" cy="1938992"/>
          </a:xfrm>
          <a:prstGeom prst="rect">
            <a:avLst/>
          </a:prstGeom>
          <a:noFill/>
        </p:spPr>
        <p:txBody>
          <a:bodyPr wrap="square" rtlCol="0">
            <a:spAutoFit/>
          </a:bodyPr>
          <a:lstStyle/>
          <a:p>
            <a:r>
              <a:rPr lang="es-CR" sz="6000" dirty="0" smtClean="0">
                <a:solidFill>
                  <a:schemeClr val="bg1"/>
                </a:solidFill>
                <a:latin typeface="Impact" panose="020B0806030902050204" pitchFamily="34" charset="0"/>
              </a:rPr>
              <a:t>Diccionario</a:t>
            </a:r>
            <a:r>
              <a:rPr lang="es-CR" sz="6000" dirty="0" smtClean="0">
                <a:solidFill>
                  <a:schemeClr val="bg1">
                    <a:lumMod val="50000"/>
                  </a:schemeClr>
                </a:solidFill>
                <a:latin typeface="Impact" panose="020B0806030902050204" pitchFamily="34" charset="0"/>
              </a:rPr>
              <a:t> </a:t>
            </a:r>
          </a:p>
          <a:p>
            <a:r>
              <a:rPr lang="es-CR" sz="6000" dirty="0" smtClean="0">
                <a:solidFill>
                  <a:schemeClr val="bg1"/>
                </a:solidFill>
                <a:latin typeface="Impact" panose="020B0806030902050204" pitchFamily="34" charset="0"/>
              </a:rPr>
              <a:t>ngäbere</a:t>
            </a:r>
            <a:endParaRPr lang="es-CR" sz="1600" dirty="0">
              <a:solidFill>
                <a:schemeClr val="bg1"/>
              </a:solidFill>
              <a:latin typeface="Impact" panose="020B0806030902050204" pitchFamily="34" charset="0"/>
            </a:endParaRPr>
          </a:p>
        </p:txBody>
      </p:sp>
    </p:spTree>
    <p:extLst>
      <p:ext uri="{BB962C8B-B14F-4D97-AF65-F5344CB8AC3E}">
        <p14:creationId xmlns:p14="http://schemas.microsoft.com/office/powerpoint/2010/main" val="363392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57127" y="2152848"/>
            <a:ext cx="7615003" cy="5632311"/>
          </a:xfrm>
          <a:prstGeom prst="rect">
            <a:avLst/>
          </a:prstGeom>
        </p:spPr>
        <p:txBody>
          <a:bodyPr wrap="square">
            <a:spAutoFit/>
          </a:bodyPr>
          <a:lstStyle/>
          <a:p>
            <a:r>
              <a:rPr lang="es-CR" sz="3600" dirty="0" smtClean="0">
                <a:solidFill>
                  <a:schemeClr val="bg1"/>
                </a:solidFill>
                <a:latin typeface="Estrangelo Edessa" panose="03080600000000000000" pitchFamily="66" charset="0"/>
                <a:cs typeface="Estrangelo Edessa" panose="03080600000000000000" pitchFamily="66" charset="0"/>
              </a:rPr>
              <a:t>Aplicación </a:t>
            </a:r>
            <a:r>
              <a:rPr lang="es-CR" sz="3600" dirty="0">
                <a:solidFill>
                  <a:schemeClr val="bg1"/>
                </a:solidFill>
                <a:latin typeface="Estrangelo Edessa" panose="03080600000000000000" pitchFamily="66" charset="0"/>
                <a:cs typeface="Estrangelo Edessa" panose="03080600000000000000" pitchFamily="66" charset="0"/>
              </a:rPr>
              <a:t>de escritorio </a:t>
            </a:r>
            <a:r>
              <a:rPr lang="es-CR" sz="3600" dirty="0" smtClean="0">
                <a:solidFill>
                  <a:schemeClr val="bg1"/>
                </a:solidFill>
                <a:latin typeface="Estrangelo Edessa" panose="03080600000000000000" pitchFamily="66" charset="0"/>
                <a:cs typeface="Estrangelo Edessa" panose="03080600000000000000" pitchFamily="66" charset="0"/>
              </a:rPr>
              <a:t>multimedio </a:t>
            </a:r>
            <a:r>
              <a:rPr lang="es-CR" sz="3600" dirty="0">
                <a:solidFill>
                  <a:schemeClr val="bg1"/>
                </a:solidFill>
                <a:latin typeface="Estrangelo Edessa" panose="03080600000000000000" pitchFamily="66" charset="0"/>
                <a:cs typeface="Estrangelo Edessa" panose="03080600000000000000" pitchFamily="66" charset="0"/>
              </a:rPr>
              <a:t>en versión web, para la asignatura de Ciencias en todos los años de primaria,  </a:t>
            </a:r>
            <a:r>
              <a:rPr lang="es-CR" sz="3600" dirty="0" smtClean="0">
                <a:solidFill>
                  <a:schemeClr val="bg1"/>
                </a:solidFill>
                <a:latin typeface="Estrangelo Edessa" panose="03080600000000000000" pitchFamily="66" charset="0"/>
                <a:cs typeface="Estrangelo Edessa" panose="03080600000000000000" pitchFamily="66" charset="0"/>
              </a:rPr>
              <a:t>con seis </a:t>
            </a:r>
            <a:r>
              <a:rPr lang="es-CR" sz="3600" dirty="0">
                <a:solidFill>
                  <a:schemeClr val="bg1"/>
                </a:solidFill>
                <a:latin typeface="Estrangelo Edessa" panose="03080600000000000000" pitchFamily="66" charset="0"/>
                <a:cs typeface="Estrangelo Edessa" panose="03080600000000000000" pitchFamily="66" charset="0"/>
              </a:rPr>
              <a:t>módulos correspondientes a cada grado de primaria, cada módulo contiene dos secciones: entrenamiento y </a:t>
            </a:r>
            <a:r>
              <a:rPr lang="es-CR" sz="3600" dirty="0" smtClean="0">
                <a:solidFill>
                  <a:schemeClr val="bg1"/>
                </a:solidFill>
                <a:latin typeface="Estrangelo Edessa" panose="03080600000000000000" pitchFamily="66" charset="0"/>
                <a:cs typeface="Estrangelo Edessa" panose="03080600000000000000" pitchFamily="66" charset="0"/>
              </a:rPr>
              <a:t>producción, una nueva forma de feria científica</a:t>
            </a:r>
            <a:endParaRPr lang="es-CR" sz="3600" dirty="0">
              <a:solidFill>
                <a:schemeClr val="bg1"/>
              </a:solidFill>
              <a:latin typeface="Estrangelo Edessa" panose="03080600000000000000" pitchFamily="66" charset="0"/>
              <a:cs typeface="Estrangelo Edessa" panose="03080600000000000000" pitchFamily="66" charset="0"/>
            </a:endParaRPr>
          </a:p>
          <a:p>
            <a:r>
              <a:rPr lang="es-CR" sz="3600" dirty="0">
                <a:solidFill>
                  <a:schemeClr val="bg1"/>
                </a:solidFill>
                <a:latin typeface="Estrangelo Edessa" panose="03080600000000000000" pitchFamily="66" charset="0"/>
                <a:cs typeface="Estrangelo Edessa" panose="03080600000000000000" pitchFamily="66" charset="0"/>
              </a:rPr>
              <a:t>	</a:t>
            </a:r>
          </a:p>
          <a:p>
            <a:endParaRPr lang="es-CR" sz="3600" dirty="0">
              <a:solidFill>
                <a:schemeClr val="bg1"/>
              </a:solidFill>
              <a:latin typeface="Estrangelo Edessa" panose="03080600000000000000" pitchFamily="66" charset="0"/>
              <a:cs typeface="Estrangelo Edessa" panose="03080600000000000000" pitchFamily="66" charset="0"/>
            </a:endParaRPr>
          </a:p>
        </p:txBody>
      </p:sp>
      <p:sp>
        <p:nvSpPr>
          <p:cNvPr id="7" name="CuadroTexto 6"/>
          <p:cNvSpPr txBox="1"/>
          <p:nvPr/>
        </p:nvSpPr>
        <p:spPr>
          <a:xfrm>
            <a:off x="568227" y="0"/>
            <a:ext cx="9782273" cy="2308324"/>
          </a:xfrm>
          <a:prstGeom prst="rect">
            <a:avLst/>
          </a:prstGeom>
          <a:noFill/>
        </p:spPr>
        <p:txBody>
          <a:bodyPr wrap="square" rtlCol="0">
            <a:spAutoFit/>
          </a:bodyPr>
          <a:lstStyle/>
          <a:p>
            <a:r>
              <a:rPr lang="es-CR" sz="7200" dirty="0">
                <a:solidFill>
                  <a:schemeClr val="bg1"/>
                </a:solidFill>
                <a:latin typeface="Impact" panose="020B0806030902050204" pitchFamily="34" charset="0"/>
              </a:rPr>
              <a:t>Mis primeros pasos en quehacer </a:t>
            </a:r>
            <a:r>
              <a:rPr lang="es-CR" sz="7200" dirty="0" smtClean="0">
                <a:solidFill>
                  <a:schemeClr val="bg1"/>
                </a:solidFill>
                <a:latin typeface="Estrangelo Edessa" panose="03080600000000000000" pitchFamily="66" charset="0"/>
                <a:cs typeface="Estrangelo Edessa" panose="03080600000000000000" pitchFamily="66" charset="0"/>
              </a:rPr>
              <a:t>científico</a:t>
            </a:r>
            <a:endParaRPr lang="es-CR" sz="2000" dirty="0">
              <a:solidFill>
                <a:schemeClr val="bg1"/>
              </a:solidFill>
              <a:latin typeface="Impact" panose="020B0806030902050204" pitchFamily="34" charset="0"/>
            </a:endParaRPr>
          </a:p>
        </p:txBody>
      </p:sp>
    </p:spTree>
    <p:extLst>
      <p:ext uri="{BB962C8B-B14F-4D97-AF65-F5344CB8AC3E}">
        <p14:creationId xmlns:p14="http://schemas.microsoft.com/office/powerpoint/2010/main" val="259108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14493" y="2790578"/>
            <a:ext cx="7507054" cy="3539430"/>
          </a:xfrm>
          <a:prstGeom prst="rect">
            <a:avLst/>
          </a:prstGeom>
        </p:spPr>
        <p:txBody>
          <a:bodyPr wrap="square">
            <a:spAutoFit/>
          </a:bodyPr>
          <a:lstStyle/>
          <a:p>
            <a:r>
              <a:rPr lang="es-CR" sz="3200" dirty="0" smtClean="0">
                <a:solidFill>
                  <a:schemeClr val="bg1"/>
                </a:solidFill>
                <a:latin typeface="Estrangelo Edessa" panose="03080600000000000000" pitchFamily="66" charset="0"/>
                <a:cs typeface="Estrangelo Edessa" panose="03080600000000000000" pitchFamily="66" charset="0"/>
              </a:rPr>
              <a:t>Un calendario digital con las actividades más importantes del Ministerio de Educación Pública, cuenta con distintos filtro de búsqueda, información actualizada y lista para descargar, un recurso que viene a optimizar el tiempo de nuestra comunidad educativa en general</a:t>
            </a:r>
            <a:endParaRPr lang="es-CR" sz="3200" dirty="0">
              <a:solidFill>
                <a:schemeClr val="bg1"/>
              </a:solidFill>
              <a:latin typeface="Estrangelo Edessa" panose="03080600000000000000" pitchFamily="66" charset="0"/>
              <a:cs typeface="Estrangelo Edessa" panose="03080600000000000000" pitchFamily="66" charset="0"/>
            </a:endParaRPr>
          </a:p>
        </p:txBody>
      </p:sp>
      <p:sp>
        <p:nvSpPr>
          <p:cNvPr id="7" name="CuadroTexto 6"/>
          <p:cNvSpPr txBox="1"/>
          <p:nvPr/>
        </p:nvSpPr>
        <p:spPr>
          <a:xfrm>
            <a:off x="436693" y="329854"/>
            <a:ext cx="7058390" cy="2308324"/>
          </a:xfrm>
          <a:prstGeom prst="rect">
            <a:avLst/>
          </a:prstGeom>
          <a:noFill/>
        </p:spPr>
        <p:txBody>
          <a:bodyPr wrap="square" rtlCol="0">
            <a:spAutoFit/>
          </a:bodyPr>
          <a:lstStyle/>
          <a:p>
            <a:r>
              <a:rPr lang="es-CR" sz="7200" dirty="0">
                <a:solidFill>
                  <a:schemeClr val="bg1"/>
                </a:solidFill>
                <a:latin typeface="Impact" panose="020B0806030902050204" pitchFamily="34" charset="0"/>
              </a:rPr>
              <a:t>Calendario Virtual 2021</a:t>
            </a:r>
          </a:p>
        </p:txBody>
      </p:sp>
    </p:spTree>
    <p:extLst>
      <p:ext uri="{BB962C8B-B14F-4D97-AF65-F5344CB8AC3E}">
        <p14:creationId xmlns:p14="http://schemas.microsoft.com/office/powerpoint/2010/main" val="778702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436693" y="2248466"/>
            <a:ext cx="7507054" cy="769441"/>
          </a:xfrm>
          <a:prstGeom prst="rect">
            <a:avLst/>
          </a:prstGeom>
        </p:spPr>
        <p:txBody>
          <a:bodyPr wrap="square">
            <a:spAutoFit/>
          </a:bodyPr>
          <a:lstStyle/>
          <a:p>
            <a:r>
              <a:rPr lang="es-CR" sz="4400" dirty="0" smtClean="0">
                <a:solidFill>
                  <a:schemeClr val="bg1"/>
                </a:solidFill>
                <a:latin typeface="Estrangelo Edessa" panose="03080600000000000000" pitchFamily="66" charset="0"/>
                <a:cs typeface="Estrangelo Edessa" panose="03080600000000000000" pitchFamily="66" charset="0"/>
              </a:rPr>
              <a:t>Un</a:t>
            </a:r>
            <a:endParaRPr lang="es-CR" sz="4400" dirty="0">
              <a:solidFill>
                <a:schemeClr val="bg1"/>
              </a:solidFill>
              <a:latin typeface="Estrangelo Edessa" panose="03080600000000000000" pitchFamily="66" charset="0"/>
              <a:cs typeface="Estrangelo Edessa" panose="03080600000000000000" pitchFamily="66" charset="0"/>
            </a:endParaRPr>
          </a:p>
        </p:txBody>
      </p:sp>
      <p:sp>
        <p:nvSpPr>
          <p:cNvPr id="7" name="CuadroTexto 6"/>
          <p:cNvSpPr txBox="1"/>
          <p:nvPr/>
        </p:nvSpPr>
        <p:spPr>
          <a:xfrm>
            <a:off x="436693" y="329854"/>
            <a:ext cx="7058390" cy="1446550"/>
          </a:xfrm>
          <a:prstGeom prst="rect">
            <a:avLst/>
          </a:prstGeom>
          <a:noFill/>
        </p:spPr>
        <p:txBody>
          <a:bodyPr wrap="square" rtlCol="0">
            <a:spAutoFit/>
          </a:bodyPr>
          <a:lstStyle/>
          <a:p>
            <a:r>
              <a:rPr lang="es-CR" sz="8800" dirty="0" err="1" smtClean="0">
                <a:solidFill>
                  <a:schemeClr val="bg1"/>
                </a:solidFill>
                <a:latin typeface="Impact" panose="020B0806030902050204" pitchFamily="34" charset="0"/>
              </a:rPr>
              <a:t>Welwarn</a:t>
            </a:r>
            <a:endParaRPr lang="es-CR" sz="8800" dirty="0">
              <a:solidFill>
                <a:schemeClr val="bg1"/>
              </a:solidFill>
              <a:latin typeface="Impact" panose="020B0806030902050204" pitchFamily="34" charset="0"/>
            </a:endParaRPr>
          </a:p>
        </p:txBody>
      </p:sp>
    </p:spTree>
    <p:extLst>
      <p:ext uri="{BB962C8B-B14F-4D97-AF65-F5344CB8AC3E}">
        <p14:creationId xmlns:p14="http://schemas.microsoft.com/office/powerpoint/2010/main" val="216639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01793" y="2638178"/>
            <a:ext cx="7507054" cy="4154984"/>
          </a:xfrm>
          <a:prstGeom prst="rect">
            <a:avLst/>
          </a:prstGeom>
        </p:spPr>
        <p:txBody>
          <a:bodyPr wrap="square">
            <a:spAutoFit/>
          </a:bodyPr>
          <a:lstStyle/>
          <a:p>
            <a:r>
              <a:rPr lang="es-CR" sz="4400" dirty="0" smtClean="0">
                <a:solidFill>
                  <a:schemeClr val="bg1"/>
                </a:solidFill>
                <a:latin typeface="Estrangelo Edessa" panose="03080600000000000000" pitchFamily="66" charset="0"/>
                <a:cs typeface="Estrangelo Edessa" panose="03080600000000000000" pitchFamily="66" charset="0"/>
              </a:rPr>
              <a:t>Una colección de los videos que actualmente se trasmiten en televisión nacional del programa Aprendo en casa TV, con búsquedas por ciclo, nivel, materia y palabras claves.</a:t>
            </a:r>
            <a:endParaRPr lang="es-CR" sz="4400" dirty="0">
              <a:solidFill>
                <a:schemeClr val="bg1"/>
              </a:solidFill>
              <a:latin typeface="Estrangelo Edessa" panose="03080600000000000000" pitchFamily="66" charset="0"/>
              <a:cs typeface="Estrangelo Edessa" panose="03080600000000000000" pitchFamily="66" charset="0"/>
            </a:endParaRPr>
          </a:p>
        </p:txBody>
      </p:sp>
      <p:sp>
        <p:nvSpPr>
          <p:cNvPr id="7" name="CuadroTexto 6"/>
          <p:cNvSpPr txBox="1"/>
          <p:nvPr/>
        </p:nvSpPr>
        <p:spPr>
          <a:xfrm>
            <a:off x="436693" y="329854"/>
            <a:ext cx="7507054" cy="2308324"/>
          </a:xfrm>
          <a:prstGeom prst="rect">
            <a:avLst/>
          </a:prstGeom>
          <a:noFill/>
        </p:spPr>
        <p:txBody>
          <a:bodyPr wrap="square" rtlCol="0">
            <a:spAutoFit/>
          </a:bodyPr>
          <a:lstStyle/>
          <a:p>
            <a:r>
              <a:rPr lang="es-CR" sz="7200" dirty="0" smtClean="0">
                <a:solidFill>
                  <a:schemeClr val="bg1"/>
                </a:solidFill>
                <a:latin typeface="Impact" panose="020B0806030902050204" pitchFamily="34" charset="0"/>
              </a:rPr>
              <a:t>Videoteca Aprendo en casa TV</a:t>
            </a:r>
            <a:endParaRPr lang="es-CR" sz="7200" dirty="0">
              <a:solidFill>
                <a:schemeClr val="bg1"/>
              </a:solidFill>
              <a:latin typeface="Impact" panose="020B0806030902050204" pitchFamily="34" charset="0"/>
            </a:endParaRPr>
          </a:p>
        </p:txBody>
      </p:sp>
    </p:spTree>
    <p:extLst>
      <p:ext uri="{BB962C8B-B14F-4D97-AF65-F5344CB8AC3E}">
        <p14:creationId xmlns:p14="http://schemas.microsoft.com/office/powerpoint/2010/main" val="287576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76393" y="2308324"/>
            <a:ext cx="7507054" cy="5016758"/>
          </a:xfrm>
          <a:prstGeom prst="rect">
            <a:avLst/>
          </a:prstGeom>
        </p:spPr>
        <p:txBody>
          <a:bodyPr wrap="square">
            <a:spAutoFit/>
          </a:bodyPr>
          <a:lstStyle/>
          <a:p>
            <a:r>
              <a:rPr lang="es-CR" sz="2800" dirty="0">
                <a:solidFill>
                  <a:schemeClr val="bg1"/>
                </a:solidFill>
                <a:latin typeface="Estrangelo Edessa" panose="03080600000000000000" pitchFamily="66" charset="0"/>
                <a:cs typeface="Estrangelo Edessa" panose="03080600000000000000" pitchFamily="66" charset="0"/>
              </a:rPr>
              <a:t>Un </a:t>
            </a:r>
            <a:r>
              <a:rPr lang="es-CR" sz="2800" dirty="0">
                <a:solidFill>
                  <a:schemeClr val="bg1"/>
                </a:solidFill>
                <a:latin typeface="Estrangelo Edessa" panose="03080600000000000000" pitchFamily="66" charset="0"/>
                <a:cs typeface="Estrangelo Edessa" panose="03080600000000000000" pitchFamily="66" charset="0"/>
              </a:rPr>
              <a:t>recurso</a:t>
            </a:r>
            <a:r>
              <a:rPr lang="es-CR" sz="2800" dirty="0">
                <a:solidFill>
                  <a:schemeClr val="bg1"/>
                </a:solidFill>
                <a:latin typeface="Estrangelo Edessa" panose="03080600000000000000" pitchFamily="66" charset="0"/>
                <a:cs typeface="Estrangelo Edessa" panose="03080600000000000000" pitchFamily="66" charset="0"/>
              </a:rPr>
              <a:t> para estudiante </a:t>
            </a:r>
            <a:r>
              <a:rPr lang="es-CR" sz="2800" dirty="0">
                <a:solidFill>
                  <a:schemeClr val="bg1"/>
                </a:solidFill>
                <a:latin typeface="Estrangelo Edessa" panose="03080600000000000000" pitchFamily="66" charset="0"/>
                <a:cs typeface="Estrangelo Edessa" panose="03080600000000000000" pitchFamily="66" charset="0"/>
              </a:rPr>
              <a:t>de undécimo </a:t>
            </a:r>
            <a:r>
              <a:rPr lang="es-CR" sz="2800" dirty="0" smtClean="0">
                <a:solidFill>
                  <a:schemeClr val="bg1"/>
                </a:solidFill>
                <a:latin typeface="Estrangelo Edessa" panose="03080600000000000000" pitchFamily="66" charset="0"/>
                <a:cs typeface="Estrangelo Edessa" panose="03080600000000000000" pitchFamily="66" charset="0"/>
              </a:rPr>
              <a:t>año, </a:t>
            </a:r>
            <a:r>
              <a:rPr lang="es-CR" sz="2800" dirty="0">
                <a:solidFill>
                  <a:schemeClr val="bg1"/>
                </a:solidFill>
                <a:latin typeface="Estrangelo Edessa" panose="03080600000000000000" pitchFamily="66" charset="0"/>
                <a:cs typeface="Estrangelo Edessa" panose="03080600000000000000" pitchFamily="66" charset="0"/>
              </a:rPr>
              <a:t>una serie de insumos pedagógicos para el desarrollo de las habilidades y los aprendizajes esperados; relacionadas con los contenidos conceptuales, las claves del arte costarricense. </a:t>
            </a:r>
            <a:r>
              <a:rPr lang="es-CR" sz="2800" dirty="0">
                <a:solidFill>
                  <a:schemeClr val="bg1"/>
                </a:solidFill>
                <a:latin typeface="Estrangelo Edessa" panose="03080600000000000000" pitchFamily="66" charset="0"/>
                <a:cs typeface="Estrangelo Edessa" panose="03080600000000000000" pitchFamily="66" charset="0"/>
              </a:rPr>
              <a:t>Destaca en él, la colección de 18 obras de la historia artística de Costa Rica modeladas en 3D, dispuestas para apoyar el proceso mediado de observación, reflexión, comprensión, análisis crítico y aprecio del arte costarricense.</a:t>
            </a:r>
          </a:p>
          <a:p>
            <a:endParaRPr lang="es-CR" sz="3600" dirty="0">
              <a:solidFill>
                <a:schemeClr val="bg1"/>
              </a:solidFill>
              <a:latin typeface="Estrangelo Edessa" panose="03080600000000000000" pitchFamily="66" charset="0"/>
              <a:cs typeface="Estrangelo Edessa" panose="03080600000000000000" pitchFamily="66" charset="0"/>
            </a:endParaRPr>
          </a:p>
        </p:txBody>
      </p:sp>
      <p:sp>
        <p:nvSpPr>
          <p:cNvPr id="7" name="CuadroTexto 6"/>
          <p:cNvSpPr txBox="1"/>
          <p:nvPr/>
        </p:nvSpPr>
        <p:spPr>
          <a:xfrm>
            <a:off x="436693" y="0"/>
            <a:ext cx="7058390" cy="2308324"/>
          </a:xfrm>
          <a:prstGeom prst="rect">
            <a:avLst/>
          </a:prstGeom>
          <a:noFill/>
        </p:spPr>
        <p:txBody>
          <a:bodyPr wrap="square" rtlCol="0">
            <a:spAutoFit/>
          </a:bodyPr>
          <a:lstStyle/>
          <a:p>
            <a:r>
              <a:rPr lang="es-CR" sz="7200" dirty="0" smtClean="0">
                <a:solidFill>
                  <a:schemeClr val="bg1"/>
                </a:solidFill>
                <a:latin typeface="Impact" panose="020B0806030902050204" pitchFamily="34" charset="0"/>
              </a:rPr>
              <a:t>Claves del Arte Costarricense</a:t>
            </a:r>
            <a:endParaRPr lang="es-CR" sz="7200" dirty="0">
              <a:solidFill>
                <a:schemeClr val="bg1"/>
              </a:solidFill>
              <a:latin typeface="Impact" panose="020B0806030902050204" pitchFamily="34" charset="0"/>
            </a:endParaRPr>
          </a:p>
        </p:txBody>
      </p:sp>
    </p:spTree>
    <p:extLst>
      <p:ext uri="{BB962C8B-B14F-4D97-AF65-F5344CB8AC3E}">
        <p14:creationId xmlns:p14="http://schemas.microsoft.com/office/powerpoint/2010/main" val="40012777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514</Words>
  <Application>Microsoft Office PowerPoint</Application>
  <PresentationFormat>Panorámica</PresentationFormat>
  <Paragraphs>39</Paragraphs>
  <Slides>11</Slides>
  <Notes>11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Arial</vt:lpstr>
      <vt:lpstr>Berlin Sans FB Demi</vt:lpstr>
      <vt:lpstr>Calibri</vt:lpstr>
      <vt:lpstr>Calibri Light</vt:lpstr>
      <vt:lpstr>Estrangelo Edessa</vt:lpstr>
      <vt:lpstr>Franklin Gothic Demi</vt:lpstr>
      <vt:lpstr>Impact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Patricia Hernandez Conejo</cp:lastModifiedBy>
  <cp:revision>15</cp:revision>
  <dcterms:created xsi:type="dcterms:W3CDTF">2020-03-10T16:38:50Z</dcterms:created>
  <dcterms:modified xsi:type="dcterms:W3CDTF">2020-11-10T21:47:43Z</dcterms:modified>
</cp:coreProperties>
</file>