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16/09/2020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6589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16/09/2020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2615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16/09/2020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971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16/09/2020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98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16/09/2020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0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16/09/2020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667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16/09/2020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31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16/09/2020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4429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16/09/2020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277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16/09/2020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0385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5F20-C565-47DC-8519-2C7D76B42AC5}" type="datetimeFigureOut">
              <a:rPr lang="es-CR" smtClean="0"/>
              <a:t>16/09/2020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98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5F20-C565-47DC-8519-2C7D76B42AC5}" type="datetimeFigureOut">
              <a:rPr lang="es-CR" smtClean="0"/>
              <a:t>16/09/2020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ACDE8-3396-4684-A032-35E5BB19E5E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5186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823"/>
          <a:stretch/>
        </p:blipFill>
        <p:spPr>
          <a:xfrm>
            <a:off x="1397726" y="930146"/>
            <a:ext cx="8959351" cy="5402210"/>
          </a:xfrm>
          <a:prstGeom prst="rect">
            <a:avLst/>
          </a:prstGeom>
        </p:spPr>
      </p:pic>
      <p:sp>
        <p:nvSpPr>
          <p:cNvPr id="5" name="Forma libre 4"/>
          <p:cNvSpPr/>
          <p:nvPr/>
        </p:nvSpPr>
        <p:spPr>
          <a:xfrm>
            <a:off x="1528354" y="1045029"/>
            <a:ext cx="1763580" cy="600891"/>
          </a:xfrm>
          <a:custGeom>
            <a:avLst/>
            <a:gdLst>
              <a:gd name="connsiteX0" fmla="*/ 1084217 w 1763580"/>
              <a:gd name="connsiteY0" fmla="*/ 39188 h 600891"/>
              <a:gd name="connsiteX1" fmla="*/ 809897 w 1763580"/>
              <a:gd name="connsiteY1" fmla="*/ 26125 h 600891"/>
              <a:gd name="connsiteX2" fmla="*/ 248195 w 1763580"/>
              <a:gd name="connsiteY2" fmla="*/ 52251 h 600891"/>
              <a:gd name="connsiteX3" fmla="*/ 182880 w 1763580"/>
              <a:gd name="connsiteY3" fmla="*/ 117565 h 600891"/>
              <a:gd name="connsiteX4" fmla="*/ 143692 w 1763580"/>
              <a:gd name="connsiteY4" fmla="*/ 169817 h 600891"/>
              <a:gd name="connsiteX5" fmla="*/ 65315 w 1763580"/>
              <a:gd name="connsiteY5" fmla="*/ 248194 h 600891"/>
              <a:gd name="connsiteX6" fmla="*/ 0 w 1763580"/>
              <a:gd name="connsiteY6" fmla="*/ 326571 h 600891"/>
              <a:gd name="connsiteX7" fmla="*/ 13063 w 1763580"/>
              <a:gd name="connsiteY7" fmla="*/ 418011 h 600891"/>
              <a:gd name="connsiteX8" fmla="*/ 91440 w 1763580"/>
              <a:gd name="connsiteY8" fmla="*/ 470262 h 600891"/>
              <a:gd name="connsiteX9" fmla="*/ 195943 w 1763580"/>
              <a:gd name="connsiteY9" fmla="*/ 535577 h 600891"/>
              <a:gd name="connsiteX10" fmla="*/ 248195 w 1763580"/>
              <a:gd name="connsiteY10" fmla="*/ 561702 h 600891"/>
              <a:gd name="connsiteX11" fmla="*/ 326572 w 1763580"/>
              <a:gd name="connsiteY11" fmla="*/ 600891 h 600891"/>
              <a:gd name="connsiteX12" fmla="*/ 1423852 w 1763580"/>
              <a:gd name="connsiteY12" fmla="*/ 587828 h 600891"/>
              <a:gd name="connsiteX13" fmla="*/ 1528355 w 1763580"/>
              <a:gd name="connsiteY13" fmla="*/ 548640 h 600891"/>
              <a:gd name="connsiteX14" fmla="*/ 1606732 w 1763580"/>
              <a:gd name="connsiteY14" fmla="*/ 522514 h 600891"/>
              <a:gd name="connsiteX15" fmla="*/ 1685109 w 1763580"/>
              <a:gd name="connsiteY15" fmla="*/ 470262 h 600891"/>
              <a:gd name="connsiteX16" fmla="*/ 1724297 w 1763580"/>
              <a:gd name="connsiteY16" fmla="*/ 444137 h 600891"/>
              <a:gd name="connsiteX17" fmla="*/ 1763486 w 1763580"/>
              <a:gd name="connsiteY17" fmla="*/ 365760 h 600891"/>
              <a:gd name="connsiteX18" fmla="*/ 1698172 w 1763580"/>
              <a:gd name="connsiteY18" fmla="*/ 195942 h 600891"/>
              <a:gd name="connsiteX19" fmla="*/ 1658983 w 1763580"/>
              <a:gd name="connsiteY19" fmla="*/ 156754 h 600891"/>
              <a:gd name="connsiteX20" fmla="*/ 1580606 w 1763580"/>
              <a:gd name="connsiteY20" fmla="*/ 130628 h 600891"/>
              <a:gd name="connsiteX21" fmla="*/ 1489166 w 1763580"/>
              <a:gd name="connsiteY21" fmla="*/ 91440 h 600891"/>
              <a:gd name="connsiteX22" fmla="*/ 1410789 w 1763580"/>
              <a:gd name="connsiteY22" fmla="*/ 65314 h 600891"/>
              <a:gd name="connsiteX23" fmla="*/ 1358537 w 1763580"/>
              <a:gd name="connsiteY23" fmla="*/ 52251 h 600891"/>
              <a:gd name="connsiteX24" fmla="*/ 1293223 w 1763580"/>
              <a:gd name="connsiteY24" fmla="*/ 39188 h 600891"/>
              <a:gd name="connsiteX25" fmla="*/ 1123406 w 1763580"/>
              <a:gd name="connsiteY25" fmla="*/ 0 h 600891"/>
              <a:gd name="connsiteX26" fmla="*/ 875212 w 1763580"/>
              <a:gd name="connsiteY26" fmla="*/ 13062 h 600891"/>
              <a:gd name="connsiteX27" fmla="*/ 783772 w 1763580"/>
              <a:gd name="connsiteY27" fmla="*/ 26125 h 6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63580" h="600891">
                <a:moveTo>
                  <a:pt x="1084217" y="39188"/>
                </a:moveTo>
                <a:cubicBezTo>
                  <a:pt x="992777" y="34834"/>
                  <a:pt x="901441" y="26125"/>
                  <a:pt x="809897" y="26125"/>
                </a:cubicBezTo>
                <a:cubicBezTo>
                  <a:pt x="336591" y="26125"/>
                  <a:pt x="459530" y="-584"/>
                  <a:pt x="248195" y="52251"/>
                </a:cubicBezTo>
                <a:cubicBezTo>
                  <a:pt x="178523" y="156760"/>
                  <a:pt x="269970" y="30475"/>
                  <a:pt x="182880" y="117565"/>
                </a:cubicBezTo>
                <a:cubicBezTo>
                  <a:pt x="167485" y="132960"/>
                  <a:pt x="158256" y="153634"/>
                  <a:pt x="143692" y="169817"/>
                </a:cubicBezTo>
                <a:cubicBezTo>
                  <a:pt x="118976" y="197280"/>
                  <a:pt x="81839" y="215147"/>
                  <a:pt x="65315" y="248194"/>
                </a:cubicBezTo>
                <a:cubicBezTo>
                  <a:pt x="32168" y="314487"/>
                  <a:pt x="55391" y="289643"/>
                  <a:pt x="0" y="326571"/>
                </a:cubicBezTo>
                <a:cubicBezTo>
                  <a:pt x="4354" y="357051"/>
                  <a:pt x="1628" y="389424"/>
                  <a:pt x="13063" y="418011"/>
                </a:cubicBezTo>
                <a:cubicBezTo>
                  <a:pt x="30059" y="460500"/>
                  <a:pt x="58524" y="456155"/>
                  <a:pt x="91440" y="470262"/>
                </a:cubicBezTo>
                <a:cubicBezTo>
                  <a:pt x="175694" y="506370"/>
                  <a:pt x="114106" y="484429"/>
                  <a:pt x="195943" y="535577"/>
                </a:cubicBezTo>
                <a:cubicBezTo>
                  <a:pt x="212456" y="545898"/>
                  <a:pt x="231288" y="552041"/>
                  <a:pt x="248195" y="561702"/>
                </a:cubicBezTo>
                <a:cubicBezTo>
                  <a:pt x="319103" y="602220"/>
                  <a:pt x="254717" y="576939"/>
                  <a:pt x="326572" y="600891"/>
                </a:cubicBezTo>
                <a:lnTo>
                  <a:pt x="1423852" y="587828"/>
                </a:lnTo>
                <a:cubicBezTo>
                  <a:pt x="1468827" y="586806"/>
                  <a:pt x="1488428" y="564611"/>
                  <a:pt x="1528355" y="548640"/>
                </a:cubicBezTo>
                <a:cubicBezTo>
                  <a:pt x="1553924" y="538412"/>
                  <a:pt x="1606732" y="522514"/>
                  <a:pt x="1606732" y="522514"/>
                </a:cubicBezTo>
                <a:lnTo>
                  <a:pt x="1685109" y="470262"/>
                </a:lnTo>
                <a:lnTo>
                  <a:pt x="1724297" y="444137"/>
                </a:lnTo>
                <a:cubicBezTo>
                  <a:pt x="1735222" y="427750"/>
                  <a:pt x="1765489" y="389796"/>
                  <a:pt x="1763486" y="365760"/>
                </a:cubicBezTo>
                <a:cubicBezTo>
                  <a:pt x="1755789" y="273401"/>
                  <a:pt x="1748890" y="255113"/>
                  <a:pt x="1698172" y="195942"/>
                </a:cubicBezTo>
                <a:cubicBezTo>
                  <a:pt x="1686150" y="181916"/>
                  <a:pt x="1675132" y="165726"/>
                  <a:pt x="1658983" y="156754"/>
                </a:cubicBezTo>
                <a:cubicBezTo>
                  <a:pt x="1634910" y="143380"/>
                  <a:pt x="1603520" y="145904"/>
                  <a:pt x="1580606" y="130628"/>
                </a:cubicBezTo>
                <a:cubicBezTo>
                  <a:pt x="1518430" y="89178"/>
                  <a:pt x="1565852" y="114446"/>
                  <a:pt x="1489166" y="91440"/>
                </a:cubicBezTo>
                <a:cubicBezTo>
                  <a:pt x="1462788" y="83527"/>
                  <a:pt x="1437506" y="71993"/>
                  <a:pt x="1410789" y="65314"/>
                </a:cubicBezTo>
                <a:cubicBezTo>
                  <a:pt x="1393372" y="60960"/>
                  <a:pt x="1376063" y="56146"/>
                  <a:pt x="1358537" y="52251"/>
                </a:cubicBezTo>
                <a:cubicBezTo>
                  <a:pt x="1336863" y="47435"/>
                  <a:pt x="1314643" y="45030"/>
                  <a:pt x="1293223" y="39188"/>
                </a:cubicBezTo>
                <a:cubicBezTo>
                  <a:pt x="1135434" y="-3846"/>
                  <a:pt x="1298236" y="24974"/>
                  <a:pt x="1123406" y="0"/>
                </a:cubicBezTo>
                <a:cubicBezTo>
                  <a:pt x="1040675" y="4354"/>
                  <a:pt x="957814" y="6708"/>
                  <a:pt x="875212" y="13062"/>
                </a:cubicBezTo>
                <a:cubicBezTo>
                  <a:pt x="844513" y="15423"/>
                  <a:pt x="783772" y="26125"/>
                  <a:pt x="783772" y="2612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CuadroTexto 5"/>
          <p:cNvSpPr txBox="1"/>
          <p:nvPr/>
        </p:nvSpPr>
        <p:spPr>
          <a:xfrm>
            <a:off x="437606" y="727952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 smtClean="0"/>
              <a:t>Hacer </a:t>
            </a:r>
            <a:r>
              <a:rPr lang="es-CR" dirty="0" err="1" smtClean="0"/>
              <a:t>cliqueable</a:t>
            </a:r>
            <a:r>
              <a:rPr lang="es-CR" dirty="0" smtClean="0"/>
              <a:t> estas zonas</a:t>
            </a:r>
            <a:endParaRPr lang="es-CR" dirty="0"/>
          </a:p>
        </p:txBody>
      </p:sp>
      <p:sp>
        <p:nvSpPr>
          <p:cNvPr id="7" name="CuadroTexto 6"/>
          <p:cNvSpPr txBox="1"/>
          <p:nvPr/>
        </p:nvSpPr>
        <p:spPr>
          <a:xfrm>
            <a:off x="6348549" y="91440"/>
            <a:ext cx="5551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400" dirty="0" smtClean="0"/>
              <a:t>*</a:t>
            </a:r>
            <a:r>
              <a:rPr lang="es-CR" sz="1400" b="1" dirty="0" smtClean="0"/>
              <a:t>La </a:t>
            </a:r>
            <a:r>
              <a:rPr lang="es-CR" sz="1400" b="1" dirty="0"/>
              <a:t>página no sigue un diseño responsivo</a:t>
            </a:r>
            <a:r>
              <a:rPr lang="es-CR" sz="1400" b="1" dirty="0" smtClean="0"/>
              <a:t>. </a:t>
            </a:r>
            <a:r>
              <a:rPr lang="es-CR" sz="1400" dirty="0" smtClean="0">
                <a:solidFill>
                  <a:srgbClr val="0070C0"/>
                </a:solidFill>
              </a:rPr>
              <a:t>Posiblemente hicieron evaluación automática y no con dispositivos físicos (celulares).  Es adaptativa.</a:t>
            </a:r>
            <a:endParaRPr lang="es-CR" sz="1400" b="1" dirty="0">
              <a:solidFill>
                <a:srgbClr val="0070C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0586" y="6124073"/>
            <a:ext cx="726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b="1" dirty="0"/>
              <a:t>La imagen de una persona sosteniendo un ordenador tiene</a:t>
            </a:r>
          </a:p>
          <a:p>
            <a:r>
              <a:rPr lang="es-CR" sz="1200" b="1" dirty="0"/>
              <a:t>texto que no cuenta con descripción alternativa, la descripción de la misma es del todo</a:t>
            </a:r>
          </a:p>
          <a:p>
            <a:r>
              <a:rPr lang="es-CR" sz="1200" b="1" dirty="0"/>
              <a:t>insuficiente</a:t>
            </a:r>
            <a:r>
              <a:rPr lang="es-CR" sz="1200" b="1" dirty="0" smtClean="0"/>
              <a:t>.  </a:t>
            </a:r>
            <a:r>
              <a:rPr lang="es-CR" sz="1200" dirty="0" smtClean="0">
                <a:solidFill>
                  <a:srgbClr val="0070C0"/>
                </a:solidFill>
              </a:rPr>
              <a:t>Utilizando title o </a:t>
            </a:r>
            <a:r>
              <a:rPr lang="es-CR" sz="1200" dirty="0" err="1" smtClean="0">
                <a:solidFill>
                  <a:srgbClr val="0070C0"/>
                </a:solidFill>
              </a:rPr>
              <a:t>alt</a:t>
            </a:r>
            <a:r>
              <a:rPr lang="es-CR" sz="1200" dirty="0" smtClean="0">
                <a:solidFill>
                  <a:srgbClr val="0070C0"/>
                </a:solidFill>
              </a:rPr>
              <a:t> se puede corregir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00586" y="4301030"/>
            <a:ext cx="3108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b="1" dirty="0"/>
              <a:t>Modalidades de entrada:</a:t>
            </a:r>
          </a:p>
          <a:p>
            <a:r>
              <a:rPr lang="es-CR" sz="1200" b="1" dirty="0"/>
              <a:t>Las instrucciones de la pagina solo siguen aspectos visuales, no se ofrece comandos y o</a:t>
            </a:r>
          </a:p>
          <a:p>
            <a:r>
              <a:rPr lang="es-CR" sz="1200" b="1" dirty="0"/>
              <a:t>formas de navegar por sus opciones mediante el teclado, la misma solo hace alusión a usos</a:t>
            </a:r>
          </a:p>
          <a:p>
            <a:r>
              <a:rPr lang="es-CR" sz="1200" b="1" dirty="0"/>
              <a:t>como “mover el mouse” o “dar clic sobre la opción</a:t>
            </a:r>
            <a:r>
              <a:rPr lang="es-CR" sz="1200" b="1" dirty="0" smtClean="0"/>
              <a:t>”.  </a:t>
            </a:r>
            <a:r>
              <a:rPr lang="es-CR" sz="1200" dirty="0" smtClean="0">
                <a:solidFill>
                  <a:srgbClr val="0070C0"/>
                </a:solidFill>
              </a:rPr>
              <a:t>Una vez incluida la navegación por teclado, se pueden editar las instrucciones y agregar lo que corresponda.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0058402" y="727952"/>
            <a:ext cx="2133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b="1" dirty="0"/>
              <a:t>Las instrucciones son una ventana emergente no accesible para </a:t>
            </a:r>
            <a:r>
              <a:rPr lang="es-CR" sz="1200" b="1" dirty="0" smtClean="0"/>
              <a:t>el lector </a:t>
            </a:r>
            <a:r>
              <a:rPr lang="es-CR" sz="1200" b="1" dirty="0"/>
              <a:t>de pantalla. No se avisa de su apertura ni se enfoca en la misma cuando se abre</a:t>
            </a:r>
            <a:r>
              <a:rPr lang="es-CR" sz="1200" b="1" dirty="0" smtClean="0"/>
              <a:t>.  </a:t>
            </a:r>
            <a:r>
              <a:rPr lang="es-CR" sz="1200" dirty="0" smtClean="0">
                <a:solidFill>
                  <a:srgbClr val="0070C0"/>
                </a:solidFill>
              </a:rPr>
              <a:t>No es ventana emergente.  El lector sí lo lee.  Hay que trabajar lo del foco.</a:t>
            </a:r>
            <a:endParaRPr lang="es-CR" sz="12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430997" y="3099196"/>
            <a:ext cx="436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b="1" dirty="0"/>
              <a:t>Texto alternativo: El botón de activar la versión de audio no está </a:t>
            </a:r>
            <a:r>
              <a:rPr lang="es-CR" sz="1200" b="1" dirty="0" smtClean="0"/>
              <a:t>debidamente etiquetado</a:t>
            </a:r>
            <a:r>
              <a:rPr lang="es-CR" sz="1200" b="1" dirty="0"/>
              <a:t>, solo se anuncia como un icono y no como un botón</a:t>
            </a:r>
            <a:r>
              <a:rPr lang="es-CR" sz="1200" b="1" dirty="0" smtClean="0">
                <a:solidFill>
                  <a:srgbClr val="0070C0"/>
                </a:solidFill>
              </a:rPr>
              <a:t>.  </a:t>
            </a:r>
            <a:r>
              <a:rPr lang="es-CR" sz="1200" dirty="0" smtClean="0">
                <a:solidFill>
                  <a:srgbClr val="0070C0"/>
                </a:solidFill>
              </a:rPr>
              <a:t>Sería cambiar el texto alternativo</a:t>
            </a:r>
            <a:endParaRPr lang="es-CR" sz="12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Icono activar a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97" y="3099196"/>
            <a:ext cx="571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7430996" y="3755912"/>
            <a:ext cx="4364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b="1" dirty="0"/>
              <a:t>Contenido multimedia dependiente del tiempo: El video no es accesible, </a:t>
            </a:r>
            <a:r>
              <a:rPr lang="es-CR" sz="1200" b="1" dirty="0" smtClean="0"/>
              <a:t>no tiene </a:t>
            </a:r>
            <a:r>
              <a:rPr lang="es-CR" sz="1200" b="1" dirty="0"/>
              <a:t>descripción, transcripción y lengua de señas</a:t>
            </a:r>
            <a:r>
              <a:rPr lang="es-CR" sz="1200" b="1" dirty="0" smtClean="0"/>
              <a:t>.  </a:t>
            </a:r>
            <a:r>
              <a:rPr lang="es-CR" sz="1200" dirty="0" smtClean="0">
                <a:solidFill>
                  <a:srgbClr val="0070C0"/>
                </a:solidFill>
              </a:rPr>
              <a:t>Enviar video a Mauricio para que lo rehaga.</a:t>
            </a:r>
            <a:endParaRPr lang="es-CR" sz="1200" dirty="0">
              <a:solidFill>
                <a:srgbClr val="0070C0"/>
              </a:solidFill>
            </a:endParaRPr>
          </a:p>
        </p:txBody>
      </p:sp>
      <p:pic>
        <p:nvPicPr>
          <p:cNvPr id="1030" name="Picture 6" descr="Uso de la caja de herramient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197" y="3853331"/>
            <a:ext cx="838799" cy="27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4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b="1" dirty="0">
                <a:solidFill>
                  <a:srgbClr val="00B0F0"/>
                </a:solidFill>
              </a:rPr>
              <a:t>En políticas educativas y En fundamentos currículo.</a:t>
            </a:r>
          </a:p>
          <a:p>
            <a:r>
              <a:rPr lang="es-CR" sz="1400" dirty="0" smtClean="0">
                <a:latin typeface="Lato-Regular"/>
              </a:rPr>
              <a:t>a</a:t>
            </a:r>
            <a:r>
              <a:rPr lang="es-CR" sz="1400" dirty="0">
                <a:latin typeface="Lato-Regular"/>
              </a:rPr>
              <a:t>. Pauta 2.4: Navegación y 3.2: Previsible: Al ingresar se despliega una </a:t>
            </a:r>
            <a:r>
              <a:rPr lang="es-CR" sz="1400" dirty="0" smtClean="0">
                <a:latin typeface="Lato-Regular"/>
              </a:rPr>
              <a:t>ventana emergente </a:t>
            </a:r>
            <a:r>
              <a:rPr lang="es-CR" sz="1400" dirty="0">
                <a:latin typeface="Lato-Regular"/>
              </a:rPr>
              <a:t>que no se anuncia al lector de pantalla.</a:t>
            </a:r>
          </a:p>
          <a:p>
            <a:r>
              <a:rPr lang="es-CR" sz="1400" dirty="0">
                <a:latin typeface="Lato-Regular"/>
              </a:rPr>
              <a:t>b. Pauta 2.4: Navegación: La misma, no capta el foco y hay que pasar por todas </a:t>
            </a:r>
            <a:r>
              <a:rPr lang="es-CR" sz="1400" dirty="0" smtClean="0">
                <a:latin typeface="Lato-Regular"/>
              </a:rPr>
              <a:t>las opciones </a:t>
            </a:r>
            <a:r>
              <a:rPr lang="es-CR" sz="1400" dirty="0">
                <a:latin typeface="Lato-Regular"/>
              </a:rPr>
              <a:t>para llegar al recuadro.</a:t>
            </a:r>
          </a:p>
          <a:p>
            <a:r>
              <a:rPr lang="es-CR" sz="1400" dirty="0">
                <a:latin typeface="Lato-Regular"/>
              </a:rPr>
              <a:t>c. Pauta 1.1: Texto alternativo y Pauta 3.2: Previsible: No se dice que es un</a:t>
            </a:r>
          </a:p>
          <a:p>
            <a:r>
              <a:rPr lang="es-CR" sz="1400" dirty="0">
                <a:latin typeface="Lato-Regular"/>
              </a:rPr>
              <a:t>documento descargable hasta que se interactúa con los distintos elementos </a:t>
            </a:r>
            <a:r>
              <a:rPr lang="es-CR" sz="1400" dirty="0" smtClean="0">
                <a:latin typeface="Lato-Regular"/>
              </a:rPr>
              <a:t>que conforman </a:t>
            </a:r>
            <a:r>
              <a:rPr lang="es-CR" sz="1400" dirty="0">
                <a:latin typeface="Lato-Regular"/>
              </a:rPr>
              <a:t>el recuadro.</a:t>
            </a:r>
          </a:p>
          <a:p>
            <a:r>
              <a:rPr lang="es-CR" sz="1400" dirty="0">
                <a:latin typeface="Lato-Regular"/>
              </a:rPr>
              <a:t>d. Pauta 2.4: Navegación: La vista previa del documento se puede navegar y leer en </a:t>
            </a:r>
            <a:r>
              <a:rPr lang="es-CR" sz="1400" dirty="0" smtClean="0">
                <a:latin typeface="Lato-Regular"/>
              </a:rPr>
              <a:t>su totalidad </a:t>
            </a:r>
            <a:r>
              <a:rPr lang="es-CR" sz="1400" dirty="0">
                <a:latin typeface="Lato-Regular"/>
              </a:rPr>
              <a:t>pero el mismo no cuenta con etiquetas para una navegación rápida </a:t>
            </a:r>
            <a:r>
              <a:rPr lang="es-CR" sz="1400" dirty="0" smtClean="0">
                <a:latin typeface="Lato-Regular"/>
              </a:rPr>
              <a:t>como tabla </a:t>
            </a:r>
            <a:r>
              <a:rPr lang="es-CR" sz="1400" dirty="0">
                <a:latin typeface="Lato-Regular"/>
              </a:rPr>
              <a:t>de elementos y o encabezados de sección.</a:t>
            </a:r>
          </a:p>
          <a:p>
            <a:r>
              <a:rPr lang="es-CR" sz="1400" dirty="0">
                <a:latin typeface="Lato-Regular"/>
              </a:rPr>
              <a:t>4. </a:t>
            </a:r>
            <a:r>
              <a:rPr lang="es-CR" sz="1400" dirty="0" smtClean="0">
                <a:latin typeface="Lato-Regular"/>
              </a:rPr>
              <a:t>a</a:t>
            </a:r>
            <a:r>
              <a:rPr lang="es-CR" sz="1400" dirty="0">
                <a:latin typeface="Lato-Regular"/>
              </a:rPr>
              <a:t>. Se repiten todos los hallazgos del apartado anterior.</a:t>
            </a:r>
            <a:endParaRPr lang="es-CR" sz="1400" dirty="0"/>
          </a:p>
        </p:txBody>
      </p:sp>
      <p:sp>
        <p:nvSpPr>
          <p:cNvPr id="3" name="Rectángulo 2"/>
          <p:cNvSpPr/>
          <p:nvPr/>
        </p:nvSpPr>
        <p:spPr>
          <a:xfrm>
            <a:off x="0" y="3028890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b="1" dirty="0">
                <a:solidFill>
                  <a:srgbClr val="00B0F0"/>
                </a:solidFill>
              </a:rPr>
              <a:t>6. Reglamento evaluación, Perfil </a:t>
            </a:r>
            <a:r>
              <a:rPr lang="es-CR" b="1" dirty="0" smtClean="0">
                <a:solidFill>
                  <a:srgbClr val="00B0F0"/>
                </a:solidFill>
              </a:rPr>
              <a:t>estudiante y </a:t>
            </a:r>
            <a:r>
              <a:rPr lang="es-CR" b="1" dirty="0">
                <a:solidFill>
                  <a:srgbClr val="00B0F0"/>
                </a:solidFill>
              </a:rPr>
              <a:t>Apartado Faro.</a:t>
            </a:r>
            <a:endParaRPr lang="es-CR" sz="1400" b="1" dirty="0">
              <a:solidFill>
                <a:srgbClr val="00B0F0"/>
              </a:solidFill>
              <a:latin typeface="Lato-Regular"/>
            </a:endParaRPr>
          </a:p>
          <a:p>
            <a:r>
              <a:rPr lang="es-CR" sz="1400" dirty="0">
                <a:latin typeface="Lato-Regular"/>
              </a:rPr>
              <a:t>a. Pauta 2.4: Navegación: Tiene el problema del foco y que hay que navegar por </a:t>
            </a:r>
            <a:r>
              <a:rPr lang="es-CR" sz="1400" dirty="0" smtClean="0">
                <a:latin typeface="Lato-Regular"/>
              </a:rPr>
              <a:t>toda la </a:t>
            </a:r>
            <a:r>
              <a:rPr lang="es-CR" sz="1400" dirty="0">
                <a:latin typeface="Lato-Regular"/>
              </a:rPr>
              <a:t>página para llegar al contenido.</a:t>
            </a:r>
            <a:endParaRPr lang="es-CR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54" y="903267"/>
            <a:ext cx="5704408" cy="36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8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1925" y="56138"/>
            <a:ext cx="6096000" cy="68018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sz="1200" b="1" dirty="0">
                <a:solidFill>
                  <a:srgbClr val="00B0F0"/>
                </a:solidFill>
                <a:latin typeface="Lato-Regular"/>
              </a:rPr>
              <a:t>4. En apartado cursos:</a:t>
            </a:r>
          </a:p>
          <a:p>
            <a:r>
              <a:rPr lang="es-CR" sz="1200" dirty="0">
                <a:latin typeface="Lato-Regular"/>
              </a:rPr>
              <a:t>a. Pauta 2.4: Navegación: Al ingresar el foco se va a la mitad de la página.</a:t>
            </a:r>
          </a:p>
          <a:p>
            <a:r>
              <a:rPr lang="es-CR" sz="1200" dirty="0">
                <a:latin typeface="Lato-Regular"/>
              </a:rPr>
              <a:t>b. Pauta 1.3: Adaptable: El orden de encabezados no es el correcto.</a:t>
            </a:r>
          </a:p>
          <a:p>
            <a:r>
              <a:rPr lang="es-CR" sz="1200" dirty="0">
                <a:latin typeface="Lato-Regular"/>
              </a:rPr>
              <a:t>c. Pauta 1.1: Texto alternativo: Los gráficos o imágenes que acompañan cada curso</a:t>
            </a:r>
          </a:p>
          <a:p>
            <a:r>
              <a:rPr lang="es-CR" sz="1200" dirty="0">
                <a:latin typeface="Lato-Regular"/>
              </a:rPr>
              <a:t>no tienen una descripción adecuada, si son decorativos deberían ocultarse al lector</a:t>
            </a:r>
          </a:p>
          <a:p>
            <a:r>
              <a:rPr lang="es-CR" sz="1200" dirty="0">
                <a:latin typeface="Lato-Regular"/>
              </a:rPr>
              <a:t>de pantalla.</a:t>
            </a:r>
          </a:p>
          <a:p>
            <a:r>
              <a:rPr lang="es-CR" sz="1200" dirty="0">
                <a:latin typeface="Lato-Regular"/>
              </a:rPr>
              <a:t>d. Pauta 1.1: Texto alternativo: Los botones que están al final de la página tienen una</a:t>
            </a:r>
          </a:p>
          <a:p>
            <a:r>
              <a:rPr lang="es-CR" sz="1200" dirty="0">
                <a:latin typeface="Lato-Regular"/>
              </a:rPr>
              <a:t>etiqueta que dice “incrementar” y “</a:t>
            </a:r>
            <a:r>
              <a:rPr lang="es-CR" sz="1200" dirty="0" err="1">
                <a:latin typeface="Lato-Regular"/>
              </a:rPr>
              <a:t>decrementar</a:t>
            </a:r>
            <a:r>
              <a:rPr lang="es-CR" sz="1200" dirty="0">
                <a:latin typeface="Lato-Regular"/>
              </a:rPr>
              <a:t>” se pensó que eran para </a:t>
            </a:r>
            <a:r>
              <a:rPr lang="es-CR" sz="1200" dirty="0" smtClean="0">
                <a:latin typeface="Lato-Regular"/>
              </a:rPr>
              <a:t>aumentar</a:t>
            </a:r>
            <a:endParaRPr lang="es-CR" sz="1200" dirty="0">
              <a:latin typeface="Calibri" panose="020F0502020204030204" pitchFamily="34" charset="0"/>
            </a:endParaRPr>
          </a:p>
          <a:p>
            <a:r>
              <a:rPr lang="es-CR" sz="1200" dirty="0">
                <a:latin typeface="Lato-Regular"/>
              </a:rPr>
              <a:t>el tamaño del texto pero son para pasar a más elementos, es decir, siguiente pagina</a:t>
            </a:r>
          </a:p>
          <a:p>
            <a:r>
              <a:rPr lang="es-CR" sz="1200" dirty="0">
                <a:latin typeface="Lato-Regular"/>
              </a:rPr>
              <a:t>o pagina anterior lo cual causó mucha confusión.</a:t>
            </a:r>
          </a:p>
          <a:p>
            <a:r>
              <a:rPr lang="es-CR" sz="1200" b="1" dirty="0">
                <a:solidFill>
                  <a:srgbClr val="00B0F0"/>
                </a:solidFill>
                <a:latin typeface="Lato-Regular"/>
              </a:rPr>
              <a:t>5. En apartado sitios.</a:t>
            </a:r>
          </a:p>
          <a:p>
            <a:r>
              <a:rPr lang="es-CR" sz="1200" dirty="0">
                <a:latin typeface="Lato-Regular"/>
              </a:rPr>
              <a:t>a. Pauta 2.4: Navegación: El foco al ingresar aparece a la mitad.</a:t>
            </a:r>
          </a:p>
          <a:p>
            <a:r>
              <a:rPr lang="es-CR" sz="1200" dirty="0">
                <a:latin typeface="Lato-Regular"/>
              </a:rPr>
              <a:t>b. Pauta 2.4: Navegación: Tiene muchos separadores de contenido repetidos.</a:t>
            </a:r>
          </a:p>
          <a:p>
            <a:r>
              <a:rPr lang="es-CR" sz="1200" dirty="0">
                <a:latin typeface="Lato-Regular"/>
              </a:rPr>
              <a:t>c. Pauta 1.3: Adaptable: El orden de encabezados no es el correcto.</a:t>
            </a:r>
          </a:p>
          <a:p>
            <a:r>
              <a:rPr lang="es-CR" sz="1200" dirty="0">
                <a:latin typeface="Lato-Regular"/>
              </a:rPr>
              <a:t>d. Pauta 1.1: Texto alternativo: Las imágenes o gráficos no cuentan con una</a:t>
            </a:r>
          </a:p>
          <a:p>
            <a:r>
              <a:rPr lang="es-CR" sz="1200" dirty="0">
                <a:latin typeface="Lato-Regular"/>
              </a:rPr>
              <a:t>descripción adecuada, si son decorativos no se ocultan al lector de pantalla.</a:t>
            </a:r>
          </a:p>
          <a:p>
            <a:r>
              <a:rPr lang="es-CR" sz="1200" dirty="0">
                <a:latin typeface="Lato-Regular"/>
              </a:rPr>
              <a:t>e. Pauta 1.1: Texto alternativo: La lista de enlaces para saltar a contenidos</a:t>
            </a:r>
          </a:p>
          <a:p>
            <a:r>
              <a:rPr lang="es-CR" sz="1200" dirty="0">
                <a:latin typeface="Lato-Regular"/>
              </a:rPr>
              <a:t>específicos, no están bien etiquetados. Se podría mejorar su etiqueta.</a:t>
            </a:r>
          </a:p>
          <a:p>
            <a:r>
              <a:rPr lang="es-CR" sz="1200" b="1" dirty="0">
                <a:solidFill>
                  <a:srgbClr val="00B0F0"/>
                </a:solidFill>
                <a:latin typeface="Lato-Regular"/>
              </a:rPr>
              <a:t>6. Videoteca.</a:t>
            </a:r>
          </a:p>
          <a:p>
            <a:r>
              <a:rPr lang="es-CR" sz="1200" dirty="0">
                <a:latin typeface="Lato-Regular"/>
              </a:rPr>
              <a:t>a. No hay contenido para evaluar. La pagina aun esta en construcción.</a:t>
            </a:r>
          </a:p>
          <a:p>
            <a:r>
              <a:rPr lang="es-CR" sz="1200" b="1" dirty="0">
                <a:solidFill>
                  <a:srgbClr val="00B0F0"/>
                </a:solidFill>
                <a:latin typeface="Lato-Regular"/>
              </a:rPr>
              <a:t>7. Apartado “referencias”.</a:t>
            </a:r>
          </a:p>
          <a:p>
            <a:r>
              <a:rPr lang="es-CR" sz="1200" dirty="0">
                <a:latin typeface="Lato-Regular"/>
              </a:rPr>
              <a:t>a. Pauta 2.4: Navegación: Abre una ventana emergente que no es accesible.</a:t>
            </a:r>
          </a:p>
          <a:p>
            <a:r>
              <a:rPr lang="es-CR" sz="1200" dirty="0">
                <a:latin typeface="Lato-Regular"/>
              </a:rPr>
              <a:t>b. Pauta 2.4: Navegación: Hay que pasar por todo el contenido para llegar a la</a:t>
            </a:r>
          </a:p>
          <a:p>
            <a:r>
              <a:rPr lang="es-CR" sz="1200" dirty="0">
                <a:latin typeface="Lato-Regular"/>
              </a:rPr>
              <a:t>información que ofrece la ventana.</a:t>
            </a:r>
          </a:p>
          <a:p>
            <a:r>
              <a:rPr lang="es-CR" sz="1400" dirty="0">
                <a:latin typeface="Lato-Regular"/>
              </a:rPr>
              <a:t>c. </a:t>
            </a:r>
            <a:r>
              <a:rPr lang="es-CR" sz="1200" dirty="0">
                <a:latin typeface="Lato-Regular"/>
              </a:rPr>
              <a:t>Pauta 1.3: </a:t>
            </a:r>
            <a:r>
              <a:rPr lang="es-CR" sz="1200" dirty="0" err="1">
                <a:latin typeface="Lato-Regular"/>
              </a:rPr>
              <a:t>Adap</a:t>
            </a:r>
            <a:r>
              <a:rPr lang="es-CR" sz="1200" dirty="0">
                <a:latin typeface="Lato-Regular"/>
              </a:rPr>
              <a:t> </a:t>
            </a:r>
            <a:r>
              <a:rPr lang="es-CR" sz="1400" dirty="0" err="1">
                <a:latin typeface="Lato-Regular"/>
              </a:rPr>
              <a:t>table</a:t>
            </a:r>
            <a:r>
              <a:rPr lang="es-CR" sz="1400" dirty="0">
                <a:latin typeface="Lato-Regular"/>
              </a:rPr>
              <a:t>: El orden de encabezados no es el correcto, salida del </a:t>
            </a:r>
            <a:r>
              <a:rPr lang="es-CR" sz="1400" dirty="0" smtClean="0">
                <a:latin typeface="Lato-Regular"/>
              </a:rPr>
              <a:t>2 al </a:t>
            </a:r>
            <a:r>
              <a:rPr lang="es-CR" sz="1400" dirty="0">
                <a:latin typeface="Lato-Regular"/>
              </a:rPr>
              <a:t>5.</a:t>
            </a:r>
          </a:p>
          <a:p>
            <a:r>
              <a:rPr lang="es-CR" sz="1200" b="1" dirty="0">
                <a:solidFill>
                  <a:srgbClr val="00B0F0"/>
                </a:solidFill>
                <a:latin typeface="Lato-Regular"/>
              </a:rPr>
              <a:t>8. Apartado Otras ofertas.</a:t>
            </a:r>
          </a:p>
          <a:p>
            <a:r>
              <a:rPr lang="es-CR" sz="1200" dirty="0">
                <a:latin typeface="Lato-Regular"/>
              </a:rPr>
              <a:t>a. Pauta 2.4: Navegación: Al ingresar el foco se va al final de la página.</a:t>
            </a:r>
          </a:p>
          <a:p>
            <a:r>
              <a:rPr lang="es-CR" sz="1200" dirty="0">
                <a:latin typeface="Lato-Regular"/>
              </a:rPr>
              <a:t>b. Pauta 1.1: Texto alternativo: Se repite el hallazgos con los botones que tienen por</a:t>
            </a:r>
          </a:p>
          <a:p>
            <a:r>
              <a:rPr lang="es-CR" sz="1200" dirty="0">
                <a:latin typeface="Lato-Regular"/>
              </a:rPr>
              <a:t>nombre incrementar y </a:t>
            </a:r>
            <a:r>
              <a:rPr lang="es-CR" sz="1200" dirty="0" err="1">
                <a:latin typeface="Lato-Regular"/>
              </a:rPr>
              <a:t>decrementar</a:t>
            </a:r>
            <a:r>
              <a:rPr lang="es-CR" sz="1200" dirty="0">
                <a:latin typeface="Lato-Regular"/>
              </a:rPr>
              <a:t>.</a:t>
            </a:r>
          </a:p>
          <a:p>
            <a:r>
              <a:rPr lang="es-CR" sz="1200" dirty="0">
                <a:latin typeface="Lato-Regular"/>
              </a:rPr>
              <a:t>c. Pauta 1.3: Adaptable: El orden de encabezados no es el correcto</a:t>
            </a:r>
            <a:r>
              <a:rPr lang="es-CR" sz="1200" dirty="0" smtClean="0">
                <a:latin typeface="Lato-Regular"/>
              </a:rPr>
              <a:t>.</a:t>
            </a:r>
            <a:endParaRPr lang="es-CR" sz="1200" dirty="0">
              <a:latin typeface="Calibri" panose="020F0502020204030204" pitchFamily="34" charset="0"/>
            </a:endParaRPr>
          </a:p>
          <a:p>
            <a:r>
              <a:rPr lang="es-CR" sz="1200" dirty="0">
                <a:latin typeface="Lato-Regular"/>
              </a:rPr>
              <a:t>d. Pauta 1.1: Texto alternativo: Se repite el hallazgo de las imágenes o gráficos sin</a:t>
            </a:r>
          </a:p>
          <a:p>
            <a:r>
              <a:rPr lang="es-CR" sz="1200" dirty="0">
                <a:latin typeface="Lato-Regular"/>
              </a:rPr>
              <a:t>descripción adecuada, si son decorativos no se ocultan al lector de pantalla.</a:t>
            </a:r>
          </a:p>
          <a:p>
            <a:r>
              <a:rPr lang="es-CR" sz="1200" dirty="0">
                <a:latin typeface="Lato-Regular"/>
              </a:rPr>
              <a:t>e. Pauta 3.1: Legible: El texto “descripción” se repite en todas las opciones pero no se</a:t>
            </a:r>
          </a:p>
          <a:p>
            <a:r>
              <a:rPr lang="es-CR" sz="1200" dirty="0">
                <a:latin typeface="Lato-Regular"/>
              </a:rPr>
              <a:t>comprende su finalidad.</a:t>
            </a:r>
            <a:endParaRPr lang="es-CR" sz="1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0225"/>
            <a:ext cx="59150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7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7637" y="258901"/>
            <a:ext cx="6096000" cy="63401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En apartado “enfoque por habilidades” </a:t>
            </a:r>
            <a:r>
              <a:rPr lang="es-CR" sz="1400" dirty="0">
                <a:latin typeface="Lato-Regular"/>
              </a:rPr>
              <a:t>el texto es incorrecto.</a:t>
            </a:r>
          </a:p>
          <a:p>
            <a:r>
              <a:rPr lang="es-CR" sz="1400" dirty="0">
                <a:latin typeface="Lato-Regular"/>
              </a:rPr>
              <a:t>a. Pauta 2.4: Navegación: Abre una ventana emergente que no se anuncia al lector </a:t>
            </a:r>
            <a:r>
              <a:rPr lang="es-CR" sz="1400" dirty="0" smtClean="0">
                <a:latin typeface="Lato-Regular"/>
              </a:rPr>
              <a:t>de pantalla </a:t>
            </a:r>
            <a:r>
              <a:rPr lang="es-CR" sz="1400" dirty="0">
                <a:latin typeface="Lato-Regular"/>
              </a:rPr>
              <a:t>acompañado de todos los hallazgos relacionados con este tipo </a:t>
            </a:r>
            <a:r>
              <a:rPr lang="es-CR" sz="1400" dirty="0" smtClean="0">
                <a:latin typeface="Lato-Regular"/>
              </a:rPr>
              <a:t>de ventanas</a:t>
            </a:r>
            <a:r>
              <a:rPr lang="es-CR" sz="1400" dirty="0">
                <a:latin typeface="Lato-Regular"/>
              </a:rPr>
              <a:t>.</a:t>
            </a:r>
          </a:p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6. Apoyos para el planeamiento. (visualmente aparece con la etiqueta Orientación)</a:t>
            </a:r>
          </a:p>
          <a:p>
            <a:r>
              <a:rPr lang="es-CR" sz="1400" dirty="0">
                <a:latin typeface="Lato-Regular"/>
              </a:rPr>
              <a:t>a. Pauta 1.1: Texto alternativo: Los elementos descargables de este apartado. </a:t>
            </a:r>
            <a:r>
              <a:rPr lang="es-CR" sz="1400" dirty="0" smtClean="0">
                <a:latin typeface="Lato-Regular"/>
              </a:rPr>
              <a:t>Las imágenes </a:t>
            </a:r>
            <a:r>
              <a:rPr lang="es-CR" sz="1400" dirty="0">
                <a:latin typeface="Lato-Regular"/>
              </a:rPr>
              <a:t>del </a:t>
            </a:r>
            <a:r>
              <a:rPr lang="es-CR" sz="1400" dirty="0" err="1">
                <a:latin typeface="Lato-Regular"/>
              </a:rPr>
              <a:t>pdf</a:t>
            </a:r>
            <a:r>
              <a:rPr lang="es-CR" sz="1400" dirty="0">
                <a:latin typeface="Lato-Regular"/>
              </a:rPr>
              <a:t> y los enlaces de descarga no están asociados como uno solo.</a:t>
            </a:r>
          </a:p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7. Apoyos para el planeamiento. (visualmente aparece con el nombre plantillas).</a:t>
            </a:r>
          </a:p>
          <a:p>
            <a:r>
              <a:rPr lang="es-CR" sz="1400" dirty="0">
                <a:latin typeface="Lato-Regular"/>
              </a:rPr>
              <a:t>a. Pauta 2.4: Navegación y Pauta 3.2: Previsible: El foco aparece al mitad </a:t>
            </a:r>
            <a:r>
              <a:rPr lang="es-CR" sz="1400" dirty="0" smtClean="0">
                <a:latin typeface="Lato-Regular"/>
              </a:rPr>
              <a:t>del contenido </a:t>
            </a:r>
            <a:r>
              <a:rPr lang="es-CR" sz="1400" dirty="0">
                <a:latin typeface="Lato-Regular"/>
              </a:rPr>
              <a:t>a la hora de ingresar</a:t>
            </a:r>
            <a:r>
              <a:rPr lang="es-CR" sz="1400" dirty="0" smtClean="0">
                <a:latin typeface="Lato-Regular"/>
              </a:rPr>
              <a:t>.</a:t>
            </a:r>
            <a:endParaRPr lang="es-CR" sz="1400" dirty="0">
              <a:latin typeface="Calibri" panose="020F0502020204030204" pitchFamily="34" charset="0"/>
            </a:endParaRPr>
          </a:p>
          <a:p>
            <a:r>
              <a:rPr lang="es-CR" sz="1400" dirty="0">
                <a:latin typeface="Lato-Regular"/>
              </a:rPr>
              <a:t>b. Pauta 2.4: Navegación: Las opciones de selección, tanto la de nivel </a:t>
            </a:r>
            <a:r>
              <a:rPr lang="es-CR" sz="1400" dirty="0" smtClean="0">
                <a:latin typeface="Lato-Regular"/>
              </a:rPr>
              <a:t>como, modalidad </a:t>
            </a:r>
            <a:r>
              <a:rPr lang="es-CR" sz="1400" dirty="0">
                <a:latin typeface="Lato-Regular"/>
              </a:rPr>
              <a:t>y demás opciones, tienen una etiqueta que se repite, solo se avisa </a:t>
            </a:r>
            <a:r>
              <a:rPr lang="es-CR" sz="1400" dirty="0" smtClean="0">
                <a:latin typeface="Lato-Regular"/>
              </a:rPr>
              <a:t>al lector </a:t>
            </a:r>
            <a:r>
              <a:rPr lang="es-CR" sz="1400" dirty="0">
                <a:latin typeface="Lato-Regular"/>
              </a:rPr>
              <a:t>de pantalla la palabra “seleccione” pero no que rubro. Hay que </a:t>
            </a:r>
            <a:r>
              <a:rPr lang="es-CR" sz="1400" dirty="0" smtClean="0">
                <a:latin typeface="Lato-Regular"/>
              </a:rPr>
              <a:t>seleccionar por </a:t>
            </a:r>
            <a:r>
              <a:rPr lang="es-CR" sz="1400" dirty="0">
                <a:latin typeface="Lato-Regular"/>
              </a:rPr>
              <a:t>lo menos el año para darse cuenta en cual cuadro de selección se está.</a:t>
            </a:r>
          </a:p>
          <a:p>
            <a:r>
              <a:rPr lang="es-CR" sz="1400" dirty="0">
                <a:latin typeface="Lato-Regular"/>
              </a:rPr>
              <a:t>c. Pauta 2.4: Navegación: El orden de encabezados es incorrecto.</a:t>
            </a:r>
          </a:p>
          <a:p>
            <a:r>
              <a:rPr lang="es-CR" sz="1400" dirty="0">
                <a:latin typeface="Lato-Regular"/>
              </a:rPr>
              <a:t>d. Pauta 2.4: Navegación: La página cada que se hace una búsqueda abre una </a:t>
            </a:r>
            <a:r>
              <a:rPr lang="es-CR" sz="1400" dirty="0" smtClean="0">
                <a:latin typeface="Lato-Regular"/>
              </a:rPr>
              <a:t>tabla con </a:t>
            </a:r>
            <a:r>
              <a:rPr lang="es-CR" sz="1400" dirty="0">
                <a:latin typeface="Lato-Regular"/>
              </a:rPr>
              <a:t>los resultados que es inaccesible, el foco queda atrapado en los títulos y </a:t>
            </a:r>
            <a:r>
              <a:rPr lang="es-CR" sz="1400" dirty="0" smtClean="0">
                <a:latin typeface="Lato-Regular"/>
              </a:rPr>
              <a:t>los mismos </a:t>
            </a:r>
            <a:r>
              <a:rPr lang="es-CR" sz="1400" dirty="0">
                <a:latin typeface="Lato-Regular"/>
              </a:rPr>
              <a:t>no están asociados a su contenido por lo que no se logra comprender </a:t>
            </a:r>
            <a:r>
              <a:rPr lang="es-CR" sz="1400" dirty="0" smtClean="0">
                <a:latin typeface="Lato-Regular"/>
              </a:rPr>
              <a:t>qué </a:t>
            </a:r>
            <a:r>
              <a:rPr lang="pt-BR" sz="1400" dirty="0" smtClean="0">
                <a:latin typeface="Lato-Regular"/>
              </a:rPr>
              <a:t>documento </a:t>
            </a:r>
            <a:r>
              <a:rPr lang="pt-BR" sz="1400" dirty="0">
                <a:latin typeface="Lato-Regular"/>
              </a:rPr>
              <a:t>o enlace </a:t>
            </a:r>
            <a:r>
              <a:rPr lang="pt-BR" sz="1400" dirty="0" err="1">
                <a:latin typeface="Lato-Regular"/>
              </a:rPr>
              <a:t>pertenece</a:t>
            </a:r>
            <a:r>
              <a:rPr lang="pt-BR" sz="1400" dirty="0">
                <a:latin typeface="Lato-Regular"/>
              </a:rPr>
              <a:t> a cada rubro.</a:t>
            </a:r>
          </a:p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8. Apartado ejemplos planeamiento. (visualmente tiene la etiqueta “videos”).</a:t>
            </a:r>
          </a:p>
          <a:p>
            <a:r>
              <a:rPr lang="es-CR" sz="1400" dirty="0">
                <a:latin typeface="Lato-Regular"/>
              </a:rPr>
              <a:t>a. Se repiten los hallazgos de ventanas emergentes.</a:t>
            </a:r>
          </a:p>
          <a:p>
            <a:r>
              <a:rPr lang="es-CR" sz="1400" dirty="0">
                <a:latin typeface="Lato-Regular"/>
              </a:rPr>
              <a:t>b. Pauta 1.1: Texto alternativo y Pauta 3.2: Previsible: Los enlaces de esta sección </a:t>
            </a:r>
            <a:r>
              <a:rPr lang="es-CR" sz="1400" dirty="0" smtClean="0">
                <a:latin typeface="Lato-Regular"/>
              </a:rPr>
              <a:t>no están </a:t>
            </a:r>
            <a:r>
              <a:rPr lang="es-CR" sz="1400" dirty="0">
                <a:latin typeface="Lato-Regular"/>
              </a:rPr>
              <a:t>debidamente etiquetados, no se avisa que son videos de </a:t>
            </a:r>
            <a:r>
              <a:rPr lang="es-CR" sz="1400" dirty="0" err="1">
                <a:latin typeface="Lato-Regular"/>
              </a:rPr>
              <a:t>youtube</a:t>
            </a:r>
            <a:r>
              <a:rPr lang="es-CR" sz="1400" dirty="0">
                <a:latin typeface="Lato-Regular"/>
              </a:rPr>
              <a:t> y que </a:t>
            </a:r>
            <a:r>
              <a:rPr lang="es-CR" sz="1400" dirty="0" smtClean="0">
                <a:latin typeface="Lato-Regular"/>
              </a:rPr>
              <a:t>se </a:t>
            </a:r>
            <a:r>
              <a:rPr lang="es-CR" sz="1400" dirty="0" err="1" smtClean="0">
                <a:latin typeface="Lato-Regular"/>
              </a:rPr>
              <a:t>redireccionará</a:t>
            </a:r>
            <a:r>
              <a:rPr lang="es-CR" sz="1400" dirty="0" smtClean="0">
                <a:latin typeface="Lato-Regular"/>
              </a:rPr>
              <a:t> </a:t>
            </a:r>
            <a:r>
              <a:rPr lang="es-CR" sz="1400" dirty="0">
                <a:latin typeface="Lato-Regular"/>
              </a:rPr>
              <a:t>a la página con el video.</a:t>
            </a:r>
            <a:endParaRPr lang="es-CR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895350"/>
            <a:ext cx="50768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5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114"/>
            <a:ext cx="12068175" cy="58959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717517" y="674148"/>
            <a:ext cx="431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>
                <a:solidFill>
                  <a:srgbClr val="0070C0"/>
                </a:solidFill>
              </a:rPr>
              <a:t>P</a:t>
            </a:r>
            <a:r>
              <a:rPr lang="es-CR" sz="1200" dirty="0" smtClean="0">
                <a:solidFill>
                  <a:srgbClr val="0070C0"/>
                </a:solidFill>
              </a:rPr>
              <a:t>oner title o </a:t>
            </a:r>
            <a:r>
              <a:rPr lang="es-CR" sz="1200" dirty="0" err="1" smtClean="0">
                <a:solidFill>
                  <a:srgbClr val="0070C0"/>
                </a:solidFill>
              </a:rPr>
              <a:t>alt</a:t>
            </a:r>
            <a:r>
              <a:rPr lang="es-CR" sz="1200" dirty="0" smtClean="0">
                <a:solidFill>
                  <a:srgbClr val="0070C0"/>
                </a:solidFill>
              </a:rPr>
              <a:t>.  Dar rol de </a:t>
            </a:r>
            <a:r>
              <a:rPr lang="es-CR" sz="1200" dirty="0" err="1" smtClean="0">
                <a:solidFill>
                  <a:srgbClr val="0070C0"/>
                </a:solidFill>
              </a:rPr>
              <a:t>Header</a:t>
            </a:r>
            <a:r>
              <a:rPr lang="es-CR" sz="1200" dirty="0" smtClean="0">
                <a:solidFill>
                  <a:srgbClr val="0070C0"/>
                </a:solidFill>
              </a:rPr>
              <a:t> (</a:t>
            </a:r>
            <a:r>
              <a:rPr lang="es-CR" sz="1200" dirty="0" err="1">
                <a:solidFill>
                  <a:srgbClr val="0070C0"/>
                </a:solidFill>
              </a:rPr>
              <a:t>w</a:t>
            </a:r>
            <a:r>
              <a:rPr lang="es-CR" sz="1200" dirty="0" err="1" smtClean="0">
                <a:solidFill>
                  <a:srgbClr val="0070C0"/>
                </a:solidFill>
              </a:rPr>
              <a:t>ai</a:t>
            </a:r>
            <a:r>
              <a:rPr lang="es-CR" sz="1200" dirty="0" smtClean="0">
                <a:solidFill>
                  <a:srgbClr val="0070C0"/>
                </a:solidFill>
              </a:rPr>
              <a:t>-aria)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270044" y="4990654"/>
            <a:ext cx="4538133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050" dirty="0">
                <a:latin typeface="Lato-Regular"/>
              </a:rPr>
              <a:t>Texto alternativo y Pauta 3.1: Legible: Los enlaces, son elementos </a:t>
            </a:r>
            <a:r>
              <a:rPr lang="es-CR" sz="1050" dirty="0" smtClean="0">
                <a:latin typeface="Lato-Regular"/>
              </a:rPr>
              <a:t>descargables que </a:t>
            </a:r>
            <a:r>
              <a:rPr lang="es-CR" sz="1050" dirty="0">
                <a:latin typeface="Lato-Regular"/>
              </a:rPr>
              <a:t>no están debidamente </a:t>
            </a:r>
            <a:r>
              <a:rPr lang="es-CR" sz="1050" dirty="0" smtClean="0">
                <a:latin typeface="Lato-Regular"/>
              </a:rPr>
              <a:t>etiquetados</a:t>
            </a:r>
          </a:p>
          <a:p>
            <a:endParaRPr lang="es-CR" sz="1050" dirty="0">
              <a:latin typeface="Lato-Regular"/>
            </a:endParaRPr>
          </a:p>
          <a:p>
            <a:r>
              <a:rPr lang="es-CR" sz="1200" b="1" dirty="0">
                <a:solidFill>
                  <a:srgbClr val="0070C0"/>
                </a:solidFill>
              </a:rPr>
              <a:t>Poner title o </a:t>
            </a:r>
            <a:r>
              <a:rPr lang="es-CR" sz="1200" b="1" dirty="0" err="1">
                <a:solidFill>
                  <a:srgbClr val="0070C0"/>
                </a:solidFill>
              </a:rPr>
              <a:t>alt</a:t>
            </a:r>
            <a:endParaRPr lang="es-CR" sz="1200" b="1" dirty="0"/>
          </a:p>
        </p:txBody>
      </p:sp>
      <p:sp>
        <p:nvSpPr>
          <p:cNvPr id="5" name="Rectángulo 4"/>
          <p:cNvSpPr/>
          <p:nvPr/>
        </p:nvSpPr>
        <p:spPr>
          <a:xfrm>
            <a:off x="6773333" y="1162603"/>
            <a:ext cx="451555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050" dirty="0">
                <a:latin typeface="Lato-Regular"/>
              </a:rPr>
              <a:t>Los botones no están correctamente</a:t>
            </a:r>
          </a:p>
          <a:p>
            <a:r>
              <a:rPr lang="es-CR" sz="1050" dirty="0">
                <a:latin typeface="Lato-Regular"/>
              </a:rPr>
              <a:t>Identificados. </a:t>
            </a:r>
            <a:r>
              <a:rPr lang="es-CR" sz="1200" b="1" dirty="0">
                <a:solidFill>
                  <a:srgbClr val="0070C0"/>
                </a:solidFill>
              </a:rPr>
              <a:t>Dar rol de botones (</a:t>
            </a:r>
            <a:r>
              <a:rPr lang="es-CR" sz="1200" b="1" dirty="0" err="1" smtClean="0">
                <a:solidFill>
                  <a:srgbClr val="0070C0"/>
                </a:solidFill>
              </a:rPr>
              <a:t>wai</a:t>
            </a:r>
            <a:r>
              <a:rPr lang="es-CR" sz="1200" b="1" dirty="0" smtClean="0">
                <a:solidFill>
                  <a:srgbClr val="0070C0"/>
                </a:solidFill>
              </a:rPr>
              <a:t>-aria)</a:t>
            </a:r>
            <a:endParaRPr lang="es-CR" sz="1200" b="1" dirty="0">
              <a:solidFill>
                <a:srgbClr val="0070C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09937" y="5460013"/>
            <a:ext cx="431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rgbClr val="0070C0"/>
                </a:solidFill>
              </a:rPr>
              <a:t>Crear secciones.  Una para la descripción y otra para los botones de la derecha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270043" y="5741660"/>
            <a:ext cx="453813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050" dirty="0" smtClean="0">
                <a:latin typeface="Lato-Regular"/>
              </a:rPr>
              <a:t>Texto </a:t>
            </a:r>
            <a:r>
              <a:rPr lang="es-CR" sz="1050" dirty="0">
                <a:latin typeface="Lato-Regular"/>
              </a:rPr>
              <a:t>alternativo y Pauta 3.1: Legible: “gráfico </a:t>
            </a:r>
            <a:r>
              <a:rPr lang="es-CR" sz="1050" dirty="0" err="1">
                <a:latin typeface="Lato-Regular"/>
              </a:rPr>
              <a:t>cliqueable</a:t>
            </a:r>
            <a:r>
              <a:rPr lang="es-CR" sz="1050" dirty="0">
                <a:latin typeface="Lato-Regular"/>
              </a:rPr>
              <a:t>” no es una </a:t>
            </a:r>
            <a:r>
              <a:rPr lang="es-CR" sz="1050" dirty="0" smtClean="0">
                <a:latin typeface="Lato-Regular"/>
              </a:rPr>
              <a:t>etiqueta correcta </a:t>
            </a:r>
            <a:r>
              <a:rPr lang="es-CR" sz="1050" dirty="0">
                <a:latin typeface="Lato-Regular"/>
              </a:rPr>
              <a:t>para un elemento de interacción</a:t>
            </a:r>
            <a:r>
              <a:rPr lang="es-CR" sz="1050" dirty="0" smtClean="0">
                <a:latin typeface="Lato-Regular"/>
              </a:rPr>
              <a:t>.</a:t>
            </a:r>
          </a:p>
          <a:p>
            <a:r>
              <a:rPr lang="es-CR" sz="1050" b="1" dirty="0" smtClean="0">
                <a:solidFill>
                  <a:srgbClr val="0070C0"/>
                </a:solidFill>
              </a:rPr>
              <a:t>Se cambia por las etiquetas correctas</a:t>
            </a:r>
            <a:endParaRPr lang="es-CR" sz="1050" b="1" dirty="0"/>
          </a:p>
        </p:txBody>
      </p:sp>
    </p:spTree>
    <p:extLst>
      <p:ext uri="{BB962C8B-B14F-4D97-AF65-F5344CB8AC3E}">
        <p14:creationId xmlns:p14="http://schemas.microsoft.com/office/powerpoint/2010/main" val="5400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333375"/>
            <a:ext cx="10429875" cy="61912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384060" y="6069611"/>
            <a:ext cx="431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rgbClr val="0070C0"/>
                </a:solidFill>
              </a:rPr>
              <a:t>Crear secciones.  Una para la descripción y otra para los botones de la derecha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225775" y="333375"/>
            <a:ext cx="431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>
                <a:solidFill>
                  <a:srgbClr val="0070C0"/>
                </a:solidFill>
              </a:rPr>
              <a:t>P</a:t>
            </a:r>
            <a:r>
              <a:rPr lang="es-CR" sz="1200" dirty="0" smtClean="0">
                <a:solidFill>
                  <a:srgbClr val="0070C0"/>
                </a:solidFill>
              </a:rPr>
              <a:t>oner title o </a:t>
            </a:r>
            <a:r>
              <a:rPr lang="es-CR" sz="1200" dirty="0" err="1" smtClean="0">
                <a:solidFill>
                  <a:srgbClr val="0070C0"/>
                </a:solidFill>
              </a:rPr>
              <a:t>alt</a:t>
            </a:r>
            <a:r>
              <a:rPr lang="es-CR" sz="1200" dirty="0" smtClean="0">
                <a:solidFill>
                  <a:srgbClr val="0070C0"/>
                </a:solidFill>
              </a:rPr>
              <a:t>.  Dar rol de </a:t>
            </a:r>
            <a:r>
              <a:rPr lang="es-CR" sz="1200" dirty="0" err="1" smtClean="0">
                <a:solidFill>
                  <a:srgbClr val="0070C0"/>
                </a:solidFill>
              </a:rPr>
              <a:t>Header</a:t>
            </a:r>
            <a:r>
              <a:rPr lang="es-CR" sz="1200" dirty="0" smtClean="0">
                <a:solidFill>
                  <a:srgbClr val="0070C0"/>
                </a:solidFill>
              </a:rPr>
              <a:t> (</a:t>
            </a:r>
            <a:r>
              <a:rPr lang="es-CR" sz="1200" dirty="0" err="1">
                <a:solidFill>
                  <a:srgbClr val="0070C0"/>
                </a:solidFill>
              </a:rPr>
              <a:t>w</a:t>
            </a:r>
            <a:r>
              <a:rPr lang="es-CR" sz="1200" dirty="0" err="1" smtClean="0">
                <a:solidFill>
                  <a:srgbClr val="0070C0"/>
                </a:solidFill>
              </a:rPr>
              <a:t>ai</a:t>
            </a:r>
            <a:r>
              <a:rPr lang="es-CR" sz="1200" dirty="0" smtClean="0">
                <a:solidFill>
                  <a:srgbClr val="0070C0"/>
                </a:solidFill>
              </a:rPr>
              <a:t>-aria)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787661" y="1800725"/>
            <a:ext cx="4935416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CR" dirty="0">
                <a:latin typeface="Lato-Regular"/>
              </a:rPr>
              <a:t>Pauta 2.4: Navegación: El foco al entrar a la página se ubica a la mitad del párrafo de la</a:t>
            </a:r>
          </a:p>
          <a:p>
            <a:r>
              <a:rPr lang="es-CR" dirty="0">
                <a:latin typeface="Lato-Regular"/>
              </a:rPr>
              <a:t>descripción y no al inicio de la página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Usar secciones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y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class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="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nav-item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“ de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bootstrap</a:t>
            </a:r>
            <a:endParaRPr lang="es-CR" dirty="0" smtClean="0">
              <a:solidFill>
                <a:srgbClr val="0070C0"/>
              </a:solidFill>
              <a:latin typeface="Lato-Regular"/>
            </a:endParaRPr>
          </a:p>
          <a:p>
            <a:r>
              <a:rPr lang="es-CR" dirty="0" smtClean="0">
                <a:latin typeface="Lato-Regular"/>
              </a:rPr>
              <a:t>2</a:t>
            </a:r>
            <a:r>
              <a:rPr lang="es-CR" dirty="0">
                <a:latin typeface="Lato-Regular"/>
              </a:rPr>
              <a:t>. Pauta 2.4: Navegación y Pauta 3.1: Legible: Tiene espacios en blanco entre las últimas dos</a:t>
            </a:r>
          </a:p>
          <a:p>
            <a:r>
              <a:rPr lang="es-CR" dirty="0">
                <a:latin typeface="Lato-Regular"/>
              </a:rPr>
              <a:t>opciones que confunden la navegación con el lector de pantalla</a:t>
            </a:r>
            <a:r>
              <a:rPr lang="es-CR" dirty="0" smtClean="0">
                <a:latin typeface="Lato-Regular"/>
              </a:rPr>
              <a:t>.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Revisa orden de los div</a:t>
            </a:r>
            <a:endParaRPr lang="es-CR" dirty="0">
              <a:latin typeface="Calibri" panose="020F0502020204030204" pitchFamily="34" charset="0"/>
            </a:endParaRPr>
          </a:p>
          <a:p>
            <a:r>
              <a:rPr lang="es-CR" dirty="0">
                <a:latin typeface="Lato-Regular"/>
              </a:rPr>
              <a:t>3. Pauta 2.4: Navegación y Pauta 3.1: Legible: Tiene varias opciones deshabilitadas que no </a:t>
            </a:r>
            <a:r>
              <a:rPr lang="es-CR" dirty="0" smtClean="0">
                <a:latin typeface="Lato-Regular"/>
              </a:rPr>
              <a:t>se anuncian </a:t>
            </a:r>
            <a:r>
              <a:rPr lang="es-CR" dirty="0">
                <a:latin typeface="Lato-Regular"/>
              </a:rPr>
              <a:t>que están deshabilitadas al lector de pantallas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Incluir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alt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 o title para indicar que están deshabilitadas</a:t>
            </a:r>
            <a:endParaRPr lang="es-CR" dirty="0">
              <a:solidFill>
                <a:srgbClr val="0070C0"/>
              </a:solidFill>
              <a:latin typeface="La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47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697" b="1410"/>
          <a:stretch/>
        </p:blipFill>
        <p:spPr>
          <a:xfrm>
            <a:off x="386495" y="539262"/>
            <a:ext cx="11419009" cy="552156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20952" y="6084277"/>
            <a:ext cx="431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rgbClr val="0070C0"/>
                </a:solidFill>
              </a:rPr>
              <a:t>Crear secciones.  Una para la descripción y otra para los botones de la derecha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779430" y="515816"/>
            <a:ext cx="431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>
                <a:solidFill>
                  <a:srgbClr val="0070C0"/>
                </a:solidFill>
              </a:rPr>
              <a:t>P</a:t>
            </a:r>
            <a:r>
              <a:rPr lang="es-CR" sz="1200" dirty="0" smtClean="0">
                <a:solidFill>
                  <a:srgbClr val="0070C0"/>
                </a:solidFill>
              </a:rPr>
              <a:t>oner title o </a:t>
            </a:r>
            <a:r>
              <a:rPr lang="es-CR" sz="1200" dirty="0" err="1" smtClean="0">
                <a:solidFill>
                  <a:srgbClr val="0070C0"/>
                </a:solidFill>
              </a:rPr>
              <a:t>alt</a:t>
            </a:r>
            <a:r>
              <a:rPr lang="es-CR" sz="1200" dirty="0" smtClean="0">
                <a:solidFill>
                  <a:srgbClr val="0070C0"/>
                </a:solidFill>
              </a:rPr>
              <a:t>.  Dar rol de </a:t>
            </a:r>
            <a:r>
              <a:rPr lang="es-CR" sz="1200" dirty="0" err="1" smtClean="0">
                <a:solidFill>
                  <a:srgbClr val="0070C0"/>
                </a:solidFill>
              </a:rPr>
              <a:t>Header</a:t>
            </a:r>
            <a:r>
              <a:rPr lang="es-CR" sz="1200" dirty="0" smtClean="0">
                <a:solidFill>
                  <a:srgbClr val="0070C0"/>
                </a:solidFill>
              </a:rPr>
              <a:t> (</a:t>
            </a:r>
            <a:r>
              <a:rPr lang="es-CR" sz="1200" dirty="0" err="1">
                <a:solidFill>
                  <a:srgbClr val="0070C0"/>
                </a:solidFill>
              </a:rPr>
              <a:t>w</a:t>
            </a:r>
            <a:r>
              <a:rPr lang="es-CR" sz="1200" dirty="0" err="1" smtClean="0">
                <a:solidFill>
                  <a:srgbClr val="0070C0"/>
                </a:solidFill>
              </a:rPr>
              <a:t>ai</a:t>
            </a:r>
            <a:r>
              <a:rPr lang="es-CR" sz="1200" dirty="0" smtClean="0">
                <a:solidFill>
                  <a:srgbClr val="0070C0"/>
                </a:solidFill>
              </a:rPr>
              <a:t>-aria)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68827" y="1021352"/>
            <a:ext cx="6096000" cy="5632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R" dirty="0">
                <a:latin typeface="Lato-Regular"/>
              </a:rPr>
              <a:t>Pauta 2.4: Navegación: Al ingresar a la página el foco se pierde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Usar secciones y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class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="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nav-item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“ de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bootstrap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 y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focus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()de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js</a:t>
            </a:r>
            <a:endParaRPr lang="es-CR" dirty="0">
              <a:latin typeface="Lato-Regular"/>
            </a:endParaRPr>
          </a:p>
          <a:p>
            <a:r>
              <a:rPr lang="es-CR" dirty="0">
                <a:latin typeface="Lato-Regular"/>
              </a:rPr>
              <a:t>2. Pauta 1.4: Distinguible: El uso del color no es accesible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Corresponde a diseño</a:t>
            </a:r>
          </a:p>
          <a:p>
            <a:r>
              <a:rPr lang="es-CR" dirty="0">
                <a:latin typeface="Lato-Regular"/>
              </a:rPr>
              <a:t>3. Pauta 3.1: Legible: Tiene espacios en blanco entre los elementos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Revisar si hay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divs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 vacíos</a:t>
            </a:r>
            <a:endParaRPr lang="es-CR" dirty="0">
              <a:latin typeface="Lato-Regular"/>
            </a:endParaRPr>
          </a:p>
          <a:p>
            <a:r>
              <a:rPr lang="es-CR" dirty="0">
                <a:latin typeface="Lato-Regular"/>
              </a:rPr>
              <a:t>4. Pauta 2.4: Navegación: El botón que el lector percibe como “referenciar colegios </a:t>
            </a:r>
            <a:r>
              <a:rPr lang="es-CR" dirty="0" err="1">
                <a:latin typeface="Lato-Regular"/>
              </a:rPr>
              <a:t>gespro</a:t>
            </a:r>
            <a:r>
              <a:rPr lang="es-CR" dirty="0" smtClean="0">
                <a:latin typeface="Lato-Regular"/>
              </a:rPr>
              <a:t>”, no </a:t>
            </a:r>
            <a:r>
              <a:rPr lang="es-CR" dirty="0">
                <a:latin typeface="Lato-Regular"/>
              </a:rPr>
              <a:t>lleva a ninguna parte. Dice página en progreso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No lo ubiqué</a:t>
            </a:r>
            <a:endParaRPr lang="es-CR" dirty="0">
              <a:latin typeface="Lato-Regular"/>
            </a:endParaRPr>
          </a:p>
          <a:p>
            <a:r>
              <a:rPr lang="es-CR" dirty="0">
                <a:latin typeface="Lato-Regular"/>
              </a:rPr>
              <a:t>5. Pauta 2.4: Navegación: El botón o enlace que lleva a la página “El Proyecto </a:t>
            </a:r>
            <a:r>
              <a:rPr lang="es-CR" dirty="0" smtClean="0">
                <a:latin typeface="Lato-Regular"/>
              </a:rPr>
              <a:t>Conectándonos MEP-FQT</a:t>
            </a:r>
            <a:r>
              <a:rPr lang="es-CR" dirty="0">
                <a:latin typeface="Lato-Regular"/>
              </a:rPr>
              <a:t>” no esta debidamente etiquetado y no avisa que será </a:t>
            </a:r>
            <a:r>
              <a:rPr lang="es-CR" dirty="0" err="1">
                <a:latin typeface="Lato-Regular"/>
              </a:rPr>
              <a:t>redireccionado</a:t>
            </a:r>
            <a:r>
              <a:rPr lang="es-CR" dirty="0">
                <a:latin typeface="Lato-Regular"/>
              </a:rPr>
              <a:t> a </a:t>
            </a:r>
            <a:r>
              <a:rPr lang="es-CR" dirty="0" smtClean="0">
                <a:latin typeface="Lato-Regular"/>
              </a:rPr>
              <a:t>dicha página.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Colocar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Alt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 o title.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Ej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: &lt;a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href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=“new1.htm” title=“Leer más sobre ‘Título noticia’”&gt; Leer más &lt;/a&gt;</a:t>
            </a:r>
            <a:endParaRPr lang="es-CR" dirty="0">
              <a:latin typeface="Lato-Regular"/>
            </a:endParaRPr>
          </a:p>
          <a:p>
            <a:r>
              <a:rPr lang="es-CR" dirty="0">
                <a:latin typeface="Lato-Regular"/>
              </a:rPr>
              <a:t>6. Pauta 1.3: Adaptable: Todas las opciones están mal etiquetadas, gráfico </a:t>
            </a:r>
            <a:r>
              <a:rPr lang="es-CR" dirty="0" err="1">
                <a:latin typeface="Lato-Regular"/>
              </a:rPr>
              <a:t>clickable</a:t>
            </a:r>
            <a:r>
              <a:rPr lang="es-CR" dirty="0">
                <a:latin typeface="Lato-Regular"/>
              </a:rPr>
              <a:t>, no </a:t>
            </a:r>
            <a:r>
              <a:rPr lang="es-CR" dirty="0" smtClean="0">
                <a:latin typeface="Lato-Regular"/>
              </a:rPr>
              <a:t>es una </a:t>
            </a:r>
            <a:r>
              <a:rPr lang="es-CR" dirty="0">
                <a:latin typeface="Lato-Regular"/>
              </a:rPr>
              <a:t>etiqueta correcta para identificar elementos de interacción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Cambiar por las etiquetas correctas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R" altLang="es-CR" sz="1000" b="0" i="0" u="none" strike="noStrike" cap="none" normalizeH="0" baseline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focus</a:t>
            </a:r>
            <a:r>
              <a:rPr kumimoji="0" lang="es-CR" altLang="es-CR" sz="1000" b="0" i="0" u="none" strike="noStrike" cap="none" normalizeH="0" baseline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kumimoji="0" lang="es-CR" altLang="es-C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R" altLang="es-C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55"/>
          <a:stretch/>
        </p:blipFill>
        <p:spPr>
          <a:xfrm>
            <a:off x="299854" y="820614"/>
            <a:ext cx="11592291" cy="530604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86490" y="5130200"/>
            <a:ext cx="431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rgbClr val="0070C0"/>
                </a:solidFill>
              </a:rPr>
              <a:t>Crear secciones.  Una para la descripción y otra para los botones de la derecha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623732" y="682114"/>
            <a:ext cx="431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>
                <a:solidFill>
                  <a:srgbClr val="0070C0"/>
                </a:solidFill>
              </a:rPr>
              <a:t>P</a:t>
            </a:r>
            <a:r>
              <a:rPr lang="es-CR" sz="1200" dirty="0" smtClean="0">
                <a:solidFill>
                  <a:srgbClr val="0070C0"/>
                </a:solidFill>
              </a:rPr>
              <a:t>oner title o </a:t>
            </a:r>
            <a:r>
              <a:rPr lang="es-CR" sz="1200" dirty="0" err="1" smtClean="0">
                <a:solidFill>
                  <a:srgbClr val="0070C0"/>
                </a:solidFill>
              </a:rPr>
              <a:t>alt</a:t>
            </a:r>
            <a:r>
              <a:rPr lang="es-CR" sz="1200" dirty="0" smtClean="0">
                <a:solidFill>
                  <a:srgbClr val="0070C0"/>
                </a:solidFill>
              </a:rPr>
              <a:t>.  Dar rol de </a:t>
            </a:r>
            <a:r>
              <a:rPr lang="es-CR" sz="1200" dirty="0" err="1" smtClean="0">
                <a:solidFill>
                  <a:srgbClr val="0070C0"/>
                </a:solidFill>
              </a:rPr>
              <a:t>Header</a:t>
            </a:r>
            <a:r>
              <a:rPr lang="es-CR" sz="1200" dirty="0" smtClean="0">
                <a:solidFill>
                  <a:srgbClr val="0070C0"/>
                </a:solidFill>
              </a:rPr>
              <a:t> (</a:t>
            </a:r>
            <a:r>
              <a:rPr lang="es-CR" sz="1200" dirty="0" err="1">
                <a:solidFill>
                  <a:srgbClr val="0070C0"/>
                </a:solidFill>
              </a:rPr>
              <a:t>w</a:t>
            </a:r>
            <a:r>
              <a:rPr lang="es-CR" sz="1200" dirty="0" err="1" smtClean="0">
                <a:solidFill>
                  <a:srgbClr val="0070C0"/>
                </a:solidFill>
              </a:rPr>
              <a:t>ai</a:t>
            </a:r>
            <a:r>
              <a:rPr lang="es-CR" sz="1200" dirty="0" smtClean="0">
                <a:solidFill>
                  <a:srgbClr val="0070C0"/>
                </a:solidFill>
              </a:rPr>
              <a:t>-aria)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796845" y="353070"/>
            <a:ext cx="60960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R" sz="1400" dirty="0">
                <a:latin typeface="Lato-Regular"/>
              </a:rPr>
              <a:t>1. Pauta 2.4: Navegación y 3.2: Previsible: Al ingresar el foco se pone a la mitad de </a:t>
            </a:r>
            <a:r>
              <a:rPr lang="es-CR" sz="1400" dirty="0" smtClean="0">
                <a:latin typeface="Lato-Regular"/>
              </a:rPr>
              <a:t>la descripción. 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Usar secciones y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class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="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nav-item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“ de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bootstrap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 y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focus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()de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js</a:t>
            </a:r>
            <a:endParaRPr lang="es-CR" sz="1400" dirty="0">
              <a:latin typeface="Lato-Regular"/>
            </a:endParaRPr>
          </a:p>
          <a:p>
            <a:r>
              <a:rPr lang="es-CR" sz="1400" dirty="0" smtClean="0">
                <a:latin typeface="Lato-Regular"/>
              </a:rPr>
              <a:t>2</a:t>
            </a:r>
            <a:r>
              <a:rPr lang="es-CR" sz="1400" dirty="0">
                <a:latin typeface="Lato-Regular"/>
              </a:rPr>
              <a:t>. Pauta 1.1: Texto alternativo: Todas las opciones están mal etiquetadas, gráfico </a:t>
            </a:r>
            <a:r>
              <a:rPr lang="es-CR" sz="1400" dirty="0" err="1" smtClean="0">
                <a:latin typeface="Lato-Regular"/>
              </a:rPr>
              <a:t>clickable</a:t>
            </a:r>
            <a:r>
              <a:rPr lang="es-CR" sz="1400" dirty="0" smtClean="0">
                <a:latin typeface="Lato-Regular"/>
              </a:rPr>
              <a:t>, no </a:t>
            </a:r>
            <a:r>
              <a:rPr lang="es-CR" sz="1400" dirty="0">
                <a:latin typeface="Lato-Regular"/>
              </a:rPr>
              <a:t>es una etiqueta correcta para identificar elementos de interacción</a:t>
            </a:r>
            <a:r>
              <a:rPr lang="es-CR" sz="1400" dirty="0" smtClean="0">
                <a:latin typeface="Lato-Regular"/>
              </a:rPr>
              <a:t>. 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Cambiar por las etiquetas correctas </a:t>
            </a:r>
          </a:p>
        </p:txBody>
      </p:sp>
    </p:spTree>
    <p:extLst>
      <p:ext uri="{BB962C8B-B14F-4D97-AF65-F5344CB8AC3E}">
        <p14:creationId xmlns:p14="http://schemas.microsoft.com/office/powerpoint/2010/main" val="39412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675"/>
          <a:stretch/>
        </p:blipFill>
        <p:spPr>
          <a:xfrm>
            <a:off x="656492" y="961291"/>
            <a:ext cx="10976506" cy="512298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56492" y="6107721"/>
            <a:ext cx="431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rgbClr val="0070C0"/>
                </a:solidFill>
              </a:rPr>
              <a:t>Crear secciones.  Una para la descripción y otra para los botones de la derecha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340452" y="1608239"/>
            <a:ext cx="4316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>
                <a:solidFill>
                  <a:srgbClr val="0070C0"/>
                </a:solidFill>
              </a:rPr>
              <a:t>P</a:t>
            </a:r>
            <a:r>
              <a:rPr lang="es-CR" sz="1600" dirty="0" smtClean="0">
                <a:solidFill>
                  <a:srgbClr val="0070C0"/>
                </a:solidFill>
              </a:rPr>
              <a:t>oner title o </a:t>
            </a:r>
            <a:r>
              <a:rPr lang="es-CR" sz="1600" dirty="0" err="1" smtClean="0">
                <a:solidFill>
                  <a:srgbClr val="0070C0"/>
                </a:solidFill>
              </a:rPr>
              <a:t>alt</a:t>
            </a:r>
            <a:r>
              <a:rPr lang="es-CR" sz="1600" dirty="0" smtClean="0">
                <a:solidFill>
                  <a:srgbClr val="0070C0"/>
                </a:solidFill>
              </a:rPr>
              <a:t>.  Dar rol de </a:t>
            </a:r>
            <a:r>
              <a:rPr lang="es-CR" sz="1600" dirty="0" err="1" smtClean="0">
                <a:solidFill>
                  <a:srgbClr val="0070C0"/>
                </a:solidFill>
              </a:rPr>
              <a:t>Header</a:t>
            </a:r>
            <a:r>
              <a:rPr lang="es-CR" sz="1600" dirty="0" smtClean="0">
                <a:solidFill>
                  <a:srgbClr val="0070C0"/>
                </a:solidFill>
              </a:rPr>
              <a:t> (</a:t>
            </a:r>
            <a:r>
              <a:rPr lang="es-CR" sz="1600" dirty="0" err="1">
                <a:solidFill>
                  <a:srgbClr val="0070C0"/>
                </a:solidFill>
              </a:rPr>
              <a:t>w</a:t>
            </a:r>
            <a:r>
              <a:rPr lang="es-CR" sz="1600" dirty="0" err="1" smtClean="0">
                <a:solidFill>
                  <a:srgbClr val="0070C0"/>
                </a:solidFill>
              </a:rPr>
              <a:t>ai</a:t>
            </a:r>
            <a:r>
              <a:rPr lang="es-CR" sz="1600" dirty="0" smtClean="0">
                <a:solidFill>
                  <a:srgbClr val="0070C0"/>
                </a:solidFill>
              </a:rPr>
              <a:t>-aria)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849815" y="5391778"/>
            <a:ext cx="609600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R" sz="1400" dirty="0">
                <a:latin typeface="Lato-Regular"/>
              </a:rPr>
              <a:t>1. Pauta 2.4: Navegación: El foco, al ingresar, aparece a la mitad de la descripción</a:t>
            </a:r>
            <a:r>
              <a:rPr lang="es-CR" sz="1400" dirty="0" smtClean="0">
                <a:latin typeface="Lato-Regular"/>
              </a:rPr>
              <a:t>.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 Usar secciones y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class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="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nav-item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“ de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bootstrap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 y </a:t>
            </a:r>
            <a:r>
              <a:rPr lang="es-CR" sz="1400" dirty="0" err="1">
                <a:solidFill>
                  <a:srgbClr val="0070C0"/>
                </a:solidFill>
                <a:latin typeface="Lato-Regular"/>
              </a:rPr>
              <a:t>focus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()de </a:t>
            </a:r>
            <a:r>
              <a:rPr lang="es-CR" sz="1400" dirty="0" err="1" smtClean="0">
                <a:solidFill>
                  <a:srgbClr val="0070C0"/>
                </a:solidFill>
                <a:latin typeface="Lato-Regular"/>
              </a:rPr>
              <a:t>js</a:t>
            </a:r>
            <a:endParaRPr lang="es-CR" sz="1400" dirty="0">
              <a:latin typeface="Lato-Regular"/>
            </a:endParaRPr>
          </a:p>
          <a:p>
            <a:r>
              <a:rPr lang="es-CR" sz="1400" dirty="0">
                <a:latin typeface="Lato-Regular"/>
              </a:rPr>
              <a:t>2. Pauta 1.1: Texto alternativo: El enlace desarrollo, no está debidamente etiquetado</a:t>
            </a:r>
            <a:r>
              <a:rPr lang="es-CR" sz="1400" dirty="0" smtClean="0">
                <a:latin typeface="Lato-Regular"/>
              </a:rPr>
              <a:t>.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 Cambiar por las </a:t>
            </a:r>
            <a:r>
              <a:rPr lang="es-CR" sz="1400" dirty="0" smtClean="0">
                <a:solidFill>
                  <a:srgbClr val="0070C0"/>
                </a:solidFill>
                <a:latin typeface="Lato-Regular"/>
              </a:rPr>
              <a:t>etiqueta correcta </a:t>
            </a:r>
            <a:endParaRPr lang="es-CR" sz="1400" dirty="0">
              <a:latin typeface="Lato-Regular"/>
            </a:endParaRPr>
          </a:p>
          <a:p>
            <a:r>
              <a:rPr lang="es-CR" sz="1400" dirty="0">
                <a:latin typeface="Lato-Regular"/>
              </a:rPr>
              <a:t>3. Pauta 1.1: Texto alternativo: Los distintos botones y o apartados no están </a:t>
            </a:r>
            <a:r>
              <a:rPr lang="es-CR" sz="1400" dirty="0" smtClean="0">
                <a:latin typeface="Lato-Regular"/>
              </a:rPr>
              <a:t>bien etiquetados. </a:t>
            </a:r>
            <a:r>
              <a:rPr lang="es-CR" sz="1400" dirty="0">
                <a:solidFill>
                  <a:srgbClr val="0070C0"/>
                </a:solidFill>
                <a:latin typeface="Lato-Regular"/>
              </a:rPr>
              <a:t>Cambiar por las etiquetas correctas </a:t>
            </a:r>
            <a:r>
              <a:rPr lang="es-CR" sz="1400" dirty="0" smtClean="0">
                <a:solidFill>
                  <a:srgbClr val="0070C0"/>
                </a:solidFill>
                <a:latin typeface="Lato-Regular"/>
              </a:rPr>
              <a:t>(con </a:t>
            </a:r>
            <a:r>
              <a:rPr lang="es-CR" sz="1400" dirty="0" err="1" smtClean="0">
                <a:solidFill>
                  <a:srgbClr val="0070C0"/>
                </a:solidFill>
                <a:latin typeface="Lato-Regular"/>
              </a:rPr>
              <a:t>alt</a:t>
            </a:r>
            <a:r>
              <a:rPr lang="es-CR" sz="1400" dirty="0" smtClean="0">
                <a:solidFill>
                  <a:srgbClr val="0070C0"/>
                </a:solidFill>
                <a:latin typeface="Lato-Regular"/>
              </a:rPr>
              <a:t> o title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8833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9" y="354623"/>
            <a:ext cx="11488982" cy="594162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551721" y="6104780"/>
            <a:ext cx="4316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 smtClean="0">
                <a:solidFill>
                  <a:srgbClr val="0070C0"/>
                </a:solidFill>
              </a:rPr>
              <a:t>Crear secciones.  Una para la descripción y otra para los botones de la derecha</a:t>
            </a:r>
            <a:endParaRPr lang="es-CR" sz="1600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588563" y="354623"/>
            <a:ext cx="4316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200" dirty="0">
                <a:solidFill>
                  <a:srgbClr val="0070C0"/>
                </a:solidFill>
              </a:rPr>
              <a:t>P</a:t>
            </a:r>
            <a:r>
              <a:rPr lang="es-CR" sz="1200" dirty="0" smtClean="0">
                <a:solidFill>
                  <a:srgbClr val="0070C0"/>
                </a:solidFill>
              </a:rPr>
              <a:t>oner title o </a:t>
            </a:r>
            <a:r>
              <a:rPr lang="es-CR" sz="1200" dirty="0" err="1" smtClean="0">
                <a:solidFill>
                  <a:srgbClr val="0070C0"/>
                </a:solidFill>
              </a:rPr>
              <a:t>alt</a:t>
            </a:r>
            <a:r>
              <a:rPr lang="es-CR" sz="1200" dirty="0" smtClean="0">
                <a:solidFill>
                  <a:srgbClr val="0070C0"/>
                </a:solidFill>
              </a:rPr>
              <a:t>.  Dar rol de </a:t>
            </a:r>
            <a:r>
              <a:rPr lang="es-CR" sz="1200" dirty="0" err="1" smtClean="0">
                <a:solidFill>
                  <a:srgbClr val="0070C0"/>
                </a:solidFill>
              </a:rPr>
              <a:t>Header</a:t>
            </a:r>
            <a:r>
              <a:rPr lang="es-CR" sz="1200" dirty="0" smtClean="0">
                <a:solidFill>
                  <a:srgbClr val="0070C0"/>
                </a:solidFill>
              </a:rPr>
              <a:t> (</a:t>
            </a:r>
            <a:r>
              <a:rPr lang="es-CR" sz="1200" dirty="0" err="1">
                <a:solidFill>
                  <a:srgbClr val="0070C0"/>
                </a:solidFill>
              </a:rPr>
              <a:t>w</a:t>
            </a:r>
            <a:r>
              <a:rPr lang="es-CR" sz="1200" dirty="0" err="1" smtClean="0">
                <a:solidFill>
                  <a:srgbClr val="0070C0"/>
                </a:solidFill>
              </a:rPr>
              <a:t>ai</a:t>
            </a:r>
            <a:r>
              <a:rPr lang="es-CR" sz="1200" dirty="0" smtClean="0">
                <a:solidFill>
                  <a:srgbClr val="0070C0"/>
                </a:solidFill>
              </a:rPr>
              <a:t>-aria)</a:t>
            </a:r>
            <a:endParaRPr lang="es-CR" sz="1200" dirty="0">
              <a:solidFill>
                <a:srgbClr val="0070C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193323" y="690545"/>
            <a:ext cx="6096000" cy="563231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CR" dirty="0">
                <a:latin typeface="Lato-Regular"/>
              </a:rPr>
              <a:t>1. Pauta 2.4: Navegación y Pauta 3.2: Previsible: El foco aparece a la mitad del contenido </a:t>
            </a:r>
            <a:r>
              <a:rPr lang="es-CR" dirty="0" smtClean="0">
                <a:latin typeface="Lato-Regular"/>
              </a:rPr>
              <a:t>una vez </a:t>
            </a:r>
            <a:r>
              <a:rPr lang="es-CR" dirty="0">
                <a:latin typeface="Lato-Regular"/>
              </a:rPr>
              <a:t>se ingresa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Usar secciones y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class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="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nav-item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“ de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bootstrap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 y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focus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()de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js</a:t>
            </a:r>
            <a:endParaRPr lang="es-CR" dirty="0">
              <a:latin typeface="Lato-Regular"/>
            </a:endParaRPr>
          </a:p>
          <a:p>
            <a:r>
              <a:rPr lang="es-CR" dirty="0" smtClean="0">
                <a:latin typeface="Lato-Regular"/>
              </a:rPr>
              <a:t>2</a:t>
            </a:r>
            <a:r>
              <a:rPr lang="es-CR" dirty="0">
                <a:latin typeface="Lato-Regular"/>
              </a:rPr>
              <a:t>. Pauta 1.1 Texto alternativo, Pauta 2.4: Navegación y Pauta 3.1: Legible: Los </a:t>
            </a:r>
            <a:r>
              <a:rPr lang="es-CR" dirty="0" smtClean="0">
                <a:latin typeface="Lato-Regular"/>
              </a:rPr>
              <a:t>botones planeamiento </a:t>
            </a:r>
            <a:r>
              <a:rPr lang="es-CR" dirty="0">
                <a:latin typeface="Lato-Regular"/>
              </a:rPr>
              <a:t>didáctico y planeamiento correlacionado, el primero abre una </a:t>
            </a:r>
            <a:r>
              <a:rPr lang="es-CR" dirty="0" smtClean="0">
                <a:latin typeface="Lato-Regular"/>
              </a:rPr>
              <a:t>ventana emergente </a:t>
            </a:r>
            <a:r>
              <a:rPr lang="es-CR" dirty="0">
                <a:latin typeface="Lato-Regular"/>
              </a:rPr>
              <a:t>que no se avisa al lector de pantalla y el segundo está deshabilitado </a:t>
            </a:r>
            <a:r>
              <a:rPr lang="es-CR" dirty="0" smtClean="0">
                <a:latin typeface="Lato-Regular"/>
              </a:rPr>
              <a:t>pero tampoco </a:t>
            </a:r>
            <a:r>
              <a:rPr lang="es-CR" dirty="0">
                <a:latin typeface="Lato-Regular"/>
              </a:rPr>
              <a:t>se anuncia al lector de pantalla que está deshabilitado</a:t>
            </a:r>
            <a:r>
              <a:rPr lang="es-CR" dirty="0" smtClean="0">
                <a:latin typeface="Lato-Regular"/>
              </a:rPr>
              <a:t>. 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Usar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focus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()de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js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 cuando se abra el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modal.  Indicar mediante </a:t>
            </a:r>
            <a:r>
              <a:rPr lang="es-CR" dirty="0" err="1" smtClean="0">
                <a:solidFill>
                  <a:srgbClr val="0070C0"/>
                </a:solidFill>
                <a:latin typeface="Lato-Regular"/>
              </a:rPr>
              <a:t>alt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 o title que el segundo botón está desactivado.</a:t>
            </a:r>
            <a:endParaRPr lang="es-CR" dirty="0">
              <a:solidFill>
                <a:srgbClr val="0070C0"/>
              </a:solidFill>
              <a:latin typeface="Lato-Regular"/>
            </a:endParaRPr>
          </a:p>
          <a:p>
            <a:r>
              <a:rPr lang="es-CR" dirty="0">
                <a:latin typeface="Lato-Regular"/>
              </a:rPr>
              <a:t>3. Pauta 1.1: Texto alternativo: El video instructivo que se abre no tiene texto alternativo </a:t>
            </a:r>
            <a:r>
              <a:rPr lang="es-CR" dirty="0" smtClean="0">
                <a:latin typeface="Lato-Regular"/>
              </a:rPr>
              <a:t>o transcripción. 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Enviar a Mauricio</a:t>
            </a:r>
            <a:r>
              <a:rPr lang="es-CR" dirty="0" smtClean="0">
                <a:latin typeface="Lato-Regular"/>
              </a:rPr>
              <a:t> </a:t>
            </a:r>
            <a:endParaRPr lang="es-CR" dirty="0">
              <a:latin typeface="Lato-Regular"/>
            </a:endParaRPr>
          </a:p>
          <a:p>
            <a:r>
              <a:rPr lang="es-CR" dirty="0">
                <a:latin typeface="Lato-Regular"/>
              </a:rPr>
              <a:t>4. Pauta 1.1: Texto alternativo: Los botones o elementos que aparecen como </a:t>
            </a:r>
            <a:r>
              <a:rPr lang="es-CR" dirty="0" err="1" smtClean="0">
                <a:latin typeface="Lato-Regular"/>
              </a:rPr>
              <a:t>gráficoscliqueables</a:t>
            </a:r>
            <a:r>
              <a:rPr lang="es-CR" dirty="0" smtClean="0">
                <a:latin typeface="Lato-Regular"/>
              </a:rPr>
              <a:t> </a:t>
            </a:r>
            <a:r>
              <a:rPr lang="es-CR" dirty="0">
                <a:latin typeface="Lato-Regular"/>
              </a:rPr>
              <a:t>no tienen una descripción adecuada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>
                <a:latin typeface="Lato-Regular"/>
              </a:rPr>
              <a:t>.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Cambiar por las etiquetas correctas (con </a:t>
            </a:r>
            <a:r>
              <a:rPr lang="es-CR" dirty="0" err="1">
                <a:solidFill>
                  <a:srgbClr val="0070C0"/>
                </a:solidFill>
                <a:latin typeface="Lato-Regular"/>
              </a:rPr>
              <a:t>alt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 o </a:t>
            </a:r>
            <a:r>
              <a:rPr lang="es-CR" dirty="0" smtClean="0">
                <a:solidFill>
                  <a:srgbClr val="0070C0"/>
                </a:solidFill>
                <a:latin typeface="Lato-Regular"/>
              </a:rPr>
              <a:t>title</a:t>
            </a:r>
            <a:r>
              <a:rPr lang="es-CR" dirty="0">
                <a:solidFill>
                  <a:srgbClr val="0070C0"/>
                </a:solidFill>
              </a:rPr>
              <a:t>)</a:t>
            </a:r>
            <a:endParaRPr lang="es-CR" dirty="0">
              <a:solidFill>
                <a:srgbClr val="0070C0"/>
              </a:solidFill>
              <a:latin typeface="Lato-Regular"/>
            </a:endParaRPr>
          </a:p>
          <a:p>
            <a:r>
              <a:rPr lang="es-CR" dirty="0">
                <a:latin typeface="Lato-Regular"/>
              </a:rPr>
              <a:t>5. En apartado “enfoque por habilidades” el texto es incorrecto</a:t>
            </a:r>
            <a:r>
              <a:rPr lang="es-CR" dirty="0" smtClean="0">
                <a:latin typeface="Lato-Regular"/>
              </a:rPr>
              <a:t>. </a:t>
            </a:r>
            <a:r>
              <a:rPr lang="es-CR" dirty="0">
                <a:solidFill>
                  <a:srgbClr val="0070C0"/>
                </a:solidFill>
                <a:latin typeface="Lato-Regular"/>
              </a:rPr>
              <a:t>Cambiar por las etiqueta correcta </a:t>
            </a:r>
            <a:endParaRPr lang="es-CR" dirty="0">
              <a:latin typeface="Lat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729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57175" y="258901"/>
            <a:ext cx="57912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4. En funciones de la evaluación: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a. Pauta 2.4: Navegación y Pauta 3.2: Previsible: El foco se ubica en la última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opción al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ingresar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b. Pauta 1.1: Texto alternativo, Pauta 2.4: Navegación y Pauta 3.2: Previsible: Al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dar sobre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una opción no se anuncia al lector de pantalla los cambios ocurridos, se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abre un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enlace adicional y solo se encuentra al pasar por todas las opciones del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menú principal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.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c. Pauta 1.1: Texto alternativo y Pauta 3.2: Previsible: Todas las opciones de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los distintos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enlaces son documentos descargables cuyo enlaces no cuentan con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una descripción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adecuada par comprender que se </a:t>
            </a:r>
            <a:r>
              <a:rPr lang="es-CR" sz="1400" dirty="0" err="1">
                <a:solidFill>
                  <a:srgbClr val="000000"/>
                </a:solidFill>
                <a:latin typeface="Lato-Regular"/>
              </a:rPr>
              <a:t>redireccionará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 a un documento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de descarga </a:t>
            </a:r>
            <a:r>
              <a:rPr lang="es-CR" sz="1400" dirty="0" err="1">
                <a:solidFill>
                  <a:srgbClr val="000000"/>
                </a:solidFill>
                <a:latin typeface="Lato-Regular"/>
              </a:rPr>
              <a:t>pdf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.</a:t>
            </a:r>
          </a:p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5. Componentes de la calificación.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a. Pauta 2.4: Navegación y Pauta 3.2: Previsible: El foco aparece casi al final de la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página a la hora de ingresar.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b. Se repiten todos los hallazgos del apartado anterior.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c. Pauta 1.1: Texto alternativo: Hay varias opciones que se repiten en cada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apartado, a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saber, cada uno de ellos tiene un enlace de “definición” dicho enlace no está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debidamente etiquetado ya que debería diferenciarse en cada uno.</a:t>
            </a:r>
          </a:p>
          <a:p>
            <a:r>
              <a:rPr lang="es-CR" sz="1400" b="1" dirty="0">
                <a:solidFill>
                  <a:srgbClr val="00B0F0"/>
                </a:solidFill>
                <a:latin typeface="Lato-Regular"/>
              </a:rPr>
              <a:t>6. Apartado de ítems</a:t>
            </a: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a. Pauta 2.4: Navegación y Pauta 3.2: Previsible: El foco aparece al final de la página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al ingresar</a:t>
            </a:r>
            <a:endParaRPr lang="es-CR" sz="1400" dirty="0">
              <a:solidFill>
                <a:srgbClr val="000000"/>
              </a:solidFill>
              <a:latin typeface="Lato-Regular"/>
            </a:endParaRP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b. Pauta 2.4: Navegación y Pauta 3.2: Previsible: Tiene un gráfico decorativo que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no está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oculto al lector de pantalla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.</a:t>
            </a:r>
            <a:endParaRPr lang="es-CR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CR" sz="1400" dirty="0">
                <a:solidFill>
                  <a:srgbClr val="000000"/>
                </a:solidFill>
                <a:latin typeface="Lato-Regular"/>
              </a:rPr>
              <a:t>c. Pauta 1.1: Texto alternativo y Pauta 3.2: Previsible: Los enlaces están 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duplicados donde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uno tiene una descripción incompleta porque no avisa que se </a:t>
            </a:r>
            <a:r>
              <a:rPr lang="es-CR" sz="1400" dirty="0" err="1" smtClean="0">
                <a:solidFill>
                  <a:srgbClr val="000000"/>
                </a:solidFill>
                <a:latin typeface="Lato-Regular"/>
              </a:rPr>
              <a:t>redireccionará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 a </a:t>
            </a:r>
            <a:r>
              <a:rPr lang="es-CR" sz="1400" dirty="0">
                <a:solidFill>
                  <a:srgbClr val="000000"/>
                </a:solidFill>
                <a:latin typeface="Lato-Regular"/>
              </a:rPr>
              <a:t>un documento de descarga y el siguiente solo dice “enlace</a:t>
            </a:r>
            <a:r>
              <a:rPr lang="es-CR" sz="1400" dirty="0" smtClean="0">
                <a:solidFill>
                  <a:srgbClr val="000000"/>
                </a:solidFill>
                <a:latin typeface="Lato-Regular"/>
              </a:rPr>
              <a:t>”.</a:t>
            </a:r>
            <a:endParaRPr lang="es-CR" sz="1400" dirty="0">
              <a:solidFill>
                <a:srgbClr val="000000"/>
              </a:solidFill>
              <a:latin typeface="Lato-Regular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75" y="258902"/>
            <a:ext cx="3886199" cy="211157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715" y="2436017"/>
            <a:ext cx="3476625" cy="19859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4" y="4614863"/>
            <a:ext cx="3476625" cy="205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19075" y="202675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R" sz="1600" b="1" dirty="0">
                <a:solidFill>
                  <a:srgbClr val="00B0F0"/>
                </a:solidFill>
                <a:latin typeface="Lato-Regular"/>
              </a:rPr>
              <a:t>8. En primaria</a:t>
            </a:r>
          </a:p>
          <a:p>
            <a:r>
              <a:rPr lang="es-CR" sz="1600" dirty="0">
                <a:latin typeface="Lato-Regular"/>
              </a:rPr>
              <a:t>a. Pauta 1.3: Adaptable: El orden de encabezados no es el correcto.</a:t>
            </a:r>
          </a:p>
          <a:p>
            <a:r>
              <a:rPr lang="es-CR" sz="1600" dirty="0">
                <a:latin typeface="Lato-Regular"/>
              </a:rPr>
              <a:t>b. Pauta 2.4: Navegación: Al ingresar el foco se pierde.</a:t>
            </a:r>
          </a:p>
          <a:p>
            <a:r>
              <a:rPr lang="es-CR" sz="1600" b="1" dirty="0">
                <a:solidFill>
                  <a:srgbClr val="00B0F0"/>
                </a:solidFill>
                <a:latin typeface="Lato-Regular"/>
              </a:rPr>
              <a:t>9. En apartado de secundaria:</a:t>
            </a:r>
          </a:p>
          <a:p>
            <a:r>
              <a:rPr lang="es-CR" sz="1600" dirty="0">
                <a:latin typeface="Lato-Regular"/>
              </a:rPr>
              <a:t>a. Pauta 2.4: Navegación: Al ingresar el foco se pierde</a:t>
            </a:r>
            <a:r>
              <a:rPr lang="es-CR" sz="1600" dirty="0" smtClean="0">
                <a:latin typeface="Lato-Regular"/>
              </a:rPr>
              <a:t>.</a:t>
            </a:r>
            <a:endParaRPr lang="es-CR" sz="1600" dirty="0">
              <a:latin typeface="Calibri" panose="020F0502020204030204" pitchFamily="34" charset="0"/>
            </a:endParaRPr>
          </a:p>
          <a:p>
            <a:r>
              <a:rPr lang="es-CR" sz="1600" dirty="0">
                <a:latin typeface="Lato-Regular"/>
              </a:rPr>
              <a:t>b. Pauta 1.3: Adaptable: El orden de encabezados no es el correcto.</a:t>
            </a:r>
          </a:p>
          <a:p>
            <a:r>
              <a:rPr lang="es-CR" sz="1600" dirty="0">
                <a:latin typeface="Lato-Regular"/>
              </a:rPr>
              <a:t>c. Pauta 2.4: Navegación: Tiene enlaces que sacan al usuario de la página en la que </a:t>
            </a:r>
            <a:r>
              <a:rPr lang="es-CR" sz="1600" dirty="0" smtClean="0">
                <a:latin typeface="Lato-Regular"/>
              </a:rPr>
              <a:t>se está </a:t>
            </a:r>
            <a:r>
              <a:rPr lang="es-CR" sz="1600" dirty="0">
                <a:latin typeface="Lato-Regular"/>
              </a:rPr>
              <a:t>y no se avisa de este efecto.</a:t>
            </a:r>
          </a:p>
          <a:p>
            <a:r>
              <a:rPr lang="es-CR" sz="1600" b="1" dirty="0">
                <a:solidFill>
                  <a:srgbClr val="00B0F0"/>
                </a:solidFill>
                <a:latin typeface="Lato-Regular"/>
              </a:rPr>
              <a:t>10. Apartado jóvenes y adultos.</a:t>
            </a:r>
          </a:p>
          <a:p>
            <a:r>
              <a:rPr lang="es-CR" sz="1600" dirty="0">
                <a:latin typeface="Lato-Regular"/>
              </a:rPr>
              <a:t>a. Pauta 2.4: Navegación: El foco se pierde al ingresar.</a:t>
            </a:r>
          </a:p>
          <a:p>
            <a:r>
              <a:rPr lang="es-CR" sz="1600" dirty="0">
                <a:latin typeface="Lato-Regular"/>
              </a:rPr>
              <a:t>b. Pauta 1.3: Adaptable: Los encabezados no siguen un orden correcto.</a:t>
            </a:r>
          </a:p>
          <a:p>
            <a:r>
              <a:rPr lang="es-CR" sz="1600" dirty="0">
                <a:latin typeface="Lato-Regular"/>
              </a:rPr>
              <a:t>c. Pauta 2.4: Navegación: Se repite el hallazgo de enlaces que sacan al usuario </a:t>
            </a:r>
            <a:r>
              <a:rPr lang="es-CR" sz="1600" dirty="0" smtClean="0">
                <a:latin typeface="Lato-Regular"/>
              </a:rPr>
              <a:t>de página </a:t>
            </a:r>
            <a:r>
              <a:rPr lang="es-CR" sz="1600" dirty="0">
                <a:latin typeface="Lato-Regular"/>
              </a:rPr>
              <a:t>sin avisar.</a:t>
            </a:r>
          </a:p>
          <a:p>
            <a:r>
              <a:rPr lang="es-CR" b="1" dirty="0">
                <a:solidFill>
                  <a:srgbClr val="00B0F0"/>
                </a:solidFill>
                <a:latin typeface="Lato-Regular"/>
              </a:rPr>
              <a:t>11. </a:t>
            </a:r>
            <a:r>
              <a:rPr lang="es-CR" sz="1600" b="1" dirty="0">
                <a:solidFill>
                  <a:srgbClr val="00B0F0"/>
                </a:solidFill>
                <a:latin typeface="Lato-Regular"/>
              </a:rPr>
              <a:t>Apartado de feria científica </a:t>
            </a:r>
            <a:r>
              <a:rPr lang="es-CR" b="1" dirty="0">
                <a:solidFill>
                  <a:srgbClr val="00B0F0"/>
                </a:solidFill>
                <a:latin typeface="Lato-Regular"/>
              </a:rPr>
              <a:t>.</a:t>
            </a:r>
          </a:p>
          <a:p>
            <a:r>
              <a:rPr lang="es-CR" sz="1600" dirty="0">
                <a:latin typeface="Lato-Regular"/>
              </a:rPr>
              <a:t>a. Pauta 2.4: Navegación: No cuenta con información para evaluar, dice página </a:t>
            </a:r>
            <a:r>
              <a:rPr lang="es-CR" sz="1600" dirty="0" smtClean="0">
                <a:latin typeface="Lato-Regular"/>
              </a:rPr>
              <a:t>en construcción</a:t>
            </a:r>
            <a:r>
              <a:rPr lang="es-CR" sz="1600" dirty="0">
                <a:latin typeface="Lato-Regular"/>
              </a:rPr>
              <a:t>.</a:t>
            </a:r>
          </a:p>
          <a:p>
            <a:r>
              <a:rPr lang="es-CR" sz="1600" b="1" dirty="0">
                <a:solidFill>
                  <a:srgbClr val="00B0F0"/>
                </a:solidFill>
                <a:latin typeface="Lato-Regular"/>
              </a:rPr>
              <a:t>12. Apartado de Bandera azul.</a:t>
            </a:r>
          </a:p>
          <a:p>
            <a:r>
              <a:rPr lang="es-CR" sz="1600" dirty="0">
                <a:latin typeface="Lato-Regular"/>
              </a:rPr>
              <a:t>a. Pauta 2.4: Navegación: No cuenta con información para evaluar, dice página </a:t>
            </a:r>
            <a:r>
              <a:rPr lang="es-CR" sz="1600" dirty="0" smtClean="0">
                <a:latin typeface="Lato-Regular"/>
              </a:rPr>
              <a:t>en construcción</a:t>
            </a:r>
            <a:r>
              <a:rPr lang="es-CR" sz="1600" dirty="0">
                <a:latin typeface="Lato-Regular"/>
              </a:rPr>
              <a:t>.</a:t>
            </a:r>
          </a:p>
          <a:p>
            <a:r>
              <a:rPr lang="es-CR" sz="1600" b="1" dirty="0">
                <a:solidFill>
                  <a:srgbClr val="00B0F0"/>
                </a:solidFill>
                <a:latin typeface="Lato-Regular"/>
              </a:rPr>
              <a:t>13. Apartado </a:t>
            </a:r>
            <a:r>
              <a:rPr lang="es-CR" sz="1600" b="1" dirty="0" err="1" smtClean="0">
                <a:solidFill>
                  <a:srgbClr val="00B0F0"/>
                </a:solidFill>
                <a:latin typeface="Lato-Regular"/>
              </a:rPr>
              <a:t>educatico</a:t>
            </a:r>
            <a:r>
              <a:rPr lang="es-CR" sz="1600" dirty="0">
                <a:latin typeface="Lato-Regular"/>
              </a:rPr>
              <a:t>.</a:t>
            </a:r>
          </a:p>
          <a:p>
            <a:r>
              <a:rPr lang="es-CR" sz="1600" dirty="0">
                <a:latin typeface="Lato-Regular"/>
              </a:rPr>
              <a:t>a. Pauta 2.4: Navegación: Es un enlace que </a:t>
            </a:r>
            <a:r>
              <a:rPr lang="es-CR" sz="1600" dirty="0" err="1">
                <a:latin typeface="Lato-Regular"/>
              </a:rPr>
              <a:t>redirecciona</a:t>
            </a:r>
            <a:r>
              <a:rPr lang="es-CR" sz="1600" dirty="0">
                <a:latin typeface="Lato-Regular"/>
              </a:rPr>
              <a:t> a otra página fuera de la </a:t>
            </a:r>
            <a:r>
              <a:rPr lang="es-CR" sz="1600" dirty="0" smtClean="0">
                <a:latin typeface="Lato-Regular"/>
              </a:rPr>
              <a:t>caja virtual</a:t>
            </a:r>
            <a:r>
              <a:rPr lang="es-CR" sz="1600" dirty="0">
                <a:latin typeface="Lato-Regular"/>
              </a:rPr>
              <a:t>.</a:t>
            </a:r>
            <a:endParaRPr lang="es-CR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1481137"/>
            <a:ext cx="5408629" cy="389572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786688" y="1614488"/>
            <a:ext cx="1232701" cy="18145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/>
          <p:cNvSpPr/>
          <p:nvPr/>
        </p:nvSpPr>
        <p:spPr>
          <a:xfrm>
            <a:off x="9138845" y="1614488"/>
            <a:ext cx="1232701" cy="18145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/>
          <p:cNvSpPr/>
          <p:nvPr/>
        </p:nvSpPr>
        <p:spPr>
          <a:xfrm>
            <a:off x="6494258" y="3465106"/>
            <a:ext cx="1232701" cy="18145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/>
          <p:cNvSpPr/>
          <p:nvPr/>
        </p:nvSpPr>
        <p:spPr>
          <a:xfrm>
            <a:off x="10448139" y="3472636"/>
            <a:ext cx="1232701" cy="18145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9717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9296</TotalTime>
  <Words>2656</Words>
  <Application>Microsoft Office PowerPoint</Application>
  <PresentationFormat>Panorámica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Lato-Regular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Oscar1 Perez Ramirez</dc:creator>
  <cp:lastModifiedBy>Oscar1 Perez Ramirez</cp:lastModifiedBy>
  <cp:revision>29</cp:revision>
  <dcterms:created xsi:type="dcterms:W3CDTF">2020-07-23T15:49:21Z</dcterms:created>
  <dcterms:modified xsi:type="dcterms:W3CDTF">2020-09-16T18:04:28Z</dcterms:modified>
</cp:coreProperties>
</file>