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949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41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031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31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084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637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31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81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651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281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64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2A60-A2C9-48FA-88FB-0805E5688703}" type="datetimeFigureOut">
              <a:rPr lang="es-CR" smtClean="0"/>
              <a:t>03/10/2019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F6CD-B5FE-44B6-9061-889E081246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26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69231" y="2073817"/>
            <a:ext cx="4629116" cy="2079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3600"/>
          </a:p>
        </p:txBody>
      </p:sp>
      <p:sp>
        <p:nvSpPr>
          <p:cNvPr id="5" name="CuadroTexto 4"/>
          <p:cNvSpPr txBox="1"/>
          <p:nvPr/>
        </p:nvSpPr>
        <p:spPr>
          <a:xfrm>
            <a:off x="469231" y="2161609"/>
            <a:ext cx="462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 smtClean="0"/>
              <a:t>Apoyos para la </a:t>
            </a:r>
          </a:p>
          <a:p>
            <a:pPr algn="ctr"/>
            <a:r>
              <a:rPr lang="es-CR" sz="3600" dirty="0" smtClean="0"/>
              <a:t>Evaluación</a:t>
            </a:r>
          </a:p>
          <a:p>
            <a:pPr algn="ctr"/>
            <a:r>
              <a:rPr lang="es-CR" sz="3600" dirty="0"/>
              <a:t>d</a:t>
            </a:r>
            <a:r>
              <a:rPr lang="es-CR" sz="3600" dirty="0" smtClean="0"/>
              <a:t>e los Aprendizajes</a:t>
            </a:r>
            <a:endParaRPr lang="es-CR" sz="3600" dirty="0"/>
          </a:p>
        </p:txBody>
      </p:sp>
      <p:sp>
        <p:nvSpPr>
          <p:cNvPr id="6" name="Elipse 5"/>
          <p:cNvSpPr/>
          <p:nvPr/>
        </p:nvSpPr>
        <p:spPr>
          <a:xfrm>
            <a:off x="5916477" y="4693134"/>
            <a:ext cx="5048971" cy="1452393"/>
          </a:xfrm>
          <a:prstGeom prst="ellipse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3600"/>
          </a:p>
        </p:txBody>
      </p:sp>
      <p:sp>
        <p:nvSpPr>
          <p:cNvPr id="7" name="CuadroTexto 6"/>
          <p:cNvSpPr txBox="1"/>
          <p:nvPr/>
        </p:nvSpPr>
        <p:spPr>
          <a:xfrm>
            <a:off x="6013233" y="4888491"/>
            <a:ext cx="485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 smtClean="0"/>
              <a:t>Documentos</a:t>
            </a:r>
            <a:endParaRPr lang="es-CR" sz="3600" dirty="0"/>
          </a:p>
        </p:txBody>
      </p:sp>
      <p:sp>
        <p:nvSpPr>
          <p:cNvPr id="8" name="Elipse 7"/>
          <p:cNvSpPr/>
          <p:nvPr/>
        </p:nvSpPr>
        <p:spPr>
          <a:xfrm>
            <a:off x="5747475" y="2509572"/>
            <a:ext cx="5048971" cy="1373948"/>
          </a:xfrm>
          <a:prstGeom prst="ellipse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3600"/>
          </a:p>
        </p:txBody>
      </p:sp>
      <p:sp>
        <p:nvSpPr>
          <p:cNvPr id="9" name="CuadroTexto 8"/>
          <p:cNvSpPr txBox="1"/>
          <p:nvPr/>
        </p:nvSpPr>
        <p:spPr>
          <a:xfrm>
            <a:off x="5214764" y="2596381"/>
            <a:ext cx="659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 smtClean="0"/>
              <a:t>Componentes de </a:t>
            </a:r>
          </a:p>
          <a:p>
            <a:pPr algn="ctr"/>
            <a:r>
              <a:rPr lang="es-CR" sz="3600" dirty="0" smtClean="0"/>
              <a:t>la calificación </a:t>
            </a:r>
            <a:endParaRPr lang="es-CR" sz="3600" dirty="0"/>
          </a:p>
        </p:txBody>
      </p:sp>
      <p:sp>
        <p:nvSpPr>
          <p:cNvPr id="28" name="Elipse 27"/>
          <p:cNvSpPr/>
          <p:nvPr/>
        </p:nvSpPr>
        <p:spPr>
          <a:xfrm>
            <a:off x="5819720" y="326009"/>
            <a:ext cx="5048971" cy="1373948"/>
          </a:xfrm>
          <a:prstGeom prst="ellipse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3600"/>
          </a:p>
        </p:txBody>
      </p:sp>
      <p:sp>
        <p:nvSpPr>
          <p:cNvPr id="11" name="CuadroTexto 10"/>
          <p:cNvSpPr txBox="1"/>
          <p:nvPr/>
        </p:nvSpPr>
        <p:spPr>
          <a:xfrm>
            <a:off x="5239275" y="391081"/>
            <a:ext cx="606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 smtClean="0"/>
              <a:t>Funciones </a:t>
            </a:r>
          </a:p>
          <a:p>
            <a:pPr algn="ctr"/>
            <a:r>
              <a:rPr lang="es-CR" sz="3600" dirty="0" smtClean="0"/>
              <a:t>de la evaluación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2762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55844" y="2978699"/>
            <a:ext cx="279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400" dirty="0"/>
              <a:t>Funciones </a:t>
            </a:r>
          </a:p>
          <a:p>
            <a:pPr algn="ctr"/>
            <a:r>
              <a:rPr lang="es-CR" sz="1400" dirty="0"/>
              <a:t>de la evaluación de los aprendizajes</a:t>
            </a:r>
          </a:p>
        </p:txBody>
      </p:sp>
      <p:sp>
        <p:nvSpPr>
          <p:cNvPr id="12" name="Elipse 11"/>
          <p:cNvSpPr/>
          <p:nvPr/>
        </p:nvSpPr>
        <p:spPr>
          <a:xfrm>
            <a:off x="2946005" y="210314"/>
            <a:ext cx="1643744" cy="824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uadroTexto 12"/>
          <p:cNvSpPr txBox="1"/>
          <p:nvPr/>
        </p:nvSpPr>
        <p:spPr>
          <a:xfrm>
            <a:off x="3088106" y="454273"/>
            <a:ext cx="126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Diagnóstica</a:t>
            </a:r>
            <a:endParaRPr lang="es-CR" dirty="0"/>
          </a:p>
        </p:txBody>
      </p:sp>
      <p:sp>
        <p:nvSpPr>
          <p:cNvPr id="14" name="Elipse 13"/>
          <p:cNvSpPr/>
          <p:nvPr/>
        </p:nvSpPr>
        <p:spPr>
          <a:xfrm>
            <a:off x="2985370" y="2639465"/>
            <a:ext cx="1643744" cy="824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/>
          <p:cNvSpPr txBox="1"/>
          <p:nvPr/>
        </p:nvSpPr>
        <p:spPr>
          <a:xfrm>
            <a:off x="3327594" y="2867095"/>
            <a:ext cx="104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err="1" smtClean="0"/>
              <a:t>Sumativa</a:t>
            </a:r>
            <a:endParaRPr lang="es-CR" dirty="0"/>
          </a:p>
        </p:txBody>
      </p:sp>
      <p:sp>
        <p:nvSpPr>
          <p:cNvPr id="16" name="Elipse 15"/>
          <p:cNvSpPr/>
          <p:nvPr/>
        </p:nvSpPr>
        <p:spPr>
          <a:xfrm>
            <a:off x="2947103" y="1332269"/>
            <a:ext cx="1643744" cy="824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/>
          <p:cNvSpPr txBox="1"/>
          <p:nvPr/>
        </p:nvSpPr>
        <p:spPr>
          <a:xfrm>
            <a:off x="3161021" y="1559899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Formativa</a:t>
            </a:r>
            <a:endParaRPr lang="es-CR" dirty="0"/>
          </a:p>
        </p:txBody>
      </p:sp>
      <p:sp>
        <p:nvSpPr>
          <p:cNvPr id="18" name="Elipse 17"/>
          <p:cNvSpPr/>
          <p:nvPr/>
        </p:nvSpPr>
        <p:spPr>
          <a:xfrm>
            <a:off x="5768548" y="130847"/>
            <a:ext cx="2933729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CuadroTexto 19"/>
          <p:cNvSpPr txBox="1"/>
          <p:nvPr/>
        </p:nvSpPr>
        <p:spPr>
          <a:xfrm>
            <a:off x="5731007" y="339134"/>
            <a:ext cx="29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¿Cuándo, por qué, para qué?</a:t>
            </a:r>
          </a:p>
        </p:txBody>
      </p:sp>
      <p:sp>
        <p:nvSpPr>
          <p:cNvPr id="22" name="Elipse 21"/>
          <p:cNvSpPr/>
          <p:nvPr/>
        </p:nvSpPr>
        <p:spPr>
          <a:xfrm>
            <a:off x="5905518" y="1261912"/>
            <a:ext cx="2612101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CuadroTexto 23"/>
          <p:cNvSpPr txBox="1"/>
          <p:nvPr/>
        </p:nvSpPr>
        <p:spPr>
          <a:xfrm>
            <a:off x="5998545" y="1443375"/>
            <a:ext cx="242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000" dirty="0" smtClean="0"/>
              <a:t>El proceso es la clave </a:t>
            </a:r>
          </a:p>
        </p:txBody>
      </p:sp>
      <p:sp>
        <p:nvSpPr>
          <p:cNvPr id="26" name="Elipse 25"/>
          <p:cNvSpPr/>
          <p:nvPr/>
        </p:nvSpPr>
        <p:spPr>
          <a:xfrm>
            <a:off x="3074462" y="4071245"/>
            <a:ext cx="1643744" cy="824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Elipse 27"/>
          <p:cNvSpPr/>
          <p:nvPr/>
        </p:nvSpPr>
        <p:spPr>
          <a:xfrm>
            <a:off x="121020" y="2801223"/>
            <a:ext cx="2661557" cy="1089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CuadroTexto 28"/>
          <p:cNvSpPr txBox="1"/>
          <p:nvPr/>
        </p:nvSpPr>
        <p:spPr>
          <a:xfrm>
            <a:off x="3258206" y="4241621"/>
            <a:ext cx="1232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400" dirty="0"/>
              <a:t>Técnicas </a:t>
            </a:r>
            <a:endParaRPr lang="es-CR" sz="1400" dirty="0" smtClean="0"/>
          </a:p>
          <a:p>
            <a:pPr algn="ctr"/>
            <a:r>
              <a:rPr lang="es-CR" sz="1400" dirty="0" smtClean="0"/>
              <a:t>de </a:t>
            </a:r>
            <a:r>
              <a:rPr lang="es-CR" sz="1400" dirty="0"/>
              <a:t>evaluación </a:t>
            </a:r>
          </a:p>
        </p:txBody>
      </p:sp>
      <p:sp>
        <p:nvSpPr>
          <p:cNvPr id="30" name="Elipse 29"/>
          <p:cNvSpPr/>
          <p:nvPr/>
        </p:nvSpPr>
        <p:spPr>
          <a:xfrm>
            <a:off x="5635963" y="2567541"/>
            <a:ext cx="3053214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CuadroTexto 31"/>
          <p:cNvSpPr txBox="1"/>
          <p:nvPr/>
        </p:nvSpPr>
        <p:spPr>
          <a:xfrm>
            <a:off x="6176791" y="2794033"/>
            <a:ext cx="197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Resultados y más…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791521" y="3903067"/>
            <a:ext cx="516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Mapa conceptual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Diario reflexivo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Cuestionario incompleto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Entrevista</a:t>
            </a:r>
          </a:p>
        </p:txBody>
      </p:sp>
      <p:sp>
        <p:nvSpPr>
          <p:cNvPr id="35" name="Elipse 34"/>
          <p:cNvSpPr/>
          <p:nvPr/>
        </p:nvSpPr>
        <p:spPr>
          <a:xfrm>
            <a:off x="9126278" y="1229212"/>
            <a:ext cx="1989947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6" name="CuadroTexto 35"/>
          <p:cNvSpPr txBox="1"/>
          <p:nvPr/>
        </p:nvSpPr>
        <p:spPr>
          <a:xfrm>
            <a:off x="9126278" y="1456842"/>
            <a:ext cx="20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Auto y coevaluación</a:t>
            </a:r>
          </a:p>
        </p:txBody>
      </p:sp>
      <p:sp>
        <p:nvSpPr>
          <p:cNvPr id="37" name="Elipse 36"/>
          <p:cNvSpPr/>
          <p:nvPr/>
        </p:nvSpPr>
        <p:spPr>
          <a:xfrm>
            <a:off x="3052689" y="5503025"/>
            <a:ext cx="1643744" cy="824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8" name="CuadroTexto 37"/>
          <p:cNvSpPr txBox="1"/>
          <p:nvPr/>
        </p:nvSpPr>
        <p:spPr>
          <a:xfrm>
            <a:off x="3124712" y="5634296"/>
            <a:ext cx="154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400" dirty="0"/>
              <a:t>Instrumentos </a:t>
            </a:r>
            <a:endParaRPr lang="es-CR" sz="1400" dirty="0" smtClean="0"/>
          </a:p>
          <a:p>
            <a:pPr algn="ctr"/>
            <a:r>
              <a:rPr lang="es-CR" sz="1400" dirty="0" smtClean="0"/>
              <a:t>para </a:t>
            </a:r>
            <a:r>
              <a:rPr lang="es-CR" sz="1400" dirty="0"/>
              <a:t>la evaluación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791521" y="5584714"/>
            <a:ext cx="2514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Escalas de calificación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Rúbricas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Lista de cotejo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785815" y="3883376"/>
            <a:ext cx="444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Portafolio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Diario de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Debate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Estudio de casos</a:t>
            </a:r>
            <a:endParaRPr lang="es-CR" dirty="0"/>
          </a:p>
        </p:txBody>
      </p:sp>
      <p:sp>
        <p:nvSpPr>
          <p:cNvPr id="41" name="Rectángulo 40"/>
          <p:cNvSpPr/>
          <p:nvPr/>
        </p:nvSpPr>
        <p:spPr>
          <a:xfrm>
            <a:off x="8702278" y="5584714"/>
            <a:ext cx="2862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Registro de desempeño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Registro anecdótico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smtClean="0"/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702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ipse 55"/>
          <p:cNvSpPr/>
          <p:nvPr/>
        </p:nvSpPr>
        <p:spPr>
          <a:xfrm>
            <a:off x="8216788" y="90957"/>
            <a:ext cx="1678049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0" name="Elipse 59"/>
          <p:cNvSpPr/>
          <p:nvPr/>
        </p:nvSpPr>
        <p:spPr>
          <a:xfrm>
            <a:off x="7186648" y="1173647"/>
            <a:ext cx="1404514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7" name="CuadroTexto 56"/>
          <p:cNvSpPr txBox="1"/>
          <p:nvPr/>
        </p:nvSpPr>
        <p:spPr>
          <a:xfrm>
            <a:off x="7272310" y="1384456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64" name="Elipse 63"/>
          <p:cNvSpPr/>
          <p:nvPr/>
        </p:nvSpPr>
        <p:spPr>
          <a:xfrm>
            <a:off x="8216788" y="2474836"/>
            <a:ext cx="1678049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1" name="CuadroTexto 60"/>
          <p:cNvSpPr txBox="1"/>
          <p:nvPr/>
        </p:nvSpPr>
        <p:spPr>
          <a:xfrm>
            <a:off x="8462765" y="2702466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68" name="Elipse 67"/>
          <p:cNvSpPr/>
          <p:nvPr/>
        </p:nvSpPr>
        <p:spPr>
          <a:xfrm>
            <a:off x="8216788" y="3520932"/>
            <a:ext cx="1678049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5" name="CuadroTexto 64"/>
          <p:cNvSpPr txBox="1"/>
          <p:nvPr/>
        </p:nvSpPr>
        <p:spPr>
          <a:xfrm>
            <a:off x="8462765" y="3748562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72" name="Elipse 71"/>
          <p:cNvSpPr/>
          <p:nvPr/>
        </p:nvSpPr>
        <p:spPr>
          <a:xfrm>
            <a:off x="8299070" y="4680330"/>
            <a:ext cx="1678049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9" name="CuadroTexto 68"/>
          <p:cNvSpPr txBox="1"/>
          <p:nvPr/>
        </p:nvSpPr>
        <p:spPr>
          <a:xfrm>
            <a:off x="8545047" y="4907960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8462765" y="318587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76" name="Elipse 75"/>
          <p:cNvSpPr/>
          <p:nvPr/>
        </p:nvSpPr>
        <p:spPr>
          <a:xfrm>
            <a:off x="8299071" y="5834459"/>
            <a:ext cx="1608664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/>
          <p:cNvSpPr/>
          <p:nvPr/>
        </p:nvSpPr>
        <p:spPr>
          <a:xfrm>
            <a:off x="673812" y="2171700"/>
            <a:ext cx="3619659" cy="1576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CuadroTexto 8"/>
          <p:cNvSpPr txBox="1"/>
          <p:nvPr/>
        </p:nvSpPr>
        <p:spPr>
          <a:xfrm>
            <a:off x="1109290" y="2474836"/>
            <a:ext cx="2748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2800" dirty="0" smtClean="0"/>
              <a:t>Componentes de </a:t>
            </a:r>
          </a:p>
          <a:p>
            <a:pPr algn="ctr"/>
            <a:r>
              <a:rPr lang="es-CR" sz="2800" dirty="0" smtClean="0"/>
              <a:t>la calificación </a:t>
            </a:r>
            <a:endParaRPr lang="es-CR" sz="2800" dirty="0"/>
          </a:p>
        </p:txBody>
      </p:sp>
      <p:sp>
        <p:nvSpPr>
          <p:cNvPr id="33" name="Elipse 32"/>
          <p:cNvSpPr/>
          <p:nvPr/>
        </p:nvSpPr>
        <p:spPr>
          <a:xfrm>
            <a:off x="4903962" y="129246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42" name="CuadroTexto 41"/>
          <p:cNvSpPr txBox="1"/>
          <p:nvPr/>
        </p:nvSpPr>
        <p:spPr>
          <a:xfrm>
            <a:off x="5179157" y="122842"/>
            <a:ext cx="203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200" dirty="0" smtClean="0"/>
              <a:t>Trabajo Cotidiano </a:t>
            </a:r>
            <a:endParaRPr lang="es-CR" sz="2200" dirty="0"/>
          </a:p>
        </p:txBody>
      </p:sp>
      <p:sp>
        <p:nvSpPr>
          <p:cNvPr id="43" name="Elipse 42"/>
          <p:cNvSpPr/>
          <p:nvPr/>
        </p:nvSpPr>
        <p:spPr>
          <a:xfrm>
            <a:off x="4915833" y="2223397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44" name="CuadroTexto 43"/>
          <p:cNvSpPr txBox="1"/>
          <p:nvPr/>
        </p:nvSpPr>
        <p:spPr>
          <a:xfrm>
            <a:off x="5367855" y="2368096"/>
            <a:ext cx="1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 smtClean="0"/>
              <a:t>Tareas</a:t>
            </a:r>
            <a:endParaRPr lang="es-CR" sz="2400" dirty="0"/>
          </a:p>
        </p:txBody>
      </p:sp>
      <p:sp>
        <p:nvSpPr>
          <p:cNvPr id="45" name="Elipse 44"/>
          <p:cNvSpPr/>
          <p:nvPr/>
        </p:nvSpPr>
        <p:spPr>
          <a:xfrm>
            <a:off x="4396176" y="1173648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46" name="CuadroTexto 45"/>
          <p:cNvSpPr txBox="1"/>
          <p:nvPr/>
        </p:nvSpPr>
        <p:spPr>
          <a:xfrm>
            <a:off x="4785384" y="1338290"/>
            <a:ext cx="180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 smtClean="0"/>
              <a:t>Pruebas</a:t>
            </a:r>
            <a:endParaRPr lang="es-CR" sz="2400" dirty="0"/>
          </a:p>
        </p:txBody>
      </p:sp>
      <p:sp>
        <p:nvSpPr>
          <p:cNvPr id="47" name="Elipse 46"/>
          <p:cNvSpPr/>
          <p:nvPr/>
        </p:nvSpPr>
        <p:spPr>
          <a:xfrm>
            <a:off x="4915833" y="3308158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48" name="CuadroTexto 47"/>
          <p:cNvSpPr txBox="1"/>
          <p:nvPr/>
        </p:nvSpPr>
        <p:spPr>
          <a:xfrm>
            <a:off x="5455923" y="3457168"/>
            <a:ext cx="153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 smtClean="0"/>
              <a:t>Proyecto</a:t>
            </a:r>
            <a:endParaRPr lang="es-CR" sz="2400" dirty="0"/>
          </a:p>
        </p:txBody>
      </p:sp>
      <p:sp>
        <p:nvSpPr>
          <p:cNvPr id="49" name="Elipse 48"/>
          <p:cNvSpPr/>
          <p:nvPr/>
        </p:nvSpPr>
        <p:spPr>
          <a:xfrm>
            <a:off x="4954735" y="4597463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039852" y="4714170"/>
            <a:ext cx="238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 smtClean="0"/>
              <a:t>Demostración de lo aprendido</a:t>
            </a:r>
            <a:endParaRPr lang="es-CR" sz="2000" dirty="0"/>
          </a:p>
        </p:txBody>
      </p:sp>
      <p:sp>
        <p:nvSpPr>
          <p:cNvPr id="51" name="Elipse 50"/>
          <p:cNvSpPr/>
          <p:nvPr/>
        </p:nvSpPr>
        <p:spPr>
          <a:xfrm>
            <a:off x="4925296" y="5666021"/>
            <a:ext cx="2634707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2" name="CuadroTexto 51"/>
          <p:cNvSpPr txBox="1"/>
          <p:nvPr/>
        </p:nvSpPr>
        <p:spPr>
          <a:xfrm>
            <a:off x="5049315" y="5841498"/>
            <a:ext cx="238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 smtClean="0"/>
              <a:t>Asistencia</a:t>
            </a:r>
            <a:endParaRPr lang="es-CR" sz="2400" dirty="0"/>
          </a:p>
        </p:txBody>
      </p:sp>
      <p:sp>
        <p:nvSpPr>
          <p:cNvPr id="54" name="Elipse 53"/>
          <p:cNvSpPr/>
          <p:nvPr/>
        </p:nvSpPr>
        <p:spPr>
          <a:xfrm>
            <a:off x="10071739" y="96226"/>
            <a:ext cx="1989947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CuadroTexto 54"/>
          <p:cNvSpPr txBox="1"/>
          <p:nvPr/>
        </p:nvSpPr>
        <p:spPr>
          <a:xfrm>
            <a:off x="10319328" y="190808"/>
            <a:ext cx="14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58" name="Elipse 57"/>
          <p:cNvSpPr/>
          <p:nvPr/>
        </p:nvSpPr>
        <p:spPr>
          <a:xfrm>
            <a:off x="8638293" y="1173972"/>
            <a:ext cx="1660076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9" name="CuadroTexto 58"/>
          <p:cNvSpPr txBox="1"/>
          <p:nvPr/>
        </p:nvSpPr>
        <p:spPr>
          <a:xfrm>
            <a:off x="8803600" y="1256714"/>
            <a:ext cx="14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62" name="Elipse 61"/>
          <p:cNvSpPr/>
          <p:nvPr/>
        </p:nvSpPr>
        <p:spPr>
          <a:xfrm>
            <a:off x="10071739" y="2480105"/>
            <a:ext cx="1989947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3" name="CuadroTexto 62"/>
          <p:cNvSpPr txBox="1"/>
          <p:nvPr/>
        </p:nvSpPr>
        <p:spPr>
          <a:xfrm>
            <a:off x="10319328" y="2574687"/>
            <a:ext cx="14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66" name="Elipse 65"/>
          <p:cNvSpPr/>
          <p:nvPr/>
        </p:nvSpPr>
        <p:spPr>
          <a:xfrm>
            <a:off x="10071739" y="3526201"/>
            <a:ext cx="1989947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7" name="CuadroTexto 66"/>
          <p:cNvSpPr txBox="1"/>
          <p:nvPr/>
        </p:nvSpPr>
        <p:spPr>
          <a:xfrm>
            <a:off x="10319328" y="3620783"/>
            <a:ext cx="14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70" name="Elipse 69"/>
          <p:cNvSpPr/>
          <p:nvPr/>
        </p:nvSpPr>
        <p:spPr>
          <a:xfrm>
            <a:off x="10154021" y="4685599"/>
            <a:ext cx="1989947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1" name="CuadroTexto 70"/>
          <p:cNvSpPr txBox="1"/>
          <p:nvPr/>
        </p:nvSpPr>
        <p:spPr>
          <a:xfrm>
            <a:off x="10401610" y="4780181"/>
            <a:ext cx="14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8545047" y="6062089"/>
            <a:ext cx="11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Definición </a:t>
            </a:r>
          </a:p>
        </p:txBody>
      </p:sp>
      <p:sp>
        <p:nvSpPr>
          <p:cNvPr id="74" name="Elipse 73"/>
          <p:cNvSpPr/>
          <p:nvPr/>
        </p:nvSpPr>
        <p:spPr>
          <a:xfrm>
            <a:off x="10154021" y="5839728"/>
            <a:ext cx="1907665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" name="CuadroTexto 74"/>
          <p:cNvSpPr txBox="1"/>
          <p:nvPr/>
        </p:nvSpPr>
        <p:spPr>
          <a:xfrm>
            <a:off x="10401610" y="5934310"/>
            <a:ext cx="143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Lineamientos </a:t>
            </a:r>
          </a:p>
          <a:p>
            <a:pPr algn="ctr"/>
            <a:r>
              <a:rPr lang="es-CR" dirty="0" smtClean="0"/>
              <a:t>técnicos</a:t>
            </a:r>
          </a:p>
        </p:txBody>
      </p:sp>
      <p:sp>
        <p:nvSpPr>
          <p:cNvPr id="77" name="Elipse 76"/>
          <p:cNvSpPr/>
          <p:nvPr/>
        </p:nvSpPr>
        <p:spPr>
          <a:xfrm>
            <a:off x="10455445" y="1132464"/>
            <a:ext cx="1404514" cy="8245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8" name="CuadroTexto 77"/>
          <p:cNvSpPr txBox="1"/>
          <p:nvPr/>
        </p:nvSpPr>
        <p:spPr>
          <a:xfrm>
            <a:off x="10612520" y="1262961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Ejemplos </a:t>
            </a:r>
          </a:p>
          <a:p>
            <a:pPr algn="ctr"/>
            <a:r>
              <a:rPr lang="es-CR" dirty="0" smtClean="0"/>
              <a:t>de ítems </a:t>
            </a:r>
          </a:p>
        </p:txBody>
      </p:sp>
    </p:spTree>
    <p:extLst>
      <p:ext uri="{BB962C8B-B14F-4D97-AF65-F5344CB8AC3E}">
        <p14:creationId xmlns:p14="http://schemas.microsoft.com/office/powerpoint/2010/main" val="32056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ipse 44"/>
          <p:cNvSpPr/>
          <p:nvPr/>
        </p:nvSpPr>
        <p:spPr>
          <a:xfrm>
            <a:off x="2197260" y="1543399"/>
            <a:ext cx="2132961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57" name="CuadroTexto 56"/>
          <p:cNvSpPr txBox="1"/>
          <p:nvPr/>
        </p:nvSpPr>
        <p:spPr>
          <a:xfrm>
            <a:off x="2866589" y="1729538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dirty="0" smtClean="0"/>
              <a:t>Nivel  </a:t>
            </a:r>
          </a:p>
        </p:txBody>
      </p:sp>
      <p:sp>
        <p:nvSpPr>
          <p:cNvPr id="8" name="Elipse 7"/>
          <p:cNvSpPr/>
          <p:nvPr/>
        </p:nvSpPr>
        <p:spPr>
          <a:xfrm>
            <a:off x="176508" y="2219827"/>
            <a:ext cx="2181682" cy="1576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8" name="CuadroTexto 77"/>
          <p:cNvSpPr txBox="1"/>
          <p:nvPr/>
        </p:nvSpPr>
        <p:spPr>
          <a:xfrm>
            <a:off x="481669" y="2531204"/>
            <a:ext cx="1667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 smtClean="0"/>
              <a:t>Ejemplos </a:t>
            </a:r>
          </a:p>
          <a:p>
            <a:pPr algn="ctr"/>
            <a:r>
              <a:rPr lang="es-CR" sz="2800" dirty="0" smtClean="0"/>
              <a:t>de ítems </a:t>
            </a:r>
          </a:p>
        </p:txBody>
      </p:sp>
      <p:sp>
        <p:nvSpPr>
          <p:cNvPr id="79" name="Elipse 78"/>
          <p:cNvSpPr/>
          <p:nvPr/>
        </p:nvSpPr>
        <p:spPr>
          <a:xfrm>
            <a:off x="4516793" y="1545122"/>
            <a:ext cx="1836182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80" name="CuadroTexto 79"/>
          <p:cNvSpPr txBox="1"/>
          <p:nvPr/>
        </p:nvSpPr>
        <p:spPr>
          <a:xfrm>
            <a:off x="4709011" y="1700413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Asignatura</a:t>
            </a:r>
          </a:p>
        </p:txBody>
      </p:sp>
      <p:sp>
        <p:nvSpPr>
          <p:cNvPr id="83" name="Elipse 82"/>
          <p:cNvSpPr/>
          <p:nvPr/>
        </p:nvSpPr>
        <p:spPr>
          <a:xfrm>
            <a:off x="6491170" y="1545123"/>
            <a:ext cx="1836182" cy="8245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84" name="CuadroTexto 83"/>
          <p:cNvSpPr txBox="1"/>
          <p:nvPr/>
        </p:nvSpPr>
        <p:spPr>
          <a:xfrm>
            <a:off x="6789747" y="1698229"/>
            <a:ext cx="13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Tipo de ítem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81479" y="374130"/>
            <a:ext cx="2417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 smtClean="0"/>
              <a:t>Con buscador…</a:t>
            </a:r>
            <a:endParaRPr lang="es-CR" sz="2800" dirty="0"/>
          </a:p>
        </p:txBody>
      </p:sp>
      <p:sp>
        <p:nvSpPr>
          <p:cNvPr id="11" name="Elipse 10"/>
          <p:cNvSpPr/>
          <p:nvPr/>
        </p:nvSpPr>
        <p:spPr>
          <a:xfrm>
            <a:off x="8193459" y="2815932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12" name="Elipse 11"/>
          <p:cNvSpPr/>
          <p:nvPr/>
        </p:nvSpPr>
        <p:spPr>
          <a:xfrm>
            <a:off x="8342549" y="883611"/>
            <a:ext cx="1836182" cy="82459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13" name="CuadroTexto 12"/>
          <p:cNvSpPr txBox="1"/>
          <p:nvPr/>
        </p:nvSpPr>
        <p:spPr>
          <a:xfrm>
            <a:off x="8477238" y="2836485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Respuesta construida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608675" y="922139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Selección de respuesta</a:t>
            </a:r>
          </a:p>
        </p:txBody>
      </p:sp>
      <p:sp>
        <p:nvSpPr>
          <p:cNvPr id="16" name="Elipse 15"/>
          <p:cNvSpPr/>
          <p:nvPr/>
        </p:nvSpPr>
        <p:spPr>
          <a:xfrm>
            <a:off x="10330356" y="1665543"/>
            <a:ext cx="1836182" cy="82459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17" name="Elipse 16"/>
          <p:cNvSpPr/>
          <p:nvPr/>
        </p:nvSpPr>
        <p:spPr>
          <a:xfrm>
            <a:off x="10355818" y="616042"/>
            <a:ext cx="1836182" cy="82459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18" name="CuadroTexto 17"/>
          <p:cNvSpPr txBox="1"/>
          <p:nvPr/>
        </p:nvSpPr>
        <p:spPr>
          <a:xfrm>
            <a:off x="10551960" y="1775705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Selección de contexto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0551962" y="751735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Selección de simple</a:t>
            </a:r>
          </a:p>
        </p:txBody>
      </p:sp>
      <p:sp>
        <p:nvSpPr>
          <p:cNvPr id="20" name="Elipse 19"/>
          <p:cNvSpPr/>
          <p:nvPr/>
        </p:nvSpPr>
        <p:spPr>
          <a:xfrm>
            <a:off x="10218318" y="2893958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21" name="Elipse 20"/>
          <p:cNvSpPr/>
          <p:nvPr/>
        </p:nvSpPr>
        <p:spPr>
          <a:xfrm>
            <a:off x="10218318" y="3920692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22" name="Elipse 21"/>
          <p:cNvSpPr/>
          <p:nvPr/>
        </p:nvSpPr>
        <p:spPr>
          <a:xfrm>
            <a:off x="10218318" y="4947426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23" name="Elipse 22"/>
          <p:cNvSpPr/>
          <p:nvPr/>
        </p:nvSpPr>
        <p:spPr>
          <a:xfrm>
            <a:off x="10218318" y="6042813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26" name="CuadroTexto 25"/>
          <p:cNvSpPr txBox="1"/>
          <p:nvPr/>
        </p:nvSpPr>
        <p:spPr>
          <a:xfrm>
            <a:off x="10439924" y="6131941"/>
            <a:ext cx="139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 smtClean="0"/>
              <a:t>Resolución de problemas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477512" y="5159248"/>
            <a:ext cx="1392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Producción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0439924" y="3998258"/>
            <a:ext cx="139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600" dirty="0"/>
              <a:t>Respuesta restringida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0418269" y="3012878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Respuesta corta</a:t>
            </a:r>
          </a:p>
        </p:txBody>
      </p:sp>
      <p:sp>
        <p:nvSpPr>
          <p:cNvPr id="34" name="Elipse 33"/>
          <p:cNvSpPr/>
          <p:nvPr/>
        </p:nvSpPr>
        <p:spPr>
          <a:xfrm>
            <a:off x="8207574" y="6012033"/>
            <a:ext cx="1836182" cy="82459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2400"/>
          </a:p>
        </p:txBody>
      </p:sp>
      <p:sp>
        <p:nvSpPr>
          <p:cNvPr id="35" name="CuadroTexto 34"/>
          <p:cNvSpPr txBox="1"/>
          <p:nvPr/>
        </p:nvSpPr>
        <p:spPr>
          <a:xfrm>
            <a:off x="8477239" y="6239662"/>
            <a:ext cx="13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smtClean="0"/>
              <a:t>Resolución de casos </a:t>
            </a:r>
          </a:p>
        </p:txBody>
      </p:sp>
    </p:spTree>
    <p:extLst>
      <p:ext uri="{BB962C8B-B14F-4D97-AF65-F5344CB8AC3E}">
        <p14:creationId xmlns:p14="http://schemas.microsoft.com/office/powerpoint/2010/main" val="5916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12271"/>
              </p:ext>
            </p:extLst>
          </p:nvPr>
        </p:nvGraphicFramePr>
        <p:xfrm>
          <a:off x="277586" y="195945"/>
          <a:ext cx="5355770" cy="4725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807">
                  <a:extLst>
                    <a:ext uri="{9D8B030D-6E8A-4147-A177-3AD203B41FA5}">
                      <a16:colId xmlns:a16="http://schemas.microsoft.com/office/drawing/2014/main" val="3458571627"/>
                    </a:ext>
                  </a:extLst>
                </a:gridCol>
              </a:tblGrid>
              <a:tr h="7439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Nivel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Asignatura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Tipo </a:t>
                      </a:r>
                      <a:r>
                        <a:rPr lang="es-CR" sz="1050" dirty="0">
                          <a:effectLst/>
                        </a:rPr>
                        <a:t>de ítems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Clasificación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1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Primaria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 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Ciencias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 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</a:t>
                      </a:r>
                      <a:r>
                        <a:rPr lang="es-CR" sz="1050" dirty="0" smtClean="0">
                          <a:effectLst/>
                        </a:rPr>
                        <a:t>respuesta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Selección de contexto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Selección simple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68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construida: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Restringida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576725158"/>
                  </a:ext>
                </a:extLst>
              </a:tr>
              <a:tr h="57533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Secundaria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Ciencias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</a:t>
                      </a:r>
                      <a:r>
                        <a:rPr lang="es-CR" sz="1050" dirty="0" smtClean="0">
                          <a:effectLst/>
                        </a:rPr>
                        <a:t>respuesta</a:t>
                      </a: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 de contexto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 simple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5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Producción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615746256"/>
                  </a:ext>
                </a:extLst>
              </a:tr>
              <a:tr h="5513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Primaria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Francés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</a:t>
                      </a:r>
                      <a:r>
                        <a:rPr lang="es-CR" sz="1050" dirty="0" smtClean="0">
                          <a:effectLst/>
                        </a:rPr>
                        <a:t>respuesta</a:t>
                      </a:r>
                      <a:endParaRPr lang="es-CR" sz="105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 </a:t>
                      </a: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 de contexto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 simple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57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2914889708"/>
                  </a:ext>
                </a:extLst>
              </a:tr>
              <a:tr h="49062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Primaria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Italiano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</a:t>
                      </a:r>
                      <a:r>
                        <a:rPr lang="es-CR" sz="1050" dirty="0" smtClean="0">
                          <a:effectLst/>
                        </a:rPr>
                        <a:t>respuesta</a:t>
                      </a: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Selección simple</a:t>
                      </a: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169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</a:t>
                      </a: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</a:p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Producción </a:t>
                      </a: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68536304"/>
                  </a:ext>
                </a:extLst>
              </a:tr>
              <a:tr h="329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>
                          <a:effectLst/>
                        </a:rPr>
                        <a:t>Secundaria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Francés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Respuesta construida</a:t>
                      </a:r>
                      <a:r>
                        <a:rPr lang="es-CR" sz="1050" dirty="0" smtClean="0">
                          <a:effectLst/>
                        </a:rPr>
                        <a:t>:</a:t>
                      </a:r>
                      <a:endParaRPr lang="es-CR" sz="105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 dirty="0">
                          <a:effectLst/>
                        </a:rPr>
                        <a:t> </a:t>
                      </a:r>
                      <a:endParaRPr lang="es-C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>
                          <a:effectLst/>
                        </a:rPr>
                        <a:t> </a:t>
                      </a:r>
                      <a:endParaRPr lang="es-C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 dirty="0">
                          <a:effectLst/>
                        </a:rPr>
                        <a:t> </a:t>
                      </a:r>
                      <a:endParaRPr lang="es-C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1160"/>
              </p:ext>
            </p:extLst>
          </p:nvPr>
        </p:nvGraphicFramePr>
        <p:xfrm>
          <a:off x="6308272" y="195943"/>
          <a:ext cx="5423796" cy="412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425">
                  <a:extLst>
                    <a:ext uri="{9D8B030D-6E8A-4147-A177-3AD203B41FA5}">
                      <a16:colId xmlns:a16="http://schemas.microsoft.com/office/drawing/2014/main" val="2413631737"/>
                    </a:ext>
                  </a:extLst>
                </a:gridCol>
              </a:tblGrid>
              <a:tr h="388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Nivel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 </a:t>
                      </a:r>
                      <a:endParaRPr lang="es-CR" sz="105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Asignatura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</a:rPr>
                        <a:t>Select</a:t>
                      </a:r>
                      <a:r>
                        <a:rPr lang="es-CR" sz="1050" dirty="0" smtClean="0">
                          <a:effectLst/>
                        </a:rPr>
                        <a:t>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Tipo </a:t>
                      </a:r>
                      <a:r>
                        <a:rPr lang="es-CR" sz="1050" dirty="0">
                          <a:effectLst/>
                        </a:rPr>
                        <a:t>de ítems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Clasificación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9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Primaria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Inglés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respuesta: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 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Selección de contexto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28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corta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producción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460913097"/>
                  </a:ext>
                </a:extLst>
              </a:tr>
              <a:tr h="3149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Secundaria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Biología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respuesta: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Selección de contexto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7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construida: 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Resolución de problemas </a:t>
                      </a:r>
                      <a:endParaRPr lang="es-CR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2746354146"/>
                  </a:ext>
                </a:extLst>
              </a:tr>
              <a:tr h="330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Secundaria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Cívica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respuesta: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Selección de contexto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R" sz="1050" dirty="0" smtClean="0">
                          <a:effectLst/>
                        </a:rPr>
                        <a:t>Producción </a:t>
                      </a:r>
                      <a:endParaRPr lang="es-CR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3370527895"/>
                  </a:ext>
                </a:extLst>
              </a:tr>
              <a:tr h="24266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Secundaria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Español 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Selección de respuesta: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 </a:t>
                      </a: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Selección de contexto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9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1050" dirty="0" smtClean="0">
                          <a:effectLst/>
                        </a:rPr>
                        <a:t>Respuesta construida: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Respuesta restringida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R" sz="1050" dirty="0" smtClean="0">
                          <a:effectLst/>
                        </a:rPr>
                        <a:t>Producción</a:t>
                      </a:r>
                      <a:endParaRPr lang="es-CR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639313729"/>
                  </a:ext>
                </a:extLst>
              </a:tr>
              <a:tr h="148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>
                          <a:effectLst/>
                        </a:rPr>
                        <a:t> </a:t>
                      </a:r>
                      <a:endParaRPr lang="es-C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>
                          <a:effectLst/>
                        </a:rPr>
                        <a:t> </a:t>
                      </a:r>
                      <a:endParaRPr lang="es-C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R" sz="700" dirty="0">
                          <a:effectLst/>
                        </a:rPr>
                        <a:t> </a:t>
                      </a:r>
                      <a:endParaRPr lang="es-C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85" marR="2918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3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294</Words>
  <Application>Microsoft Office PowerPoint</Application>
  <PresentationFormat>Panorámica</PresentationFormat>
  <Paragraphs>167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Aprendizaje</dc:creator>
  <cp:lastModifiedBy>Invitado</cp:lastModifiedBy>
  <cp:revision>28</cp:revision>
  <dcterms:created xsi:type="dcterms:W3CDTF">2019-10-02T17:03:41Z</dcterms:created>
  <dcterms:modified xsi:type="dcterms:W3CDTF">2019-10-03T18:24:03Z</dcterms:modified>
</cp:coreProperties>
</file>