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88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396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169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930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397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07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258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66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188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896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239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8B38-9D57-4DBE-9650-D0B531EC4661}" type="datetimeFigureOut">
              <a:rPr lang="es-CR" smtClean="0"/>
              <a:t>02/10/2013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B299-E22B-4843-9325-8B4E6A4914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63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uario1\Documents\Lago y Sarmiento\historieta\HISTORIETA sin textos\pag 1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368468"/>
            <a:ext cx="2880320" cy="294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15 Grupo"/>
          <p:cNvGrpSpPr/>
          <p:nvPr/>
        </p:nvGrpSpPr>
        <p:grpSpPr>
          <a:xfrm>
            <a:off x="3418369" y="445935"/>
            <a:ext cx="5491733" cy="2789406"/>
            <a:chOff x="1997955" y="544728"/>
            <a:chExt cx="5491733" cy="2884272"/>
          </a:xfrm>
        </p:grpSpPr>
        <p:pic>
          <p:nvPicPr>
            <p:cNvPr id="4" name="Picture 4" descr="C:\Users\Usuario1\Documents\Lago y Sarmiento\historieta\HISTORIETA sin textos\pag 2s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2" t="4602" r="3384" b="4591"/>
            <a:stretch/>
          </p:blipFill>
          <p:spPr bwMode="auto">
            <a:xfrm>
              <a:off x="3754582" y="1184563"/>
              <a:ext cx="2881745" cy="2244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955" y="548680"/>
              <a:ext cx="2244790" cy="1512168"/>
            </a:xfrm>
            <a:prstGeom prst="rect">
              <a:avLst/>
            </a:prstGeom>
          </p:spPr>
        </p:pic>
        <p:sp>
          <p:nvSpPr>
            <p:cNvPr id="10" name="9 CuadroTexto"/>
            <p:cNvSpPr txBox="1"/>
            <p:nvPr/>
          </p:nvSpPr>
          <p:spPr>
            <a:xfrm>
              <a:off x="2088756" y="767566"/>
              <a:ext cx="1942429" cy="89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¿Me Acompañás a hacer un mandado?</a:t>
              </a:r>
            </a:p>
            <a:p>
              <a:pPr algn="ctr"/>
              <a:r>
                <a:rPr lang="es-ES" sz="1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Tengo que ir a pagar una cuota en el almacén.</a:t>
              </a:r>
            </a:p>
            <a:p>
              <a:pPr algn="ctr"/>
              <a:r>
                <a:rPr lang="es-ES" sz="10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Todo </a:t>
              </a:r>
              <a:r>
                <a:rPr lang="es-ES" sz="10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 </a:t>
              </a:r>
              <a:r>
                <a:rPr lang="es-ES" sz="10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Crédito</a:t>
              </a:r>
              <a:endParaRPr lang="es-CR" sz="1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3571">
              <a:off x="5656078" y="544728"/>
              <a:ext cx="1833610" cy="941026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 rot="461330">
              <a:off x="5727838" y="699002"/>
              <a:ext cx="1706136" cy="41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diay por qué así</a:t>
              </a:r>
            </a:p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¿Ya estás endeudado?, </a:t>
              </a:r>
              <a:endParaRPr lang="es-C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16 Rectángulo"/>
          <p:cNvSpPr/>
          <p:nvPr/>
        </p:nvSpPr>
        <p:spPr>
          <a:xfrm>
            <a:off x="3290394" y="188640"/>
            <a:ext cx="5676213" cy="311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8" name="Picture 5" descr="C:\Users\Usuario1\Documents\Lago y Sarmiento\historieta\HISTORIETA sin textos\pag 3s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2" y="3428999"/>
            <a:ext cx="8648446" cy="33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00" y="3551147"/>
            <a:ext cx="3162381" cy="981206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3683">
            <a:off x="384660" y="3571246"/>
            <a:ext cx="2683978" cy="1071624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 rot="1140042">
            <a:off x="547645" y="3841695"/>
            <a:ext cx="157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Si, vieras lo que me pasó la semana pasada.  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2743767" y="3722226"/>
            <a:ext cx="2418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Imprimiendo el trabajo de Sociales se me descompuso la impresora de la casa, y </a:t>
            </a:r>
            <a:r>
              <a:rPr lang="es-CR" sz="1000" dirty="0" err="1">
                <a:latin typeface="Arial" panose="020B0604020202020204" pitchFamily="34" charset="0"/>
                <a:cs typeface="Arial" panose="020B0604020202020204" pitchFamily="34" charset="0"/>
              </a:rPr>
              <a:t>diay</a:t>
            </a:r>
            <a:r>
              <a:rPr lang="es-C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!,…</a:t>
            </a:r>
            <a:endParaRPr lang="es-C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44">
            <a:off x="5519898" y="3730562"/>
            <a:ext cx="2553538" cy="966820"/>
          </a:xfrm>
          <a:prstGeom prst="rect">
            <a:avLst/>
          </a:prstGeom>
        </p:spPr>
      </p:pic>
      <p:sp>
        <p:nvSpPr>
          <p:cNvPr id="25" name="24 Rectángulo"/>
          <p:cNvSpPr/>
          <p:nvPr/>
        </p:nvSpPr>
        <p:spPr>
          <a:xfrm>
            <a:off x="5726089" y="3872563"/>
            <a:ext cx="20587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…con </a:t>
            </a:r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mi hermana estudiando en la U y yo en el cole, no nos podíamos quedar sin impresora.  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99931" y="170185"/>
            <a:ext cx="2897052" cy="81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867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Ahorro</a:t>
            </a:r>
            <a:endParaRPr lang="es-CR" sz="1867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</a:t>
            </a:r>
            <a:r>
              <a:rPr lang="es-CR" sz="1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4.3.1 Dos amigos interesados</a:t>
            </a:r>
            <a:endParaRPr lang="es-CR" sz="14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Usuario1\Documents\Lago y Sarmiento\historieta\HISTORIETA sin textos\pag 4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24847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32" y="69006"/>
            <a:ext cx="3503711" cy="112405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584623" y="196641"/>
            <a:ext cx="2880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Fui con mi mamá a comprar una a crédito y la más cómoda valía ¢40.000, claro, habían otras que hacen de todo, 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93062"/>
            <a:ext cx="684076" cy="663048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 rot="21212435">
            <a:off x="1778546" y="1196301"/>
            <a:ext cx="5400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pero muy caras.</a:t>
            </a:r>
          </a:p>
        </p:txBody>
      </p:sp>
      <p:pic>
        <p:nvPicPr>
          <p:cNvPr id="9" name="Picture 7" descr="C:\Users\Usuario1\Documents\Lago y Sarmiento\historieta\HISTORIETA sin textos\pag 5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26" y="196641"/>
            <a:ext cx="4404670" cy="32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452">
            <a:off x="4767723" y="266191"/>
            <a:ext cx="1599350" cy="717773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 rot="726122">
            <a:off x="4832677" y="281502"/>
            <a:ext cx="1437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/>
              <a:t>¿Y cómo sale eso, cuánto terminan pagando?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25206">
            <a:off x="7702887" y="1349958"/>
            <a:ext cx="1325612" cy="1151488"/>
          </a:xfrm>
          <a:prstGeom prst="rect">
            <a:avLst/>
          </a:prstGeom>
        </p:spPr>
      </p:pic>
      <p:sp>
        <p:nvSpPr>
          <p:cNvPr id="15" name="14 Rectángulo"/>
          <p:cNvSpPr/>
          <p:nvPr/>
        </p:nvSpPr>
        <p:spPr>
          <a:xfrm rot="21270684">
            <a:off x="7844696" y="1653301"/>
            <a:ext cx="1144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es decir, que estaban cobrando </a:t>
            </a:r>
            <a:r>
              <a:rPr lang="es-CR" sz="1000" b="1" dirty="0">
                <a:latin typeface="Arial" panose="020B0604020202020204" pitchFamily="34" charset="0"/>
                <a:cs typeface="Arial" panose="020B0604020202020204" pitchFamily="34" charset="0"/>
              </a:rPr>
              <a:t>¢1.200 de intereses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71" y="114287"/>
            <a:ext cx="2424505" cy="1021582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6492871" y="158309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Bueno, cuando llegué a la casa me fijé que la primera cuota era de ¢4.018 pero que de eso solo se abonaba ¢2.818.48 a la deuda de ¢40.000,</a:t>
            </a: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19803"/>
              </p:ext>
            </p:extLst>
          </p:nvPr>
        </p:nvGraphicFramePr>
        <p:xfrm>
          <a:off x="262533" y="3564141"/>
          <a:ext cx="5461595" cy="3105219"/>
        </p:xfrm>
        <a:graphic>
          <a:graphicData uri="http://schemas.openxmlformats.org/drawingml/2006/table">
            <a:tbl>
              <a:tblPr firstRow="1" firstCol="1" bandRow="1"/>
              <a:tblGrid>
                <a:gridCol w="716276"/>
                <a:gridCol w="1129712"/>
                <a:gridCol w="1129712"/>
                <a:gridCol w="1158680"/>
                <a:gridCol w="1327215"/>
              </a:tblGrid>
              <a:tr h="931565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Almacén Todo </a:t>
                      </a:r>
                      <a:r>
                        <a:rPr lang="es-CR" sz="10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s-CR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Crédito - PLAN DE PAGOS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Artículo: Impresora Infinitum AK53J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Precio: ₵ 40.000     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Plan de Financiamiento: 12 cuotas mensuales.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i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Mes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i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Cuota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i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Abono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i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Intereses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i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Saldo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₵2818,48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₵1200,00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₵37181,52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2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₵2903,04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₵1115,45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₵34278,48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₵2990,13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₵1028,35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₵3079,83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938,65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₵28208,52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5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₵3172,23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846,26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₵25036,29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6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751,09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₵21768,89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7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₵3365,42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653,07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₵18403,48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552,10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₵14937,10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9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₵3570,37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448,11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10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₵3677,48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341,00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7689,25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11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₵3787,81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230,68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3901,44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12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₵4018,48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₵3901,44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117,04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₵         0,00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Total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es-CR" sz="10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es-CR" sz="1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22" name="21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12969" y="3142678"/>
            <a:ext cx="2309716" cy="1814534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6339420" y="4037781"/>
            <a:ext cx="1514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i="1" dirty="0"/>
              <a:t>Mirá la tabla que nos dieron</a:t>
            </a:r>
            <a:r>
              <a:rPr lang="es-CR" sz="1600" i="1" dirty="0" smtClean="0"/>
              <a:t>.</a:t>
            </a:r>
            <a:endParaRPr lang="es-CR" sz="1600" i="1" dirty="0"/>
          </a:p>
        </p:txBody>
      </p:sp>
      <p:sp>
        <p:nvSpPr>
          <p:cNvPr id="24" name="23 Rectángulo"/>
          <p:cNvSpPr/>
          <p:nvPr/>
        </p:nvSpPr>
        <p:spPr>
          <a:xfrm>
            <a:off x="235925" y="3556635"/>
            <a:ext cx="5488203" cy="3118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30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Usuario1\Documents\Lago y Sarmiento\historieta\HISTORIETA sin textos\pag 6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1" y="82874"/>
            <a:ext cx="8877845" cy="33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9" descr="C:\Users\Usuario1\Documents\Lago y Sarmiento\historieta\HISTORIETA sin textos\pag 7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19806"/>
            <a:ext cx="5184574" cy="313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07" y="82874"/>
            <a:ext cx="6084589" cy="1042898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3059832" y="41930"/>
            <a:ext cx="58935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R" sz="1000" dirty="0"/>
          </a:p>
        </p:txBody>
      </p:sp>
      <p:sp>
        <p:nvSpPr>
          <p:cNvPr id="10" name="9 Rectángulo"/>
          <p:cNvSpPr/>
          <p:nvPr/>
        </p:nvSpPr>
        <p:spPr>
          <a:xfrm>
            <a:off x="3047436" y="168182"/>
            <a:ext cx="58935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 rot="901">
            <a:off x="3061903" y="98848"/>
            <a:ext cx="58932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50" dirty="0">
                <a:latin typeface="Arial Narrow" panose="020B0606020202030204" pitchFamily="34" charset="0"/>
              </a:rPr>
              <a:t>Por eso a mí no me gusta comprar así a crédito, a mí me gusta ahorrar. </a:t>
            </a:r>
          </a:p>
          <a:p>
            <a:pPr algn="ctr"/>
            <a:r>
              <a:rPr lang="es-CR" sz="1050" dirty="0" smtClean="0">
                <a:latin typeface="Arial Narrow" panose="020B0606020202030204" pitchFamily="34" charset="0"/>
                <a:cs typeface="Arial" panose="020B0604020202020204" pitchFamily="34" charset="0"/>
              </a:rPr>
              <a:t>¿</a:t>
            </a:r>
            <a:r>
              <a:rPr lang="es-CR" sz="1050" dirty="0">
                <a:latin typeface="Arial Narrow" panose="020B0606020202030204" pitchFamily="34" charset="0"/>
                <a:cs typeface="Arial" panose="020B0604020202020204" pitchFamily="34" charset="0"/>
              </a:rPr>
              <a:t>No te </a:t>
            </a:r>
            <a:r>
              <a:rPr lang="es-CR" sz="1050" dirty="0" err="1">
                <a:latin typeface="Arial Narrow" panose="020B0606020202030204" pitchFamily="34" charset="0"/>
                <a:cs typeface="Arial" panose="020B0604020202020204" pitchFamily="34" charset="0"/>
              </a:rPr>
              <a:t>acordás</a:t>
            </a:r>
            <a:r>
              <a:rPr lang="es-CR" sz="1050" dirty="0">
                <a:latin typeface="Arial Narrow" panose="020B0606020202030204" pitchFamily="34" charset="0"/>
                <a:cs typeface="Arial" panose="020B0604020202020204" pitchFamily="34" charset="0"/>
              </a:rPr>
              <a:t> de lo que nos enseñó la profe de Vida Cotidiana sobre los intereses? </a:t>
            </a:r>
          </a:p>
          <a:p>
            <a:pPr algn="ctr"/>
            <a:r>
              <a:rPr lang="es-CR" sz="105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En </a:t>
            </a:r>
            <a:r>
              <a:rPr lang="es-CR" sz="1050" dirty="0">
                <a:latin typeface="Arial Narrow" panose="020B0606020202030204" pitchFamily="34" charset="0"/>
                <a:cs typeface="Arial" panose="020B0604020202020204" pitchFamily="34" charset="0"/>
              </a:rPr>
              <a:t>esa tabla de amortización dice en cada pago cuánto hay que pagar de intereses y cuánto es lo que se aplica al precio de la impresora, o sea, al capital, por eso el saldo se va reduciendo hasta que se paga todo.</a:t>
            </a: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40" y="905702"/>
            <a:ext cx="2328220" cy="850235"/>
          </a:xfrm>
          <a:prstGeom prst="rect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4174784" y="951265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900" dirty="0">
                <a:latin typeface="Arial" panose="020B0604020202020204" pitchFamily="34" charset="0"/>
                <a:cs typeface="Arial" panose="020B0604020202020204" pitchFamily="34" charset="0"/>
              </a:rPr>
              <a:t>¿Por eso es que vos estás ahorrando en la </a:t>
            </a:r>
            <a:r>
              <a:rPr lang="es-CR" sz="900" dirty="0" err="1">
                <a:latin typeface="Arial" panose="020B0604020202020204" pitchFamily="34" charset="0"/>
                <a:cs typeface="Arial" panose="020B0604020202020204" pitchFamily="34" charset="0"/>
              </a:rPr>
              <a:t>coope</a:t>
            </a:r>
            <a:r>
              <a:rPr lang="es-CR" sz="900" dirty="0">
                <a:latin typeface="Arial" panose="020B0604020202020204" pitchFamily="34" charset="0"/>
                <a:cs typeface="Arial" panose="020B0604020202020204" pitchFamily="34" charset="0"/>
              </a:rPr>
              <a:t>? ¿Para comprarte tu teléfono de contado?</a:t>
            </a: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496656"/>
            <a:ext cx="5191977" cy="1022921"/>
          </a:xfrm>
          <a:prstGeom prst="rect">
            <a:avLst/>
          </a:prstGeom>
        </p:spPr>
      </p:pic>
      <p:sp>
        <p:nvSpPr>
          <p:cNvPr id="26" name="25 Rectángulo"/>
          <p:cNvSpPr/>
          <p:nvPr/>
        </p:nvSpPr>
        <p:spPr>
          <a:xfrm>
            <a:off x="4002442" y="3506049"/>
            <a:ext cx="5044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Exactamente, Mira: yo todos los meses saco de mi mesada ¢16.666 y la cooperativa me paga el 9% anual. Es que cuando se me ocurrió que quería un nuevo </a:t>
            </a:r>
            <a:r>
              <a:rPr lang="es-C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s-C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 fui al almacén “Todo a crédito” y me gustó mucho el Spiria-1U. ¡Es un chuzo! Pero valía ¢195.400 y no los tenía. Pregunté por el financiamiento y no me pareció…</a:t>
            </a:r>
            <a:endParaRPr lang="es-C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91" y="4308578"/>
            <a:ext cx="2359172" cy="1224136"/>
          </a:xfrm>
          <a:prstGeom prst="rect">
            <a:avLst/>
          </a:prstGeom>
        </p:spPr>
      </p:pic>
      <p:sp>
        <p:nvSpPr>
          <p:cNvPr id="27" name="26 Rectángulo"/>
          <p:cNvSpPr/>
          <p:nvPr/>
        </p:nvSpPr>
        <p:spPr>
          <a:xfrm>
            <a:off x="6444208" y="4509120"/>
            <a:ext cx="2152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900" dirty="0">
                <a:latin typeface="Arial" panose="020B0604020202020204" pitchFamily="34" charset="0"/>
                <a:cs typeface="Arial" panose="020B0604020202020204" pitchFamily="34" charset="0"/>
              </a:rPr>
              <a:t>¡Terminaba pagando ¢340.999 con cuotas de ¢28.300 por mes! Entonces me convencí que lo mejor era esperar y ahorrar para comprarlo.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79735"/>
              </p:ext>
            </p:extLst>
          </p:nvPr>
        </p:nvGraphicFramePr>
        <p:xfrm>
          <a:off x="225141" y="3519806"/>
          <a:ext cx="3549253" cy="3133490"/>
        </p:xfrm>
        <a:graphic>
          <a:graphicData uri="http://schemas.openxmlformats.org/drawingml/2006/table">
            <a:tbl>
              <a:tblPr firstRow="1" firstCol="1" bandRow="1"/>
              <a:tblGrid>
                <a:gridCol w="3549253"/>
              </a:tblGrid>
              <a:tr h="698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000" b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200" b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Actividad 1:  Ayudemos a Víctor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b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34988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s-ES" sz="10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2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1.</a:t>
                      </a:r>
                      <a:r>
                        <a:rPr lang="es-CR" sz="14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s-CR" sz="12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¿Cuál es la tasa de interés anual de este crédito?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2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2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R" sz="12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2. Con ayuda de la calculadora complete la información que hace falta en algunas casillas del Plan de Pagos de Víctor,  sume las cifras de cada columna y escríbalas en el renglón de “Total</a:t>
                      </a:r>
                      <a:r>
                        <a:rPr lang="es-CR" sz="1000" i="1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”.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4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uario1\Documents\Lago y Sarmiento\historieta\HISTORIETA sin textos\pag 8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75" y="397119"/>
            <a:ext cx="4474247" cy="288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52002"/>
              </p:ext>
            </p:extLst>
          </p:nvPr>
        </p:nvGraphicFramePr>
        <p:xfrm>
          <a:off x="395536" y="548680"/>
          <a:ext cx="3816424" cy="5976664"/>
        </p:xfrm>
        <a:graphic>
          <a:graphicData uri="http://schemas.openxmlformats.org/drawingml/2006/table">
            <a:tbl>
              <a:tblPr firstRow="1" firstCol="1" bandRow="1"/>
              <a:tblGrid>
                <a:gridCol w="1096020"/>
                <a:gridCol w="1076286"/>
                <a:gridCol w="844591"/>
                <a:gridCol w="799527"/>
              </a:tblGrid>
              <a:tr h="1307275"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CR" sz="1050" dirty="0" smtClean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Cooperativa </a:t>
                      </a:r>
                      <a:r>
                        <a:rPr lang="es-CR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de Ahorro y Crédito La Fuerza del Ahorro, R.L.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ESTADO DE CUENTA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Cliente:  Adriana ….,  Cuenta 00002-00034-2012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Producto:  Ahorro Programado     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12 Cuotas Mensuales de </a:t>
                      </a:r>
                      <a:r>
                        <a:rPr lang="es-CR" sz="10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₵16,666</a:t>
                      </a:r>
                      <a:r>
                        <a:rPr lang="es-CR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,  interés anual: 9 %.  </a:t>
                      </a:r>
                      <a:endParaRPr lang="es-CR" sz="1050" dirty="0" smtClean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Moneda</a:t>
                      </a: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: colones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217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i="1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Fecha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i="1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Descripción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i="1">
                          <a:effectLst/>
                          <a:latin typeface="Calibri"/>
                          <a:ea typeface="Times New Roman"/>
                          <a:cs typeface="Calibri"/>
                        </a:rPr>
                        <a:t>Crédito</a:t>
                      </a:r>
                      <a:endParaRPr lang="es-C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i="1">
                          <a:effectLst/>
                          <a:latin typeface="Calibri"/>
                          <a:ea typeface="Times New Roman"/>
                          <a:cs typeface="Calibri"/>
                        </a:rPr>
                        <a:t>Saldo</a:t>
                      </a:r>
                      <a:endParaRPr lang="es-C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481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 de </a:t>
                      </a: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Agosto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Ahorro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30 de </a:t>
                      </a: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Agosto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Rendimientos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125,00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16.791,00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 de </a:t>
                      </a: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setiembre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Ahorro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30 de </a:t>
                      </a: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setiembre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Rendimientos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250,90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33.707,90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 de </a:t>
                      </a: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octubre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ahorro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50.373,90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30 de </a:t>
                      </a: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octubre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Rendimientos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50.751,70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 de </a:t>
                      </a: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noviembre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ahorro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67.417,70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30 de </a:t>
                      </a: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noviembre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rendimientos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505,60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67.923,40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 de </a:t>
                      </a: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diciembre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ahorro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84.589,40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30 de </a:t>
                      </a:r>
                      <a:r>
                        <a:rPr lang="en-US" sz="1050" dirty="0" err="1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diciembre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rendimientos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634,40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 de </a:t>
                      </a: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enero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ahorro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101.889,80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30 de </a:t>
                      </a: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enero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rendimientos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102.654,00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 de </a:t>
                      </a: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febrero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ahorro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16.666,00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119.320,00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28 de </a:t>
                      </a: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febrero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Calibri"/>
                          <a:ea typeface="Times New Roman"/>
                          <a:cs typeface="Calibri"/>
                        </a:rPr>
                        <a:t>rendimientos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894,90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120.214,90</a:t>
                      </a:r>
                      <a:endParaRPr lang="es-C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4604">
            <a:off x="6140650" y="138932"/>
            <a:ext cx="2554407" cy="110917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 rot="21194423">
            <a:off x="6294950" y="220461"/>
            <a:ext cx="2183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000" dirty="0">
                <a:latin typeface="Arial" panose="020B0604020202020204" pitchFamily="34" charset="0"/>
                <a:cs typeface="Arial" panose="020B0604020202020204" pitchFamily="34" charset="0"/>
              </a:rPr>
              <a:t>Al final del ahorro recibiré ¢210.014.80 que es de mis ahorros más el rendimiento, hasta me alcanza para comprarle un estuche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242">
            <a:off x="3931385" y="230320"/>
            <a:ext cx="2226561" cy="1383534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 rot="20980057">
            <a:off x="4034387" y="453463"/>
            <a:ext cx="1925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900" dirty="0">
                <a:latin typeface="Arial" panose="020B0604020202020204" pitchFamily="34" charset="0"/>
                <a:cs typeface="Arial" panose="020B0604020202020204" pitchFamily="34" charset="0"/>
              </a:rPr>
              <a:t>Que bien Adriana, si lo pensaste bien, yo creo que te voy a pedir asesoría para ahorrar y cambiar yo también de teléfono, este mío es un gajo…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26015"/>
              </p:ext>
            </p:extLst>
          </p:nvPr>
        </p:nvGraphicFramePr>
        <p:xfrm>
          <a:off x="4912182" y="3501008"/>
          <a:ext cx="3600450" cy="3031232"/>
        </p:xfrm>
        <a:graphic>
          <a:graphicData uri="http://schemas.openxmlformats.org/drawingml/2006/table">
            <a:tbl>
              <a:tblPr firstRow="1" firstCol="1" bandRow="1"/>
              <a:tblGrid>
                <a:gridCol w="3600450"/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 2:  Ayudemos a Adriana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 ayuda de la calculadora complete la información que hace falta en algunas celdas del Estado de Cuenta de Rodolfo.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Responda: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¿Cuál es la tasa de interés anual de este ahorro?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¿Cuál es la tasa de interés mensual de este ahorro?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R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¿Cuánto es el monto en colones por concepto de intereses que Rodolfo va a recibir cuando liquide su ahorro?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C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675</Words>
  <Application>Microsoft Office PowerPoint</Application>
  <PresentationFormat>Presentación en pantalla (4:3)</PresentationFormat>
  <Paragraphs>192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Arial Narrow</vt:lpstr>
      <vt:lpstr>Calibri</vt:lpstr>
      <vt:lpstr>Century Gothic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Maureen</dc:creator>
  <cp:lastModifiedBy>lgomez</cp:lastModifiedBy>
  <cp:revision>28</cp:revision>
  <dcterms:created xsi:type="dcterms:W3CDTF">2013-10-02T00:04:16Z</dcterms:created>
  <dcterms:modified xsi:type="dcterms:W3CDTF">2013-10-02T21:29:16Z</dcterms:modified>
</cp:coreProperties>
</file>