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91" r:id="rId2"/>
    <p:sldId id="318" r:id="rId3"/>
    <p:sldId id="285" r:id="rId4"/>
    <p:sldId id="286" r:id="rId5"/>
    <p:sldId id="331" r:id="rId6"/>
    <p:sldId id="370" r:id="rId7"/>
    <p:sldId id="371" r:id="rId8"/>
    <p:sldId id="375" r:id="rId9"/>
    <p:sldId id="372" r:id="rId10"/>
    <p:sldId id="373" r:id="rId11"/>
    <p:sldId id="374" r:id="rId12"/>
    <p:sldId id="341" r:id="rId13"/>
    <p:sldId id="342" r:id="rId14"/>
    <p:sldId id="343" r:id="rId15"/>
    <p:sldId id="344" r:id="rId16"/>
    <p:sldId id="407" r:id="rId17"/>
    <p:sldId id="319" r:id="rId18"/>
    <p:sldId id="320" r:id="rId19"/>
    <p:sldId id="346" r:id="rId20"/>
    <p:sldId id="347" r:id="rId21"/>
    <p:sldId id="348" r:id="rId22"/>
    <p:sldId id="349" r:id="rId23"/>
    <p:sldId id="350" r:id="rId24"/>
    <p:sldId id="376" r:id="rId25"/>
    <p:sldId id="351" r:id="rId26"/>
    <p:sldId id="321" r:id="rId27"/>
    <p:sldId id="384" r:id="rId28"/>
    <p:sldId id="352" r:id="rId29"/>
    <p:sldId id="323" r:id="rId30"/>
    <p:sldId id="377" r:id="rId31"/>
    <p:sldId id="322" r:id="rId32"/>
    <p:sldId id="378" r:id="rId33"/>
    <p:sldId id="324" r:id="rId34"/>
    <p:sldId id="382" r:id="rId35"/>
    <p:sldId id="391" r:id="rId36"/>
    <p:sldId id="385" r:id="rId37"/>
    <p:sldId id="388" r:id="rId38"/>
    <p:sldId id="393" r:id="rId39"/>
    <p:sldId id="399" r:id="rId40"/>
    <p:sldId id="380" r:id="rId41"/>
    <p:sldId id="365" r:id="rId42"/>
    <p:sldId id="366" r:id="rId43"/>
    <p:sldId id="367" r:id="rId44"/>
    <p:sldId id="368" r:id="rId45"/>
    <p:sldId id="325" r:id="rId46"/>
    <p:sldId id="381" r:id="rId47"/>
    <p:sldId id="408" r:id="rId48"/>
    <p:sldId id="405" r:id="rId49"/>
    <p:sldId id="406" r:id="rId50"/>
    <p:sldId id="383" r:id="rId51"/>
    <p:sldId id="401" r:id="rId52"/>
    <p:sldId id="326" r:id="rId53"/>
    <p:sldId id="256" r:id="rId54"/>
    <p:sldId id="353" r:id="rId55"/>
    <p:sldId id="274" r:id="rId56"/>
    <p:sldId id="272" r:id="rId57"/>
    <p:sldId id="402" r:id="rId58"/>
    <p:sldId id="403" r:id="rId59"/>
    <p:sldId id="269" r:id="rId60"/>
    <p:sldId id="356" r:id="rId61"/>
    <p:sldId id="355" r:id="rId62"/>
    <p:sldId id="358" r:id="rId63"/>
    <p:sldId id="359" r:id="rId64"/>
    <p:sldId id="360" r:id="rId65"/>
    <p:sldId id="361" r:id="rId66"/>
    <p:sldId id="268" r:id="rId67"/>
    <p:sldId id="328" r:id="rId68"/>
    <p:sldId id="404" r:id="rId69"/>
    <p:sldId id="354" r:id="rId70"/>
    <p:sldId id="330" r:id="rId71"/>
    <p:sldId id="300" r:id="rId72"/>
    <p:sldId id="301" r:id="rId73"/>
    <p:sldId id="316" r:id="rId74"/>
    <p:sldId id="302" r:id="rId75"/>
    <p:sldId id="304" r:id="rId76"/>
    <p:sldId id="314" r:id="rId77"/>
    <p:sldId id="317" r:id="rId78"/>
    <p:sldId id="307" r:id="rId79"/>
    <p:sldId id="339" r:id="rId80"/>
    <p:sldId id="340" r:id="rId81"/>
  </p:sldIdLst>
  <p:sldSz cx="9144000" cy="6858000" type="screen4x3"/>
  <p:notesSz cx="6858000" cy="9312275"/>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1" autoAdjust="0"/>
    <p:restoredTop sz="94684" autoAdjust="0"/>
  </p:normalViewPr>
  <p:slideViewPr>
    <p:cSldViewPr>
      <p:cViewPr varScale="1">
        <p:scale>
          <a:sx n="87" d="100"/>
          <a:sy n="87" d="100"/>
        </p:scale>
        <p:origin x="1746" y="90"/>
      </p:cViewPr>
      <p:guideLst>
        <p:guide orient="horz" pos="2160"/>
        <p:guide pos="2880"/>
      </p:guideLst>
    </p:cSldViewPr>
  </p:slideViewPr>
  <p:outlineViewPr>
    <p:cViewPr>
      <p:scale>
        <a:sx n="33" d="100"/>
        <a:sy n="33" d="100"/>
      </p:scale>
      <p:origin x="48" y="57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6993FC-5AC2-49BD-A322-E032E539754F}" type="doc">
      <dgm:prSet loTypeId="urn:microsoft.com/office/officeart/2005/8/layout/pyramid1" loCatId="pyramid" qsTypeId="urn:microsoft.com/office/officeart/2005/8/quickstyle/simple1" qsCatId="simple" csTypeId="urn:microsoft.com/office/officeart/2005/8/colors/colorful2" csCatId="colorful" phldr="1"/>
      <dgm:spPr/>
    </dgm:pt>
    <dgm:pt modelId="{65FE42FF-C71D-4A97-9A88-1531514594C1}">
      <dgm:prSet phldrT="[Texto]" custT="1"/>
      <dgm:spPr/>
      <dgm:t>
        <a:bodyPr/>
        <a:lstStyle/>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¿cómo planifico, </a:t>
          </a:r>
        </a:p>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controlo y decido?</a:t>
          </a:r>
          <a:endParaRPr lang="es-CR" sz="16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E625C323-DB27-4B1A-975A-CE7EB1FAD416}" type="parTrans" cxnId="{4ED4633E-A9E6-4BB8-9F1E-C4FC88AA182A}">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FBA47AAE-6ABF-4EA6-8A40-CEAEABC915D6}" type="sibTrans" cxnId="{4ED4633E-A9E6-4BB8-9F1E-C4FC88AA182A}">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A7016EA1-E523-46C8-A926-E4D8FB480612}">
      <dgm:prSet phldrT="[Texto]" custT="1"/>
      <dgm:spPr/>
      <dgm:t>
        <a:bodyPr/>
        <a:lstStyle/>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¿cuáles son </a:t>
          </a:r>
        </a:p>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mis metas?</a:t>
          </a:r>
          <a:endParaRPr lang="es-CR" sz="16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1EBF0D1F-808C-4054-927D-68BD309753CE}" type="parTrans" cxnId="{FBA2E0F8-9469-4F67-BE9F-3FDD6A10595F}">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0F15CF03-377B-4658-8686-BD2C44E806FC}" type="sibTrans" cxnId="{FBA2E0F8-9469-4F67-BE9F-3FDD6A10595F}">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3818AEF5-64A0-4780-838A-C5B57859FA4D}">
      <dgm:prSet phldrT="[Texto]" custT="1"/>
      <dgm:spPr/>
      <dgm:t>
        <a:bodyPr/>
        <a:lstStyle/>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¿qué necesito?</a:t>
          </a:r>
          <a:endParaRPr lang="es-CR" sz="16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42ADC672-0870-4775-B734-D904D0E66367}" type="parTrans" cxnId="{4B607343-3056-4F2D-B87F-2369BE0B9012}">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2D51D976-3BF5-4DA7-8DB3-A0298E9CC707}" type="sibTrans" cxnId="{4B607343-3056-4F2D-B87F-2369BE0B9012}">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AF7A9966-0CF1-48C1-845F-F62FC697C1A2}">
      <dgm:prSet phldrT="[Texto]" custT="1"/>
      <dgm:spPr/>
      <dgm:t>
        <a:bodyPr/>
        <a:lstStyle/>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¿cuáles son </a:t>
          </a:r>
        </a:p>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mis ingresos </a:t>
          </a:r>
        </a:p>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y gastos?</a:t>
          </a:r>
          <a:endParaRPr lang="es-CR" sz="16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E3099971-ADB0-4566-9942-A44E683A380C}" type="parTrans" cxnId="{A0706C43-21BB-447B-A568-0F43CEC66863}">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A68456AC-954C-4EA5-816A-D34BD1423213}" type="sibTrans" cxnId="{A0706C43-21BB-447B-A568-0F43CEC66863}">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8B34A5D4-54CE-4B28-A31F-B46EBB314C3F}">
      <dgm:prSet phldrT="[Texto]" custT="1"/>
      <dgm:spPr/>
      <dgm:t>
        <a:bodyPr/>
        <a:lstStyle/>
        <a:p>
          <a:endPar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endParaRPr>
        </a:p>
        <a:p>
          <a:endPar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endParaRPr>
        </a:p>
        <a:p>
          <a:r>
            <a:rPr lang="es-CR"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evaluar</a:t>
          </a:r>
          <a:endParaRPr lang="es-CR" sz="16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C1C6BEC5-0D2A-49EA-A1D7-3631EB6D5F6A}" type="parTrans" cxnId="{5E0AB526-D00A-4198-BBF9-BF5DD61CB0A1}">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897EDAA9-BAAC-4756-8E03-84D0245FCBB7}" type="sibTrans" cxnId="{5E0AB526-D00A-4198-BBF9-BF5DD61CB0A1}">
      <dgm:prSet/>
      <dgm:spPr/>
      <dgm:t>
        <a:bodyPr/>
        <a:lstStyle/>
        <a:p>
          <a:endParaRPr lang="es-CR" sz="1200" b="1">
            <a:solidFill>
              <a:schemeClr val="bg1"/>
            </a:solidFill>
            <a:effectLst>
              <a:outerShdw blurRad="38100" dist="38100" dir="2700000" algn="tl">
                <a:srgbClr val="000000">
                  <a:alpha val="43137"/>
                </a:srgbClr>
              </a:outerShdw>
            </a:effectLst>
            <a:latin typeface="Arial" pitchFamily="34" charset="0"/>
            <a:cs typeface="Arial" pitchFamily="34" charset="0"/>
          </a:endParaRPr>
        </a:p>
      </dgm:t>
    </dgm:pt>
    <dgm:pt modelId="{7AEF3BB2-3A3C-4C99-8808-2D312EEDED49}" type="pres">
      <dgm:prSet presAssocID="{DA6993FC-5AC2-49BD-A322-E032E539754F}" presName="Name0" presStyleCnt="0">
        <dgm:presLayoutVars>
          <dgm:dir/>
          <dgm:animLvl val="lvl"/>
          <dgm:resizeHandles val="exact"/>
        </dgm:presLayoutVars>
      </dgm:prSet>
      <dgm:spPr/>
    </dgm:pt>
    <dgm:pt modelId="{F091AC20-534B-4BEB-8CBB-5B0FAA59EF91}" type="pres">
      <dgm:prSet presAssocID="{8B34A5D4-54CE-4B28-A31F-B46EBB314C3F}" presName="Name8" presStyleCnt="0"/>
      <dgm:spPr/>
    </dgm:pt>
    <dgm:pt modelId="{A7B45F47-0E76-47D8-ABC2-5DFF5E915E56}" type="pres">
      <dgm:prSet presAssocID="{8B34A5D4-54CE-4B28-A31F-B46EBB314C3F}" presName="level" presStyleLbl="node1" presStyleIdx="0" presStyleCnt="5">
        <dgm:presLayoutVars>
          <dgm:chMax val="1"/>
          <dgm:bulletEnabled val="1"/>
        </dgm:presLayoutVars>
      </dgm:prSet>
      <dgm:spPr/>
      <dgm:t>
        <a:bodyPr/>
        <a:lstStyle/>
        <a:p>
          <a:endParaRPr lang="es-CR"/>
        </a:p>
      </dgm:t>
    </dgm:pt>
    <dgm:pt modelId="{65602AA9-4442-4940-BB17-D9341EFF9710}" type="pres">
      <dgm:prSet presAssocID="{8B34A5D4-54CE-4B28-A31F-B46EBB314C3F}" presName="levelTx" presStyleLbl="revTx" presStyleIdx="0" presStyleCnt="0">
        <dgm:presLayoutVars>
          <dgm:chMax val="1"/>
          <dgm:bulletEnabled val="1"/>
        </dgm:presLayoutVars>
      </dgm:prSet>
      <dgm:spPr/>
      <dgm:t>
        <a:bodyPr/>
        <a:lstStyle/>
        <a:p>
          <a:endParaRPr lang="es-CR"/>
        </a:p>
      </dgm:t>
    </dgm:pt>
    <dgm:pt modelId="{DCCA8A34-68E1-4DAB-ABF0-A392CAB81291}" type="pres">
      <dgm:prSet presAssocID="{AF7A9966-0CF1-48C1-845F-F62FC697C1A2}" presName="Name8" presStyleCnt="0"/>
      <dgm:spPr/>
    </dgm:pt>
    <dgm:pt modelId="{23638914-A082-41A2-BBD7-750A2C95D5B3}" type="pres">
      <dgm:prSet presAssocID="{AF7A9966-0CF1-48C1-845F-F62FC697C1A2}" presName="level" presStyleLbl="node1" presStyleIdx="1" presStyleCnt="5">
        <dgm:presLayoutVars>
          <dgm:chMax val="1"/>
          <dgm:bulletEnabled val="1"/>
        </dgm:presLayoutVars>
      </dgm:prSet>
      <dgm:spPr/>
      <dgm:t>
        <a:bodyPr/>
        <a:lstStyle/>
        <a:p>
          <a:endParaRPr lang="es-CR"/>
        </a:p>
      </dgm:t>
    </dgm:pt>
    <dgm:pt modelId="{5273A8CE-F82B-421C-A0A2-2132E4D07CBD}" type="pres">
      <dgm:prSet presAssocID="{AF7A9966-0CF1-48C1-845F-F62FC697C1A2}" presName="levelTx" presStyleLbl="revTx" presStyleIdx="0" presStyleCnt="0">
        <dgm:presLayoutVars>
          <dgm:chMax val="1"/>
          <dgm:bulletEnabled val="1"/>
        </dgm:presLayoutVars>
      </dgm:prSet>
      <dgm:spPr/>
      <dgm:t>
        <a:bodyPr/>
        <a:lstStyle/>
        <a:p>
          <a:endParaRPr lang="es-CR"/>
        </a:p>
      </dgm:t>
    </dgm:pt>
    <dgm:pt modelId="{4A2810B8-DA97-4DD7-BCA7-ED6B6A4B3855}" type="pres">
      <dgm:prSet presAssocID="{65FE42FF-C71D-4A97-9A88-1531514594C1}" presName="Name8" presStyleCnt="0"/>
      <dgm:spPr/>
    </dgm:pt>
    <dgm:pt modelId="{224DE676-CB2B-45F9-B7FC-4157274DB533}" type="pres">
      <dgm:prSet presAssocID="{65FE42FF-C71D-4A97-9A88-1531514594C1}" presName="level" presStyleLbl="node1" presStyleIdx="2" presStyleCnt="5">
        <dgm:presLayoutVars>
          <dgm:chMax val="1"/>
          <dgm:bulletEnabled val="1"/>
        </dgm:presLayoutVars>
      </dgm:prSet>
      <dgm:spPr/>
      <dgm:t>
        <a:bodyPr/>
        <a:lstStyle/>
        <a:p>
          <a:endParaRPr lang="es-CR"/>
        </a:p>
      </dgm:t>
    </dgm:pt>
    <dgm:pt modelId="{1BA5B0BA-1856-4EB6-A4E9-241D1434C041}" type="pres">
      <dgm:prSet presAssocID="{65FE42FF-C71D-4A97-9A88-1531514594C1}" presName="levelTx" presStyleLbl="revTx" presStyleIdx="0" presStyleCnt="0">
        <dgm:presLayoutVars>
          <dgm:chMax val="1"/>
          <dgm:bulletEnabled val="1"/>
        </dgm:presLayoutVars>
      </dgm:prSet>
      <dgm:spPr/>
      <dgm:t>
        <a:bodyPr/>
        <a:lstStyle/>
        <a:p>
          <a:endParaRPr lang="es-CR"/>
        </a:p>
      </dgm:t>
    </dgm:pt>
    <dgm:pt modelId="{207451C2-D46B-4046-8DFD-F7543E5556D0}" type="pres">
      <dgm:prSet presAssocID="{A7016EA1-E523-46C8-A926-E4D8FB480612}" presName="Name8" presStyleCnt="0"/>
      <dgm:spPr/>
    </dgm:pt>
    <dgm:pt modelId="{46725FCE-E508-47F4-8594-C7C5AD46C775}" type="pres">
      <dgm:prSet presAssocID="{A7016EA1-E523-46C8-A926-E4D8FB480612}" presName="level" presStyleLbl="node1" presStyleIdx="3" presStyleCnt="5">
        <dgm:presLayoutVars>
          <dgm:chMax val="1"/>
          <dgm:bulletEnabled val="1"/>
        </dgm:presLayoutVars>
      </dgm:prSet>
      <dgm:spPr/>
      <dgm:t>
        <a:bodyPr/>
        <a:lstStyle/>
        <a:p>
          <a:endParaRPr lang="es-CR"/>
        </a:p>
      </dgm:t>
    </dgm:pt>
    <dgm:pt modelId="{09591DAB-AA7D-427D-A6A3-553CAA2A51C1}" type="pres">
      <dgm:prSet presAssocID="{A7016EA1-E523-46C8-A926-E4D8FB480612}" presName="levelTx" presStyleLbl="revTx" presStyleIdx="0" presStyleCnt="0">
        <dgm:presLayoutVars>
          <dgm:chMax val="1"/>
          <dgm:bulletEnabled val="1"/>
        </dgm:presLayoutVars>
      </dgm:prSet>
      <dgm:spPr/>
      <dgm:t>
        <a:bodyPr/>
        <a:lstStyle/>
        <a:p>
          <a:endParaRPr lang="es-CR"/>
        </a:p>
      </dgm:t>
    </dgm:pt>
    <dgm:pt modelId="{7A05C615-9E38-4020-A452-F055BF12C20F}" type="pres">
      <dgm:prSet presAssocID="{3818AEF5-64A0-4780-838A-C5B57859FA4D}" presName="Name8" presStyleCnt="0"/>
      <dgm:spPr/>
    </dgm:pt>
    <dgm:pt modelId="{9597C857-B8E3-4EAE-847A-4E54A30000F2}" type="pres">
      <dgm:prSet presAssocID="{3818AEF5-64A0-4780-838A-C5B57859FA4D}" presName="level" presStyleLbl="node1" presStyleIdx="4" presStyleCnt="5">
        <dgm:presLayoutVars>
          <dgm:chMax val="1"/>
          <dgm:bulletEnabled val="1"/>
        </dgm:presLayoutVars>
      </dgm:prSet>
      <dgm:spPr/>
      <dgm:t>
        <a:bodyPr/>
        <a:lstStyle/>
        <a:p>
          <a:endParaRPr lang="es-CR"/>
        </a:p>
      </dgm:t>
    </dgm:pt>
    <dgm:pt modelId="{994436DE-5C46-4CBF-9AC7-34EE3012B5D0}" type="pres">
      <dgm:prSet presAssocID="{3818AEF5-64A0-4780-838A-C5B57859FA4D}" presName="levelTx" presStyleLbl="revTx" presStyleIdx="0" presStyleCnt="0">
        <dgm:presLayoutVars>
          <dgm:chMax val="1"/>
          <dgm:bulletEnabled val="1"/>
        </dgm:presLayoutVars>
      </dgm:prSet>
      <dgm:spPr/>
      <dgm:t>
        <a:bodyPr/>
        <a:lstStyle/>
        <a:p>
          <a:endParaRPr lang="es-CR"/>
        </a:p>
      </dgm:t>
    </dgm:pt>
  </dgm:ptLst>
  <dgm:cxnLst>
    <dgm:cxn modelId="{4ED4633E-A9E6-4BB8-9F1E-C4FC88AA182A}" srcId="{DA6993FC-5AC2-49BD-A322-E032E539754F}" destId="{65FE42FF-C71D-4A97-9A88-1531514594C1}" srcOrd="2" destOrd="0" parTransId="{E625C323-DB27-4B1A-975A-CE7EB1FAD416}" sibTransId="{FBA47AAE-6ABF-4EA6-8A40-CEAEABC915D6}"/>
    <dgm:cxn modelId="{CE6E6071-98E8-4D86-8543-F01FE5C76717}" type="presOf" srcId="{A7016EA1-E523-46C8-A926-E4D8FB480612}" destId="{46725FCE-E508-47F4-8594-C7C5AD46C775}" srcOrd="0" destOrd="0" presId="urn:microsoft.com/office/officeart/2005/8/layout/pyramid1"/>
    <dgm:cxn modelId="{63D62B9A-8641-435D-93C1-3A1494C278F5}" type="presOf" srcId="{AF7A9966-0CF1-48C1-845F-F62FC697C1A2}" destId="{23638914-A082-41A2-BBD7-750A2C95D5B3}" srcOrd="0" destOrd="0" presId="urn:microsoft.com/office/officeart/2005/8/layout/pyramid1"/>
    <dgm:cxn modelId="{53185C71-FE6A-4C5C-B43B-086438144D08}" type="presOf" srcId="{3818AEF5-64A0-4780-838A-C5B57859FA4D}" destId="{994436DE-5C46-4CBF-9AC7-34EE3012B5D0}" srcOrd="1" destOrd="0" presId="urn:microsoft.com/office/officeart/2005/8/layout/pyramid1"/>
    <dgm:cxn modelId="{A0706C43-21BB-447B-A568-0F43CEC66863}" srcId="{DA6993FC-5AC2-49BD-A322-E032E539754F}" destId="{AF7A9966-0CF1-48C1-845F-F62FC697C1A2}" srcOrd="1" destOrd="0" parTransId="{E3099971-ADB0-4566-9942-A44E683A380C}" sibTransId="{A68456AC-954C-4EA5-816A-D34BD1423213}"/>
    <dgm:cxn modelId="{4B607343-3056-4F2D-B87F-2369BE0B9012}" srcId="{DA6993FC-5AC2-49BD-A322-E032E539754F}" destId="{3818AEF5-64A0-4780-838A-C5B57859FA4D}" srcOrd="4" destOrd="0" parTransId="{42ADC672-0870-4775-B734-D904D0E66367}" sibTransId="{2D51D976-3BF5-4DA7-8DB3-A0298E9CC707}"/>
    <dgm:cxn modelId="{D64672D0-8EEA-4EB0-9775-BC18C598AF89}" type="presOf" srcId="{65FE42FF-C71D-4A97-9A88-1531514594C1}" destId="{1BA5B0BA-1856-4EB6-A4E9-241D1434C041}" srcOrd="1" destOrd="0" presId="urn:microsoft.com/office/officeart/2005/8/layout/pyramid1"/>
    <dgm:cxn modelId="{B8BB883D-5301-4ACA-8364-9192CA75D08F}" type="presOf" srcId="{8B34A5D4-54CE-4B28-A31F-B46EBB314C3F}" destId="{65602AA9-4442-4940-BB17-D9341EFF9710}" srcOrd="1" destOrd="0" presId="urn:microsoft.com/office/officeart/2005/8/layout/pyramid1"/>
    <dgm:cxn modelId="{A22DE6B5-33F6-4264-B682-9E1E0358451F}" type="presOf" srcId="{8B34A5D4-54CE-4B28-A31F-B46EBB314C3F}" destId="{A7B45F47-0E76-47D8-ABC2-5DFF5E915E56}" srcOrd="0" destOrd="0" presId="urn:microsoft.com/office/officeart/2005/8/layout/pyramid1"/>
    <dgm:cxn modelId="{0E94EC11-5158-45D2-8242-26D2EC2BA8A9}" type="presOf" srcId="{AF7A9966-0CF1-48C1-845F-F62FC697C1A2}" destId="{5273A8CE-F82B-421C-A0A2-2132E4D07CBD}" srcOrd="1" destOrd="0" presId="urn:microsoft.com/office/officeart/2005/8/layout/pyramid1"/>
    <dgm:cxn modelId="{87CFB7D5-B192-4DDB-985E-E13DAEBD0BCA}" type="presOf" srcId="{DA6993FC-5AC2-49BD-A322-E032E539754F}" destId="{7AEF3BB2-3A3C-4C99-8808-2D312EEDED49}" srcOrd="0" destOrd="0" presId="urn:microsoft.com/office/officeart/2005/8/layout/pyramid1"/>
    <dgm:cxn modelId="{FBA2E0F8-9469-4F67-BE9F-3FDD6A10595F}" srcId="{DA6993FC-5AC2-49BD-A322-E032E539754F}" destId="{A7016EA1-E523-46C8-A926-E4D8FB480612}" srcOrd="3" destOrd="0" parTransId="{1EBF0D1F-808C-4054-927D-68BD309753CE}" sibTransId="{0F15CF03-377B-4658-8686-BD2C44E806FC}"/>
    <dgm:cxn modelId="{FB181E45-E73C-4BD2-847D-06222DAB979D}" type="presOf" srcId="{65FE42FF-C71D-4A97-9A88-1531514594C1}" destId="{224DE676-CB2B-45F9-B7FC-4157274DB533}" srcOrd="0" destOrd="0" presId="urn:microsoft.com/office/officeart/2005/8/layout/pyramid1"/>
    <dgm:cxn modelId="{09861C3B-B49C-49C2-89E0-9090F8CDD522}" type="presOf" srcId="{A7016EA1-E523-46C8-A926-E4D8FB480612}" destId="{09591DAB-AA7D-427D-A6A3-553CAA2A51C1}" srcOrd="1" destOrd="0" presId="urn:microsoft.com/office/officeart/2005/8/layout/pyramid1"/>
    <dgm:cxn modelId="{5E0AB526-D00A-4198-BBF9-BF5DD61CB0A1}" srcId="{DA6993FC-5AC2-49BD-A322-E032E539754F}" destId="{8B34A5D4-54CE-4B28-A31F-B46EBB314C3F}" srcOrd="0" destOrd="0" parTransId="{C1C6BEC5-0D2A-49EA-A1D7-3631EB6D5F6A}" sibTransId="{897EDAA9-BAAC-4756-8E03-84D0245FCBB7}"/>
    <dgm:cxn modelId="{5F411772-D16A-4772-81C9-514B0A89D4DA}" type="presOf" srcId="{3818AEF5-64A0-4780-838A-C5B57859FA4D}" destId="{9597C857-B8E3-4EAE-847A-4E54A30000F2}" srcOrd="0" destOrd="0" presId="urn:microsoft.com/office/officeart/2005/8/layout/pyramid1"/>
    <dgm:cxn modelId="{6728C8D8-C6F4-4DD7-8CC7-BA180ED71F8E}" type="presParOf" srcId="{7AEF3BB2-3A3C-4C99-8808-2D312EEDED49}" destId="{F091AC20-534B-4BEB-8CBB-5B0FAA59EF91}" srcOrd="0" destOrd="0" presId="urn:microsoft.com/office/officeart/2005/8/layout/pyramid1"/>
    <dgm:cxn modelId="{5B0EEDD2-8277-4E07-AFD8-DF906A80DEA2}" type="presParOf" srcId="{F091AC20-534B-4BEB-8CBB-5B0FAA59EF91}" destId="{A7B45F47-0E76-47D8-ABC2-5DFF5E915E56}" srcOrd="0" destOrd="0" presId="urn:microsoft.com/office/officeart/2005/8/layout/pyramid1"/>
    <dgm:cxn modelId="{22A76757-A64A-4165-9459-A60EC056166D}" type="presParOf" srcId="{F091AC20-534B-4BEB-8CBB-5B0FAA59EF91}" destId="{65602AA9-4442-4940-BB17-D9341EFF9710}" srcOrd="1" destOrd="0" presId="urn:microsoft.com/office/officeart/2005/8/layout/pyramid1"/>
    <dgm:cxn modelId="{0199C5D8-C00D-4097-98EE-7A6AC14E4C68}" type="presParOf" srcId="{7AEF3BB2-3A3C-4C99-8808-2D312EEDED49}" destId="{DCCA8A34-68E1-4DAB-ABF0-A392CAB81291}" srcOrd="1" destOrd="0" presId="urn:microsoft.com/office/officeart/2005/8/layout/pyramid1"/>
    <dgm:cxn modelId="{2037770D-2F80-433E-9BC4-5029B9EA793E}" type="presParOf" srcId="{DCCA8A34-68E1-4DAB-ABF0-A392CAB81291}" destId="{23638914-A082-41A2-BBD7-750A2C95D5B3}" srcOrd="0" destOrd="0" presId="urn:microsoft.com/office/officeart/2005/8/layout/pyramid1"/>
    <dgm:cxn modelId="{2377A827-0F26-4A51-81BE-388B9174AC18}" type="presParOf" srcId="{DCCA8A34-68E1-4DAB-ABF0-A392CAB81291}" destId="{5273A8CE-F82B-421C-A0A2-2132E4D07CBD}" srcOrd="1" destOrd="0" presId="urn:microsoft.com/office/officeart/2005/8/layout/pyramid1"/>
    <dgm:cxn modelId="{E053E8F3-7BD4-40A1-AAAD-B34B8B886387}" type="presParOf" srcId="{7AEF3BB2-3A3C-4C99-8808-2D312EEDED49}" destId="{4A2810B8-DA97-4DD7-BCA7-ED6B6A4B3855}" srcOrd="2" destOrd="0" presId="urn:microsoft.com/office/officeart/2005/8/layout/pyramid1"/>
    <dgm:cxn modelId="{80F1B1C5-15B7-4FB3-8FB4-1665E8E2B433}" type="presParOf" srcId="{4A2810B8-DA97-4DD7-BCA7-ED6B6A4B3855}" destId="{224DE676-CB2B-45F9-B7FC-4157274DB533}" srcOrd="0" destOrd="0" presId="urn:microsoft.com/office/officeart/2005/8/layout/pyramid1"/>
    <dgm:cxn modelId="{6B7AB86A-2B51-497C-966B-7774CBAA666D}" type="presParOf" srcId="{4A2810B8-DA97-4DD7-BCA7-ED6B6A4B3855}" destId="{1BA5B0BA-1856-4EB6-A4E9-241D1434C041}" srcOrd="1" destOrd="0" presId="urn:microsoft.com/office/officeart/2005/8/layout/pyramid1"/>
    <dgm:cxn modelId="{FB6AF367-0C35-4C10-927E-0BAE7694D9DE}" type="presParOf" srcId="{7AEF3BB2-3A3C-4C99-8808-2D312EEDED49}" destId="{207451C2-D46B-4046-8DFD-F7543E5556D0}" srcOrd="3" destOrd="0" presId="urn:microsoft.com/office/officeart/2005/8/layout/pyramid1"/>
    <dgm:cxn modelId="{893F3580-2F0D-4BE2-95AB-8C5032A4259B}" type="presParOf" srcId="{207451C2-D46B-4046-8DFD-F7543E5556D0}" destId="{46725FCE-E508-47F4-8594-C7C5AD46C775}" srcOrd="0" destOrd="0" presId="urn:microsoft.com/office/officeart/2005/8/layout/pyramid1"/>
    <dgm:cxn modelId="{B6A21C41-7271-4024-BD98-656A5F21FDF6}" type="presParOf" srcId="{207451C2-D46B-4046-8DFD-F7543E5556D0}" destId="{09591DAB-AA7D-427D-A6A3-553CAA2A51C1}" srcOrd="1" destOrd="0" presId="urn:microsoft.com/office/officeart/2005/8/layout/pyramid1"/>
    <dgm:cxn modelId="{4B65035A-0A6F-44E9-B227-B5BDB58E155F}" type="presParOf" srcId="{7AEF3BB2-3A3C-4C99-8808-2D312EEDED49}" destId="{7A05C615-9E38-4020-A452-F055BF12C20F}" srcOrd="4" destOrd="0" presId="urn:microsoft.com/office/officeart/2005/8/layout/pyramid1"/>
    <dgm:cxn modelId="{DC8736A6-FE3F-40B7-9CB3-EB3F07605585}" type="presParOf" srcId="{7A05C615-9E38-4020-A452-F055BF12C20F}" destId="{9597C857-B8E3-4EAE-847A-4E54A30000F2}" srcOrd="0" destOrd="0" presId="urn:microsoft.com/office/officeart/2005/8/layout/pyramid1"/>
    <dgm:cxn modelId="{DC35DC88-3425-4AB6-8171-A0AB9DDEC974}" type="presParOf" srcId="{7A05C615-9E38-4020-A452-F055BF12C20F}" destId="{994436DE-5C46-4CBF-9AC7-34EE3012B5D0}"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599446-19C0-48D3-B311-75CCA8B0AC5F}" type="doc">
      <dgm:prSet loTypeId="urn:microsoft.com/office/officeart/2005/8/layout/cycle2" loCatId="cycle" qsTypeId="urn:microsoft.com/office/officeart/2005/8/quickstyle/3d3" qsCatId="3D" csTypeId="urn:microsoft.com/office/officeart/2005/8/colors/colorful1#1" csCatId="colorful" phldr="1"/>
      <dgm:spPr/>
      <dgm:t>
        <a:bodyPr/>
        <a:lstStyle/>
        <a:p>
          <a:endParaRPr lang="es-CR"/>
        </a:p>
      </dgm:t>
    </dgm:pt>
    <dgm:pt modelId="{5532C040-8C1A-4132-9B6C-55FD9FF54CFB}">
      <dgm:prSet phldrT="[Texto]" custT="1"/>
      <dgm:spPr/>
      <dgm:t>
        <a:bodyPr/>
        <a:lstStyle/>
        <a:p>
          <a:pPr algn="ctr"/>
          <a:r>
            <a:rPr lang="es-CR" sz="1600" dirty="0" smtClean="0">
              <a:effectLst>
                <a:outerShdw blurRad="38100" dist="38100" dir="2700000" algn="tl">
                  <a:srgbClr val="000000">
                    <a:alpha val="43137"/>
                  </a:srgbClr>
                </a:outerShdw>
              </a:effectLst>
              <a:latin typeface="Arial" pitchFamily="34" charset="0"/>
              <a:cs typeface="Arial" pitchFamily="34" charset="0"/>
            </a:rPr>
            <a:t>Recursos financieros versus metas</a:t>
          </a:r>
          <a:endParaRPr lang="es-CR" sz="1600" dirty="0">
            <a:effectLst>
              <a:outerShdw blurRad="38100" dist="38100" dir="2700000" algn="tl">
                <a:srgbClr val="000000">
                  <a:alpha val="43137"/>
                </a:srgbClr>
              </a:outerShdw>
            </a:effectLst>
            <a:latin typeface="Arial" pitchFamily="34" charset="0"/>
            <a:cs typeface="Arial" pitchFamily="34" charset="0"/>
          </a:endParaRPr>
        </a:p>
      </dgm:t>
    </dgm:pt>
    <dgm:pt modelId="{C458E358-9215-43CD-AE5F-E3B15C42C00A}" type="parTrans" cxnId="{D767A389-8E15-4598-A972-1A66FE5021EF}">
      <dgm:prSet/>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AEB923FB-5D5C-4D48-9A08-6F157670F317}" type="sibTrans" cxnId="{D767A389-8E15-4598-A972-1A66FE5021EF}">
      <dgm:prSet custT="1"/>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D0BC2D8C-D26D-4325-B7AB-5C88A71B8FD9}">
      <dgm:prSet phldrT="[Texto]" custT="1"/>
      <dgm:spPr/>
      <dgm:t>
        <a:bodyPr/>
        <a:lstStyle/>
        <a:p>
          <a:pPr algn="ctr"/>
          <a:r>
            <a:rPr lang="es-CR" sz="1600" dirty="0" smtClean="0">
              <a:effectLst>
                <a:outerShdw blurRad="38100" dist="38100" dir="2700000" algn="tl">
                  <a:srgbClr val="000000">
                    <a:alpha val="43137"/>
                  </a:srgbClr>
                </a:outerShdw>
              </a:effectLst>
              <a:latin typeface="Arial" pitchFamily="34" charset="0"/>
              <a:cs typeface="Arial" pitchFamily="34" charset="0"/>
            </a:rPr>
            <a:t>Conciencia y previsión del futuro financiero</a:t>
          </a:r>
          <a:endParaRPr lang="es-CR" sz="1600" dirty="0">
            <a:effectLst>
              <a:outerShdw blurRad="38100" dist="38100" dir="2700000" algn="tl">
                <a:srgbClr val="000000">
                  <a:alpha val="43137"/>
                </a:srgbClr>
              </a:outerShdw>
            </a:effectLst>
            <a:latin typeface="Arial" pitchFamily="34" charset="0"/>
            <a:cs typeface="Arial" pitchFamily="34" charset="0"/>
          </a:endParaRPr>
        </a:p>
      </dgm:t>
    </dgm:pt>
    <dgm:pt modelId="{0C541447-55BC-4F44-A5DC-DA74C556CA6B}" type="parTrans" cxnId="{5306BC67-96FA-4427-BEC5-B57FF5268B1F}">
      <dgm:prSet/>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30B967FF-CA3A-4790-B362-98B00BD14384}" type="sibTrans" cxnId="{5306BC67-96FA-4427-BEC5-B57FF5268B1F}">
      <dgm:prSet custT="1"/>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484C6B12-64E8-4314-882E-658FE44107EE}">
      <dgm:prSet phldrT="[Texto]" custT="1"/>
      <dgm:spPr/>
      <dgm:t>
        <a:bodyPr/>
        <a:lstStyle/>
        <a:p>
          <a:pPr algn="ctr"/>
          <a:r>
            <a:rPr lang="es-CR" sz="1600" dirty="0" smtClean="0">
              <a:effectLst>
                <a:outerShdw blurRad="38100" dist="38100" dir="2700000" algn="tl">
                  <a:srgbClr val="000000">
                    <a:alpha val="43137"/>
                  </a:srgbClr>
                </a:outerShdw>
              </a:effectLst>
              <a:latin typeface="Arial" pitchFamily="34" charset="0"/>
              <a:cs typeface="Arial" pitchFamily="34" charset="0"/>
            </a:rPr>
            <a:t>Presupuestos de corto, mediano y  largo plazo</a:t>
          </a:r>
          <a:endParaRPr lang="es-CR" sz="1600" dirty="0">
            <a:effectLst>
              <a:outerShdw blurRad="38100" dist="38100" dir="2700000" algn="tl">
                <a:srgbClr val="000000">
                  <a:alpha val="43137"/>
                </a:srgbClr>
              </a:outerShdw>
            </a:effectLst>
            <a:latin typeface="Arial" pitchFamily="34" charset="0"/>
            <a:cs typeface="Arial" pitchFamily="34" charset="0"/>
          </a:endParaRPr>
        </a:p>
      </dgm:t>
    </dgm:pt>
    <dgm:pt modelId="{C1DD7FD8-6804-455A-AA46-A98BB19F191B}" type="parTrans" cxnId="{CA6DE8C1-E006-436F-850E-5F830A658BBE}">
      <dgm:prSet/>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7875E2C5-81EC-486C-8BF2-08E270EDFE37}" type="sibTrans" cxnId="{CA6DE8C1-E006-436F-850E-5F830A658BBE}">
      <dgm:prSet custT="1"/>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D8C2874E-7A08-44AE-B1B4-7F14F3ACEF3A}">
      <dgm:prSet phldrT="[Texto]" custT="1"/>
      <dgm:spPr/>
      <dgm:t>
        <a:bodyPr/>
        <a:lstStyle/>
        <a:p>
          <a:pPr algn="ctr"/>
          <a:r>
            <a:rPr lang="es-CR" sz="1600" dirty="0" smtClean="0">
              <a:effectLst>
                <a:outerShdw blurRad="38100" dist="38100" dir="2700000" algn="tl">
                  <a:srgbClr val="000000">
                    <a:alpha val="43137"/>
                  </a:srgbClr>
                </a:outerShdw>
              </a:effectLst>
              <a:latin typeface="Arial" pitchFamily="34" charset="0"/>
              <a:cs typeface="Arial" pitchFamily="34" charset="0"/>
            </a:rPr>
            <a:t>Facilita administrar ingresos</a:t>
          </a:r>
          <a:endParaRPr lang="es-CR" sz="1600" dirty="0">
            <a:effectLst>
              <a:outerShdw blurRad="38100" dist="38100" dir="2700000" algn="tl">
                <a:srgbClr val="000000">
                  <a:alpha val="43137"/>
                </a:srgbClr>
              </a:outerShdw>
            </a:effectLst>
            <a:latin typeface="Arial" pitchFamily="34" charset="0"/>
            <a:cs typeface="Arial" pitchFamily="34" charset="0"/>
          </a:endParaRPr>
        </a:p>
      </dgm:t>
    </dgm:pt>
    <dgm:pt modelId="{71724148-1ABB-458A-BBAB-6BCF67ACDB5A}" type="parTrans" cxnId="{4C8B6097-DFA2-47AF-9E92-FDBBE1C039F9}">
      <dgm:prSet/>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825117ED-37CB-425E-94EF-689F57E2B88A}" type="sibTrans" cxnId="{4C8B6097-DFA2-47AF-9E92-FDBBE1C039F9}">
      <dgm:prSet custT="1"/>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9ECE5CCA-9222-43EC-AF82-037A7FA78B41}">
      <dgm:prSet phldrT="[Texto]" custT="1"/>
      <dgm:spPr/>
      <dgm:t>
        <a:bodyPr/>
        <a:lstStyle/>
        <a:p>
          <a:pPr algn="ctr"/>
          <a:r>
            <a:rPr lang="es-CR" sz="1600" dirty="0" smtClean="0">
              <a:effectLst>
                <a:outerShdw blurRad="38100" dist="38100" dir="2700000" algn="tl">
                  <a:srgbClr val="000000">
                    <a:alpha val="43137"/>
                  </a:srgbClr>
                </a:outerShdw>
              </a:effectLst>
              <a:latin typeface="Arial" pitchFamily="34" charset="0"/>
              <a:cs typeface="Arial" pitchFamily="34" charset="0"/>
            </a:rPr>
            <a:t>% de ingreso a c/gasto según situación familiar</a:t>
          </a:r>
          <a:endParaRPr lang="es-CR" sz="1600" dirty="0">
            <a:effectLst>
              <a:outerShdw blurRad="38100" dist="38100" dir="2700000" algn="tl">
                <a:srgbClr val="000000">
                  <a:alpha val="43137"/>
                </a:srgbClr>
              </a:outerShdw>
            </a:effectLst>
            <a:latin typeface="Arial" pitchFamily="34" charset="0"/>
            <a:cs typeface="Arial" pitchFamily="34" charset="0"/>
          </a:endParaRPr>
        </a:p>
      </dgm:t>
    </dgm:pt>
    <dgm:pt modelId="{C930484F-D50F-4620-84A0-485F148BA91F}" type="parTrans" cxnId="{C74863D7-1A18-4C14-93DF-078124D60B0E}">
      <dgm:prSet/>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8177317B-B1C1-452E-A0B9-569C98D7D32F}" type="sibTrans" cxnId="{C74863D7-1A18-4C14-93DF-078124D60B0E}">
      <dgm:prSet custT="1"/>
      <dgm:spPr/>
      <dgm:t>
        <a:bodyPr/>
        <a:lstStyle/>
        <a:p>
          <a:pPr algn="ctr"/>
          <a:endParaRPr lang="es-CR" sz="1600">
            <a:effectLst>
              <a:outerShdw blurRad="38100" dist="38100" dir="2700000" algn="tl">
                <a:srgbClr val="000000">
                  <a:alpha val="43137"/>
                </a:srgbClr>
              </a:outerShdw>
            </a:effectLst>
            <a:latin typeface="Arial" pitchFamily="34" charset="0"/>
            <a:cs typeface="Arial" pitchFamily="34" charset="0"/>
          </a:endParaRPr>
        </a:p>
      </dgm:t>
    </dgm:pt>
    <dgm:pt modelId="{18E43131-DBC1-4712-94DB-90928F7F1AA0}" type="pres">
      <dgm:prSet presAssocID="{3E599446-19C0-48D3-B311-75CCA8B0AC5F}" presName="cycle" presStyleCnt="0">
        <dgm:presLayoutVars>
          <dgm:dir/>
          <dgm:resizeHandles val="exact"/>
        </dgm:presLayoutVars>
      </dgm:prSet>
      <dgm:spPr/>
      <dgm:t>
        <a:bodyPr/>
        <a:lstStyle/>
        <a:p>
          <a:endParaRPr lang="es-CR"/>
        </a:p>
      </dgm:t>
    </dgm:pt>
    <dgm:pt modelId="{9F5477A8-23DE-4EC8-AE13-024530AA31AE}" type="pres">
      <dgm:prSet presAssocID="{5532C040-8C1A-4132-9B6C-55FD9FF54CFB}" presName="node" presStyleLbl="node1" presStyleIdx="0" presStyleCnt="5" custScaleX="115495">
        <dgm:presLayoutVars>
          <dgm:bulletEnabled val="1"/>
        </dgm:presLayoutVars>
      </dgm:prSet>
      <dgm:spPr/>
      <dgm:t>
        <a:bodyPr/>
        <a:lstStyle/>
        <a:p>
          <a:endParaRPr lang="es-CR"/>
        </a:p>
      </dgm:t>
    </dgm:pt>
    <dgm:pt modelId="{59C4A743-4D65-4C50-8168-5DE00DD27D61}" type="pres">
      <dgm:prSet presAssocID="{AEB923FB-5D5C-4D48-9A08-6F157670F317}" presName="sibTrans" presStyleLbl="sibTrans2D1" presStyleIdx="0" presStyleCnt="5"/>
      <dgm:spPr/>
      <dgm:t>
        <a:bodyPr/>
        <a:lstStyle/>
        <a:p>
          <a:endParaRPr lang="es-CR"/>
        </a:p>
      </dgm:t>
    </dgm:pt>
    <dgm:pt modelId="{9564DC3A-F3BB-401D-87B1-59DEAF9BEA45}" type="pres">
      <dgm:prSet presAssocID="{AEB923FB-5D5C-4D48-9A08-6F157670F317}" presName="connectorText" presStyleLbl="sibTrans2D1" presStyleIdx="0" presStyleCnt="5"/>
      <dgm:spPr/>
      <dgm:t>
        <a:bodyPr/>
        <a:lstStyle/>
        <a:p>
          <a:endParaRPr lang="es-CR"/>
        </a:p>
      </dgm:t>
    </dgm:pt>
    <dgm:pt modelId="{AA8ED18B-D8EA-4E5F-A71E-85B297FB9D94}" type="pres">
      <dgm:prSet presAssocID="{D0BC2D8C-D26D-4325-B7AB-5C88A71B8FD9}" presName="node" presStyleLbl="node1" presStyleIdx="1" presStyleCnt="5" custScaleX="120361">
        <dgm:presLayoutVars>
          <dgm:bulletEnabled val="1"/>
        </dgm:presLayoutVars>
      </dgm:prSet>
      <dgm:spPr/>
      <dgm:t>
        <a:bodyPr/>
        <a:lstStyle/>
        <a:p>
          <a:endParaRPr lang="es-CR"/>
        </a:p>
      </dgm:t>
    </dgm:pt>
    <dgm:pt modelId="{114184DA-250B-4AE5-8AAE-66A31333DB95}" type="pres">
      <dgm:prSet presAssocID="{30B967FF-CA3A-4790-B362-98B00BD14384}" presName="sibTrans" presStyleLbl="sibTrans2D1" presStyleIdx="1" presStyleCnt="5"/>
      <dgm:spPr/>
      <dgm:t>
        <a:bodyPr/>
        <a:lstStyle/>
        <a:p>
          <a:endParaRPr lang="es-CR"/>
        </a:p>
      </dgm:t>
    </dgm:pt>
    <dgm:pt modelId="{16EE0CEC-BEE9-4FD0-8870-4F3DF01F1108}" type="pres">
      <dgm:prSet presAssocID="{30B967FF-CA3A-4790-B362-98B00BD14384}" presName="connectorText" presStyleLbl="sibTrans2D1" presStyleIdx="1" presStyleCnt="5"/>
      <dgm:spPr/>
      <dgm:t>
        <a:bodyPr/>
        <a:lstStyle/>
        <a:p>
          <a:endParaRPr lang="es-CR"/>
        </a:p>
      </dgm:t>
    </dgm:pt>
    <dgm:pt modelId="{1F0CB298-1FD0-41A9-BB94-6B1757F267DF}" type="pres">
      <dgm:prSet presAssocID="{484C6B12-64E8-4314-882E-658FE44107EE}" presName="node" presStyleLbl="node1" presStyleIdx="2" presStyleCnt="5" custScaleX="136255">
        <dgm:presLayoutVars>
          <dgm:bulletEnabled val="1"/>
        </dgm:presLayoutVars>
      </dgm:prSet>
      <dgm:spPr/>
      <dgm:t>
        <a:bodyPr/>
        <a:lstStyle/>
        <a:p>
          <a:endParaRPr lang="es-CR"/>
        </a:p>
      </dgm:t>
    </dgm:pt>
    <dgm:pt modelId="{A54C8E7D-124A-4174-AF27-9E20FB77D379}" type="pres">
      <dgm:prSet presAssocID="{7875E2C5-81EC-486C-8BF2-08E270EDFE37}" presName="sibTrans" presStyleLbl="sibTrans2D1" presStyleIdx="2" presStyleCnt="5"/>
      <dgm:spPr/>
      <dgm:t>
        <a:bodyPr/>
        <a:lstStyle/>
        <a:p>
          <a:endParaRPr lang="es-CR"/>
        </a:p>
      </dgm:t>
    </dgm:pt>
    <dgm:pt modelId="{0967F2E2-F8D8-442D-BE3D-871C86E91CF3}" type="pres">
      <dgm:prSet presAssocID="{7875E2C5-81EC-486C-8BF2-08E270EDFE37}" presName="connectorText" presStyleLbl="sibTrans2D1" presStyleIdx="2" presStyleCnt="5"/>
      <dgm:spPr/>
      <dgm:t>
        <a:bodyPr/>
        <a:lstStyle/>
        <a:p>
          <a:endParaRPr lang="es-CR"/>
        </a:p>
      </dgm:t>
    </dgm:pt>
    <dgm:pt modelId="{93C4636D-A7F5-4CF6-B7DF-475EDABEE0CA}" type="pres">
      <dgm:prSet presAssocID="{D8C2874E-7A08-44AE-B1B4-7F14F3ACEF3A}" presName="node" presStyleLbl="node1" presStyleIdx="3" presStyleCnt="5" custScaleX="111995">
        <dgm:presLayoutVars>
          <dgm:bulletEnabled val="1"/>
        </dgm:presLayoutVars>
      </dgm:prSet>
      <dgm:spPr/>
      <dgm:t>
        <a:bodyPr/>
        <a:lstStyle/>
        <a:p>
          <a:endParaRPr lang="es-CR"/>
        </a:p>
      </dgm:t>
    </dgm:pt>
    <dgm:pt modelId="{9EA16618-1B9B-41A3-A6C3-543D65A3E805}" type="pres">
      <dgm:prSet presAssocID="{825117ED-37CB-425E-94EF-689F57E2B88A}" presName="sibTrans" presStyleLbl="sibTrans2D1" presStyleIdx="3" presStyleCnt="5"/>
      <dgm:spPr/>
      <dgm:t>
        <a:bodyPr/>
        <a:lstStyle/>
        <a:p>
          <a:endParaRPr lang="es-CR"/>
        </a:p>
      </dgm:t>
    </dgm:pt>
    <dgm:pt modelId="{781A5DC2-6F19-41F1-8F16-8BAC633838FB}" type="pres">
      <dgm:prSet presAssocID="{825117ED-37CB-425E-94EF-689F57E2B88A}" presName="connectorText" presStyleLbl="sibTrans2D1" presStyleIdx="3" presStyleCnt="5"/>
      <dgm:spPr/>
      <dgm:t>
        <a:bodyPr/>
        <a:lstStyle/>
        <a:p>
          <a:endParaRPr lang="es-CR"/>
        </a:p>
      </dgm:t>
    </dgm:pt>
    <dgm:pt modelId="{41EB229C-0FE9-4867-A458-0C732E1F2143}" type="pres">
      <dgm:prSet presAssocID="{9ECE5CCA-9222-43EC-AF82-037A7FA78B41}" presName="node" presStyleLbl="node1" presStyleIdx="4" presStyleCnt="5" custScaleX="119380">
        <dgm:presLayoutVars>
          <dgm:bulletEnabled val="1"/>
        </dgm:presLayoutVars>
      </dgm:prSet>
      <dgm:spPr/>
      <dgm:t>
        <a:bodyPr/>
        <a:lstStyle/>
        <a:p>
          <a:endParaRPr lang="es-CR"/>
        </a:p>
      </dgm:t>
    </dgm:pt>
    <dgm:pt modelId="{57FC9E05-0FBA-401E-8B97-64CDB3D836CB}" type="pres">
      <dgm:prSet presAssocID="{8177317B-B1C1-452E-A0B9-569C98D7D32F}" presName="sibTrans" presStyleLbl="sibTrans2D1" presStyleIdx="4" presStyleCnt="5"/>
      <dgm:spPr/>
      <dgm:t>
        <a:bodyPr/>
        <a:lstStyle/>
        <a:p>
          <a:endParaRPr lang="es-CR"/>
        </a:p>
      </dgm:t>
    </dgm:pt>
    <dgm:pt modelId="{FE0FD7D5-50E3-4D43-8982-83FAA90394E1}" type="pres">
      <dgm:prSet presAssocID="{8177317B-B1C1-452E-A0B9-569C98D7D32F}" presName="connectorText" presStyleLbl="sibTrans2D1" presStyleIdx="4" presStyleCnt="5"/>
      <dgm:spPr/>
      <dgm:t>
        <a:bodyPr/>
        <a:lstStyle/>
        <a:p>
          <a:endParaRPr lang="es-CR"/>
        </a:p>
      </dgm:t>
    </dgm:pt>
  </dgm:ptLst>
  <dgm:cxnLst>
    <dgm:cxn modelId="{21856D52-0844-4DD9-8174-670EF74D1DB6}" type="presOf" srcId="{5532C040-8C1A-4132-9B6C-55FD9FF54CFB}" destId="{9F5477A8-23DE-4EC8-AE13-024530AA31AE}" srcOrd="0" destOrd="0" presId="urn:microsoft.com/office/officeart/2005/8/layout/cycle2"/>
    <dgm:cxn modelId="{C74863D7-1A18-4C14-93DF-078124D60B0E}" srcId="{3E599446-19C0-48D3-B311-75CCA8B0AC5F}" destId="{9ECE5CCA-9222-43EC-AF82-037A7FA78B41}" srcOrd="4" destOrd="0" parTransId="{C930484F-D50F-4620-84A0-485F148BA91F}" sibTransId="{8177317B-B1C1-452E-A0B9-569C98D7D32F}"/>
    <dgm:cxn modelId="{E20E21E7-1336-441C-AFAC-904EAABFCEC0}" type="presOf" srcId="{484C6B12-64E8-4314-882E-658FE44107EE}" destId="{1F0CB298-1FD0-41A9-BB94-6B1757F267DF}" srcOrd="0" destOrd="0" presId="urn:microsoft.com/office/officeart/2005/8/layout/cycle2"/>
    <dgm:cxn modelId="{D767A389-8E15-4598-A972-1A66FE5021EF}" srcId="{3E599446-19C0-48D3-B311-75CCA8B0AC5F}" destId="{5532C040-8C1A-4132-9B6C-55FD9FF54CFB}" srcOrd="0" destOrd="0" parTransId="{C458E358-9215-43CD-AE5F-E3B15C42C00A}" sibTransId="{AEB923FB-5D5C-4D48-9A08-6F157670F317}"/>
    <dgm:cxn modelId="{CAFE7011-2B68-4180-8EF4-9C85621294D5}" type="presOf" srcId="{D0BC2D8C-D26D-4325-B7AB-5C88A71B8FD9}" destId="{AA8ED18B-D8EA-4E5F-A71E-85B297FB9D94}" srcOrd="0" destOrd="0" presId="urn:microsoft.com/office/officeart/2005/8/layout/cycle2"/>
    <dgm:cxn modelId="{6C159793-3880-4049-AB71-BC370A9F6E81}" type="presOf" srcId="{3E599446-19C0-48D3-B311-75CCA8B0AC5F}" destId="{18E43131-DBC1-4712-94DB-90928F7F1AA0}" srcOrd="0" destOrd="0" presId="urn:microsoft.com/office/officeart/2005/8/layout/cycle2"/>
    <dgm:cxn modelId="{CA6DE8C1-E006-436F-850E-5F830A658BBE}" srcId="{3E599446-19C0-48D3-B311-75CCA8B0AC5F}" destId="{484C6B12-64E8-4314-882E-658FE44107EE}" srcOrd="2" destOrd="0" parTransId="{C1DD7FD8-6804-455A-AA46-A98BB19F191B}" sibTransId="{7875E2C5-81EC-486C-8BF2-08E270EDFE37}"/>
    <dgm:cxn modelId="{701E8BCE-0DA0-4D81-A0DB-C5B4C89E81FF}" type="presOf" srcId="{7875E2C5-81EC-486C-8BF2-08E270EDFE37}" destId="{0967F2E2-F8D8-442D-BE3D-871C86E91CF3}" srcOrd="1" destOrd="0" presId="urn:microsoft.com/office/officeart/2005/8/layout/cycle2"/>
    <dgm:cxn modelId="{274CD7ED-DFE1-4201-B1BF-CE8A0E370BEB}" type="presOf" srcId="{825117ED-37CB-425E-94EF-689F57E2B88A}" destId="{9EA16618-1B9B-41A3-A6C3-543D65A3E805}" srcOrd="0" destOrd="0" presId="urn:microsoft.com/office/officeart/2005/8/layout/cycle2"/>
    <dgm:cxn modelId="{B965CAA2-9264-4BF5-8D54-8DCC6BFE1AB3}" type="presOf" srcId="{9ECE5CCA-9222-43EC-AF82-037A7FA78B41}" destId="{41EB229C-0FE9-4867-A458-0C732E1F2143}" srcOrd="0" destOrd="0" presId="urn:microsoft.com/office/officeart/2005/8/layout/cycle2"/>
    <dgm:cxn modelId="{FD2444B9-C3FB-4537-8B70-A99DEDDFCAF8}" type="presOf" srcId="{8177317B-B1C1-452E-A0B9-569C98D7D32F}" destId="{FE0FD7D5-50E3-4D43-8982-83FAA90394E1}" srcOrd="1" destOrd="0" presId="urn:microsoft.com/office/officeart/2005/8/layout/cycle2"/>
    <dgm:cxn modelId="{779086EE-9FAE-4AA7-AB16-B0B923112F73}" type="presOf" srcId="{825117ED-37CB-425E-94EF-689F57E2B88A}" destId="{781A5DC2-6F19-41F1-8F16-8BAC633838FB}" srcOrd="1" destOrd="0" presId="urn:microsoft.com/office/officeart/2005/8/layout/cycle2"/>
    <dgm:cxn modelId="{691CC7F7-51DC-4243-8C16-82F488FBD329}" type="presOf" srcId="{30B967FF-CA3A-4790-B362-98B00BD14384}" destId="{114184DA-250B-4AE5-8AAE-66A31333DB95}" srcOrd="0" destOrd="0" presId="urn:microsoft.com/office/officeart/2005/8/layout/cycle2"/>
    <dgm:cxn modelId="{ECEF5FF6-F0D9-4DCD-A671-2810D960C100}" type="presOf" srcId="{D8C2874E-7A08-44AE-B1B4-7F14F3ACEF3A}" destId="{93C4636D-A7F5-4CF6-B7DF-475EDABEE0CA}" srcOrd="0" destOrd="0" presId="urn:microsoft.com/office/officeart/2005/8/layout/cycle2"/>
    <dgm:cxn modelId="{4E266C9D-80BA-4940-8EFC-79481617FED1}" type="presOf" srcId="{7875E2C5-81EC-486C-8BF2-08E270EDFE37}" destId="{A54C8E7D-124A-4174-AF27-9E20FB77D379}" srcOrd="0" destOrd="0" presId="urn:microsoft.com/office/officeart/2005/8/layout/cycle2"/>
    <dgm:cxn modelId="{462FBB2E-3C48-479E-BD20-D84999C90E81}" type="presOf" srcId="{AEB923FB-5D5C-4D48-9A08-6F157670F317}" destId="{9564DC3A-F3BB-401D-87B1-59DEAF9BEA45}" srcOrd="1" destOrd="0" presId="urn:microsoft.com/office/officeart/2005/8/layout/cycle2"/>
    <dgm:cxn modelId="{5306BC67-96FA-4427-BEC5-B57FF5268B1F}" srcId="{3E599446-19C0-48D3-B311-75CCA8B0AC5F}" destId="{D0BC2D8C-D26D-4325-B7AB-5C88A71B8FD9}" srcOrd="1" destOrd="0" parTransId="{0C541447-55BC-4F44-A5DC-DA74C556CA6B}" sibTransId="{30B967FF-CA3A-4790-B362-98B00BD14384}"/>
    <dgm:cxn modelId="{69E6480B-6A36-4346-A5D0-FC4FBFB50C07}" type="presOf" srcId="{AEB923FB-5D5C-4D48-9A08-6F157670F317}" destId="{59C4A743-4D65-4C50-8168-5DE00DD27D61}" srcOrd="0" destOrd="0" presId="urn:microsoft.com/office/officeart/2005/8/layout/cycle2"/>
    <dgm:cxn modelId="{4C8B6097-DFA2-47AF-9E92-FDBBE1C039F9}" srcId="{3E599446-19C0-48D3-B311-75CCA8B0AC5F}" destId="{D8C2874E-7A08-44AE-B1B4-7F14F3ACEF3A}" srcOrd="3" destOrd="0" parTransId="{71724148-1ABB-458A-BBAB-6BCF67ACDB5A}" sibTransId="{825117ED-37CB-425E-94EF-689F57E2B88A}"/>
    <dgm:cxn modelId="{60DAAE46-F12A-4732-84C2-E2D74EB47CF5}" type="presOf" srcId="{30B967FF-CA3A-4790-B362-98B00BD14384}" destId="{16EE0CEC-BEE9-4FD0-8870-4F3DF01F1108}" srcOrd="1" destOrd="0" presId="urn:microsoft.com/office/officeart/2005/8/layout/cycle2"/>
    <dgm:cxn modelId="{71C67887-C0F0-4C54-A4AB-44031F985CD1}" type="presOf" srcId="{8177317B-B1C1-452E-A0B9-569C98D7D32F}" destId="{57FC9E05-0FBA-401E-8B97-64CDB3D836CB}" srcOrd="0" destOrd="0" presId="urn:microsoft.com/office/officeart/2005/8/layout/cycle2"/>
    <dgm:cxn modelId="{9BC53741-FAD2-4464-9FDA-03336681B73F}" type="presParOf" srcId="{18E43131-DBC1-4712-94DB-90928F7F1AA0}" destId="{9F5477A8-23DE-4EC8-AE13-024530AA31AE}" srcOrd="0" destOrd="0" presId="urn:microsoft.com/office/officeart/2005/8/layout/cycle2"/>
    <dgm:cxn modelId="{4822930B-A0D4-412B-AA27-CFBAD3AFFD07}" type="presParOf" srcId="{18E43131-DBC1-4712-94DB-90928F7F1AA0}" destId="{59C4A743-4D65-4C50-8168-5DE00DD27D61}" srcOrd="1" destOrd="0" presId="urn:microsoft.com/office/officeart/2005/8/layout/cycle2"/>
    <dgm:cxn modelId="{E9CEB486-7D10-441D-8958-0F3A87F58089}" type="presParOf" srcId="{59C4A743-4D65-4C50-8168-5DE00DD27D61}" destId="{9564DC3A-F3BB-401D-87B1-59DEAF9BEA45}" srcOrd="0" destOrd="0" presId="urn:microsoft.com/office/officeart/2005/8/layout/cycle2"/>
    <dgm:cxn modelId="{5B9FE366-6599-4DCB-8465-81E72FF125CB}" type="presParOf" srcId="{18E43131-DBC1-4712-94DB-90928F7F1AA0}" destId="{AA8ED18B-D8EA-4E5F-A71E-85B297FB9D94}" srcOrd="2" destOrd="0" presId="urn:microsoft.com/office/officeart/2005/8/layout/cycle2"/>
    <dgm:cxn modelId="{C34815D7-2C90-4A55-8E3F-A28BA1AAD6D8}" type="presParOf" srcId="{18E43131-DBC1-4712-94DB-90928F7F1AA0}" destId="{114184DA-250B-4AE5-8AAE-66A31333DB95}" srcOrd="3" destOrd="0" presId="urn:microsoft.com/office/officeart/2005/8/layout/cycle2"/>
    <dgm:cxn modelId="{F64B35B3-3FCF-42EF-B385-AEA93B3A1051}" type="presParOf" srcId="{114184DA-250B-4AE5-8AAE-66A31333DB95}" destId="{16EE0CEC-BEE9-4FD0-8870-4F3DF01F1108}" srcOrd="0" destOrd="0" presId="urn:microsoft.com/office/officeart/2005/8/layout/cycle2"/>
    <dgm:cxn modelId="{0FBAFA02-3DC0-4576-9226-2ED92708FDDF}" type="presParOf" srcId="{18E43131-DBC1-4712-94DB-90928F7F1AA0}" destId="{1F0CB298-1FD0-41A9-BB94-6B1757F267DF}" srcOrd="4" destOrd="0" presId="urn:microsoft.com/office/officeart/2005/8/layout/cycle2"/>
    <dgm:cxn modelId="{AEDA766A-4AA9-460C-8039-C5FD2E66BA06}" type="presParOf" srcId="{18E43131-DBC1-4712-94DB-90928F7F1AA0}" destId="{A54C8E7D-124A-4174-AF27-9E20FB77D379}" srcOrd="5" destOrd="0" presId="urn:microsoft.com/office/officeart/2005/8/layout/cycle2"/>
    <dgm:cxn modelId="{3AA0C958-7941-477A-966D-E4922B410F15}" type="presParOf" srcId="{A54C8E7D-124A-4174-AF27-9E20FB77D379}" destId="{0967F2E2-F8D8-442D-BE3D-871C86E91CF3}" srcOrd="0" destOrd="0" presId="urn:microsoft.com/office/officeart/2005/8/layout/cycle2"/>
    <dgm:cxn modelId="{65CD45ED-83C5-49BA-B5C3-26358E10FFDA}" type="presParOf" srcId="{18E43131-DBC1-4712-94DB-90928F7F1AA0}" destId="{93C4636D-A7F5-4CF6-B7DF-475EDABEE0CA}" srcOrd="6" destOrd="0" presId="urn:microsoft.com/office/officeart/2005/8/layout/cycle2"/>
    <dgm:cxn modelId="{EEE2A095-CB3B-4BAF-BB41-FC52D9846E8D}" type="presParOf" srcId="{18E43131-DBC1-4712-94DB-90928F7F1AA0}" destId="{9EA16618-1B9B-41A3-A6C3-543D65A3E805}" srcOrd="7" destOrd="0" presId="urn:microsoft.com/office/officeart/2005/8/layout/cycle2"/>
    <dgm:cxn modelId="{BC9A13B7-F647-4B1E-8FF0-67A77669C2A9}" type="presParOf" srcId="{9EA16618-1B9B-41A3-A6C3-543D65A3E805}" destId="{781A5DC2-6F19-41F1-8F16-8BAC633838FB}" srcOrd="0" destOrd="0" presId="urn:microsoft.com/office/officeart/2005/8/layout/cycle2"/>
    <dgm:cxn modelId="{655EFCAE-9A5B-4403-B06A-29347C657BB0}" type="presParOf" srcId="{18E43131-DBC1-4712-94DB-90928F7F1AA0}" destId="{41EB229C-0FE9-4867-A458-0C732E1F2143}" srcOrd="8" destOrd="0" presId="urn:microsoft.com/office/officeart/2005/8/layout/cycle2"/>
    <dgm:cxn modelId="{B4CD57EF-AEAF-4293-88CF-F0EE2902943B}" type="presParOf" srcId="{18E43131-DBC1-4712-94DB-90928F7F1AA0}" destId="{57FC9E05-0FBA-401E-8B97-64CDB3D836CB}" srcOrd="9" destOrd="0" presId="urn:microsoft.com/office/officeart/2005/8/layout/cycle2"/>
    <dgm:cxn modelId="{FD14F949-4520-4C93-93BD-F9FD2CACC589}" type="presParOf" srcId="{57FC9E05-0FBA-401E-8B97-64CDB3D836CB}" destId="{FE0FD7D5-50E3-4D43-8982-83FAA90394E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917B9B-BA2E-44F5-86EF-2E1DB7504A16}"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s-CR"/>
        </a:p>
      </dgm:t>
    </dgm:pt>
    <dgm:pt modelId="{37D566D9-157E-4B99-9551-CAADADEDD3F1}">
      <dgm:prSet phldrT="[Texto]" custT="1"/>
      <dgm:spPr/>
      <dgm:t>
        <a:bodyPr/>
        <a:lstStyle/>
        <a:p>
          <a:r>
            <a:rPr lang="es-CR" sz="2400" dirty="0" smtClean="0"/>
            <a:t>1. </a:t>
          </a:r>
          <a:endParaRPr lang="es-CR" sz="2400" dirty="0"/>
        </a:p>
      </dgm:t>
    </dgm:pt>
    <dgm:pt modelId="{CD3A125F-1883-4F4D-B97E-50A05AAEA3C5}" type="parTrans" cxnId="{898A304D-0D4F-4DC8-B2B2-6629F744999A}">
      <dgm:prSet/>
      <dgm:spPr/>
      <dgm:t>
        <a:bodyPr/>
        <a:lstStyle/>
        <a:p>
          <a:endParaRPr lang="es-CR" sz="3200"/>
        </a:p>
      </dgm:t>
    </dgm:pt>
    <dgm:pt modelId="{89B6E839-2DEB-4B9A-A2EC-E2A93FCB97DE}" type="sibTrans" cxnId="{898A304D-0D4F-4DC8-B2B2-6629F744999A}">
      <dgm:prSet/>
      <dgm:spPr/>
      <dgm:t>
        <a:bodyPr/>
        <a:lstStyle/>
        <a:p>
          <a:endParaRPr lang="es-CR" sz="3200"/>
        </a:p>
      </dgm:t>
    </dgm:pt>
    <dgm:pt modelId="{F6C7EC84-F0BF-4C41-A310-F7F7612583FC}">
      <dgm:prSet phldrT="[Texto]" custT="1"/>
      <dgm:spPr/>
      <dgm:t>
        <a:bodyPr/>
        <a:lstStyle/>
        <a:p>
          <a:r>
            <a:rPr lang="es-CR" sz="2400" dirty="0" smtClean="0"/>
            <a:t>2.</a:t>
          </a:r>
          <a:endParaRPr lang="es-CR" sz="2400" dirty="0"/>
        </a:p>
      </dgm:t>
    </dgm:pt>
    <dgm:pt modelId="{72918081-EC6A-493A-B03C-081D1DA66F60}" type="parTrans" cxnId="{E77B2FD7-AA27-4E8B-A59D-E59F8B4AEA6C}">
      <dgm:prSet/>
      <dgm:spPr/>
      <dgm:t>
        <a:bodyPr/>
        <a:lstStyle/>
        <a:p>
          <a:endParaRPr lang="es-CR" sz="3200"/>
        </a:p>
      </dgm:t>
    </dgm:pt>
    <dgm:pt modelId="{BCC030CB-9EEE-45A8-A1F2-866C06A5AF56}" type="sibTrans" cxnId="{E77B2FD7-AA27-4E8B-A59D-E59F8B4AEA6C}">
      <dgm:prSet/>
      <dgm:spPr/>
      <dgm:t>
        <a:bodyPr/>
        <a:lstStyle/>
        <a:p>
          <a:endParaRPr lang="es-CR" sz="3200"/>
        </a:p>
      </dgm:t>
    </dgm:pt>
    <dgm:pt modelId="{ED90DAB8-F700-4184-B0A2-BE249C10C431}">
      <dgm:prSet phldrT="[Texto]" custT="1"/>
      <dgm:spPr/>
      <dgm:t>
        <a:bodyPr/>
        <a:lstStyle/>
        <a:p>
          <a:r>
            <a:rPr lang="es-CR" sz="2400" dirty="0" smtClean="0"/>
            <a:t>3.</a:t>
          </a:r>
          <a:endParaRPr lang="es-CR" sz="2400" dirty="0"/>
        </a:p>
      </dgm:t>
    </dgm:pt>
    <dgm:pt modelId="{AB04A9A6-EEE9-46C2-9E25-FE1EF3D19EA6}" type="parTrans" cxnId="{18BA9ABA-4834-4019-8DEF-F7814ED35997}">
      <dgm:prSet/>
      <dgm:spPr/>
      <dgm:t>
        <a:bodyPr/>
        <a:lstStyle/>
        <a:p>
          <a:endParaRPr lang="es-CR" sz="3200"/>
        </a:p>
      </dgm:t>
    </dgm:pt>
    <dgm:pt modelId="{640B0DC2-AC5E-447C-9C86-3D914BF54EE3}" type="sibTrans" cxnId="{18BA9ABA-4834-4019-8DEF-F7814ED35997}">
      <dgm:prSet/>
      <dgm:spPr/>
      <dgm:t>
        <a:bodyPr/>
        <a:lstStyle/>
        <a:p>
          <a:endParaRPr lang="es-CR" sz="3200"/>
        </a:p>
      </dgm:t>
    </dgm:pt>
    <dgm:pt modelId="{0A77B216-45E9-4B5D-8889-AC2EAC6C3CB4}">
      <dgm:prSet phldrT="[Texto]" custT="1"/>
      <dgm:spPr/>
      <dgm:t>
        <a:bodyPr/>
        <a:lstStyle/>
        <a:p>
          <a:r>
            <a:rPr lang="es-CR" sz="2400" dirty="0" smtClean="0"/>
            <a:t>4.</a:t>
          </a:r>
          <a:endParaRPr lang="es-CR" sz="2400" dirty="0"/>
        </a:p>
      </dgm:t>
    </dgm:pt>
    <dgm:pt modelId="{F0B18B3A-A5D5-4399-A6F7-FDECF24F9416}" type="parTrans" cxnId="{643E1AF8-5214-48A2-8C33-CAFE5B87C871}">
      <dgm:prSet/>
      <dgm:spPr/>
      <dgm:t>
        <a:bodyPr/>
        <a:lstStyle/>
        <a:p>
          <a:endParaRPr lang="es-CR" sz="3200"/>
        </a:p>
      </dgm:t>
    </dgm:pt>
    <dgm:pt modelId="{B448A57A-D434-4690-BCDF-8229BCEA7BE3}" type="sibTrans" cxnId="{643E1AF8-5214-48A2-8C33-CAFE5B87C871}">
      <dgm:prSet/>
      <dgm:spPr/>
      <dgm:t>
        <a:bodyPr/>
        <a:lstStyle/>
        <a:p>
          <a:endParaRPr lang="es-CR" sz="3200"/>
        </a:p>
      </dgm:t>
    </dgm:pt>
    <dgm:pt modelId="{AC161F45-CECD-4E59-A08E-70CD7F844D4B}">
      <dgm:prSet phldrT="[Texto]" custT="1"/>
      <dgm:spPr/>
      <dgm:t>
        <a:bodyPr/>
        <a:lstStyle/>
        <a:p>
          <a:r>
            <a:rPr lang="es-CR" sz="2400" dirty="0" smtClean="0"/>
            <a:t>5.</a:t>
          </a:r>
          <a:endParaRPr lang="es-CR" sz="2400" dirty="0"/>
        </a:p>
      </dgm:t>
    </dgm:pt>
    <dgm:pt modelId="{03035BED-FD2A-4903-B9FC-4944B0352E09}" type="parTrans" cxnId="{66E81403-326E-4AD9-81A1-FF4EA3633177}">
      <dgm:prSet/>
      <dgm:spPr/>
      <dgm:t>
        <a:bodyPr/>
        <a:lstStyle/>
        <a:p>
          <a:endParaRPr lang="es-CR" sz="3200"/>
        </a:p>
      </dgm:t>
    </dgm:pt>
    <dgm:pt modelId="{0653D172-C763-416B-9EDE-8E0E8DBCF4D9}" type="sibTrans" cxnId="{66E81403-326E-4AD9-81A1-FF4EA3633177}">
      <dgm:prSet/>
      <dgm:spPr/>
      <dgm:t>
        <a:bodyPr/>
        <a:lstStyle/>
        <a:p>
          <a:endParaRPr lang="es-CR" sz="3200"/>
        </a:p>
      </dgm:t>
    </dgm:pt>
    <dgm:pt modelId="{EEF03864-5742-4587-A474-DC21900442E6}">
      <dgm:prSet phldrT="[Texto]" custT="1"/>
      <dgm:spPr/>
      <dgm:t>
        <a:bodyPr/>
        <a:lstStyle/>
        <a:p>
          <a:r>
            <a:rPr lang="es-CR" sz="2400" dirty="0" smtClean="0"/>
            <a:t>6.</a:t>
          </a:r>
          <a:endParaRPr lang="es-CR" sz="2400" dirty="0"/>
        </a:p>
      </dgm:t>
    </dgm:pt>
    <dgm:pt modelId="{E1F1BEDD-B466-4F65-ABB1-CA60E53BE965}" type="parTrans" cxnId="{5FC6CE21-A131-4C75-9F21-595C63323862}">
      <dgm:prSet/>
      <dgm:spPr/>
      <dgm:t>
        <a:bodyPr/>
        <a:lstStyle/>
        <a:p>
          <a:endParaRPr lang="es-CR" sz="3200"/>
        </a:p>
      </dgm:t>
    </dgm:pt>
    <dgm:pt modelId="{F9B153C7-4FC4-4B8B-B122-0BEB8A9DC5D2}" type="sibTrans" cxnId="{5FC6CE21-A131-4C75-9F21-595C63323862}">
      <dgm:prSet/>
      <dgm:spPr/>
      <dgm:t>
        <a:bodyPr/>
        <a:lstStyle/>
        <a:p>
          <a:endParaRPr lang="es-CR" sz="3200"/>
        </a:p>
      </dgm:t>
    </dgm:pt>
    <dgm:pt modelId="{7480462D-2994-4870-9D13-AC7609D3906F}">
      <dgm:prSet phldrT="[Texto]" custT="1"/>
      <dgm:spPr/>
      <dgm:t>
        <a:bodyPr/>
        <a:lstStyle/>
        <a:p>
          <a:r>
            <a:rPr lang="es-CR" sz="2400" smtClean="0"/>
            <a:t>Definición </a:t>
          </a:r>
          <a:r>
            <a:rPr lang="es-CR" sz="2400" dirty="0" smtClean="0"/>
            <a:t>y descripción del proyecto</a:t>
          </a:r>
          <a:endParaRPr lang="es-CR" sz="2400" dirty="0"/>
        </a:p>
      </dgm:t>
    </dgm:pt>
    <dgm:pt modelId="{490CC4DC-C29C-410B-8540-07F3C27D06C0}" type="parTrans" cxnId="{A5D0976B-F747-4AE7-A120-5105BCDADE4A}">
      <dgm:prSet/>
      <dgm:spPr/>
      <dgm:t>
        <a:bodyPr/>
        <a:lstStyle/>
        <a:p>
          <a:endParaRPr lang="es-CR"/>
        </a:p>
      </dgm:t>
    </dgm:pt>
    <dgm:pt modelId="{0FADFF65-62EC-496D-867F-63BC11E067EA}" type="sibTrans" cxnId="{A5D0976B-F747-4AE7-A120-5105BCDADE4A}">
      <dgm:prSet/>
      <dgm:spPr/>
      <dgm:t>
        <a:bodyPr/>
        <a:lstStyle/>
        <a:p>
          <a:endParaRPr lang="es-CR"/>
        </a:p>
      </dgm:t>
    </dgm:pt>
    <dgm:pt modelId="{BF68A3C0-43EF-4184-B5A0-9A0055D17719}">
      <dgm:prSet phldrT="[Texto]" custT="1"/>
      <dgm:spPr/>
      <dgm:t>
        <a:bodyPr/>
        <a:lstStyle/>
        <a:p>
          <a:r>
            <a:rPr lang="es-CR" sz="2400" dirty="0" smtClean="0"/>
            <a:t>Aprendizajes que obtendrán los estudiantes</a:t>
          </a:r>
          <a:endParaRPr lang="es-CR" sz="2400" dirty="0"/>
        </a:p>
      </dgm:t>
    </dgm:pt>
    <dgm:pt modelId="{C82D24CD-29AF-459D-B817-AA7F87B2B15A}" type="parTrans" cxnId="{5CE25EED-E208-48BA-BC34-F2BC33ED7EA0}">
      <dgm:prSet/>
      <dgm:spPr/>
      <dgm:t>
        <a:bodyPr/>
        <a:lstStyle/>
        <a:p>
          <a:endParaRPr lang="es-CR"/>
        </a:p>
      </dgm:t>
    </dgm:pt>
    <dgm:pt modelId="{5563BBC0-15DB-4D7D-B0B0-81D8D986A69E}" type="sibTrans" cxnId="{5CE25EED-E208-48BA-BC34-F2BC33ED7EA0}">
      <dgm:prSet/>
      <dgm:spPr/>
      <dgm:t>
        <a:bodyPr/>
        <a:lstStyle/>
        <a:p>
          <a:endParaRPr lang="es-CR"/>
        </a:p>
      </dgm:t>
    </dgm:pt>
    <dgm:pt modelId="{FE128E04-09BB-4C29-82DC-E21854C7152C}">
      <dgm:prSet phldrT="[Texto]" custT="1"/>
      <dgm:spPr/>
      <dgm:t>
        <a:bodyPr/>
        <a:lstStyle/>
        <a:p>
          <a:r>
            <a:rPr lang="es-CR" sz="2400" dirty="0" smtClean="0"/>
            <a:t>Metas a alcanzar el proyecto</a:t>
          </a:r>
          <a:endParaRPr lang="es-CR" sz="2400" dirty="0"/>
        </a:p>
      </dgm:t>
    </dgm:pt>
    <dgm:pt modelId="{F7009962-394A-408F-B549-4E511637B936}" type="parTrans" cxnId="{C1C2387D-D06E-4AF2-A3B1-C566DD12840C}">
      <dgm:prSet/>
      <dgm:spPr/>
      <dgm:t>
        <a:bodyPr/>
        <a:lstStyle/>
        <a:p>
          <a:endParaRPr lang="es-CR"/>
        </a:p>
      </dgm:t>
    </dgm:pt>
    <dgm:pt modelId="{20CA7EF5-7D06-4825-9DA8-50E86714EDF0}" type="sibTrans" cxnId="{C1C2387D-D06E-4AF2-A3B1-C566DD12840C}">
      <dgm:prSet/>
      <dgm:spPr/>
      <dgm:t>
        <a:bodyPr/>
        <a:lstStyle/>
        <a:p>
          <a:endParaRPr lang="es-CR"/>
        </a:p>
      </dgm:t>
    </dgm:pt>
    <dgm:pt modelId="{00B173D4-CC6D-4B1F-8BD0-8C042D1E6B49}">
      <dgm:prSet phldrT="[Texto]" custT="1"/>
      <dgm:spPr/>
      <dgm:t>
        <a:bodyPr/>
        <a:lstStyle/>
        <a:p>
          <a:r>
            <a:rPr lang="es-CR" sz="2400" dirty="0" smtClean="0"/>
            <a:t>Resultados obtenidos:  documentos o herramientas.</a:t>
          </a:r>
          <a:endParaRPr lang="es-CR" sz="2400" dirty="0"/>
        </a:p>
      </dgm:t>
    </dgm:pt>
    <dgm:pt modelId="{AD48F549-C49E-47E9-A85A-7D2FDE2EFCDD}" type="parTrans" cxnId="{1C9B3A40-07AC-459C-9B93-EFD7E4FCC83A}">
      <dgm:prSet/>
      <dgm:spPr/>
      <dgm:t>
        <a:bodyPr/>
        <a:lstStyle/>
        <a:p>
          <a:endParaRPr lang="es-CR"/>
        </a:p>
      </dgm:t>
    </dgm:pt>
    <dgm:pt modelId="{C5CD2264-92FA-405E-87E5-AB7367B43999}" type="sibTrans" cxnId="{1C9B3A40-07AC-459C-9B93-EFD7E4FCC83A}">
      <dgm:prSet/>
      <dgm:spPr/>
      <dgm:t>
        <a:bodyPr/>
        <a:lstStyle/>
        <a:p>
          <a:endParaRPr lang="es-CR"/>
        </a:p>
      </dgm:t>
    </dgm:pt>
    <dgm:pt modelId="{5D37603C-FB75-4BB0-8E71-7CA4A7DEF26F}">
      <dgm:prSet phldrT="[Texto]" custT="1"/>
      <dgm:spPr/>
      <dgm:t>
        <a:bodyPr/>
        <a:lstStyle/>
        <a:p>
          <a:r>
            <a:rPr lang="es-CR" sz="2400" dirty="0" smtClean="0"/>
            <a:t>Plan operativo con las actividades a realizar.</a:t>
          </a:r>
          <a:endParaRPr lang="es-CR" sz="2400" dirty="0"/>
        </a:p>
      </dgm:t>
    </dgm:pt>
    <dgm:pt modelId="{FE718E2C-ABAA-422D-9ED3-536849FE13DF}" type="parTrans" cxnId="{E57ED46B-446E-44E1-8B4F-472561A36102}">
      <dgm:prSet/>
      <dgm:spPr/>
      <dgm:t>
        <a:bodyPr/>
        <a:lstStyle/>
        <a:p>
          <a:endParaRPr lang="es-CR"/>
        </a:p>
      </dgm:t>
    </dgm:pt>
    <dgm:pt modelId="{A4E27463-9E2B-4FBE-A4B2-0EC2C70DE733}" type="sibTrans" cxnId="{E57ED46B-446E-44E1-8B4F-472561A36102}">
      <dgm:prSet/>
      <dgm:spPr/>
      <dgm:t>
        <a:bodyPr/>
        <a:lstStyle/>
        <a:p>
          <a:endParaRPr lang="es-CR"/>
        </a:p>
      </dgm:t>
    </dgm:pt>
    <dgm:pt modelId="{C04A9DBC-48F3-46F0-84C9-D640EADD178B}">
      <dgm:prSet phldrT="[Texto]" custT="1"/>
      <dgm:spPr/>
      <dgm:t>
        <a:bodyPr/>
        <a:lstStyle/>
        <a:p>
          <a:r>
            <a:rPr lang="es-CR" sz="2400" smtClean="0"/>
            <a:t>Escala </a:t>
          </a:r>
          <a:r>
            <a:rPr lang="es-CR" sz="2400" dirty="0" smtClean="0"/>
            <a:t>de evaluación.</a:t>
          </a:r>
          <a:endParaRPr lang="es-CR" sz="2400" dirty="0"/>
        </a:p>
      </dgm:t>
    </dgm:pt>
    <dgm:pt modelId="{23851B02-C9A2-47AF-9A04-476408F6BC1A}" type="parTrans" cxnId="{E9A2D19D-DBA5-4278-9AB6-AB4706BE864C}">
      <dgm:prSet/>
      <dgm:spPr/>
      <dgm:t>
        <a:bodyPr/>
        <a:lstStyle/>
        <a:p>
          <a:endParaRPr lang="es-CR"/>
        </a:p>
      </dgm:t>
    </dgm:pt>
    <dgm:pt modelId="{2E3DDDCD-5800-4003-89C0-84D3CBB02CDF}" type="sibTrans" cxnId="{E9A2D19D-DBA5-4278-9AB6-AB4706BE864C}">
      <dgm:prSet/>
      <dgm:spPr/>
      <dgm:t>
        <a:bodyPr/>
        <a:lstStyle/>
        <a:p>
          <a:endParaRPr lang="es-CR"/>
        </a:p>
      </dgm:t>
    </dgm:pt>
    <dgm:pt modelId="{E0C2D964-3FDE-467D-B67B-8BD80EE16B5D}" type="pres">
      <dgm:prSet presAssocID="{5A917B9B-BA2E-44F5-86EF-2E1DB7504A16}" presName="linearFlow" presStyleCnt="0">
        <dgm:presLayoutVars>
          <dgm:dir/>
          <dgm:animLvl val="lvl"/>
          <dgm:resizeHandles val="exact"/>
        </dgm:presLayoutVars>
      </dgm:prSet>
      <dgm:spPr/>
      <dgm:t>
        <a:bodyPr/>
        <a:lstStyle/>
        <a:p>
          <a:endParaRPr lang="es-CR"/>
        </a:p>
      </dgm:t>
    </dgm:pt>
    <dgm:pt modelId="{6D8025B4-5E64-4171-82CF-D878DC93DE20}" type="pres">
      <dgm:prSet presAssocID="{37D566D9-157E-4B99-9551-CAADADEDD3F1}" presName="composite" presStyleCnt="0"/>
      <dgm:spPr/>
    </dgm:pt>
    <dgm:pt modelId="{4C7AC3C8-BE18-438D-9740-CC2112D3DAF0}" type="pres">
      <dgm:prSet presAssocID="{37D566D9-157E-4B99-9551-CAADADEDD3F1}" presName="parentText" presStyleLbl="alignNode1" presStyleIdx="0" presStyleCnt="6">
        <dgm:presLayoutVars>
          <dgm:chMax val="1"/>
          <dgm:bulletEnabled val="1"/>
        </dgm:presLayoutVars>
      </dgm:prSet>
      <dgm:spPr/>
      <dgm:t>
        <a:bodyPr/>
        <a:lstStyle/>
        <a:p>
          <a:endParaRPr lang="es-CR"/>
        </a:p>
      </dgm:t>
    </dgm:pt>
    <dgm:pt modelId="{983E3421-438E-42B5-B828-C71FE052BB14}" type="pres">
      <dgm:prSet presAssocID="{37D566D9-157E-4B99-9551-CAADADEDD3F1}" presName="descendantText" presStyleLbl="alignAcc1" presStyleIdx="0" presStyleCnt="6">
        <dgm:presLayoutVars>
          <dgm:bulletEnabled val="1"/>
        </dgm:presLayoutVars>
      </dgm:prSet>
      <dgm:spPr/>
      <dgm:t>
        <a:bodyPr/>
        <a:lstStyle/>
        <a:p>
          <a:endParaRPr lang="es-CR"/>
        </a:p>
      </dgm:t>
    </dgm:pt>
    <dgm:pt modelId="{831E877D-464B-47B7-BB2C-4E699FE61696}" type="pres">
      <dgm:prSet presAssocID="{89B6E839-2DEB-4B9A-A2EC-E2A93FCB97DE}" presName="sp" presStyleCnt="0"/>
      <dgm:spPr/>
    </dgm:pt>
    <dgm:pt modelId="{2C98DC3D-B9C8-473D-89BD-2CABEB571D90}" type="pres">
      <dgm:prSet presAssocID="{F6C7EC84-F0BF-4C41-A310-F7F7612583FC}" presName="composite" presStyleCnt="0"/>
      <dgm:spPr/>
    </dgm:pt>
    <dgm:pt modelId="{A86411B8-12A5-4A9A-97C3-1DD2AC77FB2F}" type="pres">
      <dgm:prSet presAssocID="{F6C7EC84-F0BF-4C41-A310-F7F7612583FC}" presName="parentText" presStyleLbl="alignNode1" presStyleIdx="1" presStyleCnt="6">
        <dgm:presLayoutVars>
          <dgm:chMax val="1"/>
          <dgm:bulletEnabled val="1"/>
        </dgm:presLayoutVars>
      </dgm:prSet>
      <dgm:spPr/>
      <dgm:t>
        <a:bodyPr/>
        <a:lstStyle/>
        <a:p>
          <a:endParaRPr lang="es-CR"/>
        </a:p>
      </dgm:t>
    </dgm:pt>
    <dgm:pt modelId="{AFFAAF08-F8A4-434B-9BEC-ADD871D4EE53}" type="pres">
      <dgm:prSet presAssocID="{F6C7EC84-F0BF-4C41-A310-F7F7612583FC}" presName="descendantText" presStyleLbl="alignAcc1" presStyleIdx="1" presStyleCnt="6">
        <dgm:presLayoutVars>
          <dgm:bulletEnabled val="1"/>
        </dgm:presLayoutVars>
      </dgm:prSet>
      <dgm:spPr/>
      <dgm:t>
        <a:bodyPr/>
        <a:lstStyle/>
        <a:p>
          <a:endParaRPr lang="es-CR"/>
        </a:p>
      </dgm:t>
    </dgm:pt>
    <dgm:pt modelId="{374F7B29-1454-4B87-8914-E0209A33A214}" type="pres">
      <dgm:prSet presAssocID="{BCC030CB-9EEE-45A8-A1F2-866C06A5AF56}" presName="sp" presStyleCnt="0"/>
      <dgm:spPr/>
    </dgm:pt>
    <dgm:pt modelId="{764A433A-2B7D-4306-AD5A-55DE0FF8053D}" type="pres">
      <dgm:prSet presAssocID="{ED90DAB8-F700-4184-B0A2-BE249C10C431}" presName="composite" presStyleCnt="0"/>
      <dgm:spPr/>
    </dgm:pt>
    <dgm:pt modelId="{02544D62-1211-433E-8893-FAF701F6C4B3}" type="pres">
      <dgm:prSet presAssocID="{ED90DAB8-F700-4184-B0A2-BE249C10C431}" presName="parentText" presStyleLbl="alignNode1" presStyleIdx="2" presStyleCnt="6">
        <dgm:presLayoutVars>
          <dgm:chMax val="1"/>
          <dgm:bulletEnabled val="1"/>
        </dgm:presLayoutVars>
      </dgm:prSet>
      <dgm:spPr/>
      <dgm:t>
        <a:bodyPr/>
        <a:lstStyle/>
        <a:p>
          <a:endParaRPr lang="es-CR"/>
        </a:p>
      </dgm:t>
    </dgm:pt>
    <dgm:pt modelId="{87CFCE7D-EA0B-424B-9C7E-B2A832E865A1}" type="pres">
      <dgm:prSet presAssocID="{ED90DAB8-F700-4184-B0A2-BE249C10C431}" presName="descendantText" presStyleLbl="alignAcc1" presStyleIdx="2" presStyleCnt="6">
        <dgm:presLayoutVars>
          <dgm:bulletEnabled val="1"/>
        </dgm:presLayoutVars>
      </dgm:prSet>
      <dgm:spPr/>
      <dgm:t>
        <a:bodyPr/>
        <a:lstStyle/>
        <a:p>
          <a:endParaRPr lang="es-CR"/>
        </a:p>
      </dgm:t>
    </dgm:pt>
    <dgm:pt modelId="{1599120C-5DEA-4BF9-A1E8-831E1FBA4196}" type="pres">
      <dgm:prSet presAssocID="{640B0DC2-AC5E-447C-9C86-3D914BF54EE3}" presName="sp" presStyleCnt="0"/>
      <dgm:spPr/>
    </dgm:pt>
    <dgm:pt modelId="{12FD64A5-AC22-4AE4-9454-C95163AD1778}" type="pres">
      <dgm:prSet presAssocID="{0A77B216-45E9-4B5D-8889-AC2EAC6C3CB4}" presName="composite" presStyleCnt="0"/>
      <dgm:spPr/>
    </dgm:pt>
    <dgm:pt modelId="{2D1A201D-3EE9-4439-B475-A872C03C6DBA}" type="pres">
      <dgm:prSet presAssocID="{0A77B216-45E9-4B5D-8889-AC2EAC6C3CB4}" presName="parentText" presStyleLbl="alignNode1" presStyleIdx="3" presStyleCnt="6">
        <dgm:presLayoutVars>
          <dgm:chMax val="1"/>
          <dgm:bulletEnabled val="1"/>
        </dgm:presLayoutVars>
      </dgm:prSet>
      <dgm:spPr/>
      <dgm:t>
        <a:bodyPr/>
        <a:lstStyle/>
        <a:p>
          <a:endParaRPr lang="es-CR"/>
        </a:p>
      </dgm:t>
    </dgm:pt>
    <dgm:pt modelId="{8A4A045C-BEFF-4AE6-8F8F-8F69417E6079}" type="pres">
      <dgm:prSet presAssocID="{0A77B216-45E9-4B5D-8889-AC2EAC6C3CB4}" presName="descendantText" presStyleLbl="alignAcc1" presStyleIdx="3" presStyleCnt="6">
        <dgm:presLayoutVars>
          <dgm:bulletEnabled val="1"/>
        </dgm:presLayoutVars>
      </dgm:prSet>
      <dgm:spPr/>
      <dgm:t>
        <a:bodyPr/>
        <a:lstStyle/>
        <a:p>
          <a:endParaRPr lang="es-CR"/>
        </a:p>
      </dgm:t>
    </dgm:pt>
    <dgm:pt modelId="{E225A325-76B1-4E4D-A5EB-5C11AEF9BB8B}" type="pres">
      <dgm:prSet presAssocID="{B448A57A-D434-4690-BCDF-8229BCEA7BE3}" presName="sp" presStyleCnt="0"/>
      <dgm:spPr/>
    </dgm:pt>
    <dgm:pt modelId="{CCBD1455-78B1-428B-9D88-D3D477BA0827}" type="pres">
      <dgm:prSet presAssocID="{AC161F45-CECD-4E59-A08E-70CD7F844D4B}" presName="composite" presStyleCnt="0"/>
      <dgm:spPr/>
    </dgm:pt>
    <dgm:pt modelId="{D4B27BB0-8501-4401-B4F8-FE18BCB411B1}" type="pres">
      <dgm:prSet presAssocID="{AC161F45-CECD-4E59-A08E-70CD7F844D4B}" presName="parentText" presStyleLbl="alignNode1" presStyleIdx="4" presStyleCnt="6">
        <dgm:presLayoutVars>
          <dgm:chMax val="1"/>
          <dgm:bulletEnabled val="1"/>
        </dgm:presLayoutVars>
      </dgm:prSet>
      <dgm:spPr/>
      <dgm:t>
        <a:bodyPr/>
        <a:lstStyle/>
        <a:p>
          <a:endParaRPr lang="es-CR"/>
        </a:p>
      </dgm:t>
    </dgm:pt>
    <dgm:pt modelId="{94359374-0C05-4B2A-A5DA-03FECBF91F32}" type="pres">
      <dgm:prSet presAssocID="{AC161F45-CECD-4E59-A08E-70CD7F844D4B}" presName="descendantText" presStyleLbl="alignAcc1" presStyleIdx="4" presStyleCnt="6">
        <dgm:presLayoutVars>
          <dgm:bulletEnabled val="1"/>
        </dgm:presLayoutVars>
      </dgm:prSet>
      <dgm:spPr/>
      <dgm:t>
        <a:bodyPr/>
        <a:lstStyle/>
        <a:p>
          <a:endParaRPr lang="es-CR"/>
        </a:p>
      </dgm:t>
    </dgm:pt>
    <dgm:pt modelId="{1D737D36-0515-44EB-88AB-2BF7E159960D}" type="pres">
      <dgm:prSet presAssocID="{0653D172-C763-416B-9EDE-8E0E8DBCF4D9}" presName="sp" presStyleCnt="0"/>
      <dgm:spPr/>
    </dgm:pt>
    <dgm:pt modelId="{703DE430-BB37-458B-A758-87B662292CBD}" type="pres">
      <dgm:prSet presAssocID="{EEF03864-5742-4587-A474-DC21900442E6}" presName="composite" presStyleCnt="0"/>
      <dgm:spPr/>
    </dgm:pt>
    <dgm:pt modelId="{38D48960-FCFA-4FDB-B934-FB4418C28BB0}" type="pres">
      <dgm:prSet presAssocID="{EEF03864-5742-4587-A474-DC21900442E6}" presName="parentText" presStyleLbl="alignNode1" presStyleIdx="5" presStyleCnt="6">
        <dgm:presLayoutVars>
          <dgm:chMax val="1"/>
          <dgm:bulletEnabled val="1"/>
        </dgm:presLayoutVars>
      </dgm:prSet>
      <dgm:spPr/>
      <dgm:t>
        <a:bodyPr/>
        <a:lstStyle/>
        <a:p>
          <a:endParaRPr lang="es-CR"/>
        </a:p>
      </dgm:t>
    </dgm:pt>
    <dgm:pt modelId="{778DA5BB-1ADF-421E-8AD5-913717BC9D0F}" type="pres">
      <dgm:prSet presAssocID="{EEF03864-5742-4587-A474-DC21900442E6}" presName="descendantText" presStyleLbl="alignAcc1" presStyleIdx="5" presStyleCnt="6">
        <dgm:presLayoutVars>
          <dgm:bulletEnabled val="1"/>
        </dgm:presLayoutVars>
      </dgm:prSet>
      <dgm:spPr/>
      <dgm:t>
        <a:bodyPr/>
        <a:lstStyle/>
        <a:p>
          <a:endParaRPr lang="es-CR"/>
        </a:p>
      </dgm:t>
    </dgm:pt>
  </dgm:ptLst>
  <dgm:cxnLst>
    <dgm:cxn modelId="{7D9C2F8E-DE57-43EF-8315-0E8CCF4A2E8C}" type="presOf" srcId="{EEF03864-5742-4587-A474-DC21900442E6}" destId="{38D48960-FCFA-4FDB-B934-FB4418C28BB0}" srcOrd="0" destOrd="0" presId="urn:microsoft.com/office/officeart/2005/8/layout/chevron2"/>
    <dgm:cxn modelId="{90E0D477-2F58-40F3-B65E-C975A922F09F}" type="presOf" srcId="{ED90DAB8-F700-4184-B0A2-BE249C10C431}" destId="{02544D62-1211-433E-8893-FAF701F6C4B3}" srcOrd="0" destOrd="0" presId="urn:microsoft.com/office/officeart/2005/8/layout/chevron2"/>
    <dgm:cxn modelId="{5FC6CE21-A131-4C75-9F21-595C63323862}" srcId="{5A917B9B-BA2E-44F5-86EF-2E1DB7504A16}" destId="{EEF03864-5742-4587-A474-DC21900442E6}" srcOrd="5" destOrd="0" parTransId="{E1F1BEDD-B466-4F65-ABB1-CA60E53BE965}" sibTransId="{F9B153C7-4FC4-4B8B-B122-0BEB8A9DC5D2}"/>
    <dgm:cxn modelId="{66E81403-326E-4AD9-81A1-FF4EA3633177}" srcId="{5A917B9B-BA2E-44F5-86EF-2E1DB7504A16}" destId="{AC161F45-CECD-4E59-A08E-70CD7F844D4B}" srcOrd="4" destOrd="0" parTransId="{03035BED-FD2A-4903-B9FC-4944B0352E09}" sibTransId="{0653D172-C763-416B-9EDE-8E0E8DBCF4D9}"/>
    <dgm:cxn modelId="{E57ED46B-446E-44E1-8B4F-472561A36102}" srcId="{AC161F45-CECD-4E59-A08E-70CD7F844D4B}" destId="{5D37603C-FB75-4BB0-8E71-7CA4A7DEF26F}" srcOrd="0" destOrd="0" parTransId="{FE718E2C-ABAA-422D-9ED3-536849FE13DF}" sibTransId="{A4E27463-9E2B-4FBE-A4B2-0EC2C70DE733}"/>
    <dgm:cxn modelId="{18BA9ABA-4834-4019-8DEF-F7814ED35997}" srcId="{5A917B9B-BA2E-44F5-86EF-2E1DB7504A16}" destId="{ED90DAB8-F700-4184-B0A2-BE249C10C431}" srcOrd="2" destOrd="0" parTransId="{AB04A9A6-EEE9-46C2-9E25-FE1EF3D19EA6}" sibTransId="{640B0DC2-AC5E-447C-9C86-3D914BF54EE3}"/>
    <dgm:cxn modelId="{055FCD09-46B8-4B86-BD27-4E7E0CED641C}" type="presOf" srcId="{BF68A3C0-43EF-4184-B5A0-9A0055D17719}" destId="{AFFAAF08-F8A4-434B-9BEC-ADD871D4EE53}" srcOrd="0" destOrd="0" presId="urn:microsoft.com/office/officeart/2005/8/layout/chevron2"/>
    <dgm:cxn modelId="{E77B2FD7-AA27-4E8B-A59D-E59F8B4AEA6C}" srcId="{5A917B9B-BA2E-44F5-86EF-2E1DB7504A16}" destId="{F6C7EC84-F0BF-4C41-A310-F7F7612583FC}" srcOrd="1" destOrd="0" parTransId="{72918081-EC6A-493A-B03C-081D1DA66F60}" sibTransId="{BCC030CB-9EEE-45A8-A1F2-866C06A5AF56}"/>
    <dgm:cxn modelId="{1C9B3A40-07AC-459C-9B93-EFD7E4FCC83A}" srcId="{0A77B216-45E9-4B5D-8889-AC2EAC6C3CB4}" destId="{00B173D4-CC6D-4B1F-8BD0-8C042D1E6B49}" srcOrd="0" destOrd="0" parTransId="{AD48F549-C49E-47E9-A85A-7D2FDE2EFCDD}" sibTransId="{C5CD2264-92FA-405E-87E5-AB7367B43999}"/>
    <dgm:cxn modelId="{5983588D-BB90-480B-97FB-E864EDE86ADA}" type="presOf" srcId="{5A917B9B-BA2E-44F5-86EF-2E1DB7504A16}" destId="{E0C2D964-3FDE-467D-B67B-8BD80EE16B5D}" srcOrd="0" destOrd="0" presId="urn:microsoft.com/office/officeart/2005/8/layout/chevron2"/>
    <dgm:cxn modelId="{513C9761-3C54-4756-B716-523B50C29C54}" type="presOf" srcId="{0A77B216-45E9-4B5D-8889-AC2EAC6C3CB4}" destId="{2D1A201D-3EE9-4439-B475-A872C03C6DBA}" srcOrd="0" destOrd="0" presId="urn:microsoft.com/office/officeart/2005/8/layout/chevron2"/>
    <dgm:cxn modelId="{A5D0976B-F747-4AE7-A120-5105BCDADE4A}" srcId="{37D566D9-157E-4B99-9551-CAADADEDD3F1}" destId="{7480462D-2994-4870-9D13-AC7609D3906F}" srcOrd="0" destOrd="0" parTransId="{490CC4DC-C29C-410B-8540-07F3C27D06C0}" sibTransId="{0FADFF65-62EC-496D-867F-63BC11E067EA}"/>
    <dgm:cxn modelId="{C1C2387D-D06E-4AF2-A3B1-C566DD12840C}" srcId="{ED90DAB8-F700-4184-B0A2-BE249C10C431}" destId="{FE128E04-09BB-4C29-82DC-E21854C7152C}" srcOrd="0" destOrd="0" parTransId="{F7009962-394A-408F-B549-4E511637B936}" sibTransId="{20CA7EF5-7D06-4825-9DA8-50E86714EDF0}"/>
    <dgm:cxn modelId="{643E1AF8-5214-48A2-8C33-CAFE5B87C871}" srcId="{5A917B9B-BA2E-44F5-86EF-2E1DB7504A16}" destId="{0A77B216-45E9-4B5D-8889-AC2EAC6C3CB4}" srcOrd="3" destOrd="0" parTransId="{F0B18B3A-A5D5-4399-A6F7-FDECF24F9416}" sibTransId="{B448A57A-D434-4690-BCDF-8229BCEA7BE3}"/>
    <dgm:cxn modelId="{CE05FEE6-6DA8-4B9B-9D30-17C75C874F1C}" type="presOf" srcId="{37D566D9-157E-4B99-9551-CAADADEDD3F1}" destId="{4C7AC3C8-BE18-438D-9740-CC2112D3DAF0}" srcOrd="0" destOrd="0" presId="urn:microsoft.com/office/officeart/2005/8/layout/chevron2"/>
    <dgm:cxn modelId="{0D4F760B-5806-4A88-A419-B382DF909BCF}" type="presOf" srcId="{AC161F45-CECD-4E59-A08E-70CD7F844D4B}" destId="{D4B27BB0-8501-4401-B4F8-FE18BCB411B1}" srcOrd="0" destOrd="0" presId="urn:microsoft.com/office/officeart/2005/8/layout/chevron2"/>
    <dgm:cxn modelId="{51B3E207-B359-44C5-BE10-C7E85A6DF696}" type="presOf" srcId="{C04A9DBC-48F3-46F0-84C9-D640EADD178B}" destId="{778DA5BB-1ADF-421E-8AD5-913717BC9D0F}" srcOrd="0" destOrd="0" presId="urn:microsoft.com/office/officeart/2005/8/layout/chevron2"/>
    <dgm:cxn modelId="{3888B19C-9415-4ADB-ABC2-0A988027D511}" type="presOf" srcId="{FE128E04-09BB-4C29-82DC-E21854C7152C}" destId="{87CFCE7D-EA0B-424B-9C7E-B2A832E865A1}" srcOrd="0" destOrd="0" presId="urn:microsoft.com/office/officeart/2005/8/layout/chevron2"/>
    <dgm:cxn modelId="{D18171E9-8AB0-4DE3-ADF8-73097EC0F4D9}" type="presOf" srcId="{F6C7EC84-F0BF-4C41-A310-F7F7612583FC}" destId="{A86411B8-12A5-4A9A-97C3-1DD2AC77FB2F}" srcOrd="0" destOrd="0" presId="urn:microsoft.com/office/officeart/2005/8/layout/chevron2"/>
    <dgm:cxn modelId="{898A304D-0D4F-4DC8-B2B2-6629F744999A}" srcId="{5A917B9B-BA2E-44F5-86EF-2E1DB7504A16}" destId="{37D566D9-157E-4B99-9551-CAADADEDD3F1}" srcOrd="0" destOrd="0" parTransId="{CD3A125F-1883-4F4D-B97E-50A05AAEA3C5}" sibTransId="{89B6E839-2DEB-4B9A-A2EC-E2A93FCB97DE}"/>
    <dgm:cxn modelId="{4379CA7B-BFDF-4070-9140-69101A966918}" type="presOf" srcId="{5D37603C-FB75-4BB0-8E71-7CA4A7DEF26F}" destId="{94359374-0C05-4B2A-A5DA-03FECBF91F32}" srcOrd="0" destOrd="0" presId="urn:microsoft.com/office/officeart/2005/8/layout/chevron2"/>
    <dgm:cxn modelId="{9D5E687B-E529-4BFC-89E4-54712A5F4FF3}" type="presOf" srcId="{00B173D4-CC6D-4B1F-8BD0-8C042D1E6B49}" destId="{8A4A045C-BEFF-4AE6-8F8F-8F69417E6079}" srcOrd="0" destOrd="0" presId="urn:microsoft.com/office/officeart/2005/8/layout/chevron2"/>
    <dgm:cxn modelId="{309310CA-1158-42D4-8C3F-3FEEE0500A50}" type="presOf" srcId="{7480462D-2994-4870-9D13-AC7609D3906F}" destId="{983E3421-438E-42B5-B828-C71FE052BB14}" srcOrd="0" destOrd="0" presId="urn:microsoft.com/office/officeart/2005/8/layout/chevron2"/>
    <dgm:cxn modelId="{5CE25EED-E208-48BA-BC34-F2BC33ED7EA0}" srcId="{F6C7EC84-F0BF-4C41-A310-F7F7612583FC}" destId="{BF68A3C0-43EF-4184-B5A0-9A0055D17719}" srcOrd="0" destOrd="0" parTransId="{C82D24CD-29AF-459D-B817-AA7F87B2B15A}" sibTransId="{5563BBC0-15DB-4D7D-B0B0-81D8D986A69E}"/>
    <dgm:cxn modelId="{E9A2D19D-DBA5-4278-9AB6-AB4706BE864C}" srcId="{EEF03864-5742-4587-A474-DC21900442E6}" destId="{C04A9DBC-48F3-46F0-84C9-D640EADD178B}" srcOrd="0" destOrd="0" parTransId="{23851B02-C9A2-47AF-9A04-476408F6BC1A}" sibTransId="{2E3DDDCD-5800-4003-89C0-84D3CBB02CDF}"/>
    <dgm:cxn modelId="{AE181F1C-1286-40D0-A51C-C217A5AE4CC6}" type="presParOf" srcId="{E0C2D964-3FDE-467D-B67B-8BD80EE16B5D}" destId="{6D8025B4-5E64-4171-82CF-D878DC93DE20}" srcOrd="0" destOrd="0" presId="urn:microsoft.com/office/officeart/2005/8/layout/chevron2"/>
    <dgm:cxn modelId="{2730FFED-A6E5-41A6-B015-C3B35F159959}" type="presParOf" srcId="{6D8025B4-5E64-4171-82CF-D878DC93DE20}" destId="{4C7AC3C8-BE18-438D-9740-CC2112D3DAF0}" srcOrd="0" destOrd="0" presId="urn:microsoft.com/office/officeart/2005/8/layout/chevron2"/>
    <dgm:cxn modelId="{B65FC077-1A6D-4137-BEA0-3EB9D1016E28}" type="presParOf" srcId="{6D8025B4-5E64-4171-82CF-D878DC93DE20}" destId="{983E3421-438E-42B5-B828-C71FE052BB14}" srcOrd="1" destOrd="0" presId="urn:microsoft.com/office/officeart/2005/8/layout/chevron2"/>
    <dgm:cxn modelId="{D3308794-BCC0-40E8-88EB-18A9F64B16AE}" type="presParOf" srcId="{E0C2D964-3FDE-467D-B67B-8BD80EE16B5D}" destId="{831E877D-464B-47B7-BB2C-4E699FE61696}" srcOrd="1" destOrd="0" presId="urn:microsoft.com/office/officeart/2005/8/layout/chevron2"/>
    <dgm:cxn modelId="{60F59A71-E6FC-4440-82AF-905AC685420C}" type="presParOf" srcId="{E0C2D964-3FDE-467D-B67B-8BD80EE16B5D}" destId="{2C98DC3D-B9C8-473D-89BD-2CABEB571D90}" srcOrd="2" destOrd="0" presId="urn:microsoft.com/office/officeart/2005/8/layout/chevron2"/>
    <dgm:cxn modelId="{655B4008-8702-4551-B4A6-3C8CE47D69BB}" type="presParOf" srcId="{2C98DC3D-B9C8-473D-89BD-2CABEB571D90}" destId="{A86411B8-12A5-4A9A-97C3-1DD2AC77FB2F}" srcOrd="0" destOrd="0" presId="urn:microsoft.com/office/officeart/2005/8/layout/chevron2"/>
    <dgm:cxn modelId="{F0F33DBB-A79E-4476-B53B-71133E623DAF}" type="presParOf" srcId="{2C98DC3D-B9C8-473D-89BD-2CABEB571D90}" destId="{AFFAAF08-F8A4-434B-9BEC-ADD871D4EE53}" srcOrd="1" destOrd="0" presId="urn:microsoft.com/office/officeart/2005/8/layout/chevron2"/>
    <dgm:cxn modelId="{420D3354-18BB-4A77-8150-C56FA3C5C89F}" type="presParOf" srcId="{E0C2D964-3FDE-467D-B67B-8BD80EE16B5D}" destId="{374F7B29-1454-4B87-8914-E0209A33A214}" srcOrd="3" destOrd="0" presId="urn:microsoft.com/office/officeart/2005/8/layout/chevron2"/>
    <dgm:cxn modelId="{2D009D23-EAE7-4D85-B412-FF5FDD21B121}" type="presParOf" srcId="{E0C2D964-3FDE-467D-B67B-8BD80EE16B5D}" destId="{764A433A-2B7D-4306-AD5A-55DE0FF8053D}" srcOrd="4" destOrd="0" presId="urn:microsoft.com/office/officeart/2005/8/layout/chevron2"/>
    <dgm:cxn modelId="{76DE193E-0736-42FF-B521-843CCAE61BDB}" type="presParOf" srcId="{764A433A-2B7D-4306-AD5A-55DE0FF8053D}" destId="{02544D62-1211-433E-8893-FAF701F6C4B3}" srcOrd="0" destOrd="0" presId="urn:microsoft.com/office/officeart/2005/8/layout/chevron2"/>
    <dgm:cxn modelId="{FE15DF40-48EC-4287-AC3D-4252FE229699}" type="presParOf" srcId="{764A433A-2B7D-4306-AD5A-55DE0FF8053D}" destId="{87CFCE7D-EA0B-424B-9C7E-B2A832E865A1}" srcOrd="1" destOrd="0" presId="urn:microsoft.com/office/officeart/2005/8/layout/chevron2"/>
    <dgm:cxn modelId="{BBFCD93F-7A20-4864-9419-47E1357BCC08}" type="presParOf" srcId="{E0C2D964-3FDE-467D-B67B-8BD80EE16B5D}" destId="{1599120C-5DEA-4BF9-A1E8-831E1FBA4196}" srcOrd="5" destOrd="0" presId="urn:microsoft.com/office/officeart/2005/8/layout/chevron2"/>
    <dgm:cxn modelId="{4FEC68B2-100F-49A5-B713-54B750142D45}" type="presParOf" srcId="{E0C2D964-3FDE-467D-B67B-8BD80EE16B5D}" destId="{12FD64A5-AC22-4AE4-9454-C95163AD1778}" srcOrd="6" destOrd="0" presId="urn:microsoft.com/office/officeart/2005/8/layout/chevron2"/>
    <dgm:cxn modelId="{668E01A5-4D9F-44FD-8310-BFE789698B10}" type="presParOf" srcId="{12FD64A5-AC22-4AE4-9454-C95163AD1778}" destId="{2D1A201D-3EE9-4439-B475-A872C03C6DBA}" srcOrd="0" destOrd="0" presId="urn:microsoft.com/office/officeart/2005/8/layout/chevron2"/>
    <dgm:cxn modelId="{5A90E1DC-062D-4919-BC11-6B76024F2DA5}" type="presParOf" srcId="{12FD64A5-AC22-4AE4-9454-C95163AD1778}" destId="{8A4A045C-BEFF-4AE6-8F8F-8F69417E6079}" srcOrd="1" destOrd="0" presId="urn:microsoft.com/office/officeart/2005/8/layout/chevron2"/>
    <dgm:cxn modelId="{776A1A8E-2AD0-4F97-82E4-AC20BEED71F5}" type="presParOf" srcId="{E0C2D964-3FDE-467D-B67B-8BD80EE16B5D}" destId="{E225A325-76B1-4E4D-A5EB-5C11AEF9BB8B}" srcOrd="7" destOrd="0" presId="urn:microsoft.com/office/officeart/2005/8/layout/chevron2"/>
    <dgm:cxn modelId="{B6413132-A3D9-4669-AABB-3FC44977054D}" type="presParOf" srcId="{E0C2D964-3FDE-467D-B67B-8BD80EE16B5D}" destId="{CCBD1455-78B1-428B-9D88-D3D477BA0827}" srcOrd="8" destOrd="0" presId="urn:microsoft.com/office/officeart/2005/8/layout/chevron2"/>
    <dgm:cxn modelId="{00E621DE-5EF5-4053-8F0F-C0813208DE16}" type="presParOf" srcId="{CCBD1455-78B1-428B-9D88-D3D477BA0827}" destId="{D4B27BB0-8501-4401-B4F8-FE18BCB411B1}" srcOrd="0" destOrd="0" presId="urn:microsoft.com/office/officeart/2005/8/layout/chevron2"/>
    <dgm:cxn modelId="{C099A3F8-A888-402E-8348-9CDB00BCC7EE}" type="presParOf" srcId="{CCBD1455-78B1-428B-9D88-D3D477BA0827}" destId="{94359374-0C05-4B2A-A5DA-03FECBF91F32}" srcOrd="1" destOrd="0" presId="urn:microsoft.com/office/officeart/2005/8/layout/chevron2"/>
    <dgm:cxn modelId="{388DF1FF-59B8-48FD-8B47-661748A44977}" type="presParOf" srcId="{E0C2D964-3FDE-467D-B67B-8BD80EE16B5D}" destId="{1D737D36-0515-44EB-88AB-2BF7E159960D}" srcOrd="9" destOrd="0" presId="urn:microsoft.com/office/officeart/2005/8/layout/chevron2"/>
    <dgm:cxn modelId="{7EB6C9A3-16B2-4A7C-BC8C-D3AC52E77BD6}" type="presParOf" srcId="{E0C2D964-3FDE-467D-B67B-8BD80EE16B5D}" destId="{703DE430-BB37-458B-A758-87B662292CBD}" srcOrd="10" destOrd="0" presId="urn:microsoft.com/office/officeart/2005/8/layout/chevron2"/>
    <dgm:cxn modelId="{722FA6EE-454C-460A-8FB4-B205AC19FEC5}" type="presParOf" srcId="{703DE430-BB37-458B-A758-87B662292CBD}" destId="{38D48960-FCFA-4FDB-B934-FB4418C28BB0}" srcOrd="0" destOrd="0" presId="urn:microsoft.com/office/officeart/2005/8/layout/chevron2"/>
    <dgm:cxn modelId="{1A845EE8-E55E-4EDB-9B8A-8D8C6CE876EB}" type="presParOf" srcId="{703DE430-BB37-458B-A758-87B662292CBD}" destId="{778DA5BB-1ADF-421E-8AD5-913717BC9D0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45F47-0E76-47D8-ABC2-5DFF5E915E56}">
      <dsp:nvSpPr>
        <dsp:cNvPr id="0" name=""/>
        <dsp:cNvSpPr/>
      </dsp:nvSpPr>
      <dsp:spPr>
        <a:xfrm>
          <a:off x="2114564" y="0"/>
          <a:ext cx="1057282" cy="1017268"/>
        </a:xfrm>
        <a:prstGeom prst="trapezoid">
          <a:avLst>
            <a:gd name="adj" fmla="val 5196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endParaRPr>
        </a:p>
        <a:p>
          <a:pPr lvl="0" algn="ctr" defTabSz="711200">
            <a:lnSpc>
              <a:spcPct val="90000"/>
            </a:lnSpc>
            <a:spcBef>
              <a:spcPct val="0"/>
            </a:spcBef>
            <a:spcAft>
              <a:spcPct val="35000"/>
            </a:spcAft>
          </a:pPr>
          <a:endPar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endParaRPr>
        </a:p>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evaluar</a:t>
          </a:r>
          <a:endParaRPr lang="es-CR" sz="1600" b="1" kern="1200" dirty="0">
            <a:solidFill>
              <a:schemeClr val="bg1"/>
            </a:solidFill>
            <a:effectLst>
              <a:outerShdw blurRad="38100" dist="38100" dir="2700000" algn="tl">
                <a:srgbClr val="000000">
                  <a:alpha val="43137"/>
                </a:srgbClr>
              </a:outerShdw>
            </a:effectLst>
            <a:latin typeface="Arial" pitchFamily="34" charset="0"/>
            <a:cs typeface="Arial" pitchFamily="34" charset="0"/>
          </a:endParaRPr>
        </a:p>
      </dsp:txBody>
      <dsp:txXfrm>
        <a:off x="2114564" y="0"/>
        <a:ext cx="1057282" cy="1017268"/>
      </dsp:txXfrm>
    </dsp:sp>
    <dsp:sp modelId="{23638914-A082-41A2-BBD7-750A2C95D5B3}">
      <dsp:nvSpPr>
        <dsp:cNvPr id="0" name=""/>
        <dsp:cNvSpPr/>
      </dsp:nvSpPr>
      <dsp:spPr>
        <a:xfrm>
          <a:off x="1585923" y="1017268"/>
          <a:ext cx="2114564" cy="1017268"/>
        </a:xfrm>
        <a:prstGeom prst="trapezoid">
          <a:avLst>
            <a:gd name="adj" fmla="val 51967"/>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¿cuáles son </a:t>
          </a:r>
        </a:p>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mis ingresos </a:t>
          </a:r>
        </a:p>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y gastos?</a:t>
          </a:r>
          <a:endParaRPr lang="es-CR" sz="1600" b="1" kern="1200" dirty="0">
            <a:solidFill>
              <a:schemeClr val="bg1"/>
            </a:solidFill>
            <a:effectLst>
              <a:outerShdw blurRad="38100" dist="38100" dir="2700000" algn="tl">
                <a:srgbClr val="000000">
                  <a:alpha val="43137"/>
                </a:srgbClr>
              </a:outerShdw>
            </a:effectLst>
            <a:latin typeface="Arial" pitchFamily="34" charset="0"/>
            <a:cs typeface="Arial" pitchFamily="34" charset="0"/>
          </a:endParaRPr>
        </a:p>
      </dsp:txBody>
      <dsp:txXfrm>
        <a:off x="1955972" y="1017268"/>
        <a:ext cx="1374467" cy="1017268"/>
      </dsp:txXfrm>
    </dsp:sp>
    <dsp:sp modelId="{224DE676-CB2B-45F9-B7FC-4157274DB533}">
      <dsp:nvSpPr>
        <dsp:cNvPr id="0" name=""/>
        <dsp:cNvSpPr/>
      </dsp:nvSpPr>
      <dsp:spPr>
        <a:xfrm>
          <a:off x="1057282" y="2034536"/>
          <a:ext cx="3171847" cy="1017268"/>
        </a:xfrm>
        <a:prstGeom prst="trapezoid">
          <a:avLst>
            <a:gd name="adj" fmla="val 51967"/>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¿cómo planifico, </a:t>
          </a:r>
        </a:p>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controlo y decido?</a:t>
          </a:r>
          <a:endParaRPr lang="es-CR" sz="1600" b="1" kern="1200" dirty="0">
            <a:solidFill>
              <a:schemeClr val="bg1"/>
            </a:solidFill>
            <a:effectLst>
              <a:outerShdw blurRad="38100" dist="38100" dir="2700000" algn="tl">
                <a:srgbClr val="000000">
                  <a:alpha val="43137"/>
                </a:srgbClr>
              </a:outerShdw>
            </a:effectLst>
            <a:latin typeface="Arial" pitchFamily="34" charset="0"/>
            <a:cs typeface="Arial" pitchFamily="34" charset="0"/>
          </a:endParaRPr>
        </a:p>
      </dsp:txBody>
      <dsp:txXfrm>
        <a:off x="1612355" y="2034536"/>
        <a:ext cx="2061700" cy="1017268"/>
      </dsp:txXfrm>
    </dsp:sp>
    <dsp:sp modelId="{46725FCE-E508-47F4-8594-C7C5AD46C775}">
      <dsp:nvSpPr>
        <dsp:cNvPr id="0" name=""/>
        <dsp:cNvSpPr/>
      </dsp:nvSpPr>
      <dsp:spPr>
        <a:xfrm>
          <a:off x="528641" y="3051804"/>
          <a:ext cx="4229129" cy="1017268"/>
        </a:xfrm>
        <a:prstGeom prst="trapezoid">
          <a:avLst>
            <a:gd name="adj" fmla="val 51967"/>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¿cuáles son </a:t>
          </a:r>
        </a:p>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mis metas?</a:t>
          </a:r>
          <a:endParaRPr lang="es-CR" sz="1600" b="1" kern="1200" dirty="0">
            <a:solidFill>
              <a:schemeClr val="bg1"/>
            </a:solidFill>
            <a:effectLst>
              <a:outerShdw blurRad="38100" dist="38100" dir="2700000" algn="tl">
                <a:srgbClr val="000000">
                  <a:alpha val="43137"/>
                </a:srgbClr>
              </a:outerShdw>
            </a:effectLst>
            <a:latin typeface="Arial" pitchFamily="34" charset="0"/>
            <a:cs typeface="Arial" pitchFamily="34" charset="0"/>
          </a:endParaRPr>
        </a:p>
      </dsp:txBody>
      <dsp:txXfrm>
        <a:off x="1268738" y="3051804"/>
        <a:ext cx="2748934" cy="1017268"/>
      </dsp:txXfrm>
    </dsp:sp>
    <dsp:sp modelId="{9597C857-B8E3-4EAE-847A-4E54A30000F2}">
      <dsp:nvSpPr>
        <dsp:cNvPr id="0" name=""/>
        <dsp:cNvSpPr/>
      </dsp:nvSpPr>
      <dsp:spPr>
        <a:xfrm>
          <a:off x="0" y="4069072"/>
          <a:ext cx="5286412" cy="1017268"/>
        </a:xfrm>
        <a:prstGeom prst="trapezoid">
          <a:avLst>
            <a:gd name="adj" fmla="val 51967"/>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b="1" kern="12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¿qué necesito?</a:t>
          </a:r>
          <a:endParaRPr lang="es-CR" sz="1600" b="1" kern="1200" dirty="0">
            <a:solidFill>
              <a:schemeClr val="bg1"/>
            </a:solidFill>
            <a:effectLst>
              <a:outerShdw blurRad="38100" dist="38100" dir="2700000" algn="tl">
                <a:srgbClr val="000000">
                  <a:alpha val="43137"/>
                </a:srgbClr>
              </a:outerShdw>
            </a:effectLst>
            <a:latin typeface="Arial" pitchFamily="34" charset="0"/>
            <a:cs typeface="Arial" pitchFamily="34" charset="0"/>
          </a:endParaRPr>
        </a:p>
      </dsp:txBody>
      <dsp:txXfrm>
        <a:off x="925122" y="4069072"/>
        <a:ext cx="3436167" cy="1017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477A8-23DE-4EC8-AE13-024530AA31AE}">
      <dsp:nvSpPr>
        <dsp:cNvPr id="0" name=""/>
        <dsp:cNvSpPr/>
      </dsp:nvSpPr>
      <dsp:spPr>
        <a:xfrm>
          <a:off x="3443710" y="1458"/>
          <a:ext cx="1674419" cy="1449776"/>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kern="1200" dirty="0" smtClean="0">
              <a:effectLst>
                <a:outerShdw blurRad="38100" dist="38100" dir="2700000" algn="tl">
                  <a:srgbClr val="000000">
                    <a:alpha val="43137"/>
                  </a:srgbClr>
                </a:outerShdw>
              </a:effectLst>
              <a:latin typeface="Arial" pitchFamily="34" charset="0"/>
              <a:cs typeface="Arial" pitchFamily="34" charset="0"/>
            </a:rPr>
            <a:t>Recursos financieros versus metas</a:t>
          </a:r>
          <a:endParaRPr lang="es-CR" sz="1600" kern="1200" dirty="0">
            <a:effectLst>
              <a:outerShdw blurRad="38100" dist="38100" dir="2700000" algn="tl">
                <a:srgbClr val="000000">
                  <a:alpha val="43137"/>
                </a:srgbClr>
              </a:outerShdw>
            </a:effectLst>
            <a:latin typeface="Arial" pitchFamily="34" charset="0"/>
            <a:cs typeface="Arial" pitchFamily="34" charset="0"/>
          </a:endParaRPr>
        </a:p>
      </dsp:txBody>
      <dsp:txXfrm>
        <a:off x="3688923" y="213773"/>
        <a:ext cx="1183993" cy="1025146"/>
      </dsp:txXfrm>
    </dsp:sp>
    <dsp:sp modelId="{59C4A743-4D65-4C50-8168-5DE00DD27D61}">
      <dsp:nvSpPr>
        <dsp:cNvPr id="0" name=""/>
        <dsp:cNvSpPr/>
      </dsp:nvSpPr>
      <dsp:spPr>
        <a:xfrm rot="2160000">
          <a:off x="4994890" y="1110222"/>
          <a:ext cx="302241" cy="489299"/>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R" sz="1600" kern="1200">
            <a:effectLst>
              <a:outerShdw blurRad="38100" dist="38100" dir="2700000" algn="tl">
                <a:srgbClr val="000000">
                  <a:alpha val="43137"/>
                </a:srgbClr>
              </a:outerShdw>
            </a:effectLst>
            <a:latin typeface="Arial" pitchFamily="34" charset="0"/>
            <a:cs typeface="Arial" pitchFamily="34" charset="0"/>
          </a:endParaRPr>
        </a:p>
      </dsp:txBody>
      <dsp:txXfrm>
        <a:off x="5003548" y="1181434"/>
        <a:ext cx="211569" cy="293579"/>
      </dsp:txXfrm>
    </dsp:sp>
    <dsp:sp modelId="{AA8ED18B-D8EA-4E5F-A71E-85B297FB9D94}">
      <dsp:nvSpPr>
        <dsp:cNvPr id="0" name=""/>
        <dsp:cNvSpPr/>
      </dsp:nvSpPr>
      <dsp:spPr>
        <a:xfrm>
          <a:off x="5167907" y="1279788"/>
          <a:ext cx="1744965" cy="1449776"/>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kern="1200" dirty="0" smtClean="0">
              <a:effectLst>
                <a:outerShdw blurRad="38100" dist="38100" dir="2700000" algn="tl">
                  <a:srgbClr val="000000">
                    <a:alpha val="43137"/>
                  </a:srgbClr>
                </a:outerShdw>
              </a:effectLst>
              <a:latin typeface="Arial" pitchFamily="34" charset="0"/>
              <a:cs typeface="Arial" pitchFamily="34" charset="0"/>
            </a:rPr>
            <a:t>Conciencia y previsión del futuro financiero</a:t>
          </a:r>
          <a:endParaRPr lang="es-CR" sz="1600" kern="1200" dirty="0">
            <a:effectLst>
              <a:outerShdw blurRad="38100" dist="38100" dir="2700000" algn="tl">
                <a:srgbClr val="000000">
                  <a:alpha val="43137"/>
                </a:srgbClr>
              </a:outerShdw>
            </a:effectLst>
            <a:latin typeface="Arial" pitchFamily="34" charset="0"/>
            <a:cs typeface="Arial" pitchFamily="34" charset="0"/>
          </a:endParaRPr>
        </a:p>
      </dsp:txBody>
      <dsp:txXfrm>
        <a:off x="5423451" y="1492103"/>
        <a:ext cx="1233877" cy="1025146"/>
      </dsp:txXfrm>
    </dsp:sp>
    <dsp:sp modelId="{114184DA-250B-4AE5-8AAE-66A31333DB95}">
      <dsp:nvSpPr>
        <dsp:cNvPr id="0" name=""/>
        <dsp:cNvSpPr/>
      </dsp:nvSpPr>
      <dsp:spPr>
        <a:xfrm rot="6480000">
          <a:off x="5523596" y="2781625"/>
          <a:ext cx="369711" cy="489299"/>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R" sz="1600" kern="1200">
            <a:effectLst>
              <a:outerShdw blurRad="38100" dist="38100" dir="2700000" algn="tl">
                <a:srgbClr val="000000">
                  <a:alpha val="43137"/>
                </a:srgbClr>
              </a:outerShdw>
            </a:effectLst>
            <a:latin typeface="Arial" pitchFamily="34" charset="0"/>
            <a:cs typeface="Arial" pitchFamily="34" charset="0"/>
          </a:endParaRPr>
        </a:p>
      </dsp:txBody>
      <dsp:txXfrm rot="10800000">
        <a:off x="5596190" y="2826743"/>
        <a:ext cx="258798" cy="293579"/>
      </dsp:txXfrm>
    </dsp:sp>
    <dsp:sp modelId="{1F0CB298-1FD0-41A9-BB94-6B1757F267DF}">
      <dsp:nvSpPr>
        <dsp:cNvPr id="0" name=""/>
        <dsp:cNvSpPr/>
      </dsp:nvSpPr>
      <dsp:spPr>
        <a:xfrm>
          <a:off x="4380636" y="3348168"/>
          <a:ext cx="1975392" cy="1449776"/>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kern="1200" dirty="0" smtClean="0">
              <a:effectLst>
                <a:outerShdw blurRad="38100" dist="38100" dir="2700000" algn="tl">
                  <a:srgbClr val="000000">
                    <a:alpha val="43137"/>
                  </a:srgbClr>
                </a:outerShdw>
              </a:effectLst>
              <a:latin typeface="Arial" pitchFamily="34" charset="0"/>
              <a:cs typeface="Arial" pitchFamily="34" charset="0"/>
            </a:rPr>
            <a:t>Presupuestos de corto, mediano y  largo plazo</a:t>
          </a:r>
          <a:endParaRPr lang="es-CR" sz="1600" kern="1200" dirty="0">
            <a:effectLst>
              <a:outerShdw blurRad="38100" dist="38100" dir="2700000" algn="tl">
                <a:srgbClr val="000000">
                  <a:alpha val="43137"/>
                </a:srgbClr>
              </a:outerShdw>
            </a:effectLst>
            <a:latin typeface="Arial" pitchFamily="34" charset="0"/>
            <a:cs typeface="Arial" pitchFamily="34" charset="0"/>
          </a:endParaRPr>
        </a:p>
      </dsp:txBody>
      <dsp:txXfrm>
        <a:off x="4669925" y="3560483"/>
        <a:ext cx="1396814" cy="1025146"/>
      </dsp:txXfrm>
    </dsp:sp>
    <dsp:sp modelId="{A54C8E7D-124A-4174-AF27-9E20FB77D379}">
      <dsp:nvSpPr>
        <dsp:cNvPr id="0" name=""/>
        <dsp:cNvSpPr/>
      </dsp:nvSpPr>
      <dsp:spPr>
        <a:xfrm rot="10800000">
          <a:off x="4099169" y="3828407"/>
          <a:ext cx="198903" cy="489299"/>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R" sz="1600" kern="1200">
            <a:effectLst>
              <a:outerShdw blurRad="38100" dist="38100" dir="2700000" algn="tl">
                <a:srgbClr val="000000">
                  <a:alpha val="43137"/>
                </a:srgbClr>
              </a:outerShdw>
            </a:effectLst>
            <a:latin typeface="Arial" pitchFamily="34" charset="0"/>
            <a:cs typeface="Arial" pitchFamily="34" charset="0"/>
          </a:endParaRPr>
        </a:p>
      </dsp:txBody>
      <dsp:txXfrm rot="10800000">
        <a:off x="4158840" y="3926267"/>
        <a:ext cx="139232" cy="293579"/>
      </dsp:txXfrm>
    </dsp:sp>
    <dsp:sp modelId="{93C4636D-A7F5-4CF6-B7DF-475EDABEE0CA}">
      <dsp:nvSpPr>
        <dsp:cNvPr id="0" name=""/>
        <dsp:cNvSpPr/>
      </dsp:nvSpPr>
      <dsp:spPr>
        <a:xfrm>
          <a:off x="2381669" y="3348168"/>
          <a:ext cx="1623676" cy="1449776"/>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kern="1200" dirty="0" smtClean="0">
              <a:effectLst>
                <a:outerShdw blurRad="38100" dist="38100" dir="2700000" algn="tl">
                  <a:srgbClr val="000000">
                    <a:alpha val="43137"/>
                  </a:srgbClr>
                </a:outerShdw>
              </a:effectLst>
              <a:latin typeface="Arial" pitchFamily="34" charset="0"/>
              <a:cs typeface="Arial" pitchFamily="34" charset="0"/>
            </a:rPr>
            <a:t>Facilita administrar ingresos</a:t>
          </a:r>
          <a:endParaRPr lang="es-CR" sz="1600" kern="1200" dirty="0">
            <a:effectLst>
              <a:outerShdw blurRad="38100" dist="38100" dir="2700000" algn="tl">
                <a:srgbClr val="000000">
                  <a:alpha val="43137"/>
                </a:srgbClr>
              </a:outerShdw>
            </a:effectLst>
            <a:latin typeface="Arial" pitchFamily="34" charset="0"/>
            <a:cs typeface="Arial" pitchFamily="34" charset="0"/>
          </a:endParaRPr>
        </a:p>
      </dsp:txBody>
      <dsp:txXfrm>
        <a:off x="2619451" y="3560483"/>
        <a:ext cx="1148112" cy="1025146"/>
      </dsp:txXfrm>
    </dsp:sp>
    <dsp:sp modelId="{9EA16618-1B9B-41A3-A6C3-543D65A3E805}">
      <dsp:nvSpPr>
        <dsp:cNvPr id="0" name=""/>
        <dsp:cNvSpPr/>
      </dsp:nvSpPr>
      <dsp:spPr>
        <a:xfrm rot="15120000">
          <a:off x="2673833" y="2805939"/>
          <a:ext cx="374909" cy="489299"/>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R" sz="1600" kern="1200">
            <a:effectLst>
              <a:outerShdw blurRad="38100" dist="38100" dir="2700000" algn="tl">
                <a:srgbClr val="000000">
                  <a:alpha val="43137"/>
                </a:srgbClr>
              </a:outerShdw>
            </a:effectLst>
            <a:latin typeface="Arial" pitchFamily="34" charset="0"/>
            <a:cs typeface="Arial" pitchFamily="34" charset="0"/>
          </a:endParaRPr>
        </a:p>
      </dsp:txBody>
      <dsp:txXfrm rot="10800000">
        <a:off x="2747448" y="2957283"/>
        <a:ext cx="262436" cy="293579"/>
      </dsp:txXfrm>
    </dsp:sp>
    <dsp:sp modelId="{41EB229C-0FE9-4867-A458-0C732E1F2143}">
      <dsp:nvSpPr>
        <dsp:cNvPr id="0" name=""/>
        <dsp:cNvSpPr/>
      </dsp:nvSpPr>
      <dsp:spPr>
        <a:xfrm>
          <a:off x="1656079" y="1279788"/>
          <a:ext cx="1730742" cy="1449776"/>
        </a:xfrm>
        <a:prstGeom prst="ellipse">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R" sz="1600" kern="1200" dirty="0" smtClean="0">
              <a:effectLst>
                <a:outerShdw blurRad="38100" dist="38100" dir="2700000" algn="tl">
                  <a:srgbClr val="000000">
                    <a:alpha val="43137"/>
                  </a:srgbClr>
                </a:outerShdw>
              </a:effectLst>
              <a:latin typeface="Arial" pitchFamily="34" charset="0"/>
              <a:cs typeface="Arial" pitchFamily="34" charset="0"/>
            </a:rPr>
            <a:t>% de ingreso a c/gasto según situación familiar</a:t>
          </a:r>
          <a:endParaRPr lang="es-CR" sz="1600" kern="1200" dirty="0">
            <a:effectLst>
              <a:outerShdw blurRad="38100" dist="38100" dir="2700000" algn="tl">
                <a:srgbClr val="000000">
                  <a:alpha val="43137"/>
                </a:srgbClr>
              </a:outerShdw>
            </a:effectLst>
            <a:latin typeface="Arial" pitchFamily="34" charset="0"/>
            <a:cs typeface="Arial" pitchFamily="34" charset="0"/>
          </a:endParaRPr>
        </a:p>
      </dsp:txBody>
      <dsp:txXfrm>
        <a:off x="1909540" y="1492103"/>
        <a:ext cx="1223820" cy="1025146"/>
      </dsp:txXfrm>
    </dsp:sp>
    <dsp:sp modelId="{57FC9E05-0FBA-401E-8B97-64CDB3D836CB}">
      <dsp:nvSpPr>
        <dsp:cNvPr id="0" name=""/>
        <dsp:cNvSpPr/>
      </dsp:nvSpPr>
      <dsp:spPr>
        <a:xfrm rot="19440000">
          <a:off x="3248299" y="1121419"/>
          <a:ext cx="304238" cy="489299"/>
        </a:xfrm>
        <a:prstGeom prst="rightArrow">
          <a:avLst>
            <a:gd name="adj1" fmla="val 60000"/>
            <a:gd name="adj2" fmla="val 5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R" sz="1600" kern="1200">
            <a:effectLst>
              <a:outerShdw blurRad="38100" dist="38100" dir="2700000" algn="tl">
                <a:srgbClr val="000000">
                  <a:alpha val="43137"/>
                </a:srgbClr>
              </a:outerShdw>
            </a:effectLst>
            <a:latin typeface="Arial" pitchFamily="34" charset="0"/>
            <a:cs typeface="Arial" pitchFamily="34" charset="0"/>
          </a:endParaRPr>
        </a:p>
      </dsp:txBody>
      <dsp:txXfrm>
        <a:off x="3257015" y="1246103"/>
        <a:ext cx="212967" cy="293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AC3C8-BE18-438D-9740-CC2112D3DAF0}">
      <dsp:nvSpPr>
        <dsp:cNvPr id="0" name=""/>
        <dsp:cNvSpPr/>
      </dsp:nvSpPr>
      <dsp:spPr>
        <a:xfrm rot="5400000">
          <a:off x="-141500" y="147440"/>
          <a:ext cx="943339" cy="66033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R" sz="2400" kern="1200" dirty="0" smtClean="0"/>
            <a:t>1. </a:t>
          </a:r>
          <a:endParaRPr lang="es-CR" sz="2400" kern="1200" dirty="0"/>
        </a:p>
      </dsp:txBody>
      <dsp:txXfrm rot="-5400000">
        <a:off x="2" y="336108"/>
        <a:ext cx="660337" cy="283002"/>
      </dsp:txXfrm>
    </dsp:sp>
    <dsp:sp modelId="{983E3421-438E-42B5-B828-C71FE052BB14}">
      <dsp:nvSpPr>
        <dsp:cNvPr id="0" name=""/>
        <dsp:cNvSpPr/>
      </dsp:nvSpPr>
      <dsp:spPr>
        <a:xfrm rot="5400000">
          <a:off x="4138222" y="-3471945"/>
          <a:ext cx="613492" cy="756926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CR" sz="2400" kern="1200" smtClean="0"/>
            <a:t>Definición </a:t>
          </a:r>
          <a:r>
            <a:rPr lang="es-CR" sz="2400" kern="1200" dirty="0" smtClean="0"/>
            <a:t>y descripción del proyecto</a:t>
          </a:r>
          <a:endParaRPr lang="es-CR" sz="2400" kern="1200" dirty="0"/>
        </a:p>
      </dsp:txBody>
      <dsp:txXfrm rot="-5400000">
        <a:off x="660337" y="35888"/>
        <a:ext cx="7539314" cy="553596"/>
      </dsp:txXfrm>
    </dsp:sp>
    <dsp:sp modelId="{A86411B8-12A5-4A9A-97C3-1DD2AC77FB2F}">
      <dsp:nvSpPr>
        <dsp:cNvPr id="0" name=""/>
        <dsp:cNvSpPr/>
      </dsp:nvSpPr>
      <dsp:spPr>
        <a:xfrm rot="5400000">
          <a:off x="-141500" y="993312"/>
          <a:ext cx="943339" cy="660337"/>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R" sz="2400" kern="1200" dirty="0" smtClean="0"/>
            <a:t>2.</a:t>
          </a:r>
          <a:endParaRPr lang="es-CR" sz="2400" kern="1200" dirty="0"/>
        </a:p>
      </dsp:txBody>
      <dsp:txXfrm rot="-5400000">
        <a:off x="2" y="1181980"/>
        <a:ext cx="660337" cy="283002"/>
      </dsp:txXfrm>
    </dsp:sp>
    <dsp:sp modelId="{AFFAAF08-F8A4-434B-9BEC-ADD871D4EE53}">
      <dsp:nvSpPr>
        <dsp:cNvPr id="0" name=""/>
        <dsp:cNvSpPr/>
      </dsp:nvSpPr>
      <dsp:spPr>
        <a:xfrm rot="5400000">
          <a:off x="4138383" y="-2626234"/>
          <a:ext cx="613170" cy="7569262"/>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CR" sz="2400" kern="1200" dirty="0" smtClean="0"/>
            <a:t>Aprendizajes que obtendrán los estudiantes</a:t>
          </a:r>
          <a:endParaRPr lang="es-CR" sz="2400" kern="1200" dirty="0"/>
        </a:p>
      </dsp:txBody>
      <dsp:txXfrm rot="-5400000">
        <a:off x="660337" y="881744"/>
        <a:ext cx="7539330" cy="553306"/>
      </dsp:txXfrm>
    </dsp:sp>
    <dsp:sp modelId="{02544D62-1211-433E-8893-FAF701F6C4B3}">
      <dsp:nvSpPr>
        <dsp:cNvPr id="0" name=""/>
        <dsp:cNvSpPr/>
      </dsp:nvSpPr>
      <dsp:spPr>
        <a:xfrm rot="5400000">
          <a:off x="-141500" y="1839183"/>
          <a:ext cx="943339" cy="660337"/>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R" sz="2400" kern="1200" dirty="0" smtClean="0"/>
            <a:t>3.</a:t>
          </a:r>
          <a:endParaRPr lang="es-CR" sz="2400" kern="1200" dirty="0"/>
        </a:p>
      </dsp:txBody>
      <dsp:txXfrm rot="-5400000">
        <a:off x="2" y="2027851"/>
        <a:ext cx="660337" cy="283002"/>
      </dsp:txXfrm>
    </dsp:sp>
    <dsp:sp modelId="{87CFCE7D-EA0B-424B-9C7E-B2A832E865A1}">
      <dsp:nvSpPr>
        <dsp:cNvPr id="0" name=""/>
        <dsp:cNvSpPr/>
      </dsp:nvSpPr>
      <dsp:spPr>
        <a:xfrm rot="5400000">
          <a:off x="4138383" y="-1780363"/>
          <a:ext cx="613170" cy="756926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CR" sz="2400" kern="1200" dirty="0" smtClean="0"/>
            <a:t>Metas a alcanzar el proyecto</a:t>
          </a:r>
          <a:endParaRPr lang="es-CR" sz="2400" kern="1200" dirty="0"/>
        </a:p>
      </dsp:txBody>
      <dsp:txXfrm rot="-5400000">
        <a:off x="660337" y="1727615"/>
        <a:ext cx="7539330" cy="553306"/>
      </dsp:txXfrm>
    </dsp:sp>
    <dsp:sp modelId="{2D1A201D-3EE9-4439-B475-A872C03C6DBA}">
      <dsp:nvSpPr>
        <dsp:cNvPr id="0" name=""/>
        <dsp:cNvSpPr/>
      </dsp:nvSpPr>
      <dsp:spPr>
        <a:xfrm rot="5400000">
          <a:off x="-141500" y="2685055"/>
          <a:ext cx="943339" cy="660337"/>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R" sz="2400" kern="1200" dirty="0" smtClean="0"/>
            <a:t>4.</a:t>
          </a:r>
          <a:endParaRPr lang="es-CR" sz="2400" kern="1200" dirty="0"/>
        </a:p>
      </dsp:txBody>
      <dsp:txXfrm rot="-5400000">
        <a:off x="2" y="2873723"/>
        <a:ext cx="660337" cy="283002"/>
      </dsp:txXfrm>
    </dsp:sp>
    <dsp:sp modelId="{8A4A045C-BEFF-4AE6-8F8F-8F69417E6079}">
      <dsp:nvSpPr>
        <dsp:cNvPr id="0" name=""/>
        <dsp:cNvSpPr/>
      </dsp:nvSpPr>
      <dsp:spPr>
        <a:xfrm rot="5400000">
          <a:off x="4138383" y="-934491"/>
          <a:ext cx="613170" cy="756926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CR" sz="2400" kern="1200" dirty="0" smtClean="0"/>
            <a:t>Resultados obtenidos:  documentos o herramientas.</a:t>
          </a:r>
          <a:endParaRPr lang="es-CR" sz="2400" kern="1200" dirty="0"/>
        </a:p>
      </dsp:txBody>
      <dsp:txXfrm rot="-5400000">
        <a:off x="660337" y="2573487"/>
        <a:ext cx="7539330" cy="553306"/>
      </dsp:txXfrm>
    </dsp:sp>
    <dsp:sp modelId="{D4B27BB0-8501-4401-B4F8-FE18BCB411B1}">
      <dsp:nvSpPr>
        <dsp:cNvPr id="0" name=""/>
        <dsp:cNvSpPr/>
      </dsp:nvSpPr>
      <dsp:spPr>
        <a:xfrm rot="5400000">
          <a:off x="-141500" y="3530926"/>
          <a:ext cx="943339" cy="660337"/>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R" sz="2400" kern="1200" dirty="0" smtClean="0"/>
            <a:t>5.</a:t>
          </a:r>
          <a:endParaRPr lang="es-CR" sz="2400" kern="1200" dirty="0"/>
        </a:p>
      </dsp:txBody>
      <dsp:txXfrm rot="-5400000">
        <a:off x="2" y="3719594"/>
        <a:ext cx="660337" cy="283002"/>
      </dsp:txXfrm>
    </dsp:sp>
    <dsp:sp modelId="{94359374-0C05-4B2A-A5DA-03FECBF91F32}">
      <dsp:nvSpPr>
        <dsp:cNvPr id="0" name=""/>
        <dsp:cNvSpPr/>
      </dsp:nvSpPr>
      <dsp:spPr>
        <a:xfrm rot="5400000">
          <a:off x="4138383" y="-88620"/>
          <a:ext cx="613170" cy="7569262"/>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CR" sz="2400" kern="1200" dirty="0" smtClean="0"/>
            <a:t>Plan operativo con las actividades a realizar.</a:t>
          </a:r>
          <a:endParaRPr lang="es-CR" sz="2400" kern="1200" dirty="0"/>
        </a:p>
      </dsp:txBody>
      <dsp:txXfrm rot="-5400000">
        <a:off x="660337" y="3419358"/>
        <a:ext cx="7539330" cy="553306"/>
      </dsp:txXfrm>
    </dsp:sp>
    <dsp:sp modelId="{38D48960-FCFA-4FDB-B934-FB4418C28BB0}">
      <dsp:nvSpPr>
        <dsp:cNvPr id="0" name=""/>
        <dsp:cNvSpPr/>
      </dsp:nvSpPr>
      <dsp:spPr>
        <a:xfrm rot="5400000">
          <a:off x="-141500" y="4376798"/>
          <a:ext cx="943339" cy="66033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R" sz="2400" kern="1200" dirty="0" smtClean="0"/>
            <a:t>6.</a:t>
          </a:r>
          <a:endParaRPr lang="es-CR" sz="2400" kern="1200" dirty="0"/>
        </a:p>
      </dsp:txBody>
      <dsp:txXfrm rot="-5400000">
        <a:off x="2" y="4565466"/>
        <a:ext cx="660337" cy="283002"/>
      </dsp:txXfrm>
    </dsp:sp>
    <dsp:sp modelId="{778DA5BB-1ADF-421E-8AD5-913717BC9D0F}">
      <dsp:nvSpPr>
        <dsp:cNvPr id="0" name=""/>
        <dsp:cNvSpPr/>
      </dsp:nvSpPr>
      <dsp:spPr>
        <a:xfrm rot="5400000">
          <a:off x="4138383" y="757251"/>
          <a:ext cx="613170" cy="756926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CR" sz="2400" kern="1200" smtClean="0"/>
            <a:t>Escala </a:t>
          </a:r>
          <a:r>
            <a:rPr lang="es-CR" sz="2400" kern="1200" dirty="0" smtClean="0"/>
            <a:t>de evaluación.</a:t>
          </a:r>
          <a:endParaRPr lang="es-CR" sz="2400" kern="1200" dirty="0"/>
        </a:p>
      </dsp:txBody>
      <dsp:txXfrm rot="-5400000">
        <a:off x="660337" y="4265229"/>
        <a:ext cx="7539330" cy="55330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614"/>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65614"/>
          </a:xfrm>
          <a:prstGeom prst="rect">
            <a:avLst/>
          </a:prstGeom>
        </p:spPr>
        <p:txBody>
          <a:bodyPr vert="horz" lIns="91440" tIns="45720" rIns="91440" bIns="45720" rtlCol="0"/>
          <a:lstStyle>
            <a:lvl1pPr algn="r">
              <a:defRPr sz="1200"/>
            </a:lvl1pPr>
          </a:lstStyle>
          <a:p>
            <a:fld id="{835AF4B6-09E7-47BB-B3DA-6ECEC43AAAC5}" type="datetimeFigureOut">
              <a:rPr lang="es-CR" smtClean="0"/>
              <a:t>22/02/2017</a:t>
            </a:fld>
            <a:endParaRPr lang="es-CR"/>
          </a:p>
        </p:txBody>
      </p:sp>
      <p:sp>
        <p:nvSpPr>
          <p:cNvPr id="4" name="3 Marcador de imagen de diapositiva"/>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423332"/>
            <a:ext cx="5486400" cy="4190523"/>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845046"/>
            <a:ext cx="2971800" cy="465614"/>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845046"/>
            <a:ext cx="2971800" cy="465614"/>
          </a:xfrm>
          <a:prstGeom prst="rect">
            <a:avLst/>
          </a:prstGeom>
        </p:spPr>
        <p:txBody>
          <a:bodyPr vert="horz" lIns="91440" tIns="45720" rIns="91440" bIns="45720" rtlCol="0" anchor="b"/>
          <a:lstStyle>
            <a:lvl1pPr algn="r">
              <a:defRPr sz="1200"/>
            </a:lvl1pPr>
          </a:lstStyle>
          <a:p>
            <a:fld id="{90858184-9A15-4D7E-885A-3069066896C2}" type="slidenum">
              <a:rPr lang="es-CR" smtClean="0"/>
              <a:t>‹Nº›</a:t>
            </a:fld>
            <a:endParaRPr lang="es-CR"/>
          </a:p>
        </p:txBody>
      </p:sp>
    </p:spTree>
    <p:extLst>
      <p:ext uri="{BB962C8B-B14F-4D97-AF65-F5344CB8AC3E}">
        <p14:creationId xmlns:p14="http://schemas.microsoft.com/office/powerpoint/2010/main" val="186704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Tropical – Romántica</a:t>
            </a:r>
            <a:r>
              <a:rPr lang="es-CR" baseline="0" dirty="0" smtClean="0"/>
              <a:t> – Deportiva – Noticias – Ranchera  - </a:t>
            </a:r>
            <a:r>
              <a:rPr lang="es-CR" baseline="0" dirty="0" err="1" smtClean="0"/>
              <a:t>Trailera</a:t>
            </a:r>
            <a:r>
              <a:rPr lang="es-CR" baseline="0" dirty="0" smtClean="0"/>
              <a:t>.</a:t>
            </a:r>
            <a:endParaRPr lang="es-CR" dirty="0"/>
          </a:p>
        </p:txBody>
      </p:sp>
      <p:sp>
        <p:nvSpPr>
          <p:cNvPr id="4" name="3 Marcador de número de diapositiva"/>
          <p:cNvSpPr>
            <a:spLocks noGrp="1"/>
          </p:cNvSpPr>
          <p:nvPr>
            <p:ph type="sldNum" sz="quarter" idx="10"/>
          </p:nvPr>
        </p:nvSpPr>
        <p:spPr/>
        <p:txBody>
          <a:bodyPr/>
          <a:lstStyle/>
          <a:p>
            <a:fld id="{90858184-9A15-4D7E-885A-3069066896C2}" type="slidenum">
              <a:rPr lang="es-CR" smtClean="0"/>
              <a:t>2</a:t>
            </a:fld>
            <a:endParaRPr lang="es-CR"/>
          </a:p>
        </p:txBody>
      </p:sp>
    </p:spTree>
    <p:extLst>
      <p:ext uri="{BB962C8B-B14F-4D97-AF65-F5344CB8AC3E}">
        <p14:creationId xmlns:p14="http://schemas.microsoft.com/office/powerpoint/2010/main" val="357628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Los</a:t>
            </a:r>
            <a:r>
              <a:rPr lang="es-CR" baseline="0" dirty="0" smtClean="0"/>
              <a:t> Planeadores, Los Ricos por Lotería, Los Nunca Ahorre, Los Perdí mi empleo, Los temerosos.</a:t>
            </a:r>
            <a:endParaRPr lang="es-CR" dirty="0"/>
          </a:p>
        </p:txBody>
      </p:sp>
      <p:sp>
        <p:nvSpPr>
          <p:cNvPr id="4" name="3 Marcador de número de diapositiva"/>
          <p:cNvSpPr>
            <a:spLocks noGrp="1"/>
          </p:cNvSpPr>
          <p:nvPr>
            <p:ph type="sldNum" sz="quarter" idx="10"/>
          </p:nvPr>
        </p:nvSpPr>
        <p:spPr/>
        <p:txBody>
          <a:bodyPr/>
          <a:lstStyle/>
          <a:p>
            <a:fld id="{90858184-9A15-4D7E-885A-3069066896C2}" type="slidenum">
              <a:rPr lang="es-CR" smtClean="0"/>
              <a:t>18</a:t>
            </a:fld>
            <a:endParaRPr lang="es-CR"/>
          </a:p>
        </p:txBody>
      </p:sp>
    </p:spTree>
    <p:extLst>
      <p:ext uri="{BB962C8B-B14F-4D97-AF65-F5344CB8AC3E}">
        <p14:creationId xmlns:p14="http://schemas.microsoft.com/office/powerpoint/2010/main" val="233102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01725" y="698500"/>
            <a:ext cx="4654550" cy="3492500"/>
          </a:xfrm>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095B5E9D-B6B9-4F96-AEA3-4F1B056A3477}" type="slidenum">
              <a:rPr lang="es-CR" smtClean="0"/>
              <a:t>35</a:t>
            </a:fld>
            <a:endParaRPr lang="es-CR"/>
          </a:p>
        </p:txBody>
      </p:sp>
    </p:spTree>
    <p:extLst>
      <p:ext uri="{BB962C8B-B14F-4D97-AF65-F5344CB8AC3E}">
        <p14:creationId xmlns:p14="http://schemas.microsoft.com/office/powerpoint/2010/main" val="2642898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01725" y="698500"/>
            <a:ext cx="4654550" cy="3492500"/>
          </a:xfrm>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095B5E9D-B6B9-4F96-AEA3-4F1B056A3477}" type="slidenum">
              <a:rPr lang="es-CR" smtClean="0"/>
              <a:t>36</a:t>
            </a:fld>
            <a:endParaRPr lang="es-CR"/>
          </a:p>
        </p:txBody>
      </p:sp>
    </p:spTree>
    <p:extLst>
      <p:ext uri="{BB962C8B-B14F-4D97-AF65-F5344CB8AC3E}">
        <p14:creationId xmlns:p14="http://schemas.microsoft.com/office/powerpoint/2010/main" val="264289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01725" y="698500"/>
            <a:ext cx="4654550" cy="3492500"/>
          </a:xfrm>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095B5E9D-B6B9-4F96-AEA3-4F1B056A3477}" type="slidenum">
              <a:rPr lang="es-CR" smtClean="0"/>
              <a:t>37</a:t>
            </a:fld>
            <a:endParaRPr lang="es-CR"/>
          </a:p>
        </p:txBody>
      </p:sp>
    </p:spTree>
    <p:extLst>
      <p:ext uri="{BB962C8B-B14F-4D97-AF65-F5344CB8AC3E}">
        <p14:creationId xmlns:p14="http://schemas.microsoft.com/office/powerpoint/2010/main" val="264289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01725" y="698500"/>
            <a:ext cx="4654550" cy="3492500"/>
          </a:xfrm>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095B5E9D-B6B9-4F96-AEA3-4F1B056A3477}" type="slidenum">
              <a:rPr lang="es-CR" smtClean="0"/>
              <a:t>38</a:t>
            </a:fld>
            <a:endParaRPr lang="es-CR"/>
          </a:p>
        </p:txBody>
      </p:sp>
    </p:spTree>
    <p:extLst>
      <p:ext uri="{BB962C8B-B14F-4D97-AF65-F5344CB8AC3E}">
        <p14:creationId xmlns:p14="http://schemas.microsoft.com/office/powerpoint/2010/main" val="264289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01725" y="698500"/>
            <a:ext cx="4654550" cy="3492500"/>
          </a:xfrm>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095B5E9D-B6B9-4F96-AEA3-4F1B056A3477}" type="slidenum">
              <a:rPr lang="es-CR" smtClean="0"/>
              <a:t>39</a:t>
            </a:fld>
            <a:endParaRPr lang="es-CR"/>
          </a:p>
        </p:txBody>
      </p:sp>
    </p:spTree>
    <p:extLst>
      <p:ext uri="{BB962C8B-B14F-4D97-AF65-F5344CB8AC3E}">
        <p14:creationId xmlns:p14="http://schemas.microsoft.com/office/powerpoint/2010/main" val="2642898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R"/>
          </a:p>
        </p:txBody>
      </p:sp>
      <p:sp>
        <p:nvSpPr>
          <p:cNvPr id="4" name="3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21676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395571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218404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334039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260851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170751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6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8" name="7 Marcador de pie de página"/>
          <p:cNvSpPr>
            <a:spLocks noGrp="1"/>
          </p:cNvSpPr>
          <p:nvPr>
            <p:ph type="ftr" sz="quarter" idx="11"/>
          </p:nvPr>
        </p:nvSpPr>
        <p:spPr/>
        <p:txBody>
          <a:bodyPr/>
          <a:lstStyle/>
          <a:p>
            <a:endParaRPr lang="es-CR"/>
          </a:p>
        </p:txBody>
      </p:sp>
      <p:sp>
        <p:nvSpPr>
          <p:cNvPr id="9" name="8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412590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4" name="3 Marcador de pie de página"/>
          <p:cNvSpPr>
            <a:spLocks noGrp="1"/>
          </p:cNvSpPr>
          <p:nvPr>
            <p:ph type="ftr" sz="quarter" idx="11"/>
          </p:nvPr>
        </p:nvSpPr>
        <p:spPr/>
        <p:txBody>
          <a:bodyPr/>
          <a:lstStyle/>
          <a:p>
            <a:endParaRPr lang="es-CR"/>
          </a:p>
        </p:txBody>
      </p:sp>
      <p:sp>
        <p:nvSpPr>
          <p:cNvPr id="5" name="4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224808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3" name="2 Marcador de pie de página"/>
          <p:cNvSpPr>
            <a:spLocks noGrp="1"/>
          </p:cNvSpPr>
          <p:nvPr>
            <p:ph type="ftr" sz="quarter" idx="11"/>
          </p:nvPr>
        </p:nvSpPr>
        <p:spPr/>
        <p:txBody>
          <a:bodyPr/>
          <a:lstStyle/>
          <a:p>
            <a:endParaRPr lang="es-CR"/>
          </a:p>
        </p:txBody>
      </p:sp>
      <p:sp>
        <p:nvSpPr>
          <p:cNvPr id="4" name="3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415174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103589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3A31E29-420E-4A02-A32E-389EA2EB170B}" type="datetimeFigureOut">
              <a:rPr lang="es-CR" smtClean="0"/>
              <a:t>22/02/2017</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D75713E7-3AEC-4FAC-AA97-A2BEB62D6530}" type="slidenum">
              <a:rPr lang="es-CR" smtClean="0"/>
              <a:t>‹Nº›</a:t>
            </a:fld>
            <a:endParaRPr lang="es-CR"/>
          </a:p>
        </p:txBody>
      </p:sp>
    </p:spTree>
    <p:extLst>
      <p:ext uri="{BB962C8B-B14F-4D97-AF65-F5344CB8AC3E}">
        <p14:creationId xmlns:p14="http://schemas.microsoft.com/office/powerpoint/2010/main" val="67185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31E29-420E-4A02-A32E-389EA2EB170B}" type="datetimeFigureOut">
              <a:rPr lang="es-CR" smtClean="0"/>
              <a:t>22/02/2017</a:t>
            </a:fld>
            <a:endParaRPr lang="es-C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713E7-3AEC-4FAC-AA97-A2BEB62D6530}" type="slidenum">
              <a:rPr lang="es-CR" smtClean="0"/>
              <a:t>‹Nº›</a:t>
            </a:fld>
            <a:endParaRPr lang="es-CR"/>
          </a:p>
        </p:txBody>
      </p:sp>
    </p:spTree>
    <p:extLst>
      <p:ext uri="{BB962C8B-B14F-4D97-AF65-F5344CB8AC3E}">
        <p14:creationId xmlns:p14="http://schemas.microsoft.com/office/powerpoint/2010/main" val="101291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1.bp.blogspot.com/_H5965e97LCE/S9oG7rjClnI/AAAAAAAAAO8/JfWGLa0v7h8/s400/Deshojando+margaritas.jp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5.jpeg"/></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548680"/>
            <a:ext cx="6696744" cy="1143000"/>
          </a:xfrm>
        </p:spPr>
        <p:txBody>
          <a:bodyPr>
            <a:normAutofit fontScale="90000"/>
          </a:bodyPr>
          <a:lstStyle/>
          <a:p>
            <a:r>
              <a:rPr lang="es-CR" dirty="0" smtClean="0">
                <a:solidFill>
                  <a:srgbClr val="CC0000"/>
                </a:solidFill>
                <a:latin typeface="Arial Rounded MT Bold" pitchFamily="34" charset="0"/>
              </a:rPr>
              <a:t>FINANZAS PERSONALES Y FAMILIARES</a:t>
            </a:r>
            <a:endParaRPr lang="es-CR" dirty="0">
              <a:solidFill>
                <a:srgbClr val="CC0000"/>
              </a:solidFill>
              <a:latin typeface="Arial Rounded MT Bold" pitchFamily="34" charset="0"/>
            </a:endParaRPr>
          </a:p>
        </p:txBody>
      </p:sp>
      <p:pic>
        <p:nvPicPr>
          <p:cNvPr id="4" name="3 Marcador de contenido"/>
          <p:cNvPicPr>
            <a:picLocks noGrp="1" noChangeAspect="1"/>
          </p:cNvPicPr>
          <p:nvPr>
            <p:ph idx="1"/>
          </p:nvPr>
        </p:nvPicPr>
        <p:blipFill rotWithShape="1">
          <a:blip r:embed="rId2"/>
          <a:srcRect t="5357" r="41629" b="43439"/>
          <a:stretch/>
        </p:blipFill>
        <p:spPr>
          <a:xfrm>
            <a:off x="611560" y="2924944"/>
            <a:ext cx="3096344" cy="3229396"/>
          </a:xfrm>
          <a:prstGeom prst="rect">
            <a:avLst/>
          </a:prstGeom>
          <a:ln>
            <a:noFill/>
          </a:ln>
          <a:effectLst>
            <a:outerShdw blurRad="292100" dist="139700" dir="2700000" algn="tl" rotWithShape="0">
              <a:srgbClr val="333333">
                <a:alpha val="65000"/>
              </a:srgbClr>
            </a:outerShdw>
          </a:effectLst>
        </p:spPr>
      </p:pic>
      <p:sp>
        <p:nvSpPr>
          <p:cNvPr id="5" name="1 Título"/>
          <p:cNvSpPr txBox="1">
            <a:spLocks/>
          </p:cNvSpPr>
          <p:nvPr/>
        </p:nvSpPr>
        <p:spPr>
          <a:xfrm>
            <a:off x="1979712" y="1772816"/>
            <a:ext cx="5256584" cy="57606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sz="3600" i="1" dirty="0">
                <a:solidFill>
                  <a:schemeClr val="tx2"/>
                </a:solidFill>
                <a:latin typeface="Arial" pitchFamily="34" charset="0"/>
                <a:cs typeface="Arial" pitchFamily="34" charset="0"/>
              </a:rPr>
              <a:t>p</a:t>
            </a:r>
            <a:r>
              <a:rPr lang="es-CR" sz="3600" i="1" dirty="0" smtClean="0">
                <a:solidFill>
                  <a:schemeClr val="tx2"/>
                </a:solidFill>
                <a:latin typeface="Arial" pitchFamily="34" charset="0"/>
                <a:cs typeface="Arial" pitchFamily="34" charset="0"/>
              </a:rPr>
              <a:t>ara la vida cotidiana</a:t>
            </a:r>
            <a:endParaRPr lang="es-CR" sz="3600" i="1" dirty="0">
              <a:solidFill>
                <a:schemeClr val="tx2"/>
              </a:solidFill>
              <a:latin typeface="Arial" pitchFamily="34" charset="0"/>
              <a:cs typeface="Arial" pitchFamily="34" charset="0"/>
            </a:endParaRPr>
          </a:p>
        </p:txBody>
      </p:sp>
      <p:pic>
        <p:nvPicPr>
          <p:cNvPr id="6"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573016"/>
            <a:ext cx="3240360" cy="8640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6675319" y="5445224"/>
            <a:ext cx="792088" cy="813832"/>
          </a:xfrm>
          <a:prstGeom prst="rect">
            <a:avLst/>
          </a:prstGeom>
          <a:noFill/>
          <a:ln>
            <a:noFill/>
          </a:ln>
          <a:extLst/>
        </p:spPr>
      </p:pic>
      <p:pic>
        <p:nvPicPr>
          <p:cNvPr id="8" name="7 Imagen"/>
          <p:cNvPicPr>
            <a:picLocks noChangeAspect="1"/>
          </p:cNvPicPr>
          <p:nvPr/>
        </p:nvPicPr>
        <p:blipFill rotWithShape="1">
          <a:blip r:embed="rId2"/>
          <a:srcRect l="57930" t="5711" r="9891" b="66826"/>
          <a:stretch/>
        </p:blipFill>
        <p:spPr>
          <a:xfrm>
            <a:off x="8100393" y="476672"/>
            <a:ext cx="680692" cy="6907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280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p:val>
                                            <p:fltVal val="0"/>
                                          </p:val>
                                        </p:tav>
                                        <p:tav tm="100000">
                                          <p:val>
                                            <p:strVal val="#ppt_w"/>
                                          </p:val>
                                        </p:tav>
                                      </p:tavLst>
                                    </p:anim>
                                    <p:anim calcmode="lin" valueType="num">
                                      <p:cBhvr>
                                        <p:cTn id="8" dur="5000" fill="hold"/>
                                        <p:tgtEl>
                                          <p:spTgt spid="4"/>
                                        </p:tgtEl>
                                        <p:attrNameLst>
                                          <p:attrName>ppt_h</p:attrName>
                                        </p:attrNameLst>
                                      </p:cBhvr>
                                      <p:tavLst>
                                        <p:tav tm="0">
                                          <p:val>
                                            <p:fltVal val="0"/>
                                          </p:val>
                                        </p:tav>
                                        <p:tav tm="100000">
                                          <p:val>
                                            <p:strVal val="#ppt_h"/>
                                          </p:val>
                                        </p:tav>
                                      </p:tavLst>
                                    </p:anim>
                                    <p:animEffect transition="in" filter="fade">
                                      <p:cBhvr>
                                        <p:cTn id="9" dur="5000"/>
                                        <p:tgtEl>
                                          <p:spTgt spid="4"/>
                                        </p:tgtEl>
                                      </p:cBhvr>
                                    </p:animEffect>
                                  </p:childTnLst>
                                </p:cTn>
                              </p:par>
                              <p:par>
                                <p:cTn id="10" presetID="2" presetClass="entr" presetSubtype="4" fill="hold" nodeType="withEffect">
                                  <p:stCondLst>
                                    <p:cond delay="56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0" fill="hold"/>
                                        <p:tgtEl>
                                          <p:spTgt spid="8"/>
                                        </p:tgtEl>
                                        <p:attrNameLst>
                                          <p:attrName>ppt_x</p:attrName>
                                        </p:attrNameLst>
                                      </p:cBhvr>
                                      <p:tavLst>
                                        <p:tav tm="0">
                                          <p:val>
                                            <p:strVal val="#ppt_x"/>
                                          </p:val>
                                        </p:tav>
                                        <p:tav tm="100000">
                                          <p:val>
                                            <p:strVal val="#ppt_x"/>
                                          </p:val>
                                        </p:tav>
                                      </p:tavLst>
                                    </p:anim>
                                    <p:anim calcmode="lin" valueType="num">
                                      <p:cBhvr additive="base">
                                        <p:cTn id="13" dur="5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2880" y="346646"/>
            <a:ext cx="8229600" cy="850106"/>
          </a:xfrm>
        </p:spPr>
        <p:txBody>
          <a:bodyPr/>
          <a:lstStyle/>
          <a:p>
            <a:r>
              <a:rPr lang="es-CR" dirty="0" smtClean="0">
                <a:solidFill>
                  <a:srgbClr val="CC0000"/>
                </a:solidFill>
                <a:latin typeface="Arial Rounded MT Bold" pitchFamily="34" charset="0"/>
                <a:cs typeface="Arial" pitchFamily="34" charset="0"/>
              </a:rPr>
              <a:t>¿Estoy de acuerdo?</a:t>
            </a:r>
            <a:endParaRPr lang="es-CR" dirty="0">
              <a:solidFill>
                <a:srgbClr val="CC0000"/>
              </a:solidFill>
              <a:latin typeface="Arial Rounded MT Bold" pitchFamily="34" charset="0"/>
              <a:cs typeface="Arial" pitchFamily="34" charset="0"/>
            </a:endParaRPr>
          </a:p>
        </p:txBody>
      </p:sp>
      <p:sp>
        <p:nvSpPr>
          <p:cNvPr id="5" name="4 Llamada rectangular redondeada"/>
          <p:cNvSpPr/>
          <p:nvPr/>
        </p:nvSpPr>
        <p:spPr>
          <a:xfrm>
            <a:off x="1187624" y="2276872"/>
            <a:ext cx="6984776" cy="2808312"/>
          </a:xfrm>
          <a:prstGeom prst="wedgeRoundRectCallout">
            <a:avLst>
              <a:gd name="adj1" fmla="val -44239"/>
              <a:gd name="adj2" fmla="val 78465"/>
              <a:gd name="adj3" fmla="val 1666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s-CR" sz="3600" i="1" dirty="0">
                <a:latin typeface="Arial" pitchFamily="34" charset="0"/>
                <a:cs typeface="Arial" pitchFamily="34" charset="0"/>
              </a:rPr>
              <a:t>La educación financiera tiene </a:t>
            </a:r>
            <a:r>
              <a:rPr lang="es-CR" sz="3600" i="1" dirty="0" smtClean="0">
                <a:latin typeface="Arial" pitchFamily="34" charset="0"/>
                <a:cs typeface="Arial" pitchFamily="34" charset="0"/>
              </a:rPr>
              <a:t>relación con nuestra realización personal y con la estabilidad de nuestras familias.</a:t>
            </a:r>
            <a:endParaRPr lang="es-CR" sz="3600" i="1" dirty="0">
              <a:latin typeface="Arial" pitchFamily="34" charset="0"/>
              <a:cs typeface="Arial" pitchFamily="34" charset="0"/>
            </a:endParaRPr>
          </a:p>
        </p:txBody>
      </p:sp>
      <p:sp>
        <p:nvSpPr>
          <p:cNvPr id="9" name="8 Llamada de nube"/>
          <p:cNvSpPr/>
          <p:nvPr/>
        </p:nvSpPr>
        <p:spPr>
          <a:xfrm>
            <a:off x="7092280" y="1143144"/>
            <a:ext cx="1872208" cy="1296144"/>
          </a:xfrm>
          <a:prstGeom prst="cloud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4000" dirty="0" smtClean="0">
                <a:solidFill>
                  <a:schemeClr val="tx1"/>
                </a:solidFill>
              </a:rPr>
              <a:t>No</a:t>
            </a:r>
            <a:endParaRPr lang="es-CR" sz="4000" dirty="0">
              <a:solidFill>
                <a:schemeClr val="tx1"/>
              </a:solidFill>
            </a:endParaRPr>
          </a:p>
        </p:txBody>
      </p:sp>
      <p:sp>
        <p:nvSpPr>
          <p:cNvPr id="8" name="7 Llamada de nube"/>
          <p:cNvSpPr/>
          <p:nvPr/>
        </p:nvSpPr>
        <p:spPr>
          <a:xfrm>
            <a:off x="328477" y="1196752"/>
            <a:ext cx="1872208" cy="1296144"/>
          </a:xfrm>
          <a:prstGeom prst="cloudCallout">
            <a:avLst>
              <a:gd name="adj1" fmla="val 21193"/>
              <a:gd name="adj2" fmla="val 5429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4000" dirty="0" smtClean="0">
                <a:solidFill>
                  <a:schemeClr val="tx1"/>
                </a:solidFill>
              </a:rPr>
              <a:t>S</a:t>
            </a:r>
            <a:r>
              <a:rPr lang="es-CR" sz="4000" dirty="0">
                <a:solidFill>
                  <a:schemeClr val="tx1"/>
                </a:solidFill>
              </a:rPr>
              <a:t>í</a:t>
            </a:r>
          </a:p>
        </p:txBody>
      </p:sp>
      <p:pic>
        <p:nvPicPr>
          <p:cNvPr id="10"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146906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es-CR" dirty="0" smtClean="0">
                <a:solidFill>
                  <a:srgbClr val="CC0000"/>
                </a:solidFill>
                <a:latin typeface="Arial Rounded MT Bold" pitchFamily="34" charset="0"/>
                <a:cs typeface="Arial" pitchFamily="34" charset="0"/>
              </a:rPr>
              <a:t>¿Estoy de acuerdo?</a:t>
            </a:r>
            <a:endParaRPr lang="es-CR" dirty="0">
              <a:solidFill>
                <a:srgbClr val="CC0000"/>
              </a:solidFill>
              <a:latin typeface="Arial Rounded MT Bold" pitchFamily="34" charset="0"/>
              <a:cs typeface="Arial" pitchFamily="34" charset="0"/>
            </a:endParaRPr>
          </a:p>
        </p:txBody>
      </p:sp>
      <p:sp>
        <p:nvSpPr>
          <p:cNvPr id="5" name="4 Llamada rectangular redondeada"/>
          <p:cNvSpPr/>
          <p:nvPr/>
        </p:nvSpPr>
        <p:spPr>
          <a:xfrm>
            <a:off x="1187624" y="2276872"/>
            <a:ext cx="6984776" cy="2088232"/>
          </a:xfrm>
          <a:prstGeom prst="wedgeRoundRectCallout">
            <a:avLst>
              <a:gd name="adj1" fmla="val -44239"/>
              <a:gd name="adj2" fmla="val 78465"/>
              <a:gd name="adj3" fmla="val 1666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s-CR" sz="3600" i="1" dirty="0">
                <a:latin typeface="Arial" pitchFamily="34" charset="0"/>
                <a:cs typeface="Arial" pitchFamily="34" charset="0"/>
              </a:rPr>
              <a:t>Saber de finanzas sólo es importante si uno tiene plata</a:t>
            </a:r>
            <a:r>
              <a:rPr lang="es-CR" sz="3600" i="1" dirty="0" smtClean="0">
                <a:latin typeface="Arial" pitchFamily="34" charset="0"/>
                <a:cs typeface="Arial" pitchFamily="34" charset="0"/>
              </a:rPr>
              <a:t>.</a:t>
            </a:r>
            <a:endParaRPr lang="es-CR" sz="3600" i="1" dirty="0">
              <a:latin typeface="Arial" pitchFamily="34" charset="0"/>
              <a:cs typeface="Arial" pitchFamily="34" charset="0"/>
            </a:endParaRPr>
          </a:p>
        </p:txBody>
      </p:sp>
      <p:sp>
        <p:nvSpPr>
          <p:cNvPr id="9" name="8 Llamada de nube"/>
          <p:cNvSpPr/>
          <p:nvPr/>
        </p:nvSpPr>
        <p:spPr>
          <a:xfrm>
            <a:off x="7092280" y="1143144"/>
            <a:ext cx="1872208" cy="1296144"/>
          </a:xfrm>
          <a:prstGeom prst="cloud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4000" dirty="0" smtClean="0">
                <a:solidFill>
                  <a:schemeClr val="tx1"/>
                </a:solidFill>
              </a:rPr>
              <a:t>No</a:t>
            </a:r>
            <a:endParaRPr lang="es-CR" sz="4000" dirty="0">
              <a:solidFill>
                <a:schemeClr val="tx1"/>
              </a:solidFill>
            </a:endParaRPr>
          </a:p>
        </p:txBody>
      </p:sp>
      <p:sp>
        <p:nvSpPr>
          <p:cNvPr id="8" name="7 Llamada de nube"/>
          <p:cNvSpPr/>
          <p:nvPr/>
        </p:nvSpPr>
        <p:spPr>
          <a:xfrm>
            <a:off x="328477" y="1196752"/>
            <a:ext cx="1872208" cy="1296144"/>
          </a:xfrm>
          <a:prstGeom prst="cloudCallout">
            <a:avLst>
              <a:gd name="adj1" fmla="val 21193"/>
              <a:gd name="adj2" fmla="val 5429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4000" dirty="0" smtClean="0">
                <a:solidFill>
                  <a:schemeClr val="tx1"/>
                </a:solidFill>
              </a:rPr>
              <a:t>S</a:t>
            </a:r>
            <a:r>
              <a:rPr lang="es-CR" sz="4000" dirty="0">
                <a:solidFill>
                  <a:schemeClr val="tx1"/>
                </a:solidFill>
              </a:rPr>
              <a:t>í</a:t>
            </a:r>
          </a:p>
        </p:txBody>
      </p:sp>
      <p:pic>
        <p:nvPicPr>
          <p:cNvPr id="10"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146906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pPr algn="l"/>
            <a:r>
              <a:rPr lang="es-CR" dirty="0" smtClean="0">
                <a:solidFill>
                  <a:srgbClr val="CC0000"/>
                </a:solidFill>
                <a:latin typeface="Arial Rounded MT Bold" pitchFamily="34" charset="0"/>
                <a:cs typeface="Arial" pitchFamily="34" charset="0"/>
              </a:rPr>
              <a:t>1. Vida Financiera</a:t>
            </a:r>
            <a:endParaRPr lang="es-CR" dirty="0">
              <a:solidFill>
                <a:srgbClr val="CC0000"/>
              </a:solidFill>
              <a:latin typeface="Arial Rounded MT Bold" pitchFamily="34" charset="0"/>
              <a:cs typeface="Arial" pitchFamily="34" charset="0"/>
            </a:endParaRPr>
          </a:p>
        </p:txBody>
      </p:sp>
      <p:sp>
        <p:nvSpPr>
          <p:cNvPr id="4" name="3 Marcador de contenido"/>
          <p:cNvSpPr>
            <a:spLocks noGrp="1"/>
          </p:cNvSpPr>
          <p:nvPr>
            <p:ph idx="1"/>
          </p:nvPr>
        </p:nvSpPr>
        <p:spPr>
          <a:xfrm>
            <a:off x="647564" y="1491908"/>
            <a:ext cx="8047206" cy="3377252"/>
          </a:xfrm>
          <a:ln>
            <a:prstDash val="dash"/>
          </a:ln>
        </p:spPr>
        <p:style>
          <a:lnRef idx="2">
            <a:schemeClr val="accent6"/>
          </a:lnRef>
          <a:fillRef idx="1">
            <a:schemeClr val="lt1"/>
          </a:fillRef>
          <a:effectRef idx="0">
            <a:schemeClr val="accent6"/>
          </a:effectRef>
          <a:fontRef idx="minor">
            <a:schemeClr val="dk1"/>
          </a:fontRef>
        </p:style>
        <p:txBody>
          <a:bodyPr>
            <a:noAutofit/>
          </a:bodyPr>
          <a:lstStyle/>
          <a:p>
            <a:r>
              <a:rPr lang="es-CR" sz="2800" b="1" dirty="0" smtClean="0">
                <a:solidFill>
                  <a:schemeClr val="tx2"/>
                </a:solidFill>
                <a:latin typeface="Arial" pitchFamily="34" charset="0"/>
                <a:cs typeface="Arial" pitchFamily="34" charset="0"/>
              </a:rPr>
              <a:t>Economía:</a:t>
            </a:r>
          </a:p>
          <a:p>
            <a:pPr lvl="1"/>
            <a:r>
              <a:rPr lang="es-CR" sz="2400" dirty="0" err="1" smtClean="0">
                <a:solidFill>
                  <a:schemeClr val="tx2"/>
                </a:solidFill>
                <a:latin typeface="Arial" pitchFamily="34" charset="0"/>
                <a:cs typeface="Arial" pitchFamily="34" charset="0"/>
              </a:rPr>
              <a:t>Oikomos</a:t>
            </a:r>
            <a:r>
              <a:rPr lang="es-CR" sz="2400" dirty="0" smtClean="0">
                <a:solidFill>
                  <a:schemeClr val="tx2"/>
                </a:solidFill>
                <a:latin typeface="Arial" pitchFamily="34" charset="0"/>
                <a:cs typeface="Arial" pitchFamily="34" charset="0"/>
              </a:rPr>
              <a:t> (griego) “el que administra un hogar”</a:t>
            </a:r>
          </a:p>
          <a:p>
            <a:pPr lvl="1"/>
            <a:endParaRPr lang="es-CR" sz="1200" dirty="0" smtClean="0">
              <a:solidFill>
                <a:schemeClr val="tx2"/>
              </a:solidFill>
              <a:latin typeface="Arial" pitchFamily="34" charset="0"/>
              <a:cs typeface="Arial" pitchFamily="34" charset="0"/>
            </a:endParaRPr>
          </a:p>
          <a:p>
            <a:r>
              <a:rPr lang="es-CR" sz="2800" b="1" dirty="0" smtClean="0">
                <a:solidFill>
                  <a:schemeClr val="tx2"/>
                </a:solidFill>
                <a:latin typeface="Arial" pitchFamily="34" charset="0"/>
                <a:cs typeface="Arial" pitchFamily="34" charset="0"/>
              </a:rPr>
              <a:t>Dinero:</a:t>
            </a:r>
          </a:p>
          <a:p>
            <a:pPr lvl="1"/>
            <a:r>
              <a:rPr lang="es-CR" sz="2400" dirty="0" smtClean="0">
                <a:solidFill>
                  <a:schemeClr val="tx2"/>
                </a:solidFill>
                <a:latin typeface="Arial" pitchFamily="34" charset="0"/>
                <a:cs typeface="Arial" pitchFamily="34" charset="0"/>
              </a:rPr>
              <a:t>medio para cubrir necesidades y lograr metas.</a:t>
            </a:r>
            <a:endParaRPr lang="es-CR" sz="2400" dirty="0">
              <a:solidFill>
                <a:schemeClr val="tx2"/>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6" name="5 Rectángulo redondeado"/>
          <p:cNvSpPr/>
          <p:nvPr/>
        </p:nvSpPr>
        <p:spPr>
          <a:xfrm>
            <a:off x="1052969" y="3789040"/>
            <a:ext cx="7416824"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R" sz="2400" b="1" dirty="0">
                <a:solidFill>
                  <a:srgbClr val="CC0000"/>
                </a:solidFill>
                <a:latin typeface="Arial" pitchFamily="34" charset="0"/>
                <a:cs typeface="Arial" pitchFamily="34" charset="0"/>
              </a:rPr>
              <a:t>buen uso del dinero = </a:t>
            </a:r>
            <a:r>
              <a:rPr lang="es-CR" sz="2400" b="1" dirty="0" smtClean="0">
                <a:solidFill>
                  <a:srgbClr val="CC0000"/>
                </a:solidFill>
                <a:latin typeface="Arial" pitchFamily="34" charset="0"/>
                <a:cs typeface="Arial" pitchFamily="34" charset="0"/>
              </a:rPr>
              <a:t>mayor bienestar.</a:t>
            </a:r>
            <a:endParaRPr lang="es-CR" sz="2400" b="1" dirty="0">
              <a:solidFill>
                <a:srgbClr val="CC0000"/>
              </a:solidFill>
              <a:latin typeface="Arial" pitchFamily="34" charset="0"/>
              <a:cs typeface="Arial" pitchFamily="34" charset="0"/>
            </a:endParaRPr>
          </a:p>
        </p:txBody>
      </p:sp>
      <p:pic>
        <p:nvPicPr>
          <p:cNvPr id="9" name="3 Marcador de contenido"/>
          <p:cNvPicPr>
            <a:picLocks noChangeAspect="1"/>
          </p:cNvPicPr>
          <p:nvPr/>
        </p:nvPicPr>
        <p:blipFill rotWithShape="1">
          <a:blip r:embed="rId4"/>
          <a:srcRect t="5357" r="41629" b="43439"/>
          <a:stretch/>
        </p:blipFill>
        <p:spPr>
          <a:xfrm>
            <a:off x="3491880" y="4456056"/>
            <a:ext cx="2016224" cy="2102862"/>
          </a:xfrm>
          <a:prstGeom prst="rect">
            <a:avLst/>
          </a:prstGeom>
          <a:ln>
            <a:noFill/>
          </a:ln>
          <a:effectLst>
            <a:outerShdw blurRad="292100" dist="139700" dir="2700000" algn="tl" rotWithShape="0">
              <a:srgbClr val="333333">
                <a:alpha val="65000"/>
              </a:srgbClr>
            </a:outerShdw>
          </a:effectLst>
        </p:spPr>
      </p:pic>
      <p:sp>
        <p:nvSpPr>
          <p:cNvPr id="10" name="1 Título"/>
          <p:cNvSpPr txBox="1">
            <a:spLocks/>
          </p:cNvSpPr>
          <p:nvPr/>
        </p:nvSpPr>
        <p:spPr>
          <a:xfrm>
            <a:off x="5991472" y="764704"/>
            <a:ext cx="2468960" cy="5040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chemeClr val="tx2"/>
                </a:solidFill>
                <a:latin typeface="Arial" pitchFamily="34" charset="0"/>
                <a:cs typeface="Arial" pitchFamily="34" charset="0"/>
              </a:rPr>
              <a:t>Introducción</a:t>
            </a:r>
            <a:endParaRPr lang="es-CR" sz="3200" i="1"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3779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Elipse"/>
          <p:cNvSpPr/>
          <p:nvPr/>
        </p:nvSpPr>
        <p:spPr>
          <a:xfrm>
            <a:off x="214314" y="3255845"/>
            <a:ext cx="2485478" cy="13831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R" sz="1200" b="1" dirty="0" smtClean="0">
                <a:latin typeface="Arial" pitchFamily="34" charset="0"/>
                <a:cs typeface="Arial" pitchFamily="34" charset="0"/>
              </a:rPr>
              <a:t>1. Hacer y cumplir un </a:t>
            </a:r>
            <a:r>
              <a:rPr lang="es-CR" sz="1600" b="1" dirty="0" smtClean="0">
                <a:latin typeface="Arial" pitchFamily="34" charset="0"/>
                <a:cs typeface="Arial" pitchFamily="34" charset="0"/>
              </a:rPr>
              <a:t>PRESUPUESTO</a:t>
            </a:r>
          </a:p>
          <a:p>
            <a:pPr algn="ctr"/>
            <a:r>
              <a:rPr lang="es-CR" sz="1600" b="1" dirty="0" smtClean="0">
                <a:latin typeface="Arial" pitchFamily="34" charset="0"/>
                <a:cs typeface="Arial" pitchFamily="34" charset="0"/>
              </a:rPr>
              <a:t>MENSUAL</a:t>
            </a:r>
            <a:endParaRPr lang="es-CR" sz="1600" b="1" dirty="0">
              <a:latin typeface="Arial" pitchFamily="34" charset="0"/>
              <a:cs typeface="Arial" pitchFamily="34" charset="0"/>
            </a:endParaRPr>
          </a:p>
        </p:txBody>
      </p:sp>
      <p:sp>
        <p:nvSpPr>
          <p:cNvPr id="7" name="6 Elipse"/>
          <p:cNvSpPr/>
          <p:nvPr/>
        </p:nvSpPr>
        <p:spPr>
          <a:xfrm>
            <a:off x="2051720" y="4221088"/>
            <a:ext cx="2448842" cy="13831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1600" b="1" dirty="0" smtClean="0">
                <a:latin typeface="Arial" pitchFamily="34" charset="0"/>
                <a:cs typeface="Arial" pitchFamily="34" charset="0"/>
              </a:rPr>
              <a:t>2. AHORRO</a:t>
            </a:r>
          </a:p>
          <a:p>
            <a:pPr algn="ctr"/>
            <a:r>
              <a:rPr lang="es-CR" sz="1600" b="1" dirty="0" smtClean="0">
                <a:latin typeface="Arial" pitchFamily="34" charset="0"/>
                <a:cs typeface="Arial" pitchFamily="34" charset="0"/>
              </a:rPr>
              <a:t>SOSTENIDO</a:t>
            </a:r>
          </a:p>
          <a:p>
            <a:pPr algn="ctr"/>
            <a:r>
              <a:rPr lang="es-CR" sz="1200" b="1" dirty="0" smtClean="0">
                <a:latin typeface="Arial" pitchFamily="34" charset="0"/>
                <a:cs typeface="Arial" pitchFamily="34" charset="0"/>
              </a:rPr>
              <a:t>(5-15% del ingreso)</a:t>
            </a:r>
            <a:endParaRPr lang="es-CR" sz="1200" b="1" dirty="0">
              <a:latin typeface="Arial" pitchFamily="34" charset="0"/>
              <a:cs typeface="Arial" pitchFamily="34" charset="0"/>
            </a:endParaRPr>
          </a:p>
        </p:txBody>
      </p:sp>
      <p:sp>
        <p:nvSpPr>
          <p:cNvPr id="8" name="7 Elipse"/>
          <p:cNvSpPr/>
          <p:nvPr/>
        </p:nvSpPr>
        <p:spPr>
          <a:xfrm>
            <a:off x="4499992" y="4221088"/>
            <a:ext cx="2520248" cy="1383156"/>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CR" sz="1200" b="1" dirty="0" smtClean="0">
                <a:latin typeface="Arial" pitchFamily="34" charset="0"/>
                <a:cs typeface="Arial" pitchFamily="34" charset="0"/>
              </a:rPr>
              <a:t>3. Fijar un </a:t>
            </a:r>
          </a:p>
          <a:p>
            <a:pPr algn="ctr"/>
            <a:r>
              <a:rPr lang="es-CR" sz="1600" b="1" dirty="0" smtClean="0">
                <a:latin typeface="Arial" pitchFamily="34" charset="0"/>
                <a:cs typeface="Arial" pitchFamily="34" charset="0"/>
              </a:rPr>
              <a:t>OBJETIVO</a:t>
            </a:r>
            <a:endParaRPr lang="es-CR" sz="2800" b="1" dirty="0" smtClean="0">
              <a:latin typeface="Arial" pitchFamily="34" charset="0"/>
              <a:cs typeface="Arial" pitchFamily="34" charset="0"/>
            </a:endParaRPr>
          </a:p>
          <a:p>
            <a:pPr algn="ctr"/>
            <a:r>
              <a:rPr lang="es-CR" sz="1100" b="1" dirty="0" smtClean="0">
                <a:latin typeface="Arial" pitchFamily="34" charset="0"/>
                <a:cs typeface="Arial" pitchFamily="34" charset="0"/>
              </a:rPr>
              <a:t>de AHORRO o INVERSIÓN de largo plazo y esforzarse por alcanzarlo.</a:t>
            </a:r>
            <a:endParaRPr lang="es-CR" sz="1100" b="1" dirty="0">
              <a:latin typeface="Arial" pitchFamily="34" charset="0"/>
              <a:cs typeface="Arial" pitchFamily="34" charset="0"/>
            </a:endParaRPr>
          </a:p>
        </p:txBody>
      </p:sp>
      <p:sp>
        <p:nvSpPr>
          <p:cNvPr id="9" name="8 Rectángulo redondeado"/>
          <p:cNvSpPr/>
          <p:nvPr/>
        </p:nvSpPr>
        <p:spPr>
          <a:xfrm>
            <a:off x="2500298" y="1772816"/>
            <a:ext cx="4214842" cy="148302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i="1" dirty="0" smtClean="0">
                <a:effectLst>
                  <a:outerShdw blurRad="38100" dist="38100" dir="2700000" algn="tl">
                    <a:srgbClr val="000000">
                      <a:alpha val="43137"/>
                    </a:srgbClr>
                  </a:outerShdw>
                </a:effectLst>
                <a:latin typeface="Arial" pitchFamily="34" charset="0"/>
                <a:cs typeface="Arial" pitchFamily="34" charset="0"/>
              </a:rPr>
              <a:t>La educación financiera proporciona seguridad y una sensación de bienestar</a:t>
            </a:r>
          </a:p>
        </p:txBody>
      </p:sp>
      <p:sp>
        <p:nvSpPr>
          <p:cNvPr id="10" name="9 Elipse"/>
          <p:cNvSpPr/>
          <p:nvPr/>
        </p:nvSpPr>
        <p:spPr>
          <a:xfrm>
            <a:off x="6391531" y="3255845"/>
            <a:ext cx="2538187" cy="138315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1400" b="1" dirty="0" smtClean="0">
                <a:latin typeface="Arial" pitchFamily="34" charset="0"/>
                <a:cs typeface="Arial" pitchFamily="34" charset="0"/>
              </a:rPr>
              <a:t>4. Uso responsable del</a:t>
            </a:r>
          </a:p>
          <a:p>
            <a:pPr algn="ctr"/>
            <a:r>
              <a:rPr lang="es-CR" sz="2000" b="1" dirty="0" smtClean="0">
                <a:latin typeface="Arial" pitchFamily="34" charset="0"/>
                <a:cs typeface="Arial" pitchFamily="34" charset="0"/>
              </a:rPr>
              <a:t>CREDITO</a:t>
            </a:r>
            <a:endParaRPr lang="es-CR" sz="1400" b="1" dirty="0">
              <a:latin typeface="Arial" pitchFamily="34" charset="0"/>
              <a:cs typeface="Arial" pitchFamily="34" charset="0"/>
            </a:endParaRPr>
          </a:p>
        </p:txBody>
      </p:sp>
      <p:sp>
        <p:nvSpPr>
          <p:cNvPr id="12" name="11 Flecha abajo"/>
          <p:cNvSpPr/>
          <p:nvPr/>
        </p:nvSpPr>
        <p:spPr>
          <a:xfrm rot="3218670">
            <a:off x="2594085" y="3284985"/>
            <a:ext cx="614736" cy="357190"/>
          </a:xfrm>
          <a:prstGeom prst="downArrow">
            <a:avLst>
              <a:gd name="adj1" fmla="val 15597"/>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R" dirty="0"/>
          </a:p>
        </p:txBody>
      </p:sp>
      <p:sp>
        <p:nvSpPr>
          <p:cNvPr id="13" name="12 Flecha abajo"/>
          <p:cNvSpPr/>
          <p:nvPr/>
        </p:nvSpPr>
        <p:spPr>
          <a:xfrm rot="18562418">
            <a:off x="6084163" y="3283036"/>
            <a:ext cx="614736" cy="357190"/>
          </a:xfrm>
          <a:prstGeom prst="downArrow">
            <a:avLst>
              <a:gd name="adj1" fmla="val 15597"/>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CR" dirty="0"/>
          </a:p>
        </p:txBody>
      </p:sp>
      <p:sp>
        <p:nvSpPr>
          <p:cNvPr id="14" name="13 Flecha abajo"/>
          <p:cNvSpPr/>
          <p:nvPr/>
        </p:nvSpPr>
        <p:spPr>
          <a:xfrm rot="20543198">
            <a:off x="4963874" y="3543393"/>
            <a:ext cx="571504" cy="384210"/>
          </a:xfrm>
          <a:prstGeom prst="downArrow">
            <a:avLst>
              <a:gd name="adj1" fmla="val 15597"/>
              <a:gd name="adj2"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R" dirty="0"/>
          </a:p>
        </p:txBody>
      </p:sp>
      <p:sp>
        <p:nvSpPr>
          <p:cNvPr id="15" name="14 Flecha abajo"/>
          <p:cNvSpPr/>
          <p:nvPr/>
        </p:nvSpPr>
        <p:spPr>
          <a:xfrm rot="1739688">
            <a:off x="3743937" y="3506419"/>
            <a:ext cx="571504" cy="384210"/>
          </a:xfrm>
          <a:prstGeom prst="downArrow">
            <a:avLst>
              <a:gd name="adj1" fmla="val 15597"/>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R" dirty="0"/>
          </a:p>
        </p:txBody>
      </p:sp>
      <p:pic>
        <p:nvPicPr>
          <p:cNvPr id="18"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9" name="1 Título"/>
          <p:cNvSpPr txBox="1">
            <a:spLocks/>
          </p:cNvSpPr>
          <p:nvPr/>
        </p:nvSpPr>
        <p:spPr>
          <a:xfrm>
            <a:off x="323528" y="260648"/>
            <a:ext cx="8229600" cy="72008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dirty="0" smtClean="0">
                <a:solidFill>
                  <a:srgbClr val="CC0000"/>
                </a:solidFill>
                <a:latin typeface="Arial Rounded MT Bold" pitchFamily="34" charset="0"/>
                <a:cs typeface="Arial" pitchFamily="34" charset="0"/>
              </a:rPr>
              <a:t>1. Vida Financiera</a:t>
            </a:r>
            <a:endParaRPr lang="es-CR" dirty="0">
              <a:solidFill>
                <a:srgbClr val="CC0000"/>
              </a:solidFill>
              <a:latin typeface="Arial Rounded MT Bold" pitchFamily="34" charset="0"/>
              <a:cs typeface="Arial" pitchFamily="34" charset="0"/>
            </a:endParaRPr>
          </a:p>
        </p:txBody>
      </p:sp>
      <p:sp>
        <p:nvSpPr>
          <p:cNvPr id="20" name="1 Título"/>
          <p:cNvSpPr txBox="1">
            <a:spLocks/>
          </p:cNvSpPr>
          <p:nvPr/>
        </p:nvSpPr>
        <p:spPr>
          <a:xfrm>
            <a:off x="5499000" y="836712"/>
            <a:ext cx="3249464" cy="5040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chemeClr val="tx2"/>
                </a:solidFill>
                <a:latin typeface="Arial" pitchFamily="34" charset="0"/>
                <a:cs typeface="Arial" pitchFamily="34" charset="0"/>
              </a:rPr>
              <a:t>Pautas básicas</a:t>
            </a:r>
            <a:endParaRPr lang="es-CR" sz="3200" i="1"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6259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2000"/>
                                        <p:tgtEl>
                                          <p:spTgt spid="12"/>
                                        </p:tgtEl>
                                      </p:cBhvr>
                                    </p:animEffect>
                                    <p:anim calcmode="lin" valueType="num">
                                      <p:cBhvr>
                                        <p:cTn id="15" dur="2000" fill="hold"/>
                                        <p:tgtEl>
                                          <p:spTgt spid="12"/>
                                        </p:tgtEl>
                                        <p:attrNameLst>
                                          <p:attrName>ppt_w</p:attrName>
                                        </p:attrNameLst>
                                      </p:cBhvr>
                                      <p:tavLst>
                                        <p:tav tm="0" fmla="#ppt_w*sin(2.5*pi*$)">
                                          <p:val>
                                            <p:fltVal val="0"/>
                                          </p:val>
                                        </p:tav>
                                        <p:tav tm="100000">
                                          <p:val>
                                            <p:fltVal val="1"/>
                                          </p:val>
                                        </p:tav>
                                      </p:tavLst>
                                    </p:anim>
                                    <p:anim calcmode="lin" valueType="num">
                                      <p:cBhvr>
                                        <p:cTn id="16" dur="2000" fill="hold"/>
                                        <p:tgtEl>
                                          <p:spTgt spid="12"/>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2000"/>
                                        <p:tgtEl>
                                          <p:spTgt spid="15"/>
                                        </p:tgtEl>
                                      </p:cBhvr>
                                    </p:animEffect>
                                    <p:anim calcmode="lin" valueType="num">
                                      <p:cBhvr>
                                        <p:cTn id="20" dur="2000" fill="hold"/>
                                        <p:tgtEl>
                                          <p:spTgt spid="15"/>
                                        </p:tgtEl>
                                        <p:attrNameLst>
                                          <p:attrName>ppt_w</p:attrName>
                                        </p:attrNameLst>
                                      </p:cBhvr>
                                      <p:tavLst>
                                        <p:tav tm="0" fmla="#ppt_w*sin(2.5*pi*$)">
                                          <p:val>
                                            <p:fltVal val="0"/>
                                          </p:val>
                                        </p:tav>
                                        <p:tav tm="100000">
                                          <p:val>
                                            <p:fltVal val="1"/>
                                          </p:val>
                                        </p:tav>
                                      </p:tavLst>
                                    </p:anim>
                                    <p:anim calcmode="lin" valueType="num">
                                      <p:cBhvr>
                                        <p:cTn id="21" dur="2000" fill="hold"/>
                                        <p:tgtEl>
                                          <p:spTgt spid="15"/>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000"/>
                                        <p:tgtEl>
                                          <p:spTgt spid="14"/>
                                        </p:tgtEl>
                                      </p:cBhvr>
                                    </p:animEffect>
                                    <p:anim calcmode="lin" valueType="num">
                                      <p:cBhvr>
                                        <p:cTn id="25" dur="2000" fill="hold"/>
                                        <p:tgtEl>
                                          <p:spTgt spid="14"/>
                                        </p:tgtEl>
                                        <p:attrNameLst>
                                          <p:attrName>ppt_w</p:attrName>
                                        </p:attrNameLst>
                                      </p:cBhvr>
                                      <p:tavLst>
                                        <p:tav tm="0" fmla="#ppt_w*sin(2.5*pi*$)">
                                          <p:val>
                                            <p:fltVal val="0"/>
                                          </p:val>
                                        </p:tav>
                                        <p:tav tm="100000">
                                          <p:val>
                                            <p:fltVal val="1"/>
                                          </p:val>
                                        </p:tav>
                                      </p:tavLst>
                                    </p:anim>
                                    <p:anim calcmode="lin" valueType="num">
                                      <p:cBhvr>
                                        <p:cTn id="26" dur="2000" fill="hold"/>
                                        <p:tgtEl>
                                          <p:spTgt spid="14"/>
                                        </p:tgtEl>
                                        <p:attrNameLst>
                                          <p:attrName>ppt_h</p:attrName>
                                        </p:attrNameLst>
                                      </p:cBhvr>
                                      <p:tavLst>
                                        <p:tav tm="0">
                                          <p:val>
                                            <p:strVal val="#ppt_h"/>
                                          </p:val>
                                        </p:tav>
                                        <p:tav tm="100000">
                                          <p:val>
                                            <p:strVal val="#ppt_h"/>
                                          </p:val>
                                        </p:tav>
                                      </p:tavLst>
                                    </p:anim>
                                  </p:childTnLst>
                                </p:cTn>
                              </p:par>
                              <p:par>
                                <p:cTn id="27" presetID="45"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anim calcmode="lin" valueType="num">
                                      <p:cBhvr>
                                        <p:cTn id="30" dur="2000" fill="hold"/>
                                        <p:tgtEl>
                                          <p:spTgt spid="13"/>
                                        </p:tgtEl>
                                        <p:attrNameLst>
                                          <p:attrName>ppt_w</p:attrName>
                                        </p:attrNameLst>
                                      </p:cBhvr>
                                      <p:tavLst>
                                        <p:tav tm="0" fmla="#ppt_w*sin(2.5*pi*$)">
                                          <p:val>
                                            <p:fltVal val="0"/>
                                          </p:val>
                                        </p:tav>
                                        <p:tav tm="100000">
                                          <p:val>
                                            <p:fltVal val="1"/>
                                          </p:val>
                                        </p:tav>
                                      </p:tavLst>
                                    </p:anim>
                                    <p:anim calcmode="lin" valueType="num">
                                      <p:cBhvr>
                                        <p:cTn id="31"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80">
                                          <p:stCondLst>
                                            <p:cond delay="0"/>
                                          </p:stCondLst>
                                        </p:cTn>
                                        <p:tgtEl>
                                          <p:spTgt spid="6"/>
                                        </p:tgtEl>
                                      </p:cBhvr>
                                    </p:animEffect>
                                    <p:anim calcmode="lin" valueType="num">
                                      <p:cBhvr>
                                        <p:cTn id="3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2" dur="26">
                                          <p:stCondLst>
                                            <p:cond delay="650"/>
                                          </p:stCondLst>
                                        </p:cTn>
                                        <p:tgtEl>
                                          <p:spTgt spid="6"/>
                                        </p:tgtEl>
                                      </p:cBhvr>
                                      <p:to x="100000" y="60000"/>
                                    </p:animScale>
                                    <p:animScale>
                                      <p:cBhvr>
                                        <p:cTn id="43" dur="166" decel="50000">
                                          <p:stCondLst>
                                            <p:cond delay="676"/>
                                          </p:stCondLst>
                                        </p:cTn>
                                        <p:tgtEl>
                                          <p:spTgt spid="6"/>
                                        </p:tgtEl>
                                      </p:cBhvr>
                                      <p:to x="100000" y="100000"/>
                                    </p:animScale>
                                    <p:animScale>
                                      <p:cBhvr>
                                        <p:cTn id="44" dur="26">
                                          <p:stCondLst>
                                            <p:cond delay="1312"/>
                                          </p:stCondLst>
                                        </p:cTn>
                                        <p:tgtEl>
                                          <p:spTgt spid="6"/>
                                        </p:tgtEl>
                                      </p:cBhvr>
                                      <p:to x="100000" y="80000"/>
                                    </p:animScale>
                                    <p:animScale>
                                      <p:cBhvr>
                                        <p:cTn id="45" dur="166" decel="50000">
                                          <p:stCondLst>
                                            <p:cond delay="1338"/>
                                          </p:stCondLst>
                                        </p:cTn>
                                        <p:tgtEl>
                                          <p:spTgt spid="6"/>
                                        </p:tgtEl>
                                      </p:cBhvr>
                                      <p:to x="100000" y="100000"/>
                                    </p:animScale>
                                    <p:animScale>
                                      <p:cBhvr>
                                        <p:cTn id="46" dur="26">
                                          <p:stCondLst>
                                            <p:cond delay="1642"/>
                                          </p:stCondLst>
                                        </p:cTn>
                                        <p:tgtEl>
                                          <p:spTgt spid="6"/>
                                        </p:tgtEl>
                                      </p:cBhvr>
                                      <p:to x="100000" y="90000"/>
                                    </p:animScale>
                                    <p:animScale>
                                      <p:cBhvr>
                                        <p:cTn id="47" dur="166" decel="50000">
                                          <p:stCondLst>
                                            <p:cond delay="1668"/>
                                          </p:stCondLst>
                                        </p:cTn>
                                        <p:tgtEl>
                                          <p:spTgt spid="6"/>
                                        </p:tgtEl>
                                      </p:cBhvr>
                                      <p:to x="100000" y="100000"/>
                                    </p:animScale>
                                    <p:animScale>
                                      <p:cBhvr>
                                        <p:cTn id="48" dur="26">
                                          <p:stCondLst>
                                            <p:cond delay="1808"/>
                                          </p:stCondLst>
                                        </p:cTn>
                                        <p:tgtEl>
                                          <p:spTgt spid="6"/>
                                        </p:tgtEl>
                                      </p:cBhvr>
                                      <p:to x="100000" y="95000"/>
                                    </p:animScale>
                                    <p:animScale>
                                      <p:cBhvr>
                                        <p:cTn id="49" dur="166" decel="50000">
                                          <p:stCondLst>
                                            <p:cond delay="1834"/>
                                          </p:stCondLst>
                                        </p:cTn>
                                        <p:tgtEl>
                                          <p:spTgt spid="6"/>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down)">
                                      <p:cBhvr>
                                        <p:cTn id="54" dur="580">
                                          <p:stCondLst>
                                            <p:cond delay="0"/>
                                          </p:stCondLst>
                                        </p:cTn>
                                        <p:tgtEl>
                                          <p:spTgt spid="8"/>
                                        </p:tgtEl>
                                      </p:cBhvr>
                                    </p:animEffect>
                                    <p:anim calcmode="lin" valueType="num">
                                      <p:cBhvr>
                                        <p:cTn id="5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0" dur="26">
                                          <p:stCondLst>
                                            <p:cond delay="650"/>
                                          </p:stCondLst>
                                        </p:cTn>
                                        <p:tgtEl>
                                          <p:spTgt spid="8"/>
                                        </p:tgtEl>
                                      </p:cBhvr>
                                      <p:to x="100000" y="60000"/>
                                    </p:animScale>
                                    <p:animScale>
                                      <p:cBhvr>
                                        <p:cTn id="61" dur="166" decel="50000">
                                          <p:stCondLst>
                                            <p:cond delay="676"/>
                                          </p:stCondLst>
                                        </p:cTn>
                                        <p:tgtEl>
                                          <p:spTgt spid="8"/>
                                        </p:tgtEl>
                                      </p:cBhvr>
                                      <p:to x="100000" y="100000"/>
                                    </p:animScale>
                                    <p:animScale>
                                      <p:cBhvr>
                                        <p:cTn id="62" dur="26">
                                          <p:stCondLst>
                                            <p:cond delay="1312"/>
                                          </p:stCondLst>
                                        </p:cTn>
                                        <p:tgtEl>
                                          <p:spTgt spid="8"/>
                                        </p:tgtEl>
                                      </p:cBhvr>
                                      <p:to x="100000" y="80000"/>
                                    </p:animScale>
                                    <p:animScale>
                                      <p:cBhvr>
                                        <p:cTn id="63" dur="166" decel="50000">
                                          <p:stCondLst>
                                            <p:cond delay="1338"/>
                                          </p:stCondLst>
                                        </p:cTn>
                                        <p:tgtEl>
                                          <p:spTgt spid="8"/>
                                        </p:tgtEl>
                                      </p:cBhvr>
                                      <p:to x="100000" y="100000"/>
                                    </p:animScale>
                                    <p:animScale>
                                      <p:cBhvr>
                                        <p:cTn id="64" dur="26">
                                          <p:stCondLst>
                                            <p:cond delay="1642"/>
                                          </p:stCondLst>
                                        </p:cTn>
                                        <p:tgtEl>
                                          <p:spTgt spid="8"/>
                                        </p:tgtEl>
                                      </p:cBhvr>
                                      <p:to x="100000" y="90000"/>
                                    </p:animScale>
                                    <p:animScale>
                                      <p:cBhvr>
                                        <p:cTn id="65" dur="166" decel="50000">
                                          <p:stCondLst>
                                            <p:cond delay="1668"/>
                                          </p:stCondLst>
                                        </p:cTn>
                                        <p:tgtEl>
                                          <p:spTgt spid="8"/>
                                        </p:tgtEl>
                                      </p:cBhvr>
                                      <p:to x="100000" y="100000"/>
                                    </p:animScale>
                                    <p:animScale>
                                      <p:cBhvr>
                                        <p:cTn id="66" dur="26">
                                          <p:stCondLst>
                                            <p:cond delay="1808"/>
                                          </p:stCondLst>
                                        </p:cTn>
                                        <p:tgtEl>
                                          <p:spTgt spid="8"/>
                                        </p:tgtEl>
                                      </p:cBhvr>
                                      <p:to x="100000" y="95000"/>
                                    </p:animScale>
                                    <p:animScale>
                                      <p:cBhvr>
                                        <p:cTn id="67" dur="166" decel="50000">
                                          <p:stCondLst>
                                            <p:cond delay="1834"/>
                                          </p:stCondLst>
                                        </p:cTn>
                                        <p:tgtEl>
                                          <p:spTgt spid="8"/>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down)">
                                      <p:cBhvr>
                                        <p:cTn id="72" dur="580">
                                          <p:stCondLst>
                                            <p:cond delay="0"/>
                                          </p:stCondLst>
                                        </p:cTn>
                                        <p:tgtEl>
                                          <p:spTgt spid="7"/>
                                        </p:tgtEl>
                                      </p:cBhvr>
                                    </p:animEffect>
                                    <p:anim calcmode="lin" valueType="num">
                                      <p:cBhvr>
                                        <p:cTn id="7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8" dur="26">
                                          <p:stCondLst>
                                            <p:cond delay="650"/>
                                          </p:stCondLst>
                                        </p:cTn>
                                        <p:tgtEl>
                                          <p:spTgt spid="7"/>
                                        </p:tgtEl>
                                      </p:cBhvr>
                                      <p:to x="100000" y="60000"/>
                                    </p:animScale>
                                    <p:animScale>
                                      <p:cBhvr>
                                        <p:cTn id="79" dur="166" decel="50000">
                                          <p:stCondLst>
                                            <p:cond delay="676"/>
                                          </p:stCondLst>
                                        </p:cTn>
                                        <p:tgtEl>
                                          <p:spTgt spid="7"/>
                                        </p:tgtEl>
                                      </p:cBhvr>
                                      <p:to x="100000" y="100000"/>
                                    </p:animScale>
                                    <p:animScale>
                                      <p:cBhvr>
                                        <p:cTn id="80" dur="26">
                                          <p:stCondLst>
                                            <p:cond delay="1312"/>
                                          </p:stCondLst>
                                        </p:cTn>
                                        <p:tgtEl>
                                          <p:spTgt spid="7"/>
                                        </p:tgtEl>
                                      </p:cBhvr>
                                      <p:to x="100000" y="80000"/>
                                    </p:animScale>
                                    <p:animScale>
                                      <p:cBhvr>
                                        <p:cTn id="81" dur="166" decel="50000">
                                          <p:stCondLst>
                                            <p:cond delay="1338"/>
                                          </p:stCondLst>
                                        </p:cTn>
                                        <p:tgtEl>
                                          <p:spTgt spid="7"/>
                                        </p:tgtEl>
                                      </p:cBhvr>
                                      <p:to x="100000" y="100000"/>
                                    </p:animScale>
                                    <p:animScale>
                                      <p:cBhvr>
                                        <p:cTn id="82" dur="26">
                                          <p:stCondLst>
                                            <p:cond delay="1642"/>
                                          </p:stCondLst>
                                        </p:cTn>
                                        <p:tgtEl>
                                          <p:spTgt spid="7"/>
                                        </p:tgtEl>
                                      </p:cBhvr>
                                      <p:to x="100000" y="90000"/>
                                    </p:animScale>
                                    <p:animScale>
                                      <p:cBhvr>
                                        <p:cTn id="83" dur="166" decel="50000">
                                          <p:stCondLst>
                                            <p:cond delay="1668"/>
                                          </p:stCondLst>
                                        </p:cTn>
                                        <p:tgtEl>
                                          <p:spTgt spid="7"/>
                                        </p:tgtEl>
                                      </p:cBhvr>
                                      <p:to x="100000" y="100000"/>
                                    </p:animScale>
                                    <p:animScale>
                                      <p:cBhvr>
                                        <p:cTn id="84" dur="26">
                                          <p:stCondLst>
                                            <p:cond delay="1808"/>
                                          </p:stCondLst>
                                        </p:cTn>
                                        <p:tgtEl>
                                          <p:spTgt spid="7"/>
                                        </p:tgtEl>
                                      </p:cBhvr>
                                      <p:to x="100000" y="95000"/>
                                    </p:animScale>
                                    <p:animScale>
                                      <p:cBhvr>
                                        <p:cTn id="85" dur="166" decel="50000">
                                          <p:stCondLst>
                                            <p:cond delay="1834"/>
                                          </p:stCondLst>
                                        </p:cTn>
                                        <p:tgtEl>
                                          <p:spTgt spid="7"/>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down)">
                                      <p:cBhvr>
                                        <p:cTn id="90" dur="580">
                                          <p:stCondLst>
                                            <p:cond delay="0"/>
                                          </p:stCondLst>
                                        </p:cTn>
                                        <p:tgtEl>
                                          <p:spTgt spid="10"/>
                                        </p:tgtEl>
                                      </p:cBhvr>
                                    </p:animEffect>
                                    <p:anim calcmode="lin" valueType="num">
                                      <p:cBhvr>
                                        <p:cTn id="9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6" dur="26">
                                          <p:stCondLst>
                                            <p:cond delay="650"/>
                                          </p:stCondLst>
                                        </p:cTn>
                                        <p:tgtEl>
                                          <p:spTgt spid="10"/>
                                        </p:tgtEl>
                                      </p:cBhvr>
                                      <p:to x="100000" y="60000"/>
                                    </p:animScale>
                                    <p:animScale>
                                      <p:cBhvr>
                                        <p:cTn id="97" dur="166" decel="50000">
                                          <p:stCondLst>
                                            <p:cond delay="676"/>
                                          </p:stCondLst>
                                        </p:cTn>
                                        <p:tgtEl>
                                          <p:spTgt spid="10"/>
                                        </p:tgtEl>
                                      </p:cBhvr>
                                      <p:to x="100000" y="100000"/>
                                    </p:animScale>
                                    <p:animScale>
                                      <p:cBhvr>
                                        <p:cTn id="98" dur="26">
                                          <p:stCondLst>
                                            <p:cond delay="1312"/>
                                          </p:stCondLst>
                                        </p:cTn>
                                        <p:tgtEl>
                                          <p:spTgt spid="10"/>
                                        </p:tgtEl>
                                      </p:cBhvr>
                                      <p:to x="100000" y="80000"/>
                                    </p:animScale>
                                    <p:animScale>
                                      <p:cBhvr>
                                        <p:cTn id="99" dur="166" decel="50000">
                                          <p:stCondLst>
                                            <p:cond delay="1338"/>
                                          </p:stCondLst>
                                        </p:cTn>
                                        <p:tgtEl>
                                          <p:spTgt spid="10"/>
                                        </p:tgtEl>
                                      </p:cBhvr>
                                      <p:to x="100000" y="100000"/>
                                    </p:animScale>
                                    <p:animScale>
                                      <p:cBhvr>
                                        <p:cTn id="100" dur="26">
                                          <p:stCondLst>
                                            <p:cond delay="1642"/>
                                          </p:stCondLst>
                                        </p:cTn>
                                        <p:tgtEl>
                                          <p:spTgt spid="10"/>
                                        </p:tgtEl>
                                      </p:cBhvr>
                                      <p:to x="100000" y="90000"/>
                                    </p:animScale>
                                    <p:animScale>
                                      <p:cBhvr>
                                        <p:cTn id="101" dur="166" decel="50000">
                                          <p:stCondLst>
                                            <p:cond delay="1668"/>
                                          </p:stCondLst>
                                        </p:cTn>
                                        <p:tgtEl>
                                          <p:spTgt spid="10"/>
                                        </p:tgtEl>
                                      </p:cBhvr>
                                      <p:to x="100000" y="100000"/>
                                    </p:animScale>
                                    <p:animScale>
                                      <p:cBhvr>
                                        <p:cTn id="102" dur="26">
                                          <p:stCondLst>
                                            <p:cond delay="1808"/>
                                          </p:stCondLst>
                                        </p:cTn>
                                        <p:tgtEl>
                                          <p:spTgt spid="10"/>
                                        </p:tgtEl>
                                      </p:cBhvr>
                                      <p:to x="100000" y="95000"/>
                                    </p:animScale>
                                    <p:animScale>
                                      <p:cBhvr>
                                        <p:cTn id="103"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79512" y="2792328"/>
            <a:ext cx="3960440" cy="142876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s-CR" dirty="0" smtClean="0">
                <a:latin typeface="Arial" pitchFamily="34" charset="0"/>
                <a:cs typeface="Arial" pitchFamily="34" charset="0"/>
              </a:rPr>
              <a:t>¿Por qué familias de un mismo nivel socio-económico </a:t>
            </a:r>
          </a:p>
          <a:p>
            <a:pPr algn="ctr"/>
            <a:r>
              <a:rPr lang="es-CR" dirty="0" smtClean="0">
                <a:latin typeface="Arial" pitchFamily="34" charset="0"/>
                <a:cs typeface="Arial" pitchFamily="34" charset="0"/>
              </a:rPr>
              <a:t>tienen una mejor situación financiera </a:t>
            </a:r>
          </a:p>
          <a:p>
            <a:pPr algn="ctr"/>
            <a:r>
              <a:rPr lang="es-CR" dirty="0" smtClean="0">
                <a:latin typeface="Arial" pitchFamily="34" charset="0"/>
                <a:cs typeface="Arial" pitchFamily="34" charset="0"/>
              </a:rPr>
              <a:t>que otras? </a:t>
            </a:r>
            <a:endParaRPr lang="es-CR" dirty="0">
              <a:latin typeface="Arial" pitchFamily="34" charset="0"/>
              <a:cs typeface="Arial" pitchFamily="34" charset="0"/>
            </a:endParaRPr>
          </a:p>
        </p:txBody>
      </p:sp>
      <p:sp>
        <p:nvSpPr>
          <p:cNvPr id="9" name="8 Flecha derecha"/>
          <p:cNvSpPr/>
          <p:nvPr/>
        </p:nvSpPr>
        <p:spPr>
          <a:xfrm>
            <a:off x="4178236" y="3363832"/>
            <a:ext cx="285752" cy="285752"/>
          </a:xfrm>
          <a:prstGeom prst="rightArrow">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s-CR" dirty="0"/>
          </a:p>
        </p:txBody>
      </p:sp>
      <p:sp>
        <p:nvSpPr>
          <p:cNvPr id="10" name="9 CuadroTexto"/>
          <p:cNvSpPr txBox="1"/>
          <p:nvPr/>
        </p:nvSpPr>
        <p:spPr>
          <a:xfrm>
            <a:off x="647564" y="1844824"/>
            <a:ext cx="7740860" cy="646331"/>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R" b="1" dirty="0" smtClean="0">
                <a:solidFill>
                  <a:schemeClr val="tx2"/>
                </a:solidFill>
                <a:latin typeface="Arial" pitchFamily="34" charset="0"/>
                <a:cs typeface="Arial" pitchFamily="34" charset="0"/>
              </a:rPr>
              <a:t>Es un método para tomar decisiones, que ayuda a evaluar costos,  beneficios, incentivos y consecuencias de cada opción.</a:t>
            </a:r>
            <a:endParaRPr lang="es-CR" b="1" dirty="0">
              <a:solidFill>
                <a:schemeClr val="tx2"/>
              </a:solidFill>
              <a:latin typeface="Arial" pitchFamily="34" charset="0"/>
              <a:cs typeface="Arial" pitchFamily="34" charset="0"/>
            </a:endParaRPr>
          </a:p>
        </p:txBody>
      </p:sp>
      <p:sp>
        <p:nvSpPr>
          <p:cNvPr id="11" name="10 CuadroTexto"/>
          <p:cNvSpPr txBox="1"/>
          <p:nvPr/>
        </p:nvSpPr>
        <p:spPr>
          <a:xfrm>
            <a:off x="785786" y="5000636"/>
            <a:ext cx="3000396" cy="923330"/>
          </a:xfrm>
          <a:prstGeom prst="rect">
            <a:avLst/>
          </a:prstGeom>
          <a:noFill/>
        </p:spPr>
        <p:txBody>
          <a:bodyPr wrap="square" rtlCol="0">
            <a:spAutoFit/>
          </a:bodyPr>
          <a:lstStyle/>
          <a:p>
            <a:pPr algn="ctr"/>
            <a:r>
              <a:rPr lang="es-CR" b="1" dirty="0" smtClean="0">
                <a:latin typeface="Arial" pitchFamily="34" charset="0"/>
                <a:cs typeface="Arial" pitchFamily="34" charset="0"/>
              </a:rPr>
              <a:t>¿Porqué la educación financiera mejora la vida? Porque…</a:t>
            </a:r>
            <a:endParaRPr lang="es-CR" b="1" dirty="0">
              <a:latin typeface="Arial" pitchFamily="34" charset="0"/>
              <a:cs typeface="Arial" pitchFamily="34" charset="0"/>
            </a:endParaRPr>
          </a:p>
        </p:txBody>
      </p:sp>
      <p:sp>
        <p:nvSpPr>
          <p:cNvPr id="12" name="11 Abrir llave"/>
          <p:cNvSpPr/>
          <p:nvPr/>
        </p:nvSpPr>
        <p:spPr>
          <a:xfrm>
            <a:off x="3643306" y="4581128"/>
            <a:ext cx="500066" cy="1754326"/>
          </a:xfrm>
          <a:prstGeom prst="leftBrace">
            <a:avLst>
              <a:gd name="adj1" fmla="val 6422"/>
              <a:gd name="adj2" fmla="val 50000"/>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s-CR" dirty="0"/>
          </a:p>
        </p:txBody>
      </p:sp>
      <p:sp>
        <p:nvSpPr>
          <p:cNvPr id="13" name="12 CuadroTexto"/>
          <p:cNvSpPr txBox="1"/>
          <p:nvPr/>
        </p:nvSpPr>
        <p:spPr>
          <a:xfrm>
            <a:off x="3923928" y="4862190"/>
            <a:ext cx="4572032" cy="1231106"/>
          </a:xfrm>
          <a:prstGeom prst="rect">
            <a:avLst/>
          </a:prstGeom>
          <a:noFill/>
        </p:spPr>
        <p:txBody>
          <a:bodyPr wrap="square" rtlCol="0">
            <a:spAutoFit/>
          </a:bodyPr>
          <a:lstStyle/>
          <a:p>
            <a:pPr marL="285750" indent="-285750">
              <a:buFont typeface="Arial" pitchFamily="34" charset="0"/>
              <a:buChar char="•"/>
            </a:pPr>
            <a:r>
              <a:rPr lang="es-CR" b="1" dirty="0" smtClean="0">
                <a:solidFill>
                  <a:schemeClr val="tx2"/>
                </a:solidFill>
                <a:latin typeface="Arial" pitchFamily="34" charset="0"/>
                <a:cs typeface="Arial" pitchFamily="34" charset="0"/>
              </a:rPr>
              <a:t>Permite evaluar </a:t>
            </a:r>
            <a:r>
              <a:rPr lang="es-CR" b="1" dirty="0">
                <a:solidFill>
                  <a:schemeClr val="tx2"/>
                </a:solidFill>
                <a:latin typeface="Arial" pitchFamily="34" charset="0"/>
                <a:cs typeface="Arial" pitchFamily="34" charset="0"/>
              </a:rPr>
              <a:t>las </a:t>
            </a:r>
            <a:r>
              <a:rPr lang="es-CR" b="1" dirty="0" smtClean="0">
                <a:solidFill>
                  <a:schemeClr val="tx2"/>
                </a:solidFill>
                <a:latin typeface="Arial" pitchFamily="34" charset="0"/>
                <a:cs typeface="Arial" pitchFamily="34" charset="0"/>
              </a:rPr>
              <a:t>alternativas. </a:t>
            </a:r>
            <a:endParaRPr lang="es-CR" b="1" dirty="0">
              <a:solidFill>
                <a:schemeClr val="tx2"/>
              </a:solidFill>
              <a:latin typeface="Arial" pitchFamily="34" charset="0"/>
              <a:cs typeface="Arial" pitchFamily="34" charset="0"/>
            </a:endParaRPr>
          </a:p>
          <a:p>
            <a:pPr marL="285750" indent="-285750">
              <a:buFont typeface="Arial" pitchFamily="34" charset="0"/>
              <a:buChar char="•"/>
            </a:pPr>
            <a:endParaRPr lang="es-CR" sz="1100" b="1" dirty="0">
              <a:solidFill>
                <a:schemeClr val="tx2"/>
              </a:solidFill>
              <a:latin typeface="Arial" pitchFamily="34" charset="0"/>
              <a:cs typeface="Arial" pitchFamily="34" charset="0"/>
            </a:endParaRPr>
          </a:p>
          <a:p>
            <a:pPr marL="285750" indent="-285750">
              <a:buFont typeface="Arial" pitchFamily="34" charset="0"/>
              <a:buChar char="•"/>
            </a:pPr>
            <a:r>
              <a:rPr lang="es-CR" b="1" dirty="0" smtClean="0">
                <a:solidFill>
                  <a:schemeClr val="tx2"/>
                </a:solidFill>
                <a:latin typeface="Arial" pitchFamily="34" charset="0"/>
                <a:cs typeface="Arial" pitchFamily="34" charset="0"/>
              </a:rPr>
              <a:t>Brinda herramientas para planear.</a:t>
            </a:r>
            <a:endParaRPr lang="es-CR" b="1" dirty="0">
              <a:solidFill>
                <a:schemeClr val="tx2"/>
              </a:solidFill>
              <a:latin typeface="Arial" pitchFamily="34" charset="0"/>
              <a:cs typeface="Arial" pitchFamily="34" charset="0"/>
            </a:endParaRPr>
          </a:p>
          <a:p>
            <a:endParaRPr lang="es-CR" sz="900" b="1" dirty="0" smtClean="0">
              <a:solidFill>
                <a:schemeClr val="tx2"/>
              </a:solidFill>
              <a:latin typeface="Arial" pitchFamily="34" charset="0"/>
              <a:cs typeface="Arial" pitchFamily="34" charset="0"/>
            </a:endParaRPr>
          </a:p>
          <a:p>
            <a:pPr marL="285750" indent="-285750">
              <a:buFont typeface="Arial" pitchFamily="34" charset="0"/>
              <a:buChar char="•"/>
            </a:pPr>
            <a:r>
              <a:rPr lang="es-CR" b="1" dirty="0" smtClean="0">
                <a:solidFill>
                  <a:schemeClr val="tx2"/>
                </a:solidFill>
                <a:latin typeface="Arial" pitchFamily="34" charset="0"/>
                <a:cs typeface="Arial" pitchFamily="34" charset="0"/>
              </a:rPr>
              <a:t>Se toman mejores decisiones.</a:t>
            </a:r>
            <a:endParaRPr lang="es-CR" b="1" dirty="0">
              <a:solidFill>
                <a:schemeClr val="tx2"/>
              </a:solidFill>
              <a:latin typeface="Arial" pitchFamily="34" charset="0"/>
              <a:cs typeface="Arial" pitchFamily="34" charset="0"/>
            </a:endParaRPr>
          </a:p>
        </p:txBody>
      </p:sp>
      <p:sp>
        <p:nvSpPr>
          <p:cNvPr id="15" name="1 Título"/>
          <p:cNvSpPr txBox="1">
            <a:spLocks/>
          </p:cNvSpPr>
          <p:nvPr/>
        </p:nvSpPr>
        <p:spPr>
          <a:xfrm>
            <a:off x="2843808" y="1040947"/>
            <a:ext cx="6264697" cy="5760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z="2800" i="1" dirty="0" smtClean="0">
                <a:solidFill>
                  <a:srgbClr val="002060"/>
                </a:solidFill>
                <a:latin typeface="Arial" pitchFamily="34" charset="0"/>
                <a:cs typeface="Arial" pitchFamily="34" charset="0"/>
              </a:rPr>
              <a:t>¿Qué es el razonamiento económico?</a:t>
            </a:r>
            <a:endParaRPr lang="es-CR" sz="2800" i="1" dirty="0">
              <a:solidFill>
                <a:srgbClr val="002060"/>
              </a:solidFill>
              <a:latin typeface="Arial" pitchFamily="34" charset="0"/>
              <a:cs typeface="Arial" pitchFamily="34" charset="0"/>
            </a:endParaRPr>
          </a:p>
        </p:txBody>
      </p:sp>
      <p:pic>
        <p:nvPicPr>
          <p:cNvPr id="16"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7" name="1 Título"/>
          <p:cNvSpPr>
            <a:spLocks noGrp="1"/>
          </p:cNvSpPr>
          <p:nvPr>
            <p:ph type="title"/>
          </p:nvPr>
        </p:nvSpPr>
        <p:spPr>
          <a:xfrm>
            <a:off x="457200" y="274638"/>
            <a:ext cx="8229600" cy="850106"/>
          </a:xfrm>
        </p:spPr>
        <p:txBody>
          <a:bodyPr/>
          <a:lstStyle/>
          <a:p>
            <a:pPr algn="l"/>
            <a:r>
              <a:rPr lang="es-CR" dirty="0" smtClean="0">
                <a:solidFill>
                  <a:srgbClr val="CC0000"/>
                </a:solidFill>
                <a:latin typeface="Arial Rounded MT Bold" pitchFamily="34" charset="0"/>
                <a:cs typeface="Arial" pitchFamily="34" charset="0"/>
              </a:rPr>
              <a:t>1. Vida Financiera</a:t>
            </a:r>
            <a:endParaRPr lang="es-CR" dirty="0">
              <a:solidFill>
                <a:srgbClr val="CC0000"/>
              </a:solidFill>
              <a:latin typeface="Arial Rounded MT Bold" pitchFamily="34" charset="0"/>
              <a:cs typeface="Arial" pitchFamily="34" charset="0"/>
            </a:endParaRPr>
          </a:p>
        </p:txBody>
      </p:sp>
      <p:pic>
        <p:nvPicPr>
          <p:cNvPr id="18" name="Picture 2"/>
          <p:cNvPicPr>
            <a:picLocks noChangeAspect="1" noChangeArrowheads="1"/>
          </p:cNvPicPr>
          <p:nvPr/>
        </p:nvPicPr>
        <p:blipFill>
          <a:blip r:embed="rId3" cstate="print"/>
          <a:srcRect/>
          <a:stretch>
            <a:fillRect/>
          </a:stretch>
        </p:blipFill>
        <p:spPr bwMode="auto">
          <a:xfrm>
            <a:off x="8028384" y="2885884"/>
            <a:ext cx="973229" cy="1263196"/>
          </a:xfrm>
          <a:prstGeom prst="rect">
            <a:avLst/>
          </a:prstGeom>
          <a:ln>
            <a:noFill/>
          </a:ln>
          <a:effectLst>
            <a:outerShdw blurRad="292100" dist="139700" dir="2700000" algn="tl" rotWithShape="0">
              <a:srgbClr val="333333">
                <a:alpha val="65000"/>
              </a:srgbClr>
            </a:outerShdw>
          </a:effectLst>
        </p:spPr>
      </p:pic>
      <p:pic>
        <p:nvPicPr>
          <p:cNvPr id="19" name="Picture 3"/>
          <p:cNvPicPr>
            <a:picLocks noChangeAspect="1" noChangeArrowheads="1"/>
          </p:cNvPicPr>
          <p:nvPr/>
        </p:nvPicPr>
        <p:blipFill>
          <a:blip r:embed="rId4" cstate="print"/>
          <a:srcRect/>
          <a:stretch>
            <a:fillRect/>
          </a:stretch>
        </p:blipFill>
        <p:spPr bwMode="auto">
          <a:xfrm>
            <a:off x="6979178" y="2885884"/>
            <a:ext cx="905190" cy="1263196"/>
          </a:xfrm>
          <a:prstGeom prst="rect">
            <a:avLst/>
          </a:prstGeom>
          <a:ln>
            <a:noFill/>
          </a:ln>
          <a:effectLst>
            <a:outerShdw blurRad="292100" dist="139700" dir="2700000" algn="tl" rotWithShape="0">
              <a:srgbClr val="333333">
                <a:alpha val="65000"/>
              </a:srgbClr>
            </a:outerShdw>
          </a:effectLst>
        </p:spPr>
      </p:pic>
      <p:sp>
        <p:nvSpPr>
          <p:cNvPr id="8" name="7 Rectángulo"/>
          <p:cNvSpPr/>
          <p:nvPr/>
        </p:nvSpPr>
        <p:spPr>
          <a:xfrm>
            <a:off x="4517994" y="2798811"/>
            <a:ext cx="3437952" cy="14287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CR" dirty="0" smtClean="0">
                <a:latin typeface="Arial" pitchFamily="34" charset="0"/>
                <a:cs typeface="Arial" pitchFamily="34" charset="0"/>
              </a:rPr>
              <a:t>Porque han tomado decisiones más razonadas en </a:t>
            </a:r>
          </a:p>
          <a:p>
            <a:pPr algn="ctr"/>
            <a:r>
              <a:rPr lang="es-CR" dirty="0" smtClean="0">
                <a:latin typeface="Arial" pitchFamily="34" charset="0"/>
                <a:cs typeface="Arial" pitchFamily="34" charset="0"/>
              </a:rPr>
              <a:t>cuanto a su educación y al uso </a:t>
            </a:r>
          </a:p>
          <a:p>
            <a:pPr algn="ctr"/>
            <a:r>
              <a:rPr lang="es-CR" dirty="0" smtClean="0">
                <a:latin typeface="Arial" pitchFamily="34" charset="0"/>
                <a:cs typeface="Arial" pitchFamily="34" charset="0"/>
              </a:rPr>
              <a:t>de sus recursos financieros.</a:t>
            </a:r>
            <a:endParaRPr lang="es-CR" dirty="0">
              <a:latin typeface="Arial" pitchFamily="34" charset="0"/>
              <a:cs typeface="Arial" pitchFamily="34" charset="0"/>
            </a:endParaRPr>
          </a:p>
        </p:txBody>
      </p:sp>
    </p:spTree>
    <p:extLst>
      <p:ext uri="{BB962C8B-B14F-4D97-AF65-F5344CB8AC3E}">
        <p14:creationId xmlns:p14="http://schemas.microsoft.com/office/powerpoint/2010/main" val="181837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2000"/>
                                        <p:tgtEl>
                                          <p:spTgt spid="12"/>
                                        </p:tgtEl>
                                      </p:cBhvr>
                                    </p:animEffect>
                                    <p:anim calcmode="lin" valueType="num">
                                      <p:cBhvr>
                                        <p:cTn id="34" dur="2000" fill="hold"/>
                                        <p:tgtEl>
                                          <p:spTgt spid="12"/>
                                        </p:tgtEl>
                                        <p:attrNameLst>
                                          <p:attrName>ppt_w</p:attrName>
                                        </p:attrNameLst>
                                      </p:cBhvr>
                                      <p:tavLst>
                                        <p:tav tm="0" fmla="#ppt_w*sin(2.5*pi*$)">
                                          <p:val>
                                            <p:fltVal val="0"/>
                                          </p:val>
                                        </p:tav>
                                        <p:tav tm="100000">
                                          <p:val>
                                            <p:fltVal val="1"/>
                                          </p:val>
                                        </p:tav>
                                      </p:tavLst>
                                    </p:anim>
                                    <p:anim calcmode="lin" valueType="num">
                                      <p:cBhvr>
                                        <p:cTn id="35"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Effect transition="in" filter="fade">
                                      <p:cBhvr>
                                        <p:cTn id="40" dur="1000"/>
                                        <p:tgtEl>
                                          <p:spTgt spid="13">
                                            <p:txEl>
                                              <p:pRg st="0" end="0"/>
                                            </p:txEl>
                                          </p:spTgt>
                                        </p:tgtEl>
                                      </p:cBhvr>
                                    </p:animEffect>
                                    <p:anim calcmode="lin" valueType="num">
                                      <p:cBhvr>
                                        <p:cTn id="4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fade">
                                      <p:cBhvr>
                                        <p:cTn id="47" dur="1000"/>
                                        <p:tgtEl>
                                          <p:spTgt spid="13">
                                            <p:txEl>
                                              <p:pRg st="2" end="2"/>
                                            </p:txEl>
                                          </p:spTgt>
                                        </p:tgtEl>
                                      </p:cBhvr>
                                    </p:animEffect>
                                    <p:anim calcmode="lin" valueType="num">
                                      <p:cBhvr>
                                        <p:cTn id="4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xEl>
                                              <p:pRg st="4" end="4"/>
                                            </p:txEl>
                                          </p:spTgt>
                                        </p:tgtEl>
                                        <p:attrNameLst>
                                          <p:attrName>style.visibility</p:attrName>
                                        </p:attrNameLst>
                                      </p:cBhvr>
                                      <p:to>
                                        <p:strVal val="visible"/>
                                      </p:to>
                                    </p:set>
                                    <p:animEffect transition="in" filter="fade">
                                      <p:cBhvr>
                                        <p:cTn id="54" dur="1000"/>
                                        <p:tgtEl>
                                          <p:spTgt spid="13">
                                            <p:txEl>
                                              <p:pRg st="4" end="4"/>
                                            </p:txEl>
                                          </p:spTgt>
                                        </p:tgtEl>
                                      </p:cBhvr>
                                    </p:animEffect>
                                    <p:anim calcmode="lin" valueType="num">
                                      <p:cBhvr>
                                        <p:cTn id="5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animBg="1"/>
      <p:bldP spid="13" grpId="0"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428596" y="2428868"/>
            <a:ext cx="1431023" cy="1857387"/>
          </a:xfrm>
          <a:prstGeom prst="rect">
            <a:avLst/>
          </a:prstGeom>
          <a:ln>
            <a:noFill/>
          </a:ln>
          <a:effectLst>
            <a:outerShdw blurRad="292100" dist="139700" dir="2700000" algn="tl" rotWithShape="0">
              <a:srgbClr val="333333">
                <a:alpha val="65000"/>
              </a:srgbClr>
            </a:outerShdw>
          </a:effectLst>
        </p:spPr>
      </p:pic>
      <p:pic>
        <p:nvPicPr>
          <p:cNvPr id="51203" name="Picture 3"/>
          <p:cNvPicPr>
            <a:picLocks noChangeAspect="1" noChangeArrowheads="1"/>
          </p:cNvPicPr>
          <p:nvPr/>
        </p:nvPicPr>
        <p:blipFill>
          <a:blip r:embed="rId3" cstate="print"/>
          <a:srcRect/>
          <a:stretch>
            <a:fillRect/>
          </a:stretch>
        </p:blipFill>
        <p:spPr bwMode="auto">
          <a:xfrm>
            <a:off x="7215206" y="2449279"/>
            <a:ext cx="1357322" cy="1836977"/>
          </a:xfrm>
          <a:prstGeom prst="rect">
            <a:avLst/>
          </a:prstGeom>
          <a:ln>
            <a:noFill/>
          </a:ln>
          <a:effectLst>
            <a:outerShdw blurRad="292100" dist="139700" dir="2700000" algn="tl" rotWithShape="0">
              <a:srgbClr val="333333">
                <a:alpha val="65000"/>
              </a:srgbClr>
            </a:outerShdw>
          </a:effectLst>
        </p:spPr>
      </p:pic>
      <p:sp>
        <p:nvSpPr>
          <p:cNvPr id="5" name="4 CuadroTexto"/>
          <p:cNvSpPr txBox="1"/>
          <p:nvPr/>
        </p:nvSpPr>
        <p:spPr>
          <a:xfrm>
            <a:off x="357158" y="1928802"/>
            <a:ext cx="1571636" cy="400110"/>
          </a:xfrm>
          <a:prstGeom prst="rect">
            <a:avLst/>
          </a:prstGeom>
          <a:noFill/>
        </p:spPr>
        <p:txBody>
          <a:bodyPr wrap="square" rtlCol="0">
            <a:spAutoFit/>
          </a:bodyPr>
          <a:lstStyle/>
          <a:p>
            <a:pPr algn="ctr"/>
            <a:r>
              <a:rPr lang="es-CR" sz="2000" b="1" dirty="0" smtClean="0">
                <a:effectLst>
                  <a:outerShdw blurRad="38100" dist="38100" dir="2700000" algn="tl">
                    <a:srgbClr val="000000">
                      <a:alpha val="43137"/>
                    </a:srgbClr>
                  </a:outerShdw>
                </a:effectLst>
                <a:latin typeface="Arial" pitchFamily="34" charset="0"/>
                <a:cs typeface="Arial" pitchFamily="34" charset="0"/>
              </a:rPr>
              <a:t>RIQUEZA</a:t>
            </a:r>
            <a:endParaRPr lang="es-CR" sz="2000" b="1" dirty="0">
              <a:effectLst>
                <a:outerShdw blurRad="38100" dist="38100" dir="2700000" algn="tl">
                  <a:srgbClr val="000000">
                    <a:alpha val="43137"/>
                  </a:srgbClr>
                </a:outerShdw>
              </a:effectLst>
              <a:latin typeface="Arial" pitchFamily="34" charset="0"/>
              <a:cs typeface="Arial" pitchFamily="34" charset="0"/>
            </a:endParaRPr>
          </a:p>
        </p:txBody>
      </p:sp>
      <p:sp>
        <p:nvSpPr>
          <p:cNvPr id="6" name="5 CuadroTexto"/>
          <p:cNvSpPr txBox="1"/>
          <p:nvPr/>
        </p:nvSpPr>
        <p:spPr>
          <a:xfrm>
            <a:off x="7072330" y="1928802"/>
            <a:ext cx="1571636" cy="400110"/>
          </a:xfrm>
          <a:prstGeom prst="rect">
            <a:avLst/>
          </a:prstGeom>
          <a:noFill/>
        </p:spPr>
        <p:txBody>
          <a:bodyPr wrap="square" rtlCol="0">
            <a:spAutoFit/>
          </a:bodyPr>
          <a:lstStyle/>
          <a:p>
            <a:pPr algn="ctr"/>
            <a:r>
              <a:rPr lang="es-CR" sz="2000" b="1" dirty="0" smtClean="0">
                <a:effectLst>
                  <a:outerShdw blurRad="38100" dist="38100" dir="2700000" algn="tl">
                    <a:srgbClr val="000000">
                      <a:alpha val="43137"/>
                    </a:srgbClr>
                  </a:outerShdw>
                </a:effectLst>
                <a:latin typeface="Arial" pitchFamily="34" charset="0"/>
                <a:cs typeface="Arial" pitchFamily="34" charset="0"/>
              </a:rPr>
              <a:t>CARENCIA</a:t>
            </a:r>
            <a:endParaRPr lang="es-CR" sz="2000" b="1" dirty="0">
              <a:effectLst>
                <a:outerShdw blurRad="38100" dist="38100" dir="2700000" algn="tl">
                  <a:srgbClr val="000000">
                    <a:alpha val="43137"/>
                  </a:srgbClr>
                </a:outerShdw>
              </a:effectLst>
              <a:latin typeface="Arial" pitchFamily="34" charset="0"/>
              <a:cs typeface="Arial" pitchFamily="34" charset="0"/>
            </a:endParaRPr>
          </a:p>
        </p:txBody>
      </p:sp>
      <p:sp>
        <p:nvSpPr>
          <p:cNvPr id="7" name="6 Rectángulo redondeado"/>
          <p:cNvSpPr/>
          <p:nvPr/>
        </p:nvSpPr>
        <p:spPr>
          <a:xfrm>
            <a:off x="2233926" y="5373216"/>
            <a:ext cx="4786346" cy="42540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000" b="1" dirty="0" smtClean="0">
                <a:effectLst>
                  <a:outerShdw blurRad="38100" dist="38100" dir="2700000" algn="tl">
                    <a:srgbClr val="000000">
                      <a:alpha val="43137"/>
                    </a:srgbClr>
                  </a:outerShdw>
                </a:effectLst>
                <a:latin typeface="Arial" pitchFamily="34" charset="0"/>
                <a:cs typeface="Arial" pitchFamily="34" charset="0"/>
              </a:rPr>
              <a:t>Buscar mejores precios</a:t>
            </a:r>
            <a:endParaRPr lang="es-CR" sz="2000" b="1" dirty="0">
              <a:effectLst>
                <a:outerShdw blurRad="38100" dist="38100" dir="2700000" algn="tl">
                  <a:srgbClr val="000000">
                    <a:alpha val="43137"/>
                  </a:srgbClr>
                </a:outerShdw>
              </a:effectLst>
              <a:latin typeface="Arial" pitchFamily="34" charset="0"/>
              <a:cs typeface="Arial" pitchFamily="34" charset="0"/>
            </a:endParaRPr>
          </a:p>
        </p:txBody>
      </p:sp>
      <p:sp>
        <p:nvSpPr>
          <p:cNvPr id="8" name="7 Rectángulo redondeado"/>
          <p:cNvSpPr/>
          <p:nvPr/>
        </p:nvSpPr>
        <p:spPr>
          <a:xfrm>
            <a:off x="2195736" y="3983751"/>
            <a:ext cx="4786346" cy="6488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000" b="1" dirty="0" smtClean="0">
                <a:effectLst>
                  <a:outerShdw blurRad="38100" dist="38100" dir="2700000" algn="tl">
                    <a:srgbClr val="000000">
                      <a:alpha val="43137"/>
                    </a:srgbClr>
                  </a:outerShdw>
                </a:effectLst>
                <a:latin typeface="Arial" pitchFamily="34" charset="0"/>
                <a:cs typeface="Arial" pitchFamily="34" charset="0"/>
              </a:rPr>
              <a:t>Hacer sacrificios personales y familiares (ahorrar , invertir)</a:t>
            </a:r>
          </a:p>
        </p:txBody>
      </p:sp>
      <p:sp>
        <p:nvSpPr>
          <p:cNvPr id="9" name="8 Rectángulo redondeado"/>
          <p:cNvSpPr/>
          <p:nvPr/>
        </p:nvSpPr>
        <p:spPr>
          <a:xfrm>
            <a:off x="2233926" y="4797152"/>
            <a:ext cx="4786346" cy="419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b="1" dirty="0" smtClean="0">
                <a:effectLst>
                  <a:outerShdw blurRad="38100" dist="38100" dir="2700000" algn="tl">
                    <a:srgbClr val="000000">
                      <a:alpha val="43137"/>
                    </a:srgbClr>
                  </a:outerShdw>
                </a:effectLst>
                <a:latin typeface="Arial" pitchFamily="34" charset="0"/>
                <a:cs typeface="Arial" pitchFamily="34" charset="0"/>
              </a:rPr>
              <a:t>Prescindir de lo innecesario</a:t>
            </a:r>
          </a:p>
        </p:txBody>
      </p:sp>
      <p:sp>
        <p:nvSpPr>
          <p:cNvPr id="10" name="9 Rectángulo redondeado"/>
          <p:cNvSpPr/>
          <p:nvPr/>
        </p:nvSpPr>
        <p:spPr>
          <a:xfrm>
            <a:off x="2233926" y="3363634"/>
            <a:ext cx="4786346" cy="4254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000" b="1" dirty="0" smtClean="0">
                <a:effectLst>
                  <a:outerShdw blurRad="38100" dist="38100" dir="2700000" algn="tl">
                    <a:srgbClr val="000000">
                      <a:alpha val="43137"/>
                    </a:srgbClr>
                  </a:outerShdw>
                </a:effectLst>
                <a:latin typeface="Arial" pitchFamily="34" charset="0"/>
                <a:cs typeface="Arial" pitchFamily="34" charset="0"/>
              </a:rPr>
              <a:t>Planificar a largo plazo</a:t>
            </a:r>
            <a:endParaRPr lang="es-CR" sz="2000" b="1" dirty="0">
              <a:effectLst>
                <a:outerShdw blurRad="38100" dist="38100" dir="2700000" algn="tl">
                  <a:srgbClr val="000000">
                    <a:alpha val="43137"/>
                  </a:srgbClr>
                </a:outerShdw>
              </a:effectLst>
              <a:latin typeface="Arial" pitchFamily="34" charset="0"/>
              <a:cs typeface="Arial" pitchFamily="34" charset="0"/>
            </a:endParaRPr>
          </a:p>
        </p:txBody>
      </p:sp>
      <p:sp>
        <p:nvSpPr>
          <p:cNvPr id="11" name="10 CuadroTexto"/>
          <p:cNvSpPr txBox="1"/>
          <p:nvPr/>
        </p:nvSpPr>
        <p:spPr>
          <a:xfrm>
            <a:off x="3275856" y="2324393"/>
            <a:ext cx="252028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CR" sz="2800" b="1" dirty="0">
                <a:latin typeface="Arial" pitchFamily="34" charset="0"/>
                <a:cs typeface="Arial" pitchFamily="34" charset="0"/>
              </a:rPr>
              <a:t>¿</a:t>
            </a:r>
            <a:r>
              <a:rPr lang="es-CR" sz="2800" b="1" dirty="0" smtClean="0">
                <a:latin typeface="Arial" pitchFamily="34" charset="0"/>
                <a:cs typeface="Arial" pitchFamily="34" charset="0"/>
              </a:rPr>
              <a:t>Economizo?</a:t>
            </a:r>
            <a:endParaRPr lang="es-CR" sz="2800" b="1" dirty="0">
              <a:latin typeface="Arial" pitchFamily="34" charset="0"/>
              <a:cs typeface="Arial" pitchFamily="34" charset="0"/>
            </a:endParaRPr>
          </a:p>
        </p:txBody>
      </p:sp>
      <p:sp>
        <p:nvSpPr>
          <p:cNvPr id="12" name="11 Flecha derecha"/>
          <p:cNvSpPr/>
          <p:nvPr/>
        </p:nvSpPr>
        <p:spPr>
          <a:xfrm>
            <a:off x="5943002" y="2428868"/>
            <a:ext cx="35719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3" name="12 Flecha derecha"/>
          <p:cNvSpPr/>
          <p:nvPr/>
        </p:nvSpPr>
        <p:spPr>
          <a:xfrm rot="10800000">
            <a:off x="2771801" y="2428868"/>
            <a:ext cx="35719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4" name="13 Flecha derecha"/>
          <p:cNvSpPr/>
          <p:nvPr/>
        </p:nvSpPr>
        <p:spPr>
          <a:xfrm rot="5400000">
            <a:off x="4394545" y="2963513"/>
            <a:ext cx="35719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6" name="1 Título"/>
          <p:cNvSpPr txBox="1">
            <a:spLocks/>
          </p:cNvSpPr>
          <p:nvPr/>
        </p:nvSpPr>
        <p:spPr>
          <a:xfrm>
            <a:off x="435103" y="980728"/>
            <a:ext cx="8229600" cy="576064"/>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600" i="1" dirty="0" smtClean="0">
                <a:solidFill>
                  <a:srgbClr val="002060"/>
                </a:solidFill>
                <a:latin typeface="Arial" pitchFamily="34" charset="0"/>
                <a:cs typeface="Arial" pitchFamily="34" charset="0"/>
              </a:rPr>
              <a:t>Buenas decisiones</a:t>
            </a:r>
            <a:endParaRPr lang="es-CR" sz="3600" i="1" dirty="0">
              <a:solidFill>
                <a:srgbClr val="002060"/>
              </a:solidFill>
              <a:latin typeface="Arial" pitchFamily="34" charset="0"/>
              <a:cs typeface="Arial" pitchFamily="34" charset="0"/>
            </a:endParaRPr>
          </a:p>
        </p:txBody>
      </p:sp>
      <p:pic>
        <p:nvPicPr>
          <p:cNvPr id="17"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8" name="1 Título"/>
          <p:cNvSpPr>
            <a:spLocks noGrp="1"/>
          </p:cNvSpPr>
          <p:nvPr>
            <p:ph type="title"/>
          </p:nvPr>
        </p:nvSpPr>
        <p:spPr>
          <a:xfrm>
            <a:off x="457200" y="274638"/>
            <a:ext cx="8229600" cy="850106"/>
          </a:xfrm>
        </p:spPr>
        <p:txBody>
          <a:bodyPr/>
          <a:lstStyle/>
          <a:p>
            <a:pPr algn="l"/>
            <a:r>
              <a:rPr lang="es-CR" dirty="0" smtClean="0">
                <a:solidFill>
                  <a:srgbClr val="CC0000"/>
                </a:solidFill>
                <a:latin typeface="Arial Rounded MT Bold" pitchFamily="34" charset="0"/>
                <a:cs typeface="Arial" pitchFamily="34" charset="0"/>
              </a:rPr>
              <a:t>1. Vida Financiera</a:t>
            </a:r>
            <a:endParaRPr lang="es-CR" dirty="0">
              <a:solidFill>
                <a:srgbClr val="CC0000"/>
              </a:solidFill>
              <a:latin typeface="Arial Rounded MT Bold" pitchFamily="34" charset="0"/>
              <a:cs typeface="Arial" pitchFamily="34" charset="0"/>
            </a:endParaRPr>
          </a:p>
        </p:txBody>
      </p:sp>
      <p:pic>
        <p:nvPicPr>
          <p:cNvPr id="19" name="Picture 3" descr="E:\Respaldo Lago y Sarmiento\Desktop\imag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20" name="19 Llamada de nube"/>
          <p:cNvSpPr/>
          <p:nvPr/>
        </p:nvSpPr>
        <p:spPr>
          <a:xfrm>
            <a:off x="6372200" y="2288842"/>
            <a:ext cx="725029" cy="564094"/>
          </a:xfrm>
          <a:prstGeom prst="cloud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dirty="0" smtClean="0">
                <a:solidFill>
                  <a:schemeClr val="tx1"/>
                </a:solidFill>
              </a:rPr>
              <a:t>No</a:t>
            </a:r>
            <a:endParaRPr lang="es-CR" dirty="0">
              <a:solidFill>
                <a:schemeClr val="tx1"/>
              </a:solidFill>
            </a:endParaRPr>
          </a:p>
        </p:txBody>
      </p:sp>
      <p:sp>
        <p:nvSpPr>
          <p:cNvPr id="21" name="20 Llamada de nube"/>
          <p:cNvSpPr/>
          <p:nvPr/>
        </p:nvSpPr>
        <p:spPr>
          <a:xfrm>
            <a:off x="1955447" y="2303956"/>
            <a:ext cx="725029" cy="564094"/>
          </a:xfrm>
          <a:prstGeom prst="cloudCallout">
            <a:avLst>
              <a:gd name="adj1" fmla="val 21193"/>
              <a:gd name="adj2" fmla="val 5429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400" dirty="0" smtClean="0">
                <a:solidFill>
                  <a:schemeClr val="tx1"/>
                </a:solidFill>
              </a:rPr>
              <a:t>S</a:t>
            </a:r>
            <a:r>
              <a:rPr lang="es-CR" sz="2400" dirty="0">
                <a:solidFill>
                  <a:schemeClr val="tx1"/>
                </a:solidFill>
              </a:rPr>
              <a:t>í</a:t>
            </a:r>
          </a:p>
        </p:txBody>
      </p:sp>
    </p:spTree>
    <p:extLst>
      <p:ext uri="{BB962C8B-B14F-4D97-AF65-F5344CB8AC3E}">
        <p14:creationId xmlns:p14="http://schemas.microsoft.com/office/powerpoint/2010/main" val="270440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6313"/>
            <a:ext cx="9144000" cy="570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a:off x="590872" y="614159"/>
            <a:ext cx="8229600" cy="58259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2800" i="1" dirty="0" smtClean="0">
                <a:solidFill>
                  <a:srgbClr val="002060"/>
                </a:solidFill>
                <a:latin typeface="Arial" pitchFamily="34" charset="0"/>
                <a:cs typeface="Arial" pitchFamily="34" charset="0"/>
              </a:rPr>
              <a:t>Etapas de la vida financiera</a:t>
            </a:r>
            <a:endParaRPr lang="es-CR" sz="2800" i="1" dirty="0">
              <a:solidFill>
                <a:srgbClr val="002060"/>
              </a:solidFill>
              <a:latin typeface="Arial" pitchFamily="34" charset="0"/>
              <a:cs typeface="Arial" pitchFamily="34" charset="0"/>
            </a:endParaRPr>
          </a:p>
        </p:txBody>
      </p:sp>
      <p:sp>
        <p:nvSpPr>
          <p:cNvPr id="7" name="1 Título"/>
          <p:cNvSpPr>
            <a:spLocks noGrp="1"/>
          </p:cNvSpPr>
          <p:nvPr>
            <p:ph type="title"/>
          </p:nvPr>
        </p:nvSpPr>
        <p:spPr>
          <a:xfrm>
            <a:off x="323528" y="44624"/>
            <a:ext cx="8229600" cy="778098"/>
          </a:xfrm>
        </p:spPr>
        <p:txBody>
          <a:bodyPr/>
          <a:lstStyle/>
          <a:p>
            <a:pPr algn="l"/>
            <a:r>
              <a:rPr lang="es-CR" dirty="0" smtClean="0">
                <a:solidFill>
                  <a:srgbClr val="CC0000"/>
                </a:solidFill>
                <a:latin typeface="Arial Rounded MT Bold" pitchFamily="34" charset="0"/>
                <a:cs typeface="Arial" pitchFamily="34" charset="0"/>
              </a:rPr>
              <a:t>1. Vida Financiera</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897152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1672208"/>
            <a:ext cx="8229600" cy="3989040"/>
          </a:xfrm>
          <a:ln>
            <a:prstDash val="sysDash"/>
          </a:ln>
        </p:spPr>
        <p:style>
          <a:lnRef idx="2">
            <a:schemeClr val="accent6"/>
          </a:lnRef>
          <a:fillRef idx="1">
            <a:schemeClr val="lt1"/>
          </a:fillRef>
          <a:effectRef idx="0">
            <a:schemeClr val="accent6"/>
          </a:effectRef>
          <a:fontRef idx="minor">
            <a:schemeClr val="dk1"/>
          </a:fontRef>
        </p:style>
        <p:txBody>
          <a:bodyPr>
            <a:normAutofit/>
          </a:bodyPr>
          <a:lstStyle/>
          <a:p>
            <a:pPr marL="0" indent="0" algn="just">
              <a:buNone/>
            </a:pPr>
            <a:r>
              <a:rPr lang="es-CR" sz="2800" dirty="0" smtClean="0">
                <a:solidFill>
                  <a:schemeClr val="tx2"/>
                </a:solidFill>
                <a:latin typeface="Arial" pitchFamily="34" charset="0"/>
                <a:cs typeface="Arial" pitchFamily="34" charset="0"/>
              </a:rPr>
              <a:t>Elaboren en su grupo un cartel de forma creativa, en el que se muestren las etapas de la vida financiera.</a:t>
            </a:r>
            <a:endParaRPr lang="es-CR" sz="2800" dirty="0">
              <a:solidFill>
                <a:schemeClr val="tx2"/>
              </a:solidFill>
              <a:latin typeface="Arial" pitchFamily="34" charset="0"/>
              <a:cs typeface="Arial" pitchFamily="34" charset="0"/>
            </a:endParaRPr>
          </a:p>
          <a:p>
            <a:pPr algn="just"/>
            <a:endParaRPr lang="es-CR" sz="2800" dirty="0">
              <a:solidFill>
                <a:schemeClr val="tx2"/>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7" name="1 Título"/>
          <p:cNvSpPr>
            <a:spLocks noGrp="1"/>
          </p:cNvSpPr>
          <p:nvPr>
            <p:ph type="title"/>
          </p:nvPr>
        </p:nvSpPr>
        <p:spPr>
          <a:xfrm>
            <a:off x="-17168" y="404664"/>
            <a:ext cx="9161168" cy="72008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CR" dirty="0" smtClean="0">
                <a:solidFill>
                  <a:schemeClr val="bg1"/>
                </a:solidFill>
                <a:latin typeface="Arial Rounded MT Bold" pitchFamily="34" charset="0"/>
                <a:cs typeface="Arial" pitchFamily="34" charset="0"/>
              </a:rPr>
              <a:t>«Cartel creativo»</a:t>
            </a:r>
            <a:endParaRPr lang="es-CR" dirty="0">
              <a:solidFill>
                <a:schemeClr val="bg1"/>
              </a:solidFill>
              <a:latin typeface="Arial Rounded MT Bold" pitchFamily="34" charset="0"/>
              <a:cs typeface="Arial" pitchFamily="34" charset="0"/>
            </a:endParaRPr>
          </a:p>
        </p:txBody>
      </p:sp>
      <p:sp>
        <p:nvSpPr>
          <p:cNvPr id="6" name="AutoShape 2" descr="data:image/jpeg;base64,/9j/4AAQSkZJRgABAQAAAQABAAD/2wCEAAkGBhISEBQRDxQUERUUFBgUExYQFBQYFxAWFhUVFBUWEhUXHCYeGBojGRQVHy8gIycpLCwsFR4xNTAqNSYrLCkBCQoKDgwOGg8PGi0kHyU0Ly41NS8pLCwpLDAsLywsLCwsLywsLCksLCwsKSwsKSwsLCwsLCwsLCwsKSksLCwsLP/AABEIALQAqAMBIgACEQEDEQH/xAAcAAABBQEBAQAAAAAAAAAAAAAAAQQFBgcCAwj/xAA8EAABAwIEAwUGBQIFBQAAAAABAAIDBBEFBhIhMUFRBxNhcYEiMkKRobEjUnLB4TNiFDRTgtFDg5Kj8P/EABoBAAMBAQEBAAAAAAAAAAAAAAAEBQMBBgL/xAAxEQABAwIEBAYBAwUBAAAAAAABAAIDBBESITFBBRMyURQiYXGBkfAjQqEkM1JiwRX/2gAMAwEAAhEDEQA/ANxQhCEIQhCEIQi65LkIXSEl0XQhKkJSrlyEJUoVDo84TOxEwm3dlxYBzFud1ewtZYXREYt1hDO2a5bslQhF1kt0ISXRdCEqEIQhCEIQhCEIQhCEIQhCEIQhIVT+0CvqYmRugcWMudZbyPw6vDirhZN62kbIxzHi7XCxWsLwx4cRdYTxmSMtabFRGU8xiqi32kbs8fv5FT91kc8UuG1epu44t6PZ081qOGYgyaJskZuHC/l4LeqgDPOzpKVoqkyDlydQTxcuXS5ck1QOiyjBt8W/7rlrIWX5fw6QYoS5jhpe5xJBtY8N+a08KhXuBc23YKZwxpax1+5SpEFNa+vZDG6SQ2a0XSAFzYKm4houVGZqzGKWK4sXu2Y0/cjoF5ZMxuWphL5mgWdYFosHBURrZcSrN7gH/wBbP+StVoaJsUbY2CzWiwT08bIYww9WvsplNLJPKXjoGXunCVCEgqiEIQhCEIQhCEhSpnitWY4XyNaXFoJAHP5LoFzZcJsLp3dAKzih7TZAfxow4f2XBHoVZKHPlJJsX92ekm31TL6SZmZb9JOOugflit7qxlBXnDUNeNTCHA8CDcLslKHsnAbi4UXj+X46qPRJcEbtc3i0+C9MDwdtNCImEkDck8yU6qKtrB7RVdxvN0cDbyvEfQbaneQSdRxRsQ5Ny49hmutpgX4wM1ZzIBxK8n1jObh81kNf2puJ/Ci9ZSd/RREvaHWH3TG39LL/ALrEPrn5tjDR/sVvgYN1uIrI+OoL2ZVNPAj5rBG9oFaDu9h82fypCk7TZwfxY43jmW3afog/+iM8DXexXMEfdbfdVnO2CzVEbGwW2ddzSbB3C3yUDgvaLDIQNZicfhl4HyKudLi4Ng6wvwI4H1RBxcRSgTNLHeun2sZ6USsLdQmmVsvCliAO8jt3nx6KdC5aV0qjpDI7ETe6+I42xtDW6JUJvUVzGC8jmsH9xA+6iKnO9GzjM1x6NN/svpsb3dIXy+aNnU4KeuluqXU9pkI/pse/6BSuVsz/AOMa86CwsIB5g36FaPppWNxObksmVkL3YGuuVPXSpELBNJVyQukFCFE4hlimm/qRtv1AsfmFWcQ7MmH+hI5vg/cK9pExHVSR9JSktHDL1NUDlHL76SIse/Vd1wB7rR0Ck66uDBYbk8AveeYNaXHks2z7mp0LdEZ/Fkvv/ps5nzUTiNXK94gh63fwO6dp4Wsb6BeGb8+dyTHAQ+X4ncWxfz4Kp0GXZqk99UOLQd9T/ed5DkF3lXA+9PfSi7QbtB+M8yfBatgWXgQJJR+lvL1S8cYpncinzf8AudqnwBhxyabBVLCslx/9OEvP5pP/AKymqjLBijL3BjQOQAV3awAWFgFD5mqB3BaCCSRwK7PShrC+R5J91yOoLngNAAVKloInCzmNPoFDVuS4X7xExH5gqwIUKKsmiza4qq+FjtQs2xPBJYD7bbt/M3h/CkcvZympiGuJli5sPFo/sP7K7vYHCzgCDxB5qlZjy33X4sN9B95v+mf+F6Gnr4K9vIqW5/n0ps1K6PzRrWsCzAyRjXxu1xu+bfPorIx9xcL54yzmN1JLfcxu2kbyt+YdCttwTEg5osdTXC7Sl4+Zw6YQSm7HdJ7ehSjgHjENVF5tyfJVStex4AA0kOvt4hM6TsxaP6srvJgAV7S2XqGVkrG4WmwUp9DC9+NwuVWaTs/pGcWl/wCs3U7RYfHE3TE0MHRosnNkqxfK9/UVvHBHH0tshCELNbJEl0FZtjGM4l372tD2tB9kMZcW5breCEzEgED3StRUCAAkE+y0m6LrKC/FX8O/9AB91Y8k0tc2R5qtYYWiwkIJLr8ui2lpOW3EXgrCGv5j8OAj4VgxmXYNv4nyCwjFap1ZWOI+N+hng0bbei2XN02mORw5RO+yx3J8Wqpb/a0uXl6R369RUHVuQ9Fca24awbrScu4O0uZEB7LAL252VtxTFmwNA4uPutCjMpgBsjz1+gCgq2sMkjnnmdvAcrJQVHh6fGOp2acMfOlwnQL2qcWmlO7j5N2Cbd07x9V6xEAcUGoHmpLpHPN3FONa1ugsvAxkcQkTiOa5sdkskQPgs7L7D7ppI6wJUbHXEm0lnNdsQeil3wkKFrIdLrdUxABchBzCqGP4T3EpaN2O3YfDp6K2dm+Nn2qV5vp9uLwHxD52TPMdP3lIH84j9DxVcwGu7mpik5Bwv5HYr0z2+PoHB3UNPcKPI3lS5aFfRVHPqYCnAUTg0nvN9QpN8gAuTYdSvrhs5np2uOuh90pI0NJXohebJAdwb+S6uqCzuukJLoQuoXOldoQhc2SaV2kK4hVrN8GqKQdYnfZY7kyS1SAebCFuuMQXbfpsfIixWETxGkriDsGSfNruB+qjQM/VqIf8hcJththd2WrYRUWgnbztcfL+FDhesNRpuW7hwI8weC815+WQuY1p1bkrLGYXOd3XWlLqHJDuCS9gsgphvIMTje5yGy6IPFdOe7qubpGOXVlG+ZkZcNAvZntN3URirfd9VI6yOCjMUfuB81pD1qu03bcbpu9mqnmafyfYLPidlf6iUMpZnnm2w8yqA/gfJes4ODgkvop1bqFvuWZ9TY3fmjafoE7zXhD6mDu4naDcHfgbcimWVY7MhB5Rt+ytFknwJxbG4jZxt9pGqYH+U7rJDDiNEdu8aB+Wz2KXw3tMcNqiO/V0f7grQ3tBFiLqGxHKdLNu+IX6t9k/RerNVFJ/dZ9KL4KaI3hebdipOhq2yxtkZu1wuPIoS0lM2NjWMFmtFgOgCVTza+SqNvbPVeyEJCuL6RdNq7EooW6pXtYOrimWO5gipWapDv8AC0cXFZ00VWJ1HgP/ABiB+7k3BTGQFzjZo3SFTWCM4GZuOy1RkjZGAtIc1w2I4ELLe0/Lp0idouY/Zf8A3MPAny2WmYThrYIWRNuQ0Wueab49QNkjIcLggtd5HZQuINMRFTHqw/Y3VKBxtZ26y7KeK97Docbuj2828ipw+KpOEsNJXuhdwJLN+Y+E/VW7ER+DJ+g/ZRa+BvPDmdL7EfOqtQSF0ZB1CdyI1DmoLKE7nUo1kus4gX6KaSM8ZikLNbL5iga+JoK6c5dMHNMMUxJsEZkf5Ac3HwS4Zionj1sa5g4e1z8kcmTBzLZL4nFgIIx7p3I/n0UJLIXOJU2obHMVjp/asDL8LR16uWtI1z34Wi5KasImAX0URm+t0tZTsPD2n2+g+6hMFoDPURxD4nC/6RxTWedznF7zdxNyfFaN2d5bcxpnkHtybRgj3W9fVepqZG8Po8A6jkPUlR3O5smLZaDgsFiTyGw9NlLheFLAGNDV7XWfDqc08DWHXf5WMjsTrpUISqgs0iVCEIQkKVIUIVYzLk4VcrJC8t0jSR1Hh0KmsMwqOCMRxNDQOnM9SnqFoZXloYTkFi2BjXl4GZQvOVtwR1XoVGYtiDot7bAEnmduiQq5WRRl0mmn2mGAk2CyjtMo+7ninbsSC0nxYQR9FL1Mmune4fFGT9FA52zbBWRtZEHlwfqu9th0K9cMxyE0vdueA8Rltnbb2Ug08zqaIuabtJ+r5KlBIGlwvsvTJf8Alf8Aef2U8oLJf+W/3lcZrxUtaIIv6kmxtyH8paendPWOZ6/wnI5AyEFRdXI6vqu7YT3TOfQcz68PRWmoqoqaMayGNAs0DifIKBNSzD4RG0B8zt3eHTV4Doq1JJLUSfFK88ALm3l0Cq+D8SACcMTf59Unz+Vnq4qcxHOj3XbA3QPzO4/wq6S57/ike4+bneit+Ddm0slnVJ7sfkZu8+fRaDgeSIYBeONrDzcRd59V9traenvHRsxu9NPkpd7nPzeVSspdn51CWqaCeLIv3etVoMPDNzufsOgXtTUjWcB8+K9wFyGlkkk59Sbu2Gw9lg54tZuiY43NIyne6EanhvsjxVHwHtBex2is3F7FwHtMPRwC0YhVzMWS4qkamgRycnAcfB3VX6eSIAslGu6l1UcxIfEdNlO0tYyRodG4OB4EcF73WRw1FXhstiCGnle7H+R5LS8DxYVMLZWgtB5HkVyopjF5mm4K7TVYm8rhZwUkhIEJVPJUIQhCEISFCFxM+zSeNgqRmnO0UGlsrXOLgS1rRsRwNyfNXCsrGsG/E8Asl7R8Tp3tbGDqla7UNO4YOBDioVWfEVTKfMt/cB/1MR5NLlSw5r5SdNmucTb8tzcC6lKnLLg0Pabi17jfT5hN8FePib7IN724hS76RpJkpZHeIa4h7fNvNe0wiNrGC3zp7XXnp6h/NOE6ds/lQMQmhOqNzhb8p29QnFDjWl8k8oMkpHsE+609SOSevlcfe0k9QLE+YUNXuBfZrbHht8RKKmhjLOYRY/m6YoeIySP5Zz/Oymst5VkrXOmlfZmr2ncXPPMN6LU8CynFC0CJgjHM8XO83HdVLs/wqqp9ffN0xu0uaCbkO57dCLLU4HXaD4LxTv6yqfG93kbawGnyrTjhaDuVxDSNYPZCj8yY1/hYDKG6jewHLfmfBS6b1tG2VjmPF2uBBurkEccRAAyScuNzThOai8sZlbVxk20vbs5t+HiPBTgWRSslw2ruL2HDpJH0PUhanh1e2aNsjDdrhdPVUAYQ9nSUjRVJkvHJ1BO0hCEqTVFNazD45W6ZWh46OC9KemaxoawBrRwA4BeySy7c6L5DQDeyEJULi+kIQhCEJClQhCY4jSa27cQsZzllB0LjUQNvGTd7ecZ8RzC3MhQ+L0Y97ax2cCNjfqotYJKOTxkO3UO4W7CHjA5YfhuNaDezb2t7Qu0+adyTRPNywxO5Oj9pvzG4UdjmG9zVSRPGkaiWkD4TwITYwFm7Xi3gf2Xr4ZW1LBMNwok1KyN2EHM/mqlKqdwbquH+PP1UdTUc1VJpibqda+xAt438EUvfSksjaZDbcAX+asGXcn1rZWSjTDpN7vNyRzFh1S3E+JRxRFoeAbaFM0NEY3Fzh8rRctCojiYJwHPAs7TuHAcN1bmcOijcJa6xBFhyUmF5jg8JbFzD+7O1tFSmPmsgpF0kVtYKFzNlxtXFpNg5u7HW90rnKuBOpYTG52slxdtwHkpxC05rsGC+Sx5DOZzLZoSpEqzWyEIQhCEIQhCEIQhCEIQhCCm9VBqaWpwkKzkY2Rpa7QroNjdUbMOVY6gaZ2kOb7r27EevNViHssZq3me4X4BoB+a14sB47oEYHABRouH1UHkhnIZ2stzK05luarOB5RjgZpib3Y5ni53mVPQYexvAXPUpyEtk3Dw6FhxuGJ3c5rN0jjkkAXQQhUQLZLNCEIXUIQhCEIQhCEIQhCEIQhCEIQhCEIQhCEIQhCEIshCEIQhCEIQhCEIQhCEIQhCEIQhCEIQhCEIQhCEIX//Z"/>
          <p:cNvSpPr>
            <a:spLocks noChangeAspect="1" noChangeArrowheads="1"/>
          </p:cNvSpPr>
          <p:nvPr/>
        </p:nvSpPr>
        <p:spPr bwMode="auto">
          <a:xfrm>
            <a:off x="63500" y="-706438"/>
            <a:ext cx="1343025" cy="1447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10" name="rg_hi" descr="http://t3.gstatic.com/images?q=tbn:ANd9GcQ57RFi-WCe7XcsC8bf3qeJr6p1IEtwqjwASW3Er-H6EilTS9VQ"/>
          <p:cNvPicPr>
            <a:picLocks noChangeAspect="1" noChangeArrowheads="1"/>
          </p:cNvPicPr>
          <p:nvPr/>
        </p:nvPicPr>
        <p:blipFill rotWithShape="1">
          <a:blip r:embed="rId4">
            <a:extLst>
              <a:ext uri="{28A0092B-C50C-407E-A947-70E740481C1C}">
                <a14:useLocalDpi xmlns:a14="http://schemas.microsoft.com/office/drawing/2010/main" val="0"/>
              </a:ext>
            </a:extLst>
          </a:blip>
          <a:srcRect l="10835" t="4986" r="9248" b="23788"/>
          <a:stretch/>
        </p:blipFill>
        <p:spPr bwMode="auto">
          <a:xfrm>
            <a:off x="3275856" y="3140969"/>
            <a:ext cx="2523641" cy="18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http://1.bp.blogspot.com/-Gch1ckg_8bg/T51zxd9qpRI/AAAAAAAABKo/Utv-kHRGNVs/s1600/tendeder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0000"/>
          <a:stretch/>
        </p:blipFill>
        <p:spPr bwMode="auto">
          <a:xfrm>
            <a:off x="4209467" y="5519101"/>
            <a:ext cx="722573" cy="108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1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arquibogota.org.co/tools/microsThumb.php?src=recursos_user/imagenes//Arquidiocesis/familia.jpg&amp;w=300"/>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987824" y="227687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contenido"/>
          <p:cNvSpPr>
            <a:spLocks noGrp="1"/>
          </p:cNvSpPr>
          <p:nvPr>
            <p:ph idx="1"/>
          </p:nvPr>
        </p:nvSpPr>
        <p:spPr>
          <a:xfrm>
            <a:off x="539552" y="1628800"/>
            <a:ext cx="8229600" cy="3672408"/>
          </a:xfrm>
          <a:noFill/>
          <a:ln>
            <a:prstDash val="dash"/>
          </a:ln>
        </p:spPr>
        <p:style>
          <a:lnRef idx="2">
            <a:schemeClr val="accent6"/>
          </a:lnRef>
          <a:fillRef idx="1">
            <a:schemeClr val="lt1"/>
          </a:fillRef>
          <a:effectRef idx="0">
            <a:schemeClr val="accent6"/>
          </a:effectRef>
          <a:fontRef idx="minor">
            <a:schemeClr val="dk1"/>
          </a:fontRef>
        </p:style>
        <p:txBody>
          <a:bodyPr>
            <a:noAutofit/>
          </a:bodyPr>
          <a:lstStyle/>
          <a:p>
            <a:pPr>
              <a:buAutoNum type="arabicPeriod"/>
            </a:pPr>
            <a:r>
              <a:rPr lang="es-CR" sz="2400" dirty="0" smtClean="0">
                <a:solidFill>
                  <a:srgbClr val="002060"/>
                </a:solidFill>
                <a:latin typeface="Arial" pitchFamily="34" charset="0"/>
                <a:cs typeface="Arial" pitchFamily="34" charset="0"/>
              </a:rPr>
              <a:t>En su grupo de trabajo estudien las páginas 19 a 21 del manual.</a:t>
            </a:r>
            <a:endParaRPr lang="es-CR" sz="2400" dirty="0">
              <a:solidFill>
                <a:srgbClr val="002060"/>
              </a:solidFill>
              <a:latin typeface="Arial" pitchFamily="34" charset="0"/>
              <a:cs typeface="Arial" pitchFamily="34" charset="0"/>
            </a:endParaRPr>
          </a:p>
          <a:p>
            <a:pPr>
              <a:buAutoNum type="arabicPeriod"/>
            </a:pPr>
            <a:endParaRPr lang="es-CR" sz="1100" dirty="0">
              <a:solidFill>
                <a:srgbClr val="002060"/>
              </a:solidFill>
              <a:latin typeface="Arial" pitchFamily="34" charset="0"/>
              <a:cs typeface="Arial" pitchFamily="34" charset="0"/>
            </a:endParaRPr>
          </a:p>
          <a:p>
            <a:pPr>
              <a:buAutoNum type="arabicPeriod"/>
            </a:pPr>
            <a:r>
              <a:rPr lang="es-CR" sz="2400" dirty="0" smtClean="0">
                <a:solidFill>
                  <a:srgbClr val="002060"/>
                </a:solidFill>
                <a:latin typeface="Arial" pitchFamily="34" charset="0"/>
                <a:cs typeface="Arial" pitchFamily="34" charset="0"/>
              </a:rPr>
              <a:t>El facilitador le asignará a cada grupo un concepto y un apellido de familia.</a:t>
            </a:r>
          </a:p>
          <a:p>
            <a:pPr>
              <a:buAutoNum type="arabicPeriod"/>
            </a:pPr>
            <a:endParaRPr lang="es-CR" sz="1400" dirty="0" smtClean="0">
              <a:solidFill>
                <a:srgbClr val="002060"/>
              </a:solidFill>
              <a:latin typeface="Arial" pitchFamily="34" charset="0"/>
              <a:cs typeface="Arial" pitchFamily="34" charset="0"/>
            </a:endParaRPr>
          </a:p>
          <a:p>
            <a:pPr algn="just">
              <a:buAutoNum type="arabicPeriod"/>
            </a:pPr>
            <a:r>
              <a:rPr lang="es-CR" sz="2400" dirty="0" smtClean="0">
                <a:solidFill>
                  <a:srgbClr val="002060"/>
                </a:solidFill>
                <a:latin typeface="Arial" pitchFamily="34" charset="0"/>
                <a:cs typeface="Arial" pitchFamily="34" charset="0"/>
              </a:rPr>
              <a:t>Tendrán que exponer el </a:t>
            </a:r>
            <a:r>
              <a:rPr lang="es-CR" sz="2400" dirty="0">
                <a:solidFill>
                  <a:srgbClr val="002060"/>
                </a:solidFill>
                <a:latin typeface="Arial" pitchFamily="34" charset="0"/>
                <a:cs typeface="Arial" pitchFamily="34" charset="0"/>
              </a:rPr>
              <a:t>concepto que les ha sido asignado y realizar </a:t>
            </a:r>
            <a:r>
              <a:rPr lang="es-CR" sz="2400" dirty="0" smtClean="0">
                <a:solidFill>
                  <a:srgbClr val="002060"/>
                </a:solidFill>
                <a:latin typeface="Arial" pitchFamily="34" charset="0"/>
                <a:cs typeface="Arial" pitchFamily="34" charset="0"/>
              </a:rPr>
              <a:t>una simulación que muestre las actitudes </a:t>
            </a:r>
            <a:r>
              <a:rPr lang="es-CR" sz="2400" dirty="0">
                <a:solidFill>
                  <a:srgbClr val="002060"/>
                </a:solidFill>
                <a:latin typeface="Arial" pitchFamily="34" charset="0"/>
                <a:cs typeface="Arial" pitchFamily="34" charset="0"/>
              </a:rPr>
              <a:t>y hábitos </a:t>
            </a:r>
            <a:r>
              <a:rPr lang="es-CR" sz="2400" dirty="0" smtClean="0">
                <a:solidFill>
                  <a:srgbClr val="002060"/>
                </a:solidFill>
                <a:latin typeface="Arial" pitchFamily="34" charset="0"/>
                <a:cs typeface="Arial" pitchFamily="34" charset="0"/>
              </a:rPr>
              <a:t>que calzan con el apellido de familia que se les asignó.</a:t>
            </a:r>
            <a:endParaRPr lang="es-CR" sz="2400" dirty="0">
              <a:solidFill>
                <a:srgbClr val="002060"/>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5"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7" name="1 Título"/>
          <p:cNvSpPr>
            <a:spLocks noGrp="1"/>
          </p:cNvSpPr>
          <p:nvPr>
            <p:ph type="title"/>
          </p:nvPr>
        </p:nvSpPr>
        <p:spPr>
          <a:xfrm>
            <a:off x="0" y="332656"/>
            <a:ext cx="9161168" cy="72008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CR" dirty="0" smtClean="0">
                <a:solidFill>
                  <a:schemeClr val="bg1"/>
                </a:solidFill>
                <a:latin typeface="Arial Rounded MT Bold" pitchFamily="34" charset="0"/>
                <a:cs typeface="Arial" pitchFamily="34" charset="0"/>
              </a:rPr>
              <a:t>«Familias»</a:t>
            </a:r>
            <a:endParaRPr lang="es-CR"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77255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E:\Respaldo Lago y Sarmiento\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10" name="9 Rectángulo redondeado"/>
          <p:cNvSpPr/>
          <p:nvPr/>
        </p:nvSpPr>
        <p:spPr>
          <a:xfrm>
            <a:off x="4139952" y="1628800"/>
            <a:ext cx="4286280"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b="1" i="1" dirty="0" smtClean="0">
                <a:latin typeface="Arial" pitchFamily="34" charset="0"/>
                <a:cs typeface="Arial" pitchFamily="34" charset="0"/>
              </a:rPr>
              <a:t>Es una herramienta que permite decidir cómo usar el dinero para lograr metas. No es una alternativa es una necesidad </a:t>
            </a:r>
            <a:endParaRPr lang="es-CR" sz="2400" b="1" dirty="0">
              <a:effectLst>
                <a:outerShdw blurRad="38100" dist="38100" dir="2700000" algn="tl">
                  <a:srgbClr val="000000">
                    <a:alpha val="43137"/>
                  </a:srgbClr>
                </a:outerShdw>
              </a:effectLst>
              <a:latin typeface="Arial" pitchFamily="34" charset="0"/>
              <a:cs typeface="Arial" pitchFamily="34" charset="0"/>
            </a:endParaRPr>
          </a:p>
        </p:txBody>
      </p:sp>
      <p:pic>
        <p:nvPicPr>
          <p:cNvPr id="52226" name="Picture 2"/>
          <p:cNvPicPr>
            <a:picLocks noChangeAspect="1" noChangeArrowheads="1"/>
          </p:cNvPicPr>
          <p:nvPr/>
        </p:nvPicPr>
        <p:blipFill>
          <a:blip r:embed="rId3" cstate="print"/>
          <a:srcRect/>
          <a:stretch>
            <a:fillRect/>
          </a:stretch>
        </p:blipFill>
        <p:spPr bwMode="auto">
          <a:xfrm>
            <a:off x="5436096" y="3096340"/>
            <a:ext cx="2081367" cy="1380709"/>
          </a:xfrm>
          <a:prstGeom prst="rect">
            <a:avLst/>
          </a:prstGeom>
          <a:noFill/>
          <a:ln w="9525">
            <a:noFill/>
            <a:miter lim="800000"/>
            <a:headEnd/>
            <a:tailEnd/>
          </a:ln>
          <a:effectLst/>
        </p:spPr>
      </p:pic>
      <p:graphicFrame>
        <p:nvGraphicFramePr>
          <p:cNvPr id="13" name="12 Diagrama"/>
          <p:cNvGraphicFramePr/>
          <p:nvPr>
            <p:extLst>
              <p:ext uri="{D42A27DB-BD31-4B8C-83A1-F6EECF244321}">
                <p14:modId xmlns:p14="http://schemas.microsoft.com/office/powerpoint/2010/main" val="1470731765"/>
              </p:ext>
            </p:extLst>
          </p:nvPr>
        </p:nvGraphicFramePr>
        <p:xfrm>
          <a:off x="428596" y="1196752"/>
          <a:ext cx="5286412" cy="50863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1 Título"/>
          <p:cNvSpPr>
            <a:spLocks noGrp="1"/>
          </p:cNvSpPr>
          <p:nvPr>
            <p:ph type="title"/>
          </p:nvPr>
        </p:nvSpPr>
        <p:spPr>
          <a:xfrm>
            <a:off x="323528" y="188640"/>
            <a:ext cx="8229600" cy="778098"/>
          </a:xfrm>
        </p:spPr>
        <p:txBody>
          <a:bodyPr>
            <a:normAutofit/>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sp>
        <p:nvSpPr>
          <p:cNvPr id="12" name="1 Título"/>
          <p:cNvSpPr txBox="1">
            <a:spLocks/>
          </p:cNvSpPr>
          <p:nvPr/>
        </p:nvSpPr>
        <p:spPr>
          <a:xfrm>
            <a:off x="3707904" y="692696"/>
            <a:ext cx="3096344" cy="5760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Introducción</a:t>
            </a:r>
            <a:endParaRPr lang="es-CR" sz="3200" i="1"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922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1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288315"/>
            <a:ext cx="7560840" cy="4372933"/>
          </a:xfrm>
          <a:ln w="31750">
            <a:prstDash val="dash"/>
          </a:ln>
        </p:spPr>
        <p:style>
          <a:lnRef idx="2">
            <a:schemeClr val="accent6"/>
          </a:lnRef>
          <a:fillRef idx="1">
            <a:schemeClr val="lt1"/>
          </a:fillRef>
          <a:effectRef idx="0">
            <a:schemeClr val="accent6"/>
          </a:effectRef>
          <a:fontRef idx="minor">
            <a:schemeClr val="dk1"/>
          </a:fontRef>
        </p:style>
        <p:txBody>
          <a:bodyPr>
            <a:noAutofit/>
          </a:bodyPr>
          <a:lstStyle/>
          <a:p>
            <a:pPr marL="0" indent="0">
              <a:buNone/>
            </a:pPr>
            <a:r>
              <a:rPr lang="es-CR" sz="2400" dirty="0" smtClean="0">
                <a:solidFill>
                  <a:schemeClr val="tx1"/>
                </a:solidFill>
                <a:latin typeface="Arial" pitchFamily="34" charset="0"/>
                <a:cs typeface="Arial" pitchFamily="34" charset="0"/>
              </a:rPr>
              <a:t>Orientaciones para esta dinámica en grupos:</a:t>
            </a:r>
            <a:endParaRPr lang="es-CR" sz="2400" dirty="0">
              <a:solidFill>
                <a:schemeClr val="tx1"/>
              </a:solidFill>
              <a:latin typeface="Arial" pitchFamily="34" charset="0"/>
              <a:cs typeface="Arial" pitchFamily="34" charset="0"/>
            </a:endParaRPr>
          </a:p>
          <a:p>
            <a:pPr>
              <a:buAutoNum type="arabicPeriod"/>
            </a:pPr>
            <a:endParaRPr lang="es-CR" sz="1400" dirty="0" smtClean="0">
              <a:solidFill>
                <a:schemeClr val="tx1"/>
              </a:solidFill>
              <a:latin typeface="Arial" pitchFamily="34" charset="0"/>
              <a:cs typeface="Arial" pitchFamily="34" charset="0"/>
            </a:endParaRPr>
          </a:p>
          <a:p>
            <a:pPr algn="just">
              <a:buAutoNum type="arabicPeriod"/>
            </a:pPr>
            <a:r>
              <a:rPr lang="es-CR" sz="2400" dirty="0" smtClean="0">
                <a:solidFill>
                  <a:schemeClr val="tx1"/>
                </a:solidFill>
                <a:latin typeface="Arial" pitchFamily="34" charset="0"/>
                <a:cs typeface="Arial" pitchFamily="34" charset="0"/>
              </a:rPr>
              <a:t>Preparar </a:t>
            </a:r>
            <a:r>
              <a:rPr lang="es-CR" sz="2400" dirty="0">
                <a:solidFill>
                  <a:schemeClr val="tx1"/>
                </a:solidFill>
                <a:latin typeface="Arial" pitchFamily="34" charset="0"/>
                <a:cs typeface="Arial" pitchFamily="34" charset="0"/>
              </a:rPr>
              <a:t>una trasmisión al aire </a:t>
            </a:r>
            <a:r>
              <a:rPr lang="es-CR" sz="2400" dirty="0" smtClean="0">
                <a:solidFill>
                  <a:schemeClr val="tx1"/>
                </a:solidFill>
                <a:latin typeface="Arial" pitchFamily="34" charset="0"/>
                <a:cs typeface="Arial" pitchFamily="34" charset="0"/>
              </a:rPr>
              <a:t>según el tipo de emisora que se le asigne al grupo.</a:t>
            </a:r>
          </a:p>
          <a:p>
            <a:pPr algn="just">
              <a:buAutoNum type="arabicPeriod"/>
            </a:pPr>
            <a:endParaRPr lang="es-CR" sz="2400" dirty="0">
              <a:solidFill>
                <a:schemeClr val="tx1"/>
              </a:solidFill>
              <a:latin typeface="Arial" pitchFamily="34" charset="0"/>
              <a:cs typeface="Arial" pitchFamily="34" charset="0"/>
            </a:endParaRPr>
          </a:p>
          <a:p>
            <a:pPr algn="just">
              <a:buAutoNum type="arabicPeriod"/>
            </a:pPr>
            <a:r>
              <a:rPr lang="es-CR" sz="2400" dirty="0" smtClean="0">
                <a:solidFill>
                  <a:schemeClr val="tx1"/>
                </a:solidFill>
                <a:latin typeface="Arial" pitchFamily="34" charset="0"/>
                <a:cs typeface="Arial" pitchFamily="34" charset="0"/>
              </a:rPr>
              <a:t>En la trasmisión deben presentarse </a:t>
            </a:r>
            <a:r>
              <a:rPr lang="es-CR" sz="2400" dirty="0">
                <a:solidFill>
                  <a:schemeClr val="tx1"/>
                </a:solidFill>
                <a:latin typeface="Arial" pitchFamily="34" charset="0"/>
                <a:cs typeface="Arial" pitchFamily="34" charset="0"/>
              </a:rPr>
              <a:t>todas las integrantes del grupo.</a:t>
            </a:r>
          </a:p>
          <a:p>
            <a:pPr>
              <a:buAutoNum type="arabicPeriod"/>
            </a:pPr>
            <a:endParaRPr lang="es-CR" sz="1800" dirty="0" smtClean="0">
              <a:solidFill>
                <a:schemeClr val="tx1"/>
              </a:solidFill>
              <a:latin typeface="Arial" pitchFamily="34" charset="0"/>
              <a:cs typeface="Arial" pitchFamily="34" charset="0"/>
            </a:endParaRPr>
          </a:p>
          <a:p>
            <a:pPr algn="just">
              <a:buAutoNum type="arabicPeriod"/>
            </a:pPr>
            <a:r>
              <a:rPr lang="es-CR" sz="2400" dirty="0" smtClean="0">
                <a:solidFill>
                  <a:schemeClr val="tx1"/>
                </a:solidFill>
                <a:latin typeface="Arial" pitchFamily="34" charset="0"/>
                <a:cs typeface="Arial" pitchFamily="34" charset="0"/>
              </a:rPr>
              <a:t>Elegir </a:t>
            </a:r>
            <a:r>
              <a:rPr lang="es-CR" sz="2400" dirty="0">
                <a:solidFill>
                  <a:schemeClr val="tx1"/>
                </a:solidFill>
                <a:latin typeface="Arial" pitchFamily="34" charset="0"/>
                <a:cs typeface="Arial" pitchFamily="34" charset="0"/>
              </a:rPr>
              <a:t>una canción popular y cambiarle la letra de manera que trate de </a:t>
            </a:r>
            <a:r>
              <a:rPr lang="es-CR" sz="2400" dirty="0" smtClean="0">
                <a:solidFill>
                  <a:schemeClr val="tx1"/>
                </a:solidFill>
                <a:latin typeface="Arial" pitchFamily="34" charset="0"/>
                <a:cs typeface="Arial" pitchFamily="34" charset="0"/>
              </a:rPr>
              <a:t>temas </a:t>
            </a:r>
            <a:r>
              <a:rPr lang="es-CR" sz="2400" dirty="0">
                <a:solidFill>
                  <a:schemeClr val="tx1"/>
                </a:solidFill>
                <a:latin typeface="Arial" pitchFamily="34" charset="0"/>
                <a:cs typeface="Arial" pitchFamily="34" charset="0"/>
              </a:rPr>
              <a:t>cotidianos de las finanzas personales y familiares.</a:t>
            </a:r>
          </a:p>
          <a:p>
            <a:pPr lvl="0" algn="just" fontAlgn="base">
              <a:buFont typeface="+mj-lt"/>
              <a:buAutoNum type="arabicPeriod"/>
            </a:pPr>
            <a:endParaRPr lang="es-CR" sz="2400" dirty="0">
              <a:solidFill>
                <a:schemeClr val="tx1"/>
              </a:solidFill>
              <a:latin typeface="Arial" pitchFamily="34" charset="0"/>
              <a:ea typeface="Times New Roman"/>
              <a:cs typeface="Arial" pitchFamily="34" charset="0"/>
            </a:endParaRPr>
          </a:p>
        </p:txBody>
      </p:sp>
      <p:pic>
        <p:nvPicPr>
          <p:cNvPr id="4"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0403" y="5892070"/>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atic.betazeta.com/www.wayerless.com/up/2010/08/radio-image.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230"/>
          <a:stretch/>
        </p:blipFill>
        <p:spPr bwMode="auto">
          <a:xfrm>
            <a:off x="179513" y="5437563"/>
            <a:ext cx="1368151" cy="1159789"/>
          </a:xfrm>
          <a:prstGeom prst="rect">
            <a:avLst/>
          </a:prstGeom>
          <a:noFill/>
          <a:extLst>
            <a:ext uri="{909E8E84-426E-40DD-AFC4-6F175D3DCCD1}">
              <a14:hiddenFill xmlns:a14="http://schemas.microsoft.com/office/drawing/2010/main">
                <a:solidFill>
                  <a:srgbClr val="FFFFFF"/>
                </a:solidFill>
              </a14:hiddenFill>
            </a:ext>
          </a:extLst>
        </p:spPr>
      </p:pic>
      <p:sp>
        <p:nvSpPr>
          <p:cNvPr id="9" name="1 Título"/>
          <p:cNvSpPr>
            <a:spLocks noGrp="1"/>
          </p:cNvSpPr>
          <p:nvPr>
            <p:ph type="title"/>
          </p:nvPr>
        </p:nvSpPr>
        <p:spPr>
          <a:xfrm>
            <a:off x="0" y="260648"/>
            <a:ext cx="9161168" cy="648072"/>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CR" dirty="0" smtClean="0">
                <a:solidFill>
                  <a:schemeClr val="bg1"/>
                </a:solidFill>
                <a:latin typeface="Arial Rounded MT Bold" pitchFamily="34" charset="0"/>
                <a:cs typeface="Arial" pitchFamily="34" charset="0"/>
              </a:rPr>
              <a:t>«La Radio»</a:t>
            </a:r>
            <a:endParaRPr lang="es-CR" dirty="0">
              <a:solidFill>
                <a:schemeClr val="bg1"/>
              </a:solidFill>
              <a:latin typeface="Arial Rounded MT Bold" pitchFamily="34" charset="0"/>
              <a:cs typeface="Arial" pitchFamily="34" charset="0"/>
            </a:endParaRPr>
          </a:p>
        </p:txBody>
      </p:sp>
      <p:pic>
        <p:nvPicPr>
          <p:cNvPr id="1026" name="Picture 2" descr="http://www.audiocentro.com.co/imagenes/producto_499_foto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6446" r="24629"/>
          <a:stretch/>
        </p:blipFill>
        <p:spPr bwMode="auto">
          <a:xfrm>
            <a:off x="7884368" y="548680"/>
            <a:ext cx="682388" cy="1394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26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E:\Respaldo Lago y Sarmiento\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10" name="9 Rectángulo redondeado"/>
          <p:cNvSpPr/>
          <p:nvPr/>
        </p:nvSpPr>
        <p:spPr>
          <a:xfrm>
            <a:off x="1187624" y="1855084"/>
            <a:ext cx="2376264" cy="128588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Elaborarlo requiere de mucho</a:t>
            </a:r>
          </a:p>
          <a:p>
            <a:pPr algn="ctr"/>
            <a:r>
              <a:rPr lang="es-CR" b="1" dirty="0" smtClean="0">
                <a:effectLst>
                  <a:outerShdw blurRad="38100" dist="38100" dir="2700000" algn="tl">
                    <a:srgbClr val="000000">
                      <a:alpha val="43137"/>
                    </a:srgbClr>
                  </a:outerShdw>
                </a:effectLst>
                <a:latin typeface="Arial" pitchFamily="34" charset="0"/>
                <a:cs typeface="Arial" pitchFamily="34" charset="0"/>
              </a:rPr>
              <a:t>TIEMPO</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5" name="14 Rectángulo redondeado"/>
          <p:cNvSpPr/>
          <p:nvPr/>
        </p:nvSpPr>
        <p:spPr>
          <a:xfrm>
            <a:off x="1277872" y="4365104"/>
            <a:ext cx="2286016" cy="128588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Elaborar el presupuesto es</a:t>
            </a:r>
          </a:p>
          <a:p>
            <a:pPr algn="ctr"/>
            <a:r>
              <a:rPr lang="es-CR" b="1" dirty="0" smtClean="0">
                <a:effectLst>
                  <a:outerShdw blurRad="38100" dist="38100" dir="2700000" algn="tl">
                    <a:srgbClr val="000000">
                      <a:alpha val="43137"/>
                    </a:srgbClr>
                  </a:outerShdw>
                </a:effectLst>
                <a:latin typeface="Arial" pitchFamily="34" charset="0"/>
                <a:cs typeface="Arial" pitchFamily="34" charset="0"/>
              </a:rPr>
              <a:t>DIFÍCIL</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6" name="15 Rectángulo redondeado"/>
          <p:cNvSpPr/>
          <p:nvPr/>
        </p:nvSpPr>
        <p:spPr>
          <a:xfrm>
            <a:off x="5796136" y="4365104"/>
            <a:ext cx="2232248" cy="128588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Atenerme a un  presupuesto me da</a:t>
            </a:r>
          </a:p>
          <a:p>
            <a:pPr algn="ctr"/>
            <a:r>
              <a:rPr lang="es-CR" b="1" dirty="0" smtClean="0">
                <a:effectLst>
                  <a:outerShdw blurRad="38100" dist="38100" dir="2700000" algn="tl">
                    <a:srgbClr val="000000">
                      <a:alpha val="43137"/>
                    </a:srgbClr>
                  </a:outerShdw>
                </a:effectLst>
                <a:latin typeface="Arial" pitchFamily="34" charset="0"/>
                <a:cs typeface="Arial" pitchFamily="34" charset="0"/>
              </a:rPr>
              <a:t>MIEDO</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7" name="16 Rectángulo redondeado"/>
          <p:cNvSpPr/>
          <p:nvPr/>
        </p:nvSpPr>
        <p:spPr>
          <a:xfrm>
            <a:off x="5670360" y="1855084"/>
            <a:ext cx="2358024" cy="128588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No tengo la INFORMACIÓN</a:t>
            </a:r>
          </a:p>
          <a:p>
            <a:pPr algn="ctr"/>
            <a:r>
              <a:rPr lang="es-CR" b="1" dirty="0" smtClean="0">
                <a:effectLst>
                  <a:outerShdw blurRad="38100" dist="38100" dir="2700000" algn="tl">
                    <a:srgbClr val="000000">
                      <a:alpha val="43137"/>
                    </a:srgbClr>
                  </a:outerShdw>
                </a:effectLst>
                <a:latin typeface="Arial" pitchFamily="34" charset="0"/>
                <a:cs typeface="Arial" pitchFamily="34" charset="0"/>
              </a:rPr>
              <a:t>necesaria</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3" name="1 Título"/>
          <p:cNvSpPr txBox="1">
            <a:spLocks/>
          </p:cNvSpPr>
          <p:nvPr/>
        </p:nvSpPr>
        <p:spPr>
          <a:xfrm>
            <a:off x="3779912" y="692696"/>
            <a:ext cx="338695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z="3200" i="1" dirty="0" smtClean="0">
                <a:solidFill>
                  <a:srgbClr val="002060"/>
                </a:solidFill>
                <a:latin typeface="Arial" pitchFamily="34" charset="0"/>
                <a:cs typeface="Arial" pitchFamily="34" charset="0"/>
              </a:rPr>
              <a:t>Mitos y verdades</a:t>
            </a:r>
            <a:endParaRPr lang="es-CR" sz="3200" i="1" dirty="0">
              <a:solidFill>
                <a:srgbClr val="002060"/>
              </a:solidFill>
              <a:latin typeface="Arial" pitchFamily="34" charset="0"/>
              <a:cs typeface="Arial" pitchFamily="34" charset="0"/>
            </a:endParaRPr>
          </a:p>
        </p:txBody>
      </p:sp>
      <p:pic>
        <p:nvPicPr>
          <p:cNvPr id="11"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4" name="1 Título"/>
          <p:cNvSpPr>
            <a:spLocks noGrp="1"/>
          </p:cNvSpPr>
          <p:nvPr>
            <p:ph type="title"/>
          </p:nvPr>
        </p:nvSpPr>
        <p:spPr>
          <a:xfrm>
            <a:off x="323528" y="188640"/>
            <a:ext cx="8229600" cy="778098"/>
          </a:xfrm>
        </p:spPr>
        <p:txBody>
          <a:bodyPr>
            <a:normAutofit/>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pic>
        <p:nvPicPr>
          <p:cNvPr id="24582" name="Picture 6" descr="Joven empresario busca ansiosa y preocupada, teniendo un dolor de cabeza Foto de archivo - 9680834"/>
          <p:cNvPicPr>
            <a:picLocks noChangeAspect="1" noChangeArrowheads="1"/>
          </p:cNvPicPr>
          <p:nvPr/>
        </p:nvPicPr>
        <p:blipFill>
          <a:blip r:embed="rId4" cstate="print"/>
          <a:srcRect/>
          <a:stretch>
            <a:fillRect/>
          </a:stretch>
        </p:blipFill>
        <p:spPr bwMode="auto">
          <a:xfrm>
            <a:off x="3301293" y="2780358"/>
            <a:ext cx="2597745" cy="1857388"/>
          </a:xfrm>
          <a:prstGeom prst="rect">
            <a:avLst/>
          </a:prstGeom>
          <a:noFill/>
        </p:spPr>
      </p:pic>
    </p:spTree>
    <p:extLst>
      <p:ext uri="{BB962C8B-B14F-4D97-AF65-F5344CB8AC3E}">
        <p14:creationId xmlns:p14="http://schemas.microsoft.com/office/powerpoint/2010/main" val="416136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1)">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ext uri="{D42A27DB-BD31-4B8C-83A1-F6EECF244321}">
                <p14:modId xmlns:p14="http://schemas.microsoft.com/office/powerpoint/2010/main" val="730253611"/>
              </p:ext>
            </p:extLst>
          </p:nvPr>
        </p:nvGraphicFramePr>
        <p:xfrm>
          <a:off x="251520" y="1556792"/>
          <a:ext cx="8568952" cy="4799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a:xfrm>
            <a:off x="590872" y="76470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2800" i="1" dirty="0" smtClean="0">
                <a:solidFill>
                  <a:srgbClr val="002060"/>
                </a:solidFill>
                <a:latin typeface="Arial" pitchFamily="34" charset="0"/>
                <a:cs typeface="Arial" pitchFamily="34" charset="0"/>
              </a:rPr>
              <a:t>Beneficios de hacerlo y cumplirlo</a:t>
            </a:r>
            <a:endParaRPr lang="es-CR" sz="2800" i="1" dirty="0">
              <a:solidFill>
                <a:srgbClr val="002060"/>
              </a:solidFill>
              <a:latin typeface="Arial" pitchFamily="34" charset="0"/>
              <a:cs typeface="Arial" pitchFamily="34" charset="0"/>
            </a:endParaRPr>
          </a:p>
        </p:txBody>
      </p:sp>
      <p:pic>
        <p:nvPicPr>
          <p:cNvPr id="7" name="Picture 2" descr="C:\Users\Lagos &amp; Sarmiento\A CONSULTOR\LOGISTICA\LOGO\Logo Lago &amp; Sarmiento.jpg"/>
          <p:cNvPicPr/>
          <p:nvPr/>
        </p:nvPicPr>
        <p:blipFill rotWithShape="1">
          <a:blip r:embed="rId7"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8" name="1 Título"/>
          <p:cNvSpPr>
            <a:spLocks noGrp="1"/>
          </p:cNvSpPr>
          <p:nvPr>
            <p:ph type="title"/>
          </p:nvPr>
        </p:nvSpPr>
        <p:spPr>
          <a:xfrm>
            <a:off x="267383" y="260648"/>
            <a:ext cx="8229600" cy="778098"/>
          </a:xfrm>
        </p:spPr>
        <p:txBody>
          <a:bodyPr>
            <a:normAutofit/>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pic>
        <p:nvPicPr>
          <p:cNvPr id="9" name="Picture 3" descr="E:\Respaldo Lago y Sarmiento\Desktop\images.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8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graphicEl>
                                              <a:dgm id="{9F5477A8-23DE-4EC8-AE13-024530AA31AE}"/>
                                            </p:graphicEl>
                                          </p:spTgt>
                                        </p:tgtEl>
                                        <p:attrNameLst>
                                          <p:attrName>style.visibility</p:attrName>
                                        </p:attrNameLst>
                                      </p:cBhvr>
                                      <p:to>
                                        <p:strVal val="visible"/>
                                      </p:to>
                                    </p:set>
                                    <p:anim calcmode="lin" valueType="num">
                                      <p:cBhvr>
                                        <p:cTn id="7" dur="1000" fill="hold"/>
                                        <p:tgtEl>
                                          <p:spTgt spid="6">
                                            <p:graphicEl>
                                              <a:dgm id="{9F5477A8-23DE-4EC8-AE13-024530AA31AE}"/>
                                            </p:graphicEl>
                                          </p:spTgt>
                                        </p:tgtEl>
                                        <p:attrNameLst>
                                          <p:attrName>ppt_w</p:attrName>
                                        </p:attrNameLst>
                                      </p:cBhvr>
                                      <p:tavLst>
                                        <p:tav tm="0">
                                          <p:val>
                                            <p:fltVal val="0"/>
                                          </p:val>
                                        </p:tav>
                                        <p:tav tm="100000">
                                          <p:val>
                                            <p:strVal val="#ppt_w"/>
                                          </p:val>
                                        </p:tav>
                                      </p:tavLst>
                                    </p:anim>
                                    <p:anim calcmode="lin" valueType="num">
                                      <p:cBhvr>
                                        <p:cTn id="8" dur="1000" fill="hold"/>
                                        <p:tgtEl>
                                          <p:spTgt spid="6">
                                            <p:graphicEl>
                                              <a:dgm id="{9F5477A8-23DE-4EC8-AE13-024530AA31AE}"/>
                                            </p:graphicEl>
                                          </p:spTgt>
                                        </p:tgtEl>
                                        <p:attrNameLst>
                                          <p:attrName>ppt_h</p:attrName>
                                        </p:attrNameLst>
                                      </p:cBhvr>
                                      <p:tavLst>
                                        <p:tav tm="0">
                                          <p:val>
                                            <p:fltVal val="0"/>
                                          </p:val>
                                        </p:tav>
                                        <p:tav tm="100000">
                                          <p:val>
                                            <p:strVal val="#ppt_h"/>
                                          </p:val>
                                        </p:tav>
                                      </p:tavLst>
                                    </p:anim>
                                    <p:anim calcmode="lin" valueType="num">
                                      <p:cBhvr>
                                        <p:cTn id="9" dur="1000" fill="hold"/>
                                        <p:tgtEl>
                                          <p:spTgt spid="6">
                                            <p:graphicEl>
                                              <a:dgm id="{9F5477A8-23DE-4EC8-AE13-024530AA31AE}"/>
                                            </p:graphicEl>
                                          </p:spTgt>
                                        </p:tgtEl>
                                        <p:attrNameLst>
                                          <p:attrName>style.rotation</p:attrName>
                                        </p:attrNameLst>
                                      </p:cBhvr>
                                      <p:tavLst>
                                        <p:tav tm="0">
                                          <p:val>
                                            <p:fltVal val="90"/>
                                          </p:val>
                                        </p:tav>
                                        <p:tav tm="100000">
                                          <p:val>
                                            <p:fltVal val="0"/>
                                          </p:val>
                                        </p:tav>
                                      </p:tavLst>
                                    </p:anim>
                                    <p:animEffect transition="in" filter="fade">
                                      <p:cBhvr>
                                        <p:cTn id="10" dur="1000"/>
                                        <p:tgtEl>
                                          <p:spTgt spid="6">
                                            <p:graphicEl>
                                              <a:dgm id="{9F5477A8-23DE-4EC8-AE13-024530AA31A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graphicEl>
                                              <a:dgm id="{59C4A743-4D65-4C50-8168-5DE00DD27D61}"/>
                                            </p:graphicEl>
                                          </p:spTgt>
                                        </p:tgtEl>
                                        <p:attrNameLst>
                                          <p:attrName>style.visibility</p:attrName>
                                        </p:attrNameLst>
                                      </p:cBhvr>
                                      <p:to>
                                        <p:strVal val="visible"/>
                                      </p:to>
                                    </p:set>
                                    <p:anim calcmode="lin" valueType="num">
                                      <p:cBhvr>
                                        <p:cTn id="15" dur="1000" fill="hold"/>
                                        <p:tgtEl>
                                          <p:spTgt spid="6">
                                            <p:graphicEl>
                                              <a:dgm id="{59C4A743-4D65-4C50-8168-5DE00DD27D61}"/>
                                            </p:graphicEl>
                                          </p:spTgt>
                                        </p:tgtEl>
                                        <p:attrNameLst>
                                          <p:attrName>ppt_w</p:attrName>
                                        </p:attrNameLst>
                                      </p:cBhvr>
                                      <p:tavLst>
                                        <p:tav tm="0">
                                          <p:val>
                                            <p:fltVal val="0"/>
                                          </p:val>
                                        </p:tav>
                                        <p:tav tm="100000">
                                          <p:val>
                                            <p:strVal val="#ppt_w"/>
                                          </p:val>
                                        </p:tav>
                                      </p:tavLst>
                                    </p:anim>
                                    <p:anim calcmode="lin" valueType="num">
                                      <p:cBhvr>
                                        <p:cTn id="16" dur="1000" fill="hold"/>
                                        <p:tgtEl>
                                          <p:spTgt spid="6">
                                            <p:graphicEl>
                                              <a:dgm id="{59C4A743-4D65-4C50-8168-5DE00DD27D61}"/>
                                            </p:graphicEl>
                                          </p:spTgt>
                                        </p:tgtEl>
                                        <p:attrNameLst>
                                          <p:attrName>ppt_h</p:attrName>
                                        </p:attrNameLst>
                                      </p:cBhvr>
                                      <p:tavLst>
                                        <p:tav tm="0">
                                          <p:val>
                                            <p:fltVal val="0"/>
                                          </p:val>
                                        </p:tav>
                                        <p:tav tm="100000">
                                          <p:val>
                                            <p:strVal val="#ppt_h"/>
                                          </p:val>
                                        </p:tav>
                                      </p:tavLst>
                                    </p:anim>
                                    <p:anim calcmode="lin" valueType="num">
                                      <p:cBhvr>
                                        <p:cTn id="17" dur="1000" fill="hold"/>
                                        <p:tgtEl>
                                          <p:spTgt spid="6">
                                            <p:graphicEl>
                                              <a:dgm id="{59C4A743-4D65-4C50-8168-5DE00DD27D61}"/>
                                            </p:graphicEl>
                                          </p:spTgt>
                                        </p:tgtEl>
                                        <p:attrNameLst>
                                          <p:attrName>style.rotation</p:attrName>
                                        </p:attrNameLst>
                                      </p:cBhvr>
                                      <p:tavLst>
                                        <p:tav tm="0">
                                          <p:val>
                                            <p:fltVal val="90"/>
                                          </p:val>
                                        </p:tav>
                                        <p:tav tm="100000">
                                          <p:val>
                                            <p:fltVal val="0"/>
                                          </p:val>
                                        </p:tav>
                                      </p:tavLst>
                                    </p:anim>
                                    <p:animEffect transition="in" filter="fade">
                                      <p:cBhvr>
                                        <p:cTn id="18" dur="1000"/>
                                        <p:tgtEl>
                                          <p:spTgt spid="6">
                                            <p:graphicEl>
                                              <a:dgm id="{59C4A743-4D65-4C50-8168-5DE00DD27D61}"/>
                                            </p:graphic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6">
                                            <p:graphicEl>
                                              <a:dgm id="{AA8ED18B-D8EA-4E5F-A71E-85B297FB9D94}"/>
                                            </p:graphicEl>
                                          </p:spTgt>
                                        </p:tgtEl>
                                        <p:attrNameLst>
                                          <p:attrName>style.visibility</p:attrName>
                                        </p:attrNameLst>
                                      </p:cBhvr>
                                      <p:to>
                                        <p:strVal val="visible"/>
                                      </p:to>
                                    </p:set>
                                    <p:anim calcmode="lin" valueType="num">
                                      <p:cBhvr>
                                        <p:cTn id="21" dur="1000" fill="hold"/>
                                        <p:tgtEl>
                                          <p:spTgt spid="6">
                                            <p:graphicEl>
                                              <a:dgm id="{AA8ED18B-D8EA-4E5F-A71E-85B297FB9D94}"/>
                                            </p:graphicEl>
                                          </p:spTgt>
                                        </p:tgtEl>
                                        <p:attrNameLst>
                                          <p:attrName>ppt_w</p:attrName>
                                        </p:attrNameLst>
                                      </p:cBhvr>
                                      <p:tavLst>
                                        <p:tav tm="0">
                                          <p:val>
                                            <p:fltVal val="0"/>
                                          </p:val>
                                        </p:tav>
                                        <p:tav tm="100000">
                                          <p:val>
                                            <p:strVal val="#ppt_w"/>
                                          </p:val>
                                        </p:tav>
                                      </p:tavLst>
                                    </p:anim>
                                    <p:anim calcmode="lin" valueType="num">
                                      <p:cBhvr>
                                        <p:cTn id="22" dur="1000" fill="hold"/>
                                        <p:tgtEl>
                                          <p:spTgt spid="6">
                                            <p:graphicEl>
                                              <a:dgm id="{AA8ED18B-D8EA-4E5F-A71E-85B297FB9D94}"/>
                                            </p:graphicEl>
                                          </p:spTgt>
                                        </p:tgtEl>
                                        <p:attrNameLst>
                                          <p:attrName>ppt_h</p:attrName>
                                        </p:attrNameLst>
                                      </p:cBhvr>
                                      <p:tavLst>
                                        <p:tav tm="0">
                                          <p:val>
                                            <p:fltVal val="0"/>
                                          </p:val>
                                        </p:tav>
                                        <p:tav tm="100000">
                                          <p:val>
                                            <p:strVal val="#ppt_h"/>
                                          </p:val>
                                        </p:tav>
                                      </p:tavLst>
                                    </p:anim>
                                    <p:anim calcmode="lin" valueType="num">
                                      <p:cBhvr>
                                        <p:cTn id="23" dur="1000" fill="hold"/>
                                        <p:tgtEl>
                                          <p:spTgt spid="6">
                                            <p:graphicEl>
                                              <a:dgm id="{AA8ED18B-D8EA-4E5F-A71E-85B297FB9D94}"/>
                                            </p:graphicEl>
                                          </p:spTgt>
                                        </p:tgtEl>
                                        <p:attrNameLst>
                                          <p:attrName>style.rotation</p:attrName>
                                        </p:attrNameLst>
                                      </p:cBhvr>
                                      <p:tavLst>
                                        <p:tav tm="0">
                                          <p:val>
                                            <p:fltVal val="90"/>
                                          </p:val>
                                        </p:tav>
                                        <p:tav tm="100000">
                                          <p:val>
                                            <p:fltVal val="0"/>
                                          </p:val>
                                        </p:tav>
                                      </p:tavLst>
                                    </p:anim>
                                    <p:animEffect transition="in" filter="fade">
                                      <p:cBhvr>
                                        <p:cTn id="24" dur="1000"/>
                                        <p:tgtEl>
                                          <p:spTgt spid="6">
                                            <p:graphicEl>
                                              <a:dgm id="{AA8ED18B-D8EA-4E5F-A71E-85B297FB9D94}"/>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6">
                                            <p:graphicEl>
                                              <a:dgm id="{114184DA-250B-4AE5-8AAE-66A31333DB95}"/>
                                            </p:graphicEl>
                                          </p:spTgt>
                                        </p:tgtEl>
                                        <p:attrNameLst>
                                          <p:attrName>style.visibility</p:attrName>
                                        </p:attrNameLst>
                                      </p:cBhvr>
                                      <p:to>
                                        <p:strVal val="visible"/>
                                      </p:to>
                                    </p:set>
                                    <p:anim calcmode="lin" valueType="num">
                                      <p:cBhvr>
                                        <p:cTn id="29" dur="1000" fill="hold"/>
                                        <p:tgtEl>
                                          <p:spTgt spid="6">
                                            <p:graphicEl>
                                              <a:dgm id="{114184DA-250B-4AE5-8AAE-66A31333DB95}"/>
                                            </p:graphicEl>
                                          </p:spTgt>
                                        </p:tgtEl>
                                        <p:attrNameLst>
                                          <p:attrName>ppt_w</p:attrName>
                                        </p:attrNameLst>
                                      </p:cBhvr>
                                      <p:tavLst>
                                        <p:tav tm="0">
                                          <p:val>
                                            <p:fltVal val="0"/>
                                          </p:val>
                                        </p:tav>
                                        <p:tav tm="100000">
                                          <p:val>
                                            <p:strVal val="#ppt_w"/>
                                          </p:val>
                                        </p:tav>
                                      </p:tavLst>
                                    </p:anim>
                                    <p:anim calcmode="lin" valueType="num">
                                      <p:cBhvr>
                                        <p:cTn id="30" dur="1000" fill="hold"/>
                                        <p:tgtEl>
                                          <p:spTgt spid="6">
                                            <p:graphicEl>
                                              <a:dgm id="{114184DA-250B-4AE5-8AAE-66A31333DB95}"/>
                                            </p:graphicEl>
                                          </p:spTgt>
                                        </p:tgtEl>
                                        <p:attrNameLst>
                                          <p:attrName>ppt_h</p:attrName>
                                        </p:attrNameLst>
                                      </p:cBhvr>
                                      <p:tavLst>
                                        <p:tav tm="0">
                                          <p:val>
                                            <p:fltVal val="0"/>
                                          </p:val>
                                        </p:tav>
                                        <p:tav tm="100000">
                                          <p:val>
                                            <p:strVal val="#ppt_h"/>
                                          </p:val>
                                        </p:tav>
                                      </p:tavLst>
                                    </p:anim>
                                    <p:anim calcmode="lin" valueType="num">
                                      <p:cBhvr>
                                        <p:cTn id="31" dur="1000" fill="hold"/>
                                        <p:tgtEl>
                                          <p:spTgt spid="6">
                                            <p:graphicEl>
                                              <a:dgm id="{114184DA-250B-4AE5-8AAE-66A31333DB95}"/>
                                            </p:graphicEl>
                                          </p:spTgt>
                                        </p:tgtEl>
                                        <p:attrNameLst>
                                          <p:attrName>style.rotation</p:attrName>
                                        </p:attrNameLst>
                                      </p:cBhvr>
                                      <p:tavLst>
                                        <p:tav tm="0">
                                          <p:val>
                                            <p:fltVal val="90"/>
                                          </p:val>
                                        </p:tav>
                                        <p:tav tm="100000">
                                          <p:val>
                                            <p:fltVal val="0"/>
                                          </p:val>
                                        </p:tav>
                                      </p:tavLst>
                                    </p:anim>
                                    <p:animEffect transition="in" filter="fade">
                                      <p:cBhvr>
                                        <p:cTn id="32" dur="1000"/>
                                        <p:tgtEl>
                                          <p:spTgt spid="6">
                                            <p:graphicEl>
                                              <a:dgm id="{114184DA-250B-4AE5-8AAE-66A31333DB95}"/>
                                            </p:graphic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6">
                                            <p:graphicEl>
                                              <a:dgm id="{1F0CB298-1FD0-41A9-BB94-6B1757F267DF}"/>
                                            </p:graphicEl>
                                          </p:spTgt>
                                        </p:tgtEl>
                                        <p:attrNameLst>
                                          <p:attrName>style.visibility</p:attrName>
                                        </p:attrNameLst>
                                      </p:cBhvr>
                                      <p:to>
                                        <p:strVal val="visible"/>
                                      </p:to>
                                    </p:set>
                                    <p:anim calcmode="lin" valueType="num">
                                      <p:cBhvr>
                                        <p:cTn id="35" dur="1000" fill="hold"/>
                                        <p:tgtEl>
                                          <p:spTgt spid="6">
                                            <p:graphicEl>
                                              <a:dgm id="{1F0CB298-1FD0-41A9-BB94-6B1757F267DF}"/>
                                            </p:graphicEl>
                                          </p:spTgt>
                                        </p:tgtEl>
                                        <p:attrNameLst>
                                          <p:attrName>ppt_w</p:attrName>
                                        </p:attrNameLst>
                                      </p:cBhvr>
                                      <p:tavLst>
                                        <p:tav tm="0">
                                          <p:val>
                                            <p:fltVal val="0"/>
                                          </p:val>
                                        </p:tav>
                                        <p:tav tm="100000">
                                          <p:val>
                                            <p:strVal val="#ppt_w"/>
                                          </p:val>
                                        </p:tav>
                                      </p:tavLst>
                                    </p:anim>
                                    <p:anim calcmode="lin" valueType="num">
                                      <p:cBhvr>
                                        <p:cTn id="36" dur="1000" fill="hold"/>
                                        <p:tgtEl>
                                          <p:spTgt spid="6">
                                            <p:graphicEl>
                                              <a:dgm id="{1F0CB298-1FD0-41A9-BB94-6B1757F267DF}"/>
                                            </p:graphicEl>
                                          </p:spTgt>
                                        </p:tgtEl>
                                        <p:attrNameLst>
                                          <p:attrName>ppt_h</p:attrName>
                                        </p:attrNameLst>
                                      </p:cBhvr>
                                      <p:tavLst>
                                        <p:tav tm="0">
                                          <p:val>
                                            <p:fltVal val="0"/>
                                          </p:val>
                                        </p:tav>
                                        <p:tav tm="100000">
                                          <p:val>
                                            <p:strVal val="#ppt_h"/>
                                          </p:val>
                                        </p:tav>
                                      </p:tavLst>
                                    </p:anim>
                                    <p:anim calcmode="lin" valueType="num">
                                      <p:cBhvr>
                                        <p:cTn id="37" dur="1000" fill="hold"/>
                                        <p:tgtEl>
                                          <p:spTgt spid="6">
                                            <p:graphicEl>
                                              <a:dgm id="{1F0CB298-1FD0-41A9-BB94-6B1757F267DF}"/>
                                            </p:graphicEl>
                                          </p:spTgt>
                                        </p:tgtEl>
                                        <p:attrNameLst>
                                          <p:attrName>style.rotation</p:attrName>
                                        </p:attrNameLst>
                                      </p:cBhvr>
                                      <p:tavLst>
                                        <p:tav tm="0">
                                          <p:val>
                                            <p:fltVal val="90"/>
                                          </p:val>
                                        </p:tav>
                                        <p:tav tm="100000">
                                          <p:val>
                                            <p:fltVal val="0"/>
                                          </p:val>
                                        </p:tav>
                                      </p:tavLst>
                                    </p:anim>
                                    <p:animEffect transition="in" filter="fade">
                                      <p:cBhvr>
                                        <p:cTn id="38" dur="1000"/>
                                        <p:tgtEl>
                                          <p:spTgt spid="6">
                                            <p:graphicEl>
                                              <a:dgm id="{1F0CB298-1FD0-41A9-BB94-6B1757F267DF}"/>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6">
                                            <p:graphicEl>
                                              <a:dgm id="{A54C8E7D-124A-4174-AF27-9E20FB77D379}"/>
                                            </p:graphicEl>
                                          </p:spTgt>
                                        </p:tgtEl>
                                        <p:attrNameLst>
                                          <p:attrName>style.visibility</p:attrName>
                                        </p:attrNameLst>
                                      </p:cBhvr>
                                      <p:to>
                                        <p:strVal val="visible"/>
                                      </p:to>
                                    </p:set>
                                    <p:anim calcmode="lin" valueType="num">
                                      <p:cBhvr>
                                        <p:cTn id="43" dur="1000" fill="hold"/>
                                        <p:tgtEl>
                                          <p:spTgt spid="6">
                                            <p:graphicEl>
                                              <a:dgm id="{A54C8E7D-124A-4174-AF27-9E20FB77D379}"/>
                                            </p:graphicEl>
                                          </p:spTgt>
                                        </p:tgtEl>
                                        <p:attrNameLst>
                                          <p:attrName>ppt_w</p:attrName>
                                        </p:attrNameLst>
                                      </p:cBhvr>
                                      <p:tavLst>
                                        <p:tav tm="0">
                                          <p:val>
                                            <p:fltVal val="0"/>
                                          </p:val>
                                        </p:tav>
                                        <p:tav tm="100000">
                                          <p:val>
                                            <p:strVal val="#ppt_w"/>
                                          </p:val>
                                        </p:tav>
                                      </p:tavLst>
                                    </p:anim>
                                    <p:anim calcmode="lin" valueType="num">
                                      <p:cBhvr>
                                        <p:cTn id="44" dur="1000" fill="hold"/>
                                        <p:tgtEl>
                                          <p:spTgt spid="6">
                                            <p:graphicEl>
                                              <a:dgm id="{A54C8E7D-124A-4174-AF27-9E20FB77D379}"/>
                                            </p:graphicEl>
                                          </p:spTgt>
                                        </p:tgtEl>
                                        <p:attrNameLst>
                                          <p:attrName>ppt_h</p:attrName>
                                        </p:attrNameLst>
                                      </p:cBhvr>
                                      <p:tavLst>
                                        <p:tav tm="0">
                                          <p:val>
                                            <p:fltVal val="0"/>
                                          </p:val>
                                        </p:tav>
                                        <p:tav tm="100000">
                                          <p:val>
                                            <p:strVal val="#ppt_h"/>
                                          </p:val>
                                        </p:tav>
                                      </p:tavLst>
                                    </p:anim>
                                    <p:anim calcmode="lin" valueType="num">
                                      <p:cBhvr>
                                        <p:cTn id="45" dur="1000" fill="hold"/>
                                        <p:tgtEl>
                                          <p:spTgt spid="6">
                                            <p:graphicEl>
                                              <a:dgm id="{A54C8E7D-124A-4174-AF27-9E20FB77D379}"/>
                                            </p:graphicEl>
                                          </p:spTgt>
                                        </p:tgtEl>
                                        <p:attrNameLst>
                                          <p:attrName>style.rotation</p:attrName>
                                        </p:attrNameLst>
                                      </p:cBhvr>
                                      <p:tavLst>
                                        <p:tav tm="0">
                                          <p:val>
                                            <p:fltVal val="90"/>
                                          </p:val>
                                        </p:tav>
                                        <p:tav tm="100000">
                                          <p:val>
                                            <p:fltVal val="0"/>
                                          </p:val>
                                        </p:tav>
                                      </p:tavLst>
                                    </p:anim>
                                    <p:animEffect transition="in" filter="fade">
                                      <p:cBhvr>
                                        <p:cTn id="46" dur="1000"/>
                                        <p:tgtEl>
                                          <p:spTgt spid="6">
                                            <p:graphicEl>
                                              <a:dgm id="{A54C8E7D-124A-4174-AF27-9E20FB77D379}"/>
                                            </p:graphic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6">
                                            <p:graphicEl>
                                              <a:dgm id="{93C4636D-A7F5-4CF6-B7DF-475EDABEE0CA}"/>
                                            </p:graphicEl>
                                          </p:spTgt>
                                        </p:tgtEl>
                                        <p:attrNameLst>
                                          <p:attrName>style.visibility</p:attrName>
                                        </p:attrNameLst>
                                      </p:cBhvr>
                                      <p:to>
                                        <p:strVal val="visible"/>
                                      </p:to>
                                    </p:set>
                                    <p:anim calcmode="lin" valueType="num">
                                      <p:cBhvr>
                                        <p:cTn id="49" dur="1000" fill="hold"/>
                                        <p:tgtEl>
                                          <p:spTgt spid="6">
                                            <p:graphicEl>
                                              <a:dgm id="{93C4636D-A7F5-4CF6-B7DF-475EDABEE0CA}"/>
                                            </p:graphicEl>
                                          </p:spTgt>
                                        </p:tgtEl>
                                        <p:attrNameLst>
                                          <p:attrName>ppt_w</p:attrName>
                                        </p:attrNameLst>
                                      </p:cBhvr>
                                      <p:tavLst>
                                        <p:tav tm="0">
                                          <p:val>
                                            <p:fltVal val="0"/>
                                          </p:val>
                                        </p:tav>
                                        <p:tav tm="100000">
                                          <p:val>
                                            <p:strVal val="#ppt_w"/>
                                          </p:val>
                                        </p:tav>
                                      </p:tavLst>
                                    </p:anim>
                                    <p:anim calcmode="lin" valueType="num">
                                      <p:cBhvr>
                                        <p:cTn id="50" dur="1000" fill="hold"/>
                                        <p:tgtEl>
                                          <p:spTgt spid="6">
                                            <p:graphicEl>
                                              <a:dgm id="{93C4636D-A7F5-4CF6-B7DF-475EDABEE0CA}"/>
                                            </p:graphicEl>
                                          </p:spTgt>
                                        </p:tgtEl>
                                        <p:attrNameLst>
                                          <p:attrName>ppt_h</p:attrName>
                                        </p:attrNameLst>
                                      </p:cBhvr>
                                      <p:tavLst>
                                        <p:tav tm="0">
                                          <p:val>
                                            <p:fltVal val="0"/>
                                          </p:val>
                                        </p:tav>
                                        <p:tav tm="100000">
                                          <p:val>
                                            <p:strVal val="#ppt_h"/>
                                          </p:val>
                                        </p:tav>
                                      </p:tavLst>
                                    </p:anim>
                                    <p:anim calcmode="lin" valueType="num">
                                      <p:cBhvr>
                                        <p:cTn id="51" dur="1000" fill="hold"/>
                                        <p:tgtEl>
                                          <p:spTgt spid="6">
                                            <p:graphicEl>
                                              <a:dgm id="{93C4636D-A7F5-4CF6-B7DF-475EDABEE0CA}"/>
                                            </p:graphicEl>
                                          </p:spTgt>
                                        </p:tgtEl>
                                        <p:attrNameLst>
                                          <p:attrName>style.rotation</p:attrName>
                                        </p:attrNameLst>
                                      </p:cBhvr>
                                      <p:tavLst>
                                        <p:tav tm="0">
                                          <p:val>
                                            <p:fltVal val="90"/>
                                          </p:val>
                                        </p:tav>
                                        <p:tav tm="100000">
                                          <p:val>
                                            <p:fltVal val="0"/>
                                          </p:val>
                                        </p:tav>
                                      </p:tavLst>
                                    </p:anim>
                                    <p:animEffect transition="in" filter="fade">
                                      <p:cBhvr>
                                        <p:cTn id="52" dur="1000"/>
                                        <p:tgtEl>
                                          <p:spTgt spid="6">
                                            <p:graphicEl>
                                              <a:dgm id="{93C4636D-A7F5-4CF6-B7DF-475EDABEE0CA}"/>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6">
                                            <p:graphicEl>
                                              <a:dgm id="{9EA16618-1B9B-41A3-A6C3-543D65A3E805}"/>
                                            </p:graphicEl>
                                          </p:spTgt>
                                        </p:tgtEl>
                                        <p:attrNameLst>
                                          <p:attrName>style.visibility</p:attrName>
                                        </p:attrNameLst>
                                      </p:cBhvr>
                                      <p:to>
                                        <p:strVal val="visible"/>
                                      </p:to>
                                    </p:set>
                                    <p:anim calcmode="lin" valueType="num">
                                      <p:cBhvr>
                                        <p:cTn id="57" dur="1000" fill="hold"/>
                                        <p:tgtEl>
                                          <p:spTgt spid="6">
                                            <p:graphicEl>
                                              <a:dgm id="{9EA16618-1B9B-41A3-A6C3-543D65A3E805}"/>
                                            </p:graphicEl>
                                          </p:spTgt>
                                        </p:tgtEl>
                                        <p:attrNameLst>
                                          <p:attrName>ppt_w</p:attrName>
                                        </p:attrNameLst>
                                      </p:cBhvr>
                                      <p:tavLst>
                                        <p:tav tm="0">
                                          <p:val>
                                            <p:fltVal val="0"/>
                                          </p:val>
                                        </p:tav>
                                        <p:tav tm="100000">
                                          <p:val>
                                            <p:strVal val="#ppt_w"/>
                                          </p:val>
                                        </p:tav>
                                      </p:tavLst>
                                    </p:anim>
                                    <p:anim calcmode="lin" valueType="num">
                                      <p:cBhvr>
                                        <p:cTn id="58" dur="1000" fill="hold"/>
                                        <p:tgtEl>
                                          <p:spTgt spid="6">
                                            <p:graphicEl>
                                              <a:dgm id="{9EA16618-1B9B-41A3-A6C3-543D65A3E805}"/>
                                            </p:graphicEl>
                                          </p:spTgt>
                                        </p:tgtEl>
                                        <p:attrNameLst>
                                          <p:attrName>ppt_h</p:attrName>
                                        </p:attrNameLst>
                                      </p:cBhvr>
                                      <p:tavLst>
                                        <p:tav tm="0">
                                          <p:val>
                                            <p:fltVal val="0"/>
                                          </p:val>
                                        </p:tav>
                                        <p:tav tm="100000">
                                          <p:val>
                                            <p:strVal val="#ppt_h"/>
                                          </p:val>
                                        </p:tav>
                                      </p:tavLst>
                                    </p:anim>
                                    <p:anim calcmode="lin" valueType="num">
                                      <p:cBhvr>
                                        <p:cTn id="59" dur="1000" fill="hold"/>
                                        <p:tgtEl>
                                          <p:spTgt spid="6">
                                            <p:graphicEl>
                                              <a:dgm id="{9EA16618-1B9B-41A3-A6C3-543D65A3E805}"/>
                                            </p:graphicEl>
                                          </p:spTgt>
                                        </p:tgtEl>
                                        <p:attrNameLst>
                                          <p:attrName>style.rotation</p:attrName>
                                        </p:attrNameLst>
                                      </p:cBhvr>
                                      <p:tavLst>
                                        <p:tav tm="0">
                                          <p:val>
                                            <p:fltVal val="90"/>
                                          </p:val>
                                        </p:tav>
                                        <p:tav tm="100000">
                                          <p:val>
                                            <p:fltVal val="0"/>
                                          </p:val>
                                        </p:tav>
                                      </p:tavLst>
                                    </p:anim>
                                    <p:animEffect transition="in" filter="fade">
                                      <p:cBhvr>
                                        <p:cTn id="60" dur="1000"/>
                                        <p:tgtEl>
                                          <p:spTgt spid="6">
                                            <p:graphicEl>
                                              <a:dgm id="{9EA16618-1B9B-41A3-A6C3-543D65A3E805}"/>
                                            </p:graphic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6">
                                            <p:graphicEl>
                                              <a:dgm id="{41EB229C-0FE9-4867-A458-0C732E1F2143}"/>
                                            </p:graphicEl>
                                          </p:spTgt>
                                        </p:tgtEl>
                                        <p:attrNameLst>
                                          <p:attrName>style.visibility</p:attrName>
                                        </p:attrNameLst>
                                      </p:cBhvr>
                                      <p:to>
                                        <p:strVal val="visible"/>
                                      </p:to>
                                    </p:set>
                                    <p:anim calcmode="lin" valueType="num">
                                      <p:cBhvr>
                                        <p:cTn id="63" dur="1000" fill="hold"/>
                                        <p:tgtEl>
                                          <p:spTgt spid="6">
                                            <p:graphicEl>
                                              <a:dgm id="{41EB229C-0FE9-4867-A458-0C732E1F2143}"/>
                                            </p:graphicEl>
                                          </p:spTgt>
                                        </p:tgtEl>
                                        <p:attrNameLst>
                                          <p:attrName>ppt_w</p:attrName>
                                        </p:attrNameLst>
                                      </p:cBhvr>
                                      <p:tavLst>
                                        <p:tav tm="0">
                                          <p:val>
                                            <p:fltVal val="0"/>
                                          </p:val>
                                        </p:tav>
                                        <p:tav tm="100000">
                                          <p:val>
                                            <p:strVal val="#ppt_w"/>
                                          </p:val>
                                        </p:tav>
                                      </p:tavLst>
                                    </p:anim>
                                    <p:anim calcmode="lin" valueType="num">
                                      <p:cBhvr>
                                        <p:cTn id="64" dur="1000" fill="hold"/>
                                        <p:tgtEl>
                                          <p:spTgt spid="6">
                                            <p:graphicEl>
                                              <a:dgm id="{41EB229C-0FE9-4867-A458-0C732E1F2143}"/>
                                            </p:graphicEl>
                                          </p:spTgt>
                                        </p:tgtEl>
                                        <p:attrNameLst>
                                          <p:attrName>ppt_h</p:attrName>
                                        </p:attrNameLst>
                                      </p:cBhvr>
                                      <p:tavLst>
                                        <p:tav tm="0">
                                          <p:val>
                                            <p:fltVal val="0"/>
                                          </p:val>
                                        </p:tav>
                                        <p:tav tm="100000">
                                          <p:val>
                                            <p:strVal val="#ppt_h"/>
                                          </p:val>
                                        </p:tav>
                                      </p:tavLst>
                                    </p:anim>
                                    <p:anim calcmode="lin" valueType="num">
                                      <p:cBhvr>
                                        <p:cTn id="65" dur="1000" fill="hold"/>
                                        <p:tgtEl>
                                          <p:spTgt spid="6">
                                            <p:graphicEl>
                                              <a:dgm id="{41EB229C-0FE9-4867-A458-0C732E1F2143}"/>
                                            </p:graphicEl>
                                          </p:spTgt>
                                        </p:tgtEl>
                                        <p:attrNameLst>
                                          <p:attrName>style.rotation</p:attrName>
                                        </p:attrNameLst>
                                      </p:cBhvr>
                                      <p:tavLst>
                                        <p:tav tm="0">
                                          <p:val>
                                            <p:fltVal val="90"/>
                                          </p:val>
                                        </p:tav>
                                        <p:tav tm="100000">
                                          <p:val>
                                            <p:fltVal val="0"/>
                                          </p:val>
                                        </p:tav>
                                      </p:tavLst>
                                    </p:anim>
                                    <p:animEffect transition="in" filter="fade">
                                      <p:cBhvr>
                                        <p:cTn id="66" dur="1000"/>
                                        <p:tgtEl>
                                          <p:spTgt spid="6">
                                            <p:graphicEl>
                                              <a:dgm id="{41EB229C-0FE9-4867-A458-0C732E1F214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6">
                                            <p:graphicEl>
                                              <a:dgm id="{57FC9E05-0FBA-401E-8B97-64CDB3D836CB}"/>
                                            </p:graphicEl>
                                          </p:spTgt>
                                        </p:tgtEl>
                                        <p:attrNameLst>
                                          <p:attrName>style.visibility</p:attrName>
                                        </p:attrNameLst>
                                      </p:cBhvr>
                                      <p:to>
                                        <p:strVal val="visible"/>
                                      </p:to>
                                    </p:set>
                                    <p:anim calcmode="lin" valueType="num">
                                      <p:cBhvr>
                                        <p:cTn id="69" dur="1000" fill="hold"/>
                                        <p:tgtEl>
                                          <p:spTgt spid="6">
                                            <p:graphicEl>
                                              <a:dgm id="{57FC9E05-0FBA-401E-8B97-64CDB3D836CB}"/>
                                            </p:graphicEl>
                                          </p:spTgt>
                                        </p:tgtEl>
                                        <p:attrNameLst>
                                          <p:attrName>ppt_w</p:attrName>
                                        </p:attrNameLst>
                                      </p:cBhvr>
                                      <p:tavLst>
                                        <p:tav tm="0">
                                          <p:val>
                                            <p:fltVal val="0"/>
                                          </p:val>
                                        </p:tav>
                                        <p:tav tm="100000">
                                          <p:val>
                                            <p:strVal val="#ppt_w"/>
                                          </p:val>
                                        </p:tav>
                                      </p:tavLst>
                                    </p:anim>
                                    <p:anim calcmode="lin" valueType="num">
                                      <p:cBhvr>
                                        <p:cTn id="70" dur="1000" fill="hold"/>
                                        <p:tgtEl>
                                          <p:spTgt spid="6">
                                            <p:graphicEl>
                                              <a:dgm id="{57FC9E05-0FBA-401E-8B97-64CDB3D836CB}"/>
                                            </p:graphicEl>
                                          </p:spTgt>
                                        </p:tgtEl>
                                        <p:attrNameLst>
                                          <p:attrName>ppt_h</p:attrName>
                                        </p:attrNameLst>
                                      </p:cBhvr>
                                      <p:tavLst>
                                        <p:tav tm="0">
                                          <p:val>
                                            <p:fltVal val="0"/>
                                          </p:val>
                                        </p:tav>
                                        <p:tav tm="100000">
                                          <p:val>
                                            <p:strVal val="#ppt_h"/>
                                          </p:val>
                                        </p:tav>
                                      </p:tavLst>
                                    </p:anim>
                                    <p:anim calcmode="lin" valueType="num">
                                      <p:cBhvr>
                                        <p:cTn id="71" dur="1000" fill="hold"/>
                                        <p:tgtEl>
                                          <p:spTgt spid="6">
                                            <p:graphicEl>
                                              <a:dgm id="{57FC9E05-0FBA-401E-8B97-64CDB3D836CB}"/>
                                            </p:graphicEl>
                                          </p:spTgt>
                                        </p:tgtEl>
                                        <p:attrNameLst>
                                          <p:attrName>style.rotation</p:attrName>
                                        </p:attrNameLst>
                                      </p:cBhvr>
                                      <p:tavLst>
                                        <p:tav tm="0">
                                          <p:val>
                                            <p:fltVal val="90"/>
                                          </p:val>
                                        </p:tav>
                                        <p:tav tm="100000">
                                          <p:val>
                                            <p:fltVal val="0"/>
                                          </p:val>
                                        </p:tav>
                                      </p:tavLst>
                                    </p:anim>
                                    <p:animEffect transition="in" filter="fade">
                                      <p:cBhvr>
                                        <p:cTn id="72" dur="1000"/>
                                        <p:tgtEl>
                                          <p:spTgt spid="6">
                                            <p:graphicEl>
                                              <a:dgm id="{57FC9E05-0FBA-401E-8B97-64CDB3D836C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E:\Respaldo Lago y Sarmiento\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Grp="1" noChangeAspect="1" noChangeArrowheads="1"/>
          </p:cNvPicPr>
          <p:nvPr>
            <p:ph idx="1"/>
          </p:nvPr>
        </p:nvPicPr>
        <p:blipFill>
          <a:blip r:embed="rId3" cstate="print"/>
          <a:srcRect/>
          <a:stretch>
            <a:fillRect/>
          </a:stretch>
        </p:blipFill>
        <p:spPr bwMode="auto">
          <a:xfrm>
            <a:off x="1187624" y="2568647"/>
            <a:ext cx="1575402" cy="164307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6307585" y="2605651"/>
            <a:ext cx="1735585" cy="1643074"/>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3800215" y="2582941"/>
            <a:ext cx="1552119" cy="1614487"/>
          </a:xfrm>
          <a:prstGeom prst="rect">
            <a:avLst/>
          </a:prstGeom>
          <a:noFill/>
          <a:ln w="9525">
            <a:noFill/>
            <a:miter lim="800000"/>
            <a:headEnd/>
            <a:tailEnd/>
          </a:ln>
          <a:effectLst/>
        </p:spPr>
      </p:pic>
      <p:sp>
        <p:nvSpPr>
          <p:cNvPr id="12" name="11 Rectángulo redondeado"/>
          <p:cNvSpPr/>
          <p:nvPr/>
        </p:nvSpPr>
        <p:spPr>
          <a:xfrm>
            <a:off x="1192615" y="4296516"/>
            <a:ext cx="1579185" cy="42862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1. Ingresos</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3" name="12 Rectángulo redondeado"/>
          <p:cNvSpPr/>
          <p:nvPr/>
        </p:nvSpPr>
        <p:spPr>
          <a:xfrm>
            <a:off x="3572436" y="4296516"/>
            <a:ext cx="2007676" cy="42862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2. Obligaciones</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6" name="1 Título"/>
          <p:cNvSpPr txBox="1">
            <a:spLocks/>
          </p:cNvSpPr>
          <p:nvPr/>
        </p:nvSpPr>
        <p:spPr>
          <a:xfrm>
            <a:off x="3091276" y="692696"/>
            <a:ext cx="6233252"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z="2800" i="1" dirty="0" smtClean="0">
                <a:solidFill>
                  <a:srgbClr val="002060"/>
                </a:solidFill>
                <a:latin typeface="Arial" pitchFamily="34" charset="0"/>
                <a:cs typeface="Arial" pitchFamily="34" charset="0"/>
              </a:rPr>
              <a:t>Componentes del presupuesto</a:t>
            </a:r>
            <a:endParaRPr lang="es-CR" sz="2800" i="1" dirty="0">
              <a:solidFill>
                <a:srgbClr val="002060"/>
              </a:solidFill>
              <a:latin typeface="Arial" pitchFamily="34" charset="0"/>
              <a:cs typeface="Arial" pitchFamily="34" charset="0"/>
            </a:endParaRPr>
          </a:p>
        </p:txBody>
      </p:sp>
      <p:pic>
        <p:nvPicPr>
          <p:cNvPr id="17" name="Picture 2" descr="C:\Users\Lagos &amp; Sarmiento\A CONSULTOR\LOGISTICA\LOGO\Logo Lago &amp; Sarmiento.jpg"/>
          <p:cNvPicPr/>
          <p:nvPr/>
        </p:nvPicPr>
        <p:blipFill rotWithShape="1">
          <a:blip r:embed="rId6"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8" name="1 Título"/>
          <p:cNvSpPr>
            <a:spLocks noGrp="1"/>
          </p:cNvSpPr>
          <p:nvPr>
            <p:ph type="title"/>
          </p:nvPr>
        </p:nvSpPr>
        <p:spPr>
          <a:xfrm>
            <a:off x="518864" y="188640"/>
            <a:ext cx="8229600" cy="778098"/>
          </a:xfrm>
        </p:spPr>
        <p:txBody>
          <a:bodyPr>
            <a:normAutofit/>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sp>
        <p:nvSpPr>
          <p:cNvPr id="21" name="20 Rectángulo redondeado"/>
          <p:cNvSpPr/>
          <p:nvPr/>
        </p:nvSpPr>
        <p:spPr>
          <a:xfrm>
            <a:off x="6229481" y="4296516"/>
            <a:ext cx="2007676" cy="42862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3. Gastos</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08336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circle(in)">
                                      <p:cBhvr>
                                        <p:cTn id="15" dur="2000"/>
                                        <p:tgtEl>
                                          <p:spTgt spid="1028"/>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2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circle(in)">
                                      <p:cBhvr>
                                        <p:cTn id="23" dur="2000"/>
                                        <p:tgtEl>
                                          <p:spTgt spid="1027"/>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ircle(in)">
                                      <p:cBhvr>
                                        <p:cTn id="2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745879" y="3164186"/>
            <a:ext cx="1857388" cy="2236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CR" sz="2400" b="1" dirty="0" smtClean="0">
                <a:effectLst>
                  <a:outerShdw blurRad="38100" dist="38100" dir="2700000" algn="tl">
                    <a:srgbClr val="000000">
                      <a:alpha val="43137"/>
                    </a:srgbClr>
                  </a:outerShdw>
                </a:effectLst>
                <a:latin typeface="Arial" pitchFamily="34" charset="0"/>
                <a:cs typeface="Arial" pitchFamily="34" charset="0"/>
              </a:rPr>
              <a:t>Ingreso</a:t>
            </a:r>
          </a:p>
          <a:p>
            <a:pPr algn="ctr"/>
            <a:r>
              <a:rPr lang="es-CR" sz="2400" b="1" dirty="0" smtClean="0">
                <a:effectLst>
                  <a:outerShdw blurRad="38100" dist="38100" dir="2700000" algn="tl">
                    <a:srgbClr val="000000">
                      <a:alpha val="43137"/>
                    </a:srgbClr>
                  </a:outerShdw>
                </a:effectLst>
                <a:latin typeface="Arial" pitchFamily="34" charset="0"/>
                <a:cs typeface="Arial" pitchFamily="34" charset="0"/>
              </a:rPr>
              <a:t>bruto</a:t>
            </a:r>
            <a:endParaRPr lang="es-CR" sz="2400" b="1" dirty="0">
              <a:effectLst>
                <a:outerShdw blurRad="38100" dist="38100" dir="2700000" algn="tl">
                  <a:srgbClr val="000000">
                    <a:alpha val="43137"/>
                  </a:srgbClr>
                </a:outerShdw>
              </a:effectLst>
              <a:latin typeface="Arial" pitchFamily="34" charset="0"/>
              <a:cs typeface="Arial" pitchFamily="34" charset="0"/>
            </a:endParaRPr>
          </a:p>
        </p:txBody>
      </p:sp>
      <p:sp>
        <p:nvSpPr>
          <p:cNvPr id="7" name="6 Rectángulo"/>
          <p:cNvSpPr/>
          <p:nvPr/>
        </p:nvSpPr>
        <p:spPr>
          <a:xfrm>
            <a:off x="2640324" y="3960826"/>
            <a:ext cx="1571636" cy="14401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CR" sz="2400" b="1" dirty="0" smtClean="0">
                <a:effectLst>
                  <a:outerShdw blurRad="38100" dist="38100" dir="2700000" algn="tl">
                    <a:srgbClr val="000000">
                      <a:alpha val="43137"/>
                    </a:srgbClr>
                  </a:outerShdw>
                </a:effectLst>
                <a:latin typeface="Arial" pitchFamily="34" charset="0"/>
                <a:cs typeface="Arial" pitchFamily="34" charset="0"/>
              </a:rPr>
              <a:t>Ingreso neto</a:t>
            </a:r>
          </a:p>
          <a:p>
            <a:pPr algn="ctr"/>
            <a:r>
              <a:rPr lang="es-CR" sz="1600" b="1" dirty="0" smtClean="0">
                <a:effectLst>
                  <a:outerShdw blurRad="38100" dist="38100" dir="2700000" algn="tl">
                    <a:srgbClr val="000000">
                      <a:alpha val="43137"/>
                    </a:srgbClr>
                  </a:outerShdw>
                </a:effectLst>
                <a:latin typeface="Arial" pitchFamily="34" charset="0"/>
                <a:cs typeface="Arial" pitchFamily="34" charset="0"/>
              </a:rPr>
              <a:t>(menos deducciones)</a:t>
            </a:r>
            <a:endParaRPr lang="es-CR" sz="1600" b="1" dirty="0">
              <a:effectLst>
                <a:outerShdw blurRad="38100" dist="38100" dir="2700000" algn="tl">
                  <a:srgbClr val="000000">
                    <a:alpha val="43137"/>
                  </a:srgbClr>
                </a:outerShdw>
              </a:effectLst>
              <a:latin typeface="Arial" pitchFamily="34" charset="0"/>
              <a:cs typeface="Arial" pitchFamily="34" charset="0"/>
            </a:endParaRPr>
          </a:p>
        </p:txBody>
      </p:sp>
      <p:sp>
        <p:nvSpPr>
          <p:cNvPr id="8" name="7 Rectángulo redondeado"/>
          <p:cNvSpPr/>
          <p:nvPr/>
        </p:nvSpPr>
        <p:spPr>
          <a:xfrm>
            <a:off x="5292080" y="4509120"/>
            <a:ext cx="2000264" cy="50006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comisiones</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9" name="8 Rectángulo redondeado"/>
          <p:cNvSpPr/>
          <p:nvPr/>
        </p:nvSpPr>
        <p:spPr>
          <a:xfrm>
            <a:off x="5292080" y="2001950"/>
            <a:ext cx="2000264" cy="5000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salario</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0" name="9 Rectángulo redondeado"/>
          <p:cNvSpPr/>
          <p:nvPr/>
        </p:nvSpPr>
        <p:spPr>
          <a:xfrm>
            <a:off x="5292080" y="5301208"/>
            <a:ext cx="2000264" cy="6298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Intereses por inversiones</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1" name="10 Rectángulo redondeado"/>
          <p:cNvSpPr/>
          <p:nvPr/>
        </p:nvSpPr>
        <p:spPr>
          <a:xfrm>
            <a:off x="5292080" y="3645024"/>
            <a:ext cx="2000264" cy="50006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aguinaldo</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2" name="11 Rectángulo redondeado"/>
          <p:cNvSpPr/>
          <p:nvPr/>
        </p:nvSpPr>
        <p:spPr>
          <a:xfrm>
            <a:off x="5292080" y="2856926"/>
            <a:ext cx="2000264" cy="50006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horas extra</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4" name="13 Abrir llave"/>
          <p:cNvSpPr/>
          <p:nvPr/>
        </p:nvSpPr>
        <p:spPr>
          <a:xfrm>
            <a:off x="4503982" y="1731144"/>
            <a:ext cx="500066" cy="4429156"/>
          </a:xfrm>
          <a:prstGeom prst="leftBrace">
            <a:avLst>
              <a:gd name="adj1" fmla="val 103855"/>
              <a:gd name="adj2" fmla="val 50000"/>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s-CR"/>
          </a:p>
        </p:txBody>
      </p:sp>
      <p:sp>
        <p:nvSpPr>
          <p:cNvPr id="15" name="14 Flecha curvada hacia abajo"/>
          <p:cNvSpPr/>
          <p:nvPr/>
        </p:nvSpPr>
        <p:spPr>
          <a:xfrm rot="2527739">
            <a:off x="2354329" y="3334303"/>
            <a:ext cx="928694" cy="357190"/>
          </a:xfrm>
          <a:prstGeom prst="curvedDownArrow">
            <a:avLst>
              <a:gd name="adj1" fmla="val 25000"/>
              <a:gd name="adj2" fmla="val 96217"/>
              <a:gd name="adj3" fmla="val 593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R">
              <a:solidFill>
                <a:schemeClr val="tx1"/>
              </a:solidFill>
            </a:endParaRPr>
          </a:p>
        </p:txBody>
      </p:sp>
      <p:sp>
        <p:nvSpPr>
          <p:cNvPr id="17" name="1 Título"/>
          <p:cNvSpPr txBox="1">
            <a:spLocks/>
          </p:cNvSpPr>
          <p:nvPr/>
        </p:nvSpPr>
        <p:spPr>
          <a:xfrm>
            <a:off x="3160063" y="764704"/>
            <a:ext cx="3932217"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Ingresos</a:t>
            </a:r>
            <a:endParaRPr lang="es-CR" sz="3200" i="1" dirty="0">
              <a:solidFill>
                <a:srgbClr val="002060"/>
              </a:solidFill>
              <a:latin typeface="Arial" pitchFamily="34" charset="0"/>
              <a:cs typeface="Arial" pitchFamily="34" charset="0"/>
            </a:endParaRPr>
          </a:p>
        </p:txBody>
      </p:sp>
      <p:pic>
        <p:nvPicPr>
          <p:cNvPr id="18"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790003" y="5931040"/>
            <a:ext cx="792088" cy="813832"/>
          </a:xfrm>
          <a:prstGeom prst="rect">
            <a:avLst/>
          </a:prstGeom>
          <a:noFill/>
          <a:ln>
            <a:noFill/>
          </a:ln>
          <a:extLst/>
        </p:spPr>
      </p:pic>
      <p:sp>
        <p:nvSpPr>
          <p:cNvPr id="19" name="1 Título"/>
          <p:cNvSpPr>
            <a:spLocks noGrp="1"/>
          </p:cNvSpPr>
          <p:nvPr>
            <p:ph type="title"/>
          </p:nvPr>
        </p:nvSpPr>
        <p:spPr>
          <a:xfrm>
            <a:off x="323528" y="188640"/>
            <a:ext cx="8229600" cy="778098"/>
          </a:xfrm>
        </p:spPr>
        <p:txBody>
          <a:bodyPr>
            <a:normAutofit/>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pic>
        <p:nvPicPr>
          <p:cNvPr id="20" name="Picture 2"/>
          <p:cNvPicPr>
            <a:picLocks noChangeAspect="1" noChangeArrowheads="1"/>
          </p:cNvPicPr>
          <p:nvPr/>
        </p:nvPicPr>
        <p:blipFill>
          <a:blip r:embed="rId3" cstate="print"/>
          <a:srcRect/>
          <a:stretch>
            <a:fillRect/>
          </a:stretch>
        </p:blipFill>
        <p:spPr bwMode="auto">
          <a:xfrm>
            <a:off x="7295844" y="414955"/>
            <a:ext cx="1180883" cy="1231608"/>
          </a:xfrm>
          <a:prstGeom prst="rect">
            <a:avLst/>
          </a:prstGeom>
          <a:noFill/>
          <a:ln w="9525">
            <a:noFill/>
            <a:miter lim="800000"/>
            <a:headEnd/>
            <a:tailEnd/>
          </a:ln>
          <a:effectLst/>
        </p:spPr>
      </p:pic>
    </p:spTree>
    <p:extLst>
      <p:ext uri="{BB962C8B-B14F-4D97-AF65-F5344CB8AC3E}">
        <p14:creationId xmlns:p14="http://schemas.microsoft.com/office/powerpoint/2010/main" val="262382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80">
                                          <p:stCondLst>
                                            <p:cond delay="0"/>
                                          </p:stCondLst>
                                        </p:cTn>
                                        <p:tgtEl>
                                          <p:spTgt spid="15"/>
                                        </p:tgtEl>
                                      </p:cBhvr>
                                    </p:animEffect>
                                    <p:anim calcmode="lin" valueType="num">
                                      <p:cBhvr>
                                        <p:cTn id="2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1" dur="26">
                                          <p:stCondLst>
                                            <p:cond delay="650"/>
                                          </p:stCondLst>
                                        </p:cTn>
                                        <p:tgtEl>
                                          <p:spTgt spid="15"/>
                                        </p:tgtEl>
                                      </p:cBhvr>
                                      <p:to x="100000" y="60000"/>
                                    </p:animScale>
                                    <p:animScale>
                                      <p:cBhvr>
                                        <p:cTn id="32" dur="166" decel="50000">
                                          <p:stCondLst>
                                            <p:cond delay="676"/>
                                          </p:stCondLst>
                                        </p:cTn>
                                        <p:tgtEl>
                                          <p:spTgt spid="15"/>
                                        </p:tgtEl>
                                      </p:cBhvr>
                                      <p:to x="100000" y="100000"/>
                                    </p:animScale>
                                    <p:animScale>
                                      <p:cBhvr>
                                        <p:cTn id="33" dur="26">
                                          <p:stCondLst>
                                            <p:cond delay="1312"/>
                                          </p:stCondLst>
                                        </p:cTn>
                                        <p:tgtEl>
                                          <p:spTgt spid="15"/>
                                        </p:tgtEl>
                                      </p:cBhvr>
                                      <p:to x="100000" y="80000"/>
                                    </p:animScale>
                                    <p:animScale>
                                      <p:cBhvr>
                                        <p:cTn id="34" dur="166" decel="50000">
                                          <p:stCondLst>
                                            <p:cond delay="1338"/>
                                          </p:stCondLst>
                                        </p:cTn>
                                        <p:tgtEl>
                                          <p:spTgt spid="15"/>
                                        </p:tgtEl>
                                      </p:cBhvr>
                                      <p:to x="100000" y="100000"/>
                                    </p:animScale>
                                    <p:animScale>
                                      <p:cBhvr>
                                        <p:cTn id="35" dur="26">
                                          <p:stCondLst>
                                            <p:cond delay="1642"/>
                                          </p:stCondLst>
                                        </p:cTn>
                                        <p:tgtEl>
                                          <p:spTgt spid="15"/>
                                        </p:tgtEl>
                                      </p:cBhvr>
                                      <p:to x="100000" y="90000"/>
                                    </p:animScale>
                                    <p:animScale>
                                      <p:cBhvr>
                                        <p:cTn id="36" dur="166" decel="50000">
                                          <p:stCondLst>
                                            <p:cond delay="1668"/>
                                          </p:stCondLst>
                                        </p:cTn>
                                        <p:tgtEl>
                                          <p:spTgt spid="15"/>
                                        </p:tgtEl>
                                      </p:cBhvr>
                                      <p:to x="100000" y="100000"/>
                                    </p:animScale>
                                    <p:animScale>
                                      <p:cBhvr>
                                        <p:cTn id="37" dur="26">
                                          <p:stCondLst>
                                            <p:cond delay="1808"/>
                                          </p:stCondLst>
                                        </p:cTn>
                                        <p:tgtEl>
                                          <p:spTgt spid="15"/>
                                        </p:tgtEl>
                                      </p:cBhvr>
                                      <p:to x="100000" y="95000"/>
                                    </p:animScale>
                                    <p:animScale>
                                      <p:cBhvr>
                                        <p:cTn id="38" dur="166" decel="50000">
                                          <p:stCondLst>
                                            <p:cond delay="1834"/>
                                          </p:stCondLst>
                                        </p:cTn>
                                        <p:tgtEl>
                                          <p:spTgt spid="1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arn(inVertical)">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dow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down)">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down)">
                                      <p:cBhvr>
                                        <p:cTn id="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5" y="2996952"/>
            <a:ext cx="3600399" cy="1393041"/>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s-CR" sz="2000" dirty="0" smtClean="0">
                <a:solidFill>
                  <a:schemeClr val="tx2"/>
                </a:solidFill>
                <a:latin typeface="Arial" pitchFamily="34" charset="0"/>
                <a:cs typeface="Arial" pitchFamily="34" charset="0"/>
              </a:rPr>
              <a:t>Son deudas que adquirimos ante empresas o personas y que normalmente implican el pago de una mensualidad</a:t>
            </a:r>
            <a:endParaRPr lang="es-CR" sz="2000" dirty="0">
              <a:solidFill>
                <a:schemeClr val="tx2"/>
              </a:solidFill>
              <a:latin typeface="Arial" pitchFamily="34" charset="0"/>
              <a:cs typeface="Arial" pitchFamily="34" charset="0"/>
            </a:endParaRPr>
          </a:p>
        </p:txBody>
      </p:sp>
      <p:sp>
        <p:nvSpPr>
          <p:cNvPr id="9" name="8 Rectángulo redondeado"/>
          <p:cNvSpPr/>
          <p:nvPr/>
        </p:nvSpPr>
        <p:spPr>
          <a:xfrm>
            <a:off x="4575990" y="1844824"/>
            <a:ext cx="3524402" cy="79208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Cuotas de préstamos bancarios</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1" name="10 Rectángulo redondeado"/>
          <p:cNvSpPr/>
          <p:nvPr/>
        </p:nvSpPr>
        <p:spPr>
          <a:xfrm>
            <a:off x="4572000" y="3861048"/>
            <a:ext cx="3524402"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Cuotas por un viaje hecho con club de viajes</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2" name="11 Rectángulo redondeado"/>
          <p:cNvSpPr/>
          <p:nvPr/>
        </p:nvSpPr>
        <p:spPr>
          <a:xfrm>
            <a:off x="4568008" y="2852936"/>
            <a:ext cx="3532384" cy="7200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Cuotas por compras de electrodomésticos a crédito</a:t>
            </a:r>
            <a:endParaRPr lang="es-CR" b="1" dirty="0">
              <a:effectLst>
                <a:outerShdw blurRad="38100" dist="38100" dir="2700000" algn="tl">
                  <a:srgbClr val="000000">
                    <a:alpha val="43137"/>
                  </a:srgbClr>
                </a:outerShdw>
              </a:effectLst>
              <a:latin typeface="Arial" pitchFamily="34" charset="0"/>
              <a:cs typeface="Arial" pitchFamily="34" charset="0"/>
            </a:endParaRPr>
          </a:p>
        </p:txBody>
      </p:sp>
      <p:sp>
        <p:nvSpPr>
          <p:cNvPr id="14" name="13 Abrir llave"/>
          <p:cNvSpPr/>
          <p:nvPr/>
        </p:nvSpPr>
        <p:spPr>
          <a:xfrm>
            <a:off x="3995934" y="1628800"/>
            <a:ext cx="500066" cy="4133094"/>
          </a:xfrm>
          <a:prstGeom prst="leftBrace">
            <a:avLst>
              <a:gd name="adj1" fmla="val 103855"/>
              <a:gd name="adj2" fmla="val 50000"/>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s-CR"/>
          </a:p>
        </p:txBody>
      </p:sp>
      <p:sp>
        <p:nvSpPr>
          <p:cNvPr id="17" name="1 Título"/>
          <p:cNvSpPr txBox="1">
            <a:spLocks/>
          </p:cNvSpPr>
          <p:nvPr/>
        </p:nvSpPr>
        <p:spPr>
          <a:xfrm>
            <a:off x="3448095" y="764704"/>
            <a:ext cx="3932217"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Obligaciones</a:t>
            </a:r>
            <a:endParaRPr lang="es-CR" sz="3200" i="1" dirty="0">
              <a:solidFill>
                <a:srgbClr val="002060"/>
              </a:solidFill>
              <a:latin typeface="Arial" pitchFamily="34" charset="0"/>
              <a:cs typeface="Arial" pitchFamily="34" charset="0"/>
            </a:endParaRPr>
          </a:p>
        </p:txBody>
      </p:sp>
      <p:pic>
        <p:nvPicPr>
          <p:cNvPr id="18"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790003" y="5931040"/>
            <a:ext cx="792088" cy="813832"/>
          </a:xfrm>
          <a:prstGeom prst="rect">
            <a:avLst/>
          </a:prstGeom>
          <a:noFill/>
          <a:ln>
            <a:noFill/>
          </a:ln>
          <a:extLst/>
        </p:spPr>
      </p:pic>
      <p:sp>
        <p:nvSpPr>
          <p:cNvPr id="19" name="1 Título"/>
          <p:cNvSpPr>
            <a:spLocks noGrp="1"/>
          </p:cNvSpPr>
          <p:nvPr>
            <p:ph type="title"/>
          </p:nvPr>
        </p:nvSpPr>
        <p:spPr>
          <a:xfrm>
            <a:off x="323528" y="188640"/>
            <a:ext cx="8229600" cy="778098"/>
          </a:xfrm>
        </p:spPr>
        <p:txBody>
          <a:bodyPr>
            <a:normAutofit/>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pic>
        <p:nvPicPr>
          <p:cNvPr id="16" name="Picture 4"/>
          <p:cNvPicPr>
            <a:picLocks noChangeAspect="1" noChangeArrowheads="1"/>
          </p:cNvPicPr>
          <p:nvPr/>
        </p:nvPicPr>
        <p:blipFill>
          <a:blip r:embed="rId3" cstate="print"/>
          <a:srcRect/>
          <a:stretch>
            <a:fillRect/>
          </a:stretch>
        </p:blipFill>
        <p:spPr bwMode="auto">
          <a:xfrm>
            <a:off x="7740352" y="476672"/>
            <a:ext cx="1091572" cy="1135434"/>
          </a:xfrm>
          <a:prstGeom prst="rect">
            <a:avLst/>
          </a:prstGeom>
          <a:noFill/>
          <a:ln w="9525">
            <a:noFill/>
            <a:miter lim="800000"/>
            <a:headEnd/>
            <a:tailEnd/>
          </a:ln>
          <a:effectLst/>
        </p:spPr>
      </p:pic>
      <p:sp>
        <p:nvSpPr>
          <p:cNvPr id="23" name="22 Rectángulo redondeado"/>
          <p:cNvSpPr/>
          <p:nvPr/>
        </p:nvSpPr>
        <p:spPr>
          <a:xfrm>
            <a:off x="4575990" y="4869160"/>
            <a:ext cx="3524402"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CR" b="1" dirty="0" smtClean="0">
                <a:effectLst>
                  <a:outerShdw blurRad="38100" dist="38100" dir="2700000" algn="tl">
                    <a:srgbClr val="000000">
                      <a:alpha val="43137"/>
                    </a:srgbClr>
                  </a:outerShdw>
                </a:effectLst>
                <a:latin typeface="Arial" pitchFamily="34" charset="0"/>
                <a:cs typeface="Arial" pitchFamily="34" charset="0"/>
              </a:rPr>
              <a:t>Pago mínimo de la tarjeta de crédito</a:t>
            </a:r>
            <a:endParaRPr lang="es-CR" b="1" dirty="0">
              <a:effectLst>
                <a:outerShdw blurRad="38100" dist="38100" dir="2700000" algn="tl">
                  <a:srgbClr val="000000">
                    <a:alpha val="43137"/>
                  </a:srgbClr>
                </a:outerShdw>
              </a:effectLst>
              <a:latin typeface="Arial" pitchFamily="34" charset="0"/>
              <a:cs typeface="Arial" pitchFamily="34" charset="0"/>
            </a:endParaRPr>
          </a:p>
        </p:txBody>
      </p:sp>
      <p:pic>
        <p:nvPicPr>
          <p:cNvPr id="28" name="Picture 3" descr="E:\Respaldo Lago y Sarmiento\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29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4"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7420417" y="284148"/>
            <a:ext cx="1231529" cy="1165885"/>
          </a:xfrm>
          <a:prstGeom prst="rect">
            <a:avLst/>
          </a:prstGeom>
          <a:noFill/>
          <a:ln w="9525">
            <a:noFill/>
            <a:miter lim="800000"/>
            <a:headEnd/>
            <a:tailEnd/>
          </a:ln>
          <a:effectLst/>
        </p:spPr>
      </p:pic>
      <p:sp>
        <p:nvSpPr>
          <p:cNvPr id="6" name="5 Elipse"/>
          <p:cNvSpPr/>
          <p:nvPr/>
        </p:nvSpPr>
        <p:spPr>
          <a:xfrm>
            <a:off x="857224" y="2060848"/>
            <a:ext cx="1865368" cy="156991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800" b="1" dirty="0" smtClean="0">
                <a:effectLst>
                  <a:outerShdw blurRad="38100" dist="38100" dir="2700000" algn="tl">
                    <a:srgbClr val="000000">
                      <a:alpha val="43137"/>
                    </a:srgbClr>
                  </a:outerShdw>
                </a:effectLst>
                <a:latin typeface="Arial" pitchFamily="34" charset="0"/>
                <a:cs typeface="Arial" pitchFamily="34" charset="0"/>
              </a:rPr>
              <a:t>fijos</a:t>
            </a:r>
            <a:endParaRPr lang="es-CR" sz="2800" b="1" dirty="0">
              <a:effectLst>
                <a:outerShdw blurRad="38100" dist="38100" dir="2700000" algn="tl">
                  <a:srgbClr val="000000">
                    <a:alpha val="43137"/>
                  </a:srgbClr>
                </a:outerShdw>
              </a:effectLst>
              <a:latin typeface="Arial" pitchFamily="34" charset="0"/>
              <a:cs typeface="Arial" pitchFamily="34" charset="0"/>
            </a:endParaRPr>
          </a:p>
        </p:txBody>
      </p:sp>
      <p:sp>
        <p:nvSpPr>
          <p:cNvPr id="7" name="6 Elipse"/>
          <p:cNvSpPr/>
          <p:nvPr/>
        </p:nvSpPr>
        <p:spPr>
          <a:xfrm>
            <a:off x="3714744" y="2060848"/>
            <a:ext cx="1865368" cy="15699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000" b="1" dirty="0" smtClean="0">
                <a:effectLst>
                  <a:outerShdw blurRad="38100" dist="38100" dir="2700000" algn="tl">
                    <a:srgbClr val="000000">
                      <a:alpha val="43137"/>
                    </a:srgbClr>
                  </a:outerShdw>
                </a:effectLst>
                <a:latin typeface="Arial" pitchFamily="34" charset="0"/>
                <a:cs typeface="Arial" pitchFamily="34" charset="0"/>
              </a:rPr>
              <a:t>variables</a:t>
            </a:r>
            <a:endParaRPr lang="es-CR" sz="2000" b="1" dirty="0">
              <a:effectLst>
                <a:outerShdw blurRad="38100" dist="38100" dir="2700000" algn="tl">
                  <a:srgbClr val="000000">
                    <a:alpha val="43137"/>
                  </a:srgbClr>
                </a:outerShdw>
              </a:effectLst>
              <a:latin typeface="Arial" pitchFamily="34" charset="0"/>
              <a:cs typeface="Arial" pitchFamily="34" charset="0"/>
            </a:endParaRPr>
          </a:p>
        </p:txBody>
      </p:sp>
      <p:sp>
        <p:nvSpPr>
          <p:cNvPr id="8" name="7 Elipse"/>
          <p:cNvSpPr/>
          <p:nvPr/>
        </p:nvSpPr>
        <p:spPr>
          <a:xfrm>
            <a:off x="6786578" y="2060848"/>
            <a:ext cx="1865368" cy="15699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000" b="1" dirty="0" smtClean="0">
                <a:effectLst>
                  <a:outerShdw blurRad="38100" dist="38100" dir="2700000" algn="tl">
                    <a:srgbClr val="000000">
                      <a:alpha val="43137"/>
                    </a:srgbClr>
                  </a:outerShdw>
                </a:effectLst>
                <a:latin typeface="Arial" pitchFamily="34" charset="0"/>
                <a:cs typeface="Arial" pitchFamily="34" charset="0"/>
              </a:rPr>
              <a:t>gastos</a:t>
            </a:r>
            <a:endParaRPr lang="es-CR" sz="2000" b="1" dirty="0">
              <a:effectLst>
                <a:outerShdw blurRad="38100" dist="38100" dir="2700000" algn="tl">
                  <a:srgbClr val="000000">
                    <a:alpha val="43137"/>
                  </a:srgbClr>
                </a:outerShdw>
              </a:effectLst>
              <a:latin typeface="Arial" pitchFamily="34" charset="0"/>
              <a:cs typeface="Arial" pitchFamily="34" charset="0"/>
            </a:endParaRPr>
          </a:p>
        </p:txBody>
      </p:sp>
      <p:sp>
        <p:nvSpPr>
          <p:cNvPr id="9" name="8 Más"/>
          <p:cNvSpPr/>
          <p:nvPr/>
        </p:nvSpPr>
        <p:spPr>
          <a:xfrm>
            <a:off x="2928926" y="2595771"/>
            <a:ext cx="428628" cy="500066"/>
          </a:xfrm>
          <a:prstGeom prst="mathPlus">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CR" sz="2000" b="1">
              <a:effectLst>
                <a:outerShdw blurRad="38100" dist="38100" dir="2700000" algn="tl">
                  <a:srgbClr val="000000">
                    <a:alpha val="43137"/>
                  </a:srgbClr>
                </a:outerShdw>
              </a:effectLst>
            </a:endParaRPr>
          </a:p>
        </p:txBody>
      </p:sp>
      <p:sp>
        <p:nvSpPr>
          <p:cNvPr id="10" name="9 Igual que"/>
          <p:cNvSpPr/>
          <p:nvPr/>
        </p:nvSpPr>
        <p:spPr>
          <a:xfrm>
            <a:off x="5857884" y="2630628"/>
            <a:ext cx="571504" cy="500066"/>
          </a:xfrm>
          <a:prstGeom prst="mathEqual">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CR" sz="2000" b="1">
              <a:solidFill>
                <a:schemeClr val="tx1"/>
              </a:solidFill>
              <a:effectLst>
                <a:outerShdw blurRad="38100" dist="38100" dir="2700000" algn="tl">
                  <a:srgbClr val="000000">
                    <a:alpha val="43137"/>
                  </a:srgbClr>
                </a:outerShdw>
              </a:effectLst>
            </a:endParaRPr>
          </a:p>
        </p:txBody>
      </p:sp>
      <p:sp>
        <p:nvSpPr>
          <p:cNvPr id="11" name="10 Rectángulo"/>
          <p:cNvSpPr/>
          <p:nvPr/>
        </p:nvSpPr>
        <p:spPr>
          <a:xfrm>
            <a:off x="3071802" y="3845074"/>
            <a:ext cx="142876" cy="1714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R"/>
          </a:p>
        </p:txBody>
      </p:sp>
      <p:sp>
        <p:nvSpPr>
          <p:cNvPr id="12" name="11 CuadroTexto"/>
          <p:cNvSpPr txBox="1"/>
          <p:nvPr/>
        </p:nvSpPr>
        <p:spPr>
          <a:xfrm>
            <a:off x="571472" y="3660607"/>
            <a:ext cx="2500330" cy="2308324"/>
          </a:xfrm>
          <a:prstGeom prst="rect">
            <a:avLst/>
          </a:prstGeom>
          <a:noFill/>
        </p:spPr>
        <p:txBody>
          <a:bodyPr wrap="square" rtlCol="0">
            <a:spAutoFit/>
          </a:bodyPr>
          <a:lstStyle/>
          <a:p>
            <a:pPr algn="ctr"/>
            <a:r>
              <a:rPr lang="es-CR" dirty="0" smtClean="0">
                <a:effectLst>
                  <a:outerShdw blurRad="38100" dist="38100" dir="2700000" algn="tl">
                    <a:srgbClr val="000000">
                      <a:alpha val="43137"/>
                    </a:srgbClr>
                  </a:outerShdw>
                </a:effectLst>
                <a:latin typeface="Arial" pitchFamily="34" charset="0"/>
                <a:cs typeface="Arial" pitchFamily="34" charset="0"/>
              </a:rPr>
              <a:t>Son aquellos gastos que se deben pagar periódicamente tales como agua, luz, teléfonos,</a:t>
            </a:r>
          </a:p>
          <a:p>
            <a:pPr algn="ctr"/>
            <a:r>
              <a:rPr lang="es-CR" dirty="0" smtClean="0">
                <a:effectLst>
                  <a:outerShdw blurRad="38100" dist="38100" dir="2700000" algn="tl">
                    <a:srgbClr val="000000">
                      <a:alpha val="43137"/>
                    </a:srgbClr>
                  </a:outerShdw>
                </a:effectLst>
                <a:latin typeface="Arial" pitchFamily="34" charset="0"/>
                <a:cs typeface="Arial" pitchFamily="34" charset="0"/>
              </a:rPr>
              <a:t>alimentación, alquileres o</a:t>
            </a:r>
          </a:p>
          <a:p>
            <a:pPr algn="ctr"/>
            <a:r>
              <a:rPr lang="es-CR" dirty="0" smtClean="0">
                <a:effectLst>
                  <a:outerShdw blurRad="38100" dist="38100" dir="2700000" algn="tl">
                    <a:srgbClr val="000000">
                      <a:alpha val="43137"/>
                    </a:srgbClr>
                  </a:outerShdw>
                </a:effectLst>
                <a:latin typeface="Arial" pitchFamily="34" charset="0"/>
                <a:cs typeface="Arial" pitchFamily="34" charset="0"/>
              </a:rPr>
              <a:t>gasolina</a:t>
            </a:r>
          </a:p>
        </p:txBody>
      </p:sp>
      <p:sp>
        <p:nvSpPr>
          <p:cNvPr id="14" name="13 CuadroTexto"/>
          <p:cNvSpPr txBox="1"/>
          <p:nvPr/>
        </p:nvSpPr>
        <p:spPr>
          <a:xfrm>
            <a:off x="3491880" y="3645024"/>
            <a:ext cx="2440292" cy="2308324"/>
          </a:xfrm>
          <a:prstGeom prst="rect">
            <a:avLst/>
          </a:prstGeom>
          <a:noFill/>
        </p:spPr>
        <p:txBody>
          <a:bodyPr wrap="square" rtlCol="0">
            <a:spAutoFit/>
          </a:bodyPr>
          <a:lstStyle/>
          <a:p>
            <a:pPr algn="ctr"/>
            <a:r>
              <a:rPr lang="es-CR" dirty="0" smtClean="0">
                <a:effectLst>
                  <a:outerShdw blurRad="38100" dist="38100" dir="2700000" algn="tl">
                    <a:srgbClr val="000000">
                      <a:alpha val="43137"/>
                    </a:srgbClr>
                  </a:outerShdw>
                </a:effectLst>
                <a:latin typeface="Arial" pitchFamily="34" charset="0"/>
                <a:cs typeface="Arial" pitchFamily="34" charset="0"/>
              </a:rPr>
              <a:t>Son aquellos que no son periódicos sino que responden a una situación especial  como el entretenimiento, comprar zapatos o un electrodoméstico</a:t>
            </a:r>
            <a:endParaRPr lang="es-CR" dirty="0">
              <a:effectLst>
                <a:outerShdw blurRad="38100" dist="38100" dir="2700000" algn="tl">
                  <a:srgbClr val="000000">
                    <a:alpha val="43137"/>
                  </a:srgbClr>
                </a:outerShdw>
              </a:effectLst>
              <a:latin typeface="Arial" pitchFamily="34" charset="0"/>
              <a:cs typeface="Arial" pitchFamily="34" charset="0"/>
            </a:endParaRPr>
          </a:p>
        </p:txBody>
      </p:sp>
      <p:sp>
        <p:nvSpPr>
          <p:cNvPr id="15" name="1 Título"/>
          <p:cNvSpPr txBox="1">
            <a:spLocks/>
          </p:cNvSpPr>
          <p:nvPr/>
        </p:nvSpPr>
        <p:spPr>
          <a:xfrm>
            <a:off x="4079914" y="867091"/>
            <a:ext cx="3228390" cy="61566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z="3200" i="1" dirty="0" smtClean="0">
                <a:solidFill>
                  <a:srgbClr val="002060"/>
                </a:solidFill>
                <a:latin typeface="Arial" pitchFamily="34" charset="0"/>
                <a:cs typeface="Arial" pitchFamily="34" charset="0"/>
              </a:rPr>
              <a:t>Tipos de gastos</a:t>
            </a:r>
            <a:endParaRPr lang="es-CR" sz="3200" i="1" dirty="0">
              <a:solidFill>
                <a:srgbClr val="002060"/>
              </a:solidFill>
              <a:latin typeface="Arial" pitchFamily="34" charset="0"/>
              <a:cs typeface="Arial" pitchFamily="34" charset="0"/>
            </a:endParaRPr>
          </a:p>
        </p:txBody>
      </p:sp>
      <p:pic>
        <p:nvPicPr>
          <p:cNvPr id="1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7" name="1 Título"/>
          <p:cNvSpPr>
            <a:spLocks noGrp="1"/>
          </p:cNvSpPr>
          <p:nvPr>
            <p:ph type="title"/>
          </p:nvPr>
        </p:nvSpPr>
        <p:spPr>
          <a:xfrm>
            <a:off x="323528" y="188640"/>
            <a:ext cx="8229600" cy="778098"/>
          </a:xfrm>
        </p:spPr>
        <p:txBody>
          <a:bodyPr>
            <a:normAutofit/>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pic>
        <p:nvPicPr>
          <p:cNvPr id="18" name="Picture 3" descr="E:\Respaldo Lago y Sarmiento\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0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518864" y="1628800"/>
            <a:ext cx="8229600" cy="4205064"/>
          </a:xfrm>
          <a:ln>
            <a:prstDash val="dash"/>
          </a:ln>
        </p:spPr>
        <p:style>
          <a:lnRef idx="2">
            <a:schemeClr val="accent6"/>
          </a:lnRef>
          <a:fillRef idx="1">
            <a:schemeClr val="lt1"/>
          </a:fillRef>
          <a:effectRef idx="0">
            <a:schemeClr val="accent6"/>
          </a:effectRef>
          <a:fontRef idx="minor">
            <a:schemeClr val="dk1"/>
          </a:fontRef>
        </p:style>
        <p:txBody>
          <a:bodyPr>
            <a:noAutofit/>
          </a:bodyPr>
          <a:lstStyle/>
          <a:p>
            <a:pPr marL="0" indent="0" algn="just">
              <a:buNone/>
            </a:pPr>
            <a:r>
              <a:rPr lang="es-CR" sz="2600" dirty="0" smtClean="0">
                <a:solidFill>
                  <a:srgbClr val="002060"/>
                </a:solidFill>
                <a:latin typeface="Arial" pitchFamily="34" charset="0"/>
                <a:cs typeface="Arial" pitchFamily="34" charset="0"/>
              </a:rPr>
              <a:t>En su grupo de trabajo:</a:t>
            </a:r>
          </a:p>
          <a:p>
            <a:pPr algn="just"/>
            <a:endParaRPr lang="es-CR" sz="1400" dirty="0" smtClean="0">
              <a:solidFill>
                <a:srgbClr val="002060"/>
              </a:solidFill>
              <a:latin typeface="Arial" pitchFamily="34" charset="0"/>
              <a:cs typeface="Arial" pitchFamily="34" charset="0"/>
            </a:endParaRPr>
          </a:p>
          <a:p>
            <a:pPr marL="514350" indent="-514350" algn="just">
              <a:buAutoNum type="arabicPeriod"/>
            </a:pPr>
            <a:r>
              <a:rPr lang="es-CR" sz="2600" dirty="0" smtClean="0">
                <a:solidFill>
                  <a:srgbClr val="002060"/>
                </a:solidFill>
                <a:latin typeface="Arial" pitchFamily="34" charset="0"/>
                <a:cs typeface="Arial" pitchFamily="34" charset="0"/>
              </a:rPr>
              <a:t>Una por una, cada jugadora toma una tarjeta del mazo y la coloca en el espacio del tablero correspondiente: ingresos</a:t>
            </a:r>
            <a:r>
              <a:rPr lang="es-CR" sz="2600" dirty="0">
                <a:solidFill>
                  <a:srgbClr val="002060"/>
                </a:solidFill>
                <a:latin typeface="Arial" pitchFamily="34" charset="0"/>
                <a:cs typeface="Arial" pitchFamily="34" charset="0"/>
              </a:rPr>
              <a:t>, obligaciones, gastos fijos o gastos </a:t>
            </a:r>
            <a:r>
              <a:rPr lang="es-CR" sz="2600" dirty="0" smtClean="0">
                <a:solidFill>
                  <a:srgbClr val="002060"/>
                </a:solidFill>
                <a:latin typeface="Arial" pitchFamily="34" charset="0"/>
                <a:cs typeface="Arial" pitchFamily="34" charset="0"/>
              </a:rPr>
              <a:t>variables.  </a:t>
            </a:r>
          </a:p>
          <a:p>
            <a:pPr marL="514350" indent="-514350" algn="just">
              <a:buAutoNum type="arabicPeriod"/>
            </a:pPr>
            <a:endParaRPr lang="es-CR" sz="1400" dirty="0" smtClean="0">
              <a:solidFill>
                <a:srgbClr val="002060"/>
              </a:solidFill>
              <a:latin typeface="Arial" pitchFamily="34" charset="0"/>
              <a:cs typeface="Arial" pitchFamily="34" charset="0"/>
            </a:endParaRPr>
          </a:p>
          <a:p>
            <a:pPr marL="514350" indent="-514350" algn="just">
              <a:buAutoNum type="arabicPeriod"/>
            </a:pPr>
            <a:r>
              <a:rPr lang="es-CR" sz="2600" dirty="0" smtClean="0">
                <a:solidFill>
                  <a:srgbClr val="002060"/>
                </a:solidFill>
                <a:latin typeface="Arial" pitchFamily="34" charset="0"/>
                <a:cs typeface="Arial" pitchFamily="34" charset="0"/>
              </a:rPr>
              <a:t>El grupo discutirá la decisión y si no hay claridad sobre su clasificación, se colocará en el espacio de los temas para el plenario</a:t>
            </a:r>
            <a:r>
              <a:rPr lang="es-CR" sz="2600" dirty="0">
                <a:solidFill>
                  <a:srgbClr val="002060"/>
                </a:solidFill>
                <a:latin typeface="Arial" pitchFamily="34" charset="0"/>
                <a:cs typeface="Arial" pitchFamily="34" charset="0"/>
              </a:rPr>
              <a:t>.</a:t>
            </a: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9" name="1 Título"/>
          <p:cNvSpPr>
            <a:spLocks noGrp="1"/>
          </p:cNvSpPr>
          <p:nvPr>
            <p:ph type="title"/>
          </p:nvPr>
        </p:nvSpPr>
        <p:spPr>
          <a:xfrm>
            <a:off x="-17168" y="404664"/>
            <a:ext cx="9161168" cy="720080"/>
          </a:xfrm>
        </p:spPr>
        <p:style>
          <a:lnRef idx="0">
            <a:schemeClr val="accent1"/>
          </a:lnRef>
          <a:fillRef idx="3">
            <a:schemeClr val="accent1"/>
          </a:fillRef>
          <a:effectRef idx="3">
            <a:schemeClr val="accent1"/>
          </a:effectRef>
          <a:fontRef idx="minor">
            <a:schemeClr val="lt1"/>
          </a:fontRef>
        </p:style>
        <p:txBody>
          <a:bodyPr>
            <a:normAutofit/>
          </a:bodyPr>
          <a:lstStyle/>
          <a:p>
            <a:r>
              <a:rPr lang="es-CR" sz="4000" dirty="0" smtClean="0">
                <a:solidFill>
                  <a:schemeClr val="bg1"/>
                </a:solidFill>
                <a:latin typeface="Arial Rounded MT Bold" pitchFamily="34" charset="0"/>
                <a:cs typeface="Arial" pitchFamily="34" charset="0"/>
              </a:rPr>
              <a:t>«Los secretos de Beatriz»</a:t>
            </a:r>
            <a:endParaRPr lang="es-CR" sz="4000" dirty="0">
              <a:solidFill>
                <a:schemeClr val="bg1"/>
              </a:solidFill>
              <a:latin typeface="Arial Rounded MT Bold" pitchFamily="34" charset="0"/>
              <a:cs typeface="Arial" pitchFamily="34" charset="0"/>
            </a:endParaRPr>
          </a:p>
        </p:txBody>
      </p:sp>
      <p:pic>
        <p:nvPicPr>
          <p:cNvPr id="5122" name="Picture 2" descr="http://psicologosenvenezuela.files.wordpress.com/2012/01/e2809cchismeare2809d-es-bueno-para-la-salu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5593512"/>
            <a:ext cx="1512451" cy="100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0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734888" y="548680"/>
            <a:ext cx="8229600" cy="576064"/>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Formato de presupuesto</a:t>
            </a:r>
            <a:endParaRPr lang="es-CR" sz="3200" i="1" dirty="0">
              <a:solidFill>
                <a:srgbClr val="002060"/>
              </a:solidFill>
              <a:latin typeface="Arial" pitchFamily="34" charset="0"/>
              <a:cs typeface="Arial" pitchFamily="34" charset="0"/>
            </a:endParaRPr>
          </a:p>
        </p:txBody>
      </p:sp>
      <p:sp>
        <p:nvSpPr>
          <p:cNvPr id="8" name="1 Título"/>
          <p:cNvSpPr>
            <a:spLocks noGrp="1"/>
          </p:cNvSpPr>
          <p:nvPr>
            <p:ph type="title"/>
          </p:nvPr>
        </p:nvSpPr>
        <p:spPr>
          <a:xfrm>
            <a:off x="323528" y="116632"/>
            <a:ext cx="8229600" cy="720080"/>
          </a:xfrm>
        </p:spPr>
        <p:txBody>
          <a:bodyPr>
            <a:normAutofit fontScale="90000"/>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496207046"/>
              </p:ext>
            </p:extLst>
          </p:nvPr>
        </p:nvGraphicFramePr>
        <p:xfrm>
          <a:off x="251520" y="1196750"/>
          <a:ext cx="8712968" cy="4404616"/>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3422191"/>
                <a:gridCol w="1173234"/>
                <a:gridCol w="1026580"/>
                <a:gridCol w="1030321"/>
                <a:gridCol w="1030321"/>
                <a:gridCol w="1030321"/>
              </a:tblGrid>
              <a:tr h="420672">
                <a:tc>
                  <a:txBody>
                    <a:bodyPr/>
                    <a:lstStyle/>
                    <a:p>
                      <a:pPr algn="ctr">
                        <a:lnSpc>
                          <a:spcPct val="115000"/>
                        </a:lnSpc>
                        <a:spcAft>
                          <a:spcPts val="0"/>
                        </a:spcAft>
                      </a:pPr>
                      <a:r>
                        <a:rPr lang="es-CR" sz="2000" dirty="0">
                          <a:effectLst/>
                        </a:rPr>
                        <a:t> </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gn="ctr">
                        <a:lnSpc>
                          <a:spcPct val="115000"/>
                        </a:lnSpc>
                        <a:spcAft>
                          <a:spcPts val="0"/>
                        </a:spcAft>
                      </a:pPr>
                      <a:r>
                        <a:rPr lang="es-CR" sz="2000">
                          <a:effectLst/>
                        </a:rPr>
                        <a:t>MES 1</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gn="ctr">
                        <a:lnSpc>
                          <a:spcPct val="115000"/>
                        </a:lnSpc>
                        <a:spcAft>
                          <a:spcPts val="0"/>
                        </a:spcAft>
                      </a:pPr>
                      <a:r>
                        <a:rPr lang="es-CR" sz="2000" dirty="0">
                          <a:effectLst/>
                        </a:rPr>
                        <a:t>MES 2 </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gn="ctr">
                        <a:lnSpc>
                          <a:spcPct val="115000"/>
                        </a:lnSpc>
                        <a:spcAft>
                          <a:spcPts val="0"/>
                        </a:spcAft>
                      </a:pPr>
                      <a:r>
                        <a:rPr lang="es-CR" sz="2000" dirty="0">
                          <a:effectLst/>
                        </a:rPr>
                        <a:t>MES 3</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marL="0" algn="ctr" defTabSz="914400" rtl="0" eaLnBrk="1" latinLnBrk="0" hangingPunct="1">
                        <a:lnSpc>
                          <a:spcPct val="115000"/>
                        </a:lnSpc>
                        <a:spcAft>
                          <a:spcPts val="0"/>
                        </a:spcAft>
                      </a:pPr>
                      <a:r>
                        <a:rPr lang="es-CR" sz="2000" b="1" kern="1200" dirty="0" smtClean="0">
                          <a:solidFill>
                            <a:schemeClr val="lt1"/>
                          </a:solidFill>
                          <a:effectLst/>
                          <a:latin typeface="+mn-lt"/>
                          <a:ea typeface="+mn-ea"/>
                          <a:cs typeface="+mn-cs"/>
                        </a:rPr>
                        <a:t>MES 4</a:t>
                      </a:r>
                      <a:endParaRPr lang="es-CR" sz="2000" b="1" kern="1200" dirty="0">
                        <a:solidFill>
                          <a:schemeClr val="lt1"/>
                        </a:solidFill>
                        <a:effectLst/>
                        <a:latin typeface="+mn-lt"/>
                        <a:ea typeface="+mn-ea"/>
                        <a:cs typeface="+mn-cs"/>
                      </a:endParaRPr>
                    </a:p>
                  </a:txBody>
                  <a:tcPr marL="38612" marR="38612" marT="15445" marB="15445" anchor="ctr"/>
                </a:tc>
                <a:tc>
                  <a:txBody>
                    <a:bodyPr/>
                    <a:lstStyle/>
                    <a:p>
                      <a:pPr marL="0" algn="ctr" defTabSz="914400" rtl="0" eaLnBrk="1" latinLnBrk="0" hangingPunct="1">
                        <a:lnSpc>
                          <a:spcPct val="115000"/>
                        </a:lnSpc>
                        <a:spcAft>
                          <a:spcPts val="0"/>
                        </a:spcAft>
                      </a:pPr>
                      <a:r>
                        <a:rPr lang="es-CR" sz="2000" b="1" kern="1200" dirty="0" smtClean="0">
                          <a:solidFill>
                            <a:schemeClr val="lt1"/>
                          </a:solidFill>
                          <a:effectLst/>
                          <a:latin typeface="+mn-lt"/>
                          <a:ea typeface="+mn-ea"/>
                          <a:cs typeface="+mn-cs"/>
                        </a:rPr>
                        <a:t>MES 5</a:t>
                      </a:r>
                      <a:endParaRPr lang="es-CR" sz="2000" b="1" kern="1200" dirty="0">
                        <a:solidFill>
                          <a:schemeClr val="lt1"/>
                        </a:solidFill>
                        <a:effectLst/>
                        <a:latin typeface="+mn-lt"/>
                        <a:ea typeface="+mn-ea"/>
                        <a:cs typeface="+mn-cs"/>
                      </a:endParaRPr>
                    </a:p>
                  </a:txBody>
                  <a:tcPr marL="38612" marR="38612" marT="15445" marB="15445" anchor="ctr"/>
                </a:tc>
              </a:tr>
              <a:tr h="497993">
                <a:tc>
                  <a:txBody>
                    <a:bodyPr/>
                    <a:lstStyle/>
                    <a:p>
                      <a:pPr>
                        <a:lnSpc>
                          <a:spcPct val="115000"/>
                        </a:lnSpc>
                        <a:spcAft>
                          <a:spcPts val="0"/>
                        </a:spcAft>
                      </a:pPr>
                      <a:r>
                        <a:rPr lang="es-CR" sz="2000" dirty="0">
                          <a:effectLst/>
                        </a:rPr>
                        <a:t>Sueldo</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r>
              <a:tr h="497993">
                <a:tc>
                  <a:txBody>
                    <a:bodyPr/>
                    <a:lstStyle/>
                    <a:p>
                      <a:pPr>
                        <a:lnSpc>
                          <a:spcPct val="115000"/>
                        </a:lnSpc>
                        <a:spcAft>
                          <a:spcPts val="0"/>
                        </a:spcAft>
                      </a:pPr>
                      <a:r>
                        <a:rPr lang="es-CR" sz="2000" dirty="0">
                          <a:effectLst/>
                        </a:rPr>
                        <a:t>Negocios</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r>
              <a:tr h="497993">
                <a:tc>
                  <a:txBody>
                    <a:bodyPr/>
                    <a:lstStyle/>
                    <a:p>
                      <a:pPr>
                        <a:lnSpc>
                          <a:spcPct val="115000"/>
                        </a:lnSpc>
                        <a:spcAft>
                          <a:spcPts val="0"/>
                        </a:spcAft>
                      </a:pPr>
                      <a:r>
                        <a:rPr lang="es-CR" sz="2000" dirty="0" smtClean="0">
                          <a:effectLst/>
                        </a:rPr>
                        <a:t>Inversiones</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r>
              <a:tr h="497993">
                <a:tc>
                  <a:txBody>
                    <a:bodyPr/>
                    <a:lstStyle/>
                    <a:p>
                      <a:pPr>
                        <a:lnSpc>
                          <a:spcPct val="115000"/>
                        </a:lnSpc>
                        <a:spcAft>
                          <a:spcPts val="0"/>
                        </a:spcAft>
                      </a:pPr>
                      <a:r>
                        <a:rPr lang="es-CR" sz="2000" dirty="0" smtClean="0">
                          <a:effectLst/>
                        </a:rPr>
                        <a:t>Otros ingresos</a:t>
                      </a:r>
                      <a:endParaRPr lang="es-CR" sz="20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dirty="0">
                        <a:solidFill>
                          <a:schemeClr val="tx1"/>
                        </a:solidFill>
                        <a:effectLst/>
                        <a:latin typeface="Calibri"/>
                        <a:ea typeface="Times New Roman"/>
                        <a:cs typeface="Times New Roman"/>
                      </a:endParaRPr>
                    </a:p>
                  </a:txBody>
                  <a:tcPr marL="38612" marR="38612" marT="15445" marB="15445" anchor="ctr"/>
                </a:tc>
              </a:tr>
              <a:tr h="497993">
                <a:tc>
                  <a:txBody>
                    <a:bodyPr/>
                    <a:lstStyle/>
                    <a:p>
                      <a:pPr>
                        <a:lnSpc>
                          <a:spcPct val="115000"/>
                        </a:lnSpc>
                        <a:spcAft>
                          <a:spcPts val="0"/>
                        </a:spcAft>
                      </a:pPr>
                      <a:r>
                        <a:rPr lang="es-CR" sz="2000" dirty="0">
                          <a:solidFill>
                            <a:schemeClr val="tx1"/>
                          </a:solidFill>
                          <a:effectLst/>
                        </a:rPr>
                        <a:t>TOTAL INGRESOS</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dirty="0">
                          <a:effectLst/>
                        </a:rPr>
                        <a:t> </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r>
              <a:tr h="497993">
                <a:tc>
                  <a:txBody>
                    <a:bodyPr/>
                    <a:lstStyle/>
                    <a:p>
                      <a:pPr>
                        <a:lnSpc>
                          <a:spcPct val="115000"/>
                        </a:lnSpc>
                        <a:spcAft>
                          <a:spcPts val="0"/>
                        </a:spcAft>
                      </a:pPr>
                      <a:r>
                        <a:rPr lang="es-CR" sz="2000" dirty="0">
                          <a:effectLst/>
                        </a:rPr>
                        <a:t>   Cuotas de Préstamos</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r>
              <a:tr h="497993">
                <a:tc>
                  <a:txBody>
                    <a:bodyPr/>
                    <a:lstStyle/>
                    <a:p>
                      <a:pPr>
                        <a:lnSpc>
                          <a:spcPct val="115000"/>
                        </a:lnSpc>
                        <a:spcAft>
                          <a:spcPts val="0"/>
                        </a:spcAft>
                      </a:pPr>
                      <a:r>
                        <a:rPr lang="es-CR" sz="2000" dirty="0">
                          <a:effectLst/>
                        </a:rPr>
                        <a:t>   Cuotas de compras a crédito</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dirty="0">
                          <a:effectLst/>
                        </a:rPr>
                        <a:t> </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a:effectLst/>
                        </a:rPr>
                        <a:t> </a:t>
                      </a: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2000" dirty="0">
                          <a:effectLst/>
                        </a:rPr>
                        <a:t> </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dirty="0">
                        <a:solidFill>
                          <a:schemeClr val="tx1"/>
                        </a:solidFill>
                        <a:effectLst/>
                        <a:latin typeface="Calibri"/>
                        <a:ea typeface="Times New Roman"/>
                        <a:cs typeface="Times New Roman"/>
                      </a:endParaRPr>
                    </a:p>
                  </a:txBody>
                  <a:tcPr marL="38612" marR="38612" marT="15445" marB="15445" anchor="ctr"/>
                </a:tc>
              </a:tr>
              <a:tr h="497993">
                <a:tc>
                  <a:txBody>
                    <a:bodyPr/>
                    <a:lstStyle/>
                    <a:p>
                      <a:pPr>
                        <a:lnSpc>
                          <a:spcPct val="115000"/>
                        </a:lnSpc>
                        <a:spcAft>
                          <a:spcPts val="0"/>
                        </a:spcAft>
                      </a:pPr>
                      <a:r>
                        <a:rPr lang="es-CR" sz="2400" dirty="0" smtClean="0">
                          <a:solidFill>
                            <a:schemeClr val="tx1"/>
                          </a:solidFill>
                          <a:effectLst/>
                          <a:latin typeface="Calibri"/>
                          <a:ea typeface="Times New Roman"/>
                          <a:cs typeface="Times New Roman"/>
                        </a:rPr>
                        <a:t>Total de obligaciones</a:t>
                      </a: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2400" dirty="0">
                        <a:solidFill>
                          <a:schemeClr val="tx1"/>
                        </a:solidFill>
                        <a:effectLst/>
                        <a:latin typeface="Calibri"/>
                        <a:ea typeface="Times New Roman"/>
                        <a:cs typeface="Times New Roman"/>
                      </a:endParaRPr>
                    </a:p>
                  </a:txBody>
                  <a:tcPr marL="38612" marR="38612" marT="15445" marB="15445" anchor="ctr"/>
                </a:tc>
              </a:tr>
            </a:tbl>
          </a:graphicData>
        </a:graphic>
      </p:graphicFrame>
    </p:spTree>
    <p:extLst>
      <p:ext uri="{BB962C8B-B14F-4D97-AF65-F5344CB8AC3E}">
        <p14:creationId xmlns:p14="http://schemas.microsoft.com/office/powerpoint/2010/main" val="312955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590872" y="548680"/>
            <a:ext cx="8229600" cy="576064"/>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Formato de presupuesto</a:t>
            </a:r>
            <a:endParaRPr lang="es-CR" sz="3200" i="1" dirty="0">
              <a:solidFill>
                <a:srgbClr val="002060"/>
              </a:solidFill>
              <a:latin typeface="Arial" pitchFamily="34" charset="0"/>
              <a:cs typeface="Arial" pitchFamily="34" charset="0"/>
            </a:endParaRPr>
          </a:p>
        </p:txBody>
      </p:sp>
      <p:sp>
        <p:nvSpPr>
          <p:cNvPr id="8" name="1 Título"/>
          <p:cNvSpPr>
            <a:spLocks noGrp="1"/>
          </p:cNvSpPr>
          <p:nvPr>
            <p:ph type="title"/>
          </p:nvPr>
        </p:nvSpPr>
        <p:spPr>
          <a:xfrm>
            <a:off x="323528" y="116632"/>
            <a:ext cx="8229600" cy="720080"/>
          </a:xfrm>
        </p:spPr>
        <p:txBody>
          <a:bodyPr>
            <a:normAutofit fontScale="90000"/>
          </a:bodyPr>
          <a:lstStyle/>
          <a:p>
            <a:pPr algn="l"/>
            <a:r>
              <a:rPr lang="es-CR" dirty="0" smtClean="0">
                <a:solidFill>
                  <a:srgbClr val="CC0000"/>
                </a:solidFill>
                <a:latin typeface="Arial Rounded MT Bold" pitchFamily="34" charset="0"/>
                <a:cs typeface="Arial" pitchFamily="34" charset="0"/>
              </a:rPr>
              <a:t>2. Presupuesto</a:t>
            </a:r>
            <a:endParaRPr lang="es-CR" dirty="0">
              <a:solidFill>
                <a:srgbClr val="CC0000"/>
              </a:solidFill>
              <a:latin typeface="Arial Rounded MT Bold"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669463369"/>
              </p:ext>
            </p:extLst>
          </p:nvPr>
        </p:nvGraphicFramePr>
        <p:xfrm>
          <a:off x="325058" y="1124751"/>
          <a:ext cx="8495412" cy="554172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3841923"/>
                <a:gridCol w="1083689"/>
                <a:gridCol w="892450"/>
                <a:gridCol w="892450"/>
                <a:gridCol w="892450"/>
                <a:gridCol w="892450"/>
              </a:tblGrid>
              <a:tr h="296581">
                <a:tc>
                  <a:txBody>
                    <a:bodyPr/>
                    <a:lstStyle/>
                    <a:p>
                      <a:pPr algn="ctr">
                        <a:lnSpc>
                          <a:spcPct val="115000"/>
                        </a:lnSpc>
                        <a:spcAft>
                          <a:spcPts val="0"/>
                        </a:spcAft>
                      </a:pPr>
                      <a:r>
                        <a:rPr lang="es-CR" sz="1800" dirty="0">
                          <a:effectLst/>
                        </a:rPr>
                        <a:t> </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gn="ctr">
                        <a:lnSpc>
                          <a:spcPct val="115000"/>
                        </a:lnSpc>
                        <a:spcAft>
                          <a:spcPts val="0"/>
                        </a:spcAft>
                      </a:pPr>
                      <a:r>
                        <a:rPr lang="es-CR" sz="1800" dirty="0">
                          <a:effectLst/>
                        </a:rPr>
                        <a:t>MES 1</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gn="ctr">
                        <a:lnSpc>
                          <a:spcPct val="115000"/>
                        </a:lnSpc>
                        <a:spcAft>
                          <a:spcPts val="0"/>
                        </a:spcAft>
                      </a:pPr>
                      <a:r>
                        <a:rPr lang="es-CR" sz="1800" dirty="0">
                          <a:effectLst/>
                        </a:rPr>
                        <a:t>MES 2 </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gn="ctr">
                        <a:lnSpc>
                          <a:spcPct val="115000"/>
                        </a:lnSpc>
                        <a:spcAft>
                          <a:spcPts val="0"/>
                        </a:spcAft>
                      </a:pPr>
                      <a:r>
                        <a:rPr lang="es-CR" sz="1800" dirty="0">
                          <a:effectLst/>
                        </a:rPr>
                        <a:t>MES 3</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gn="ctr">
                        <a:lnSpc>
                          <a:spcPct val="115000"/>
                        </a:lnSpc>
                        <a:spcAft>
                          <a:spcPts val="0"/>
                        </a:spcAft>
                      </a:pPr>
                      <a:r>
                        <a:rPr lang="es-CR" sz="1800" kern="1200" dirty="0" smtClean="0">
                          <a:effectLst/>
                        </a:rPr>
                        <a:t>MES 4</a:t>
                      </a:r>
                      <a:endParaRPr lang="es-CR" sz="1800" b="1" kern="1200" dirty="0">
                        <a:solidFill>
                          <a:schemeClr val="tx1"/>
                        </a:solidFill>
                        <a:effectLst/>
                        <a:latin typeface="+mn-lt"/>
                        <a:ea typeface="+mn-ea"/>
                        <a:cs typeface="+mn-cs"/>
                      </a:endParaRPr>
                    </a:p>
                  </a:txBody>
                  <a:tcPr marL="38612" marR="38612" marT="15445" marB="15445" anchor="ctr"/>
                </a:tc>
                <a:tc>
                  <a:txBody>
                    <a:bodyPr/>
                    <a:lstStyle/>
                    <a:p>
                      <a:pPr algn="ctr">
                        <a:lnSpc>
                          <a:spcPct val="115000"/>
                        </a:lnSpc>
                        <a:spcAft>
                          <a:spcPts val="0"/>
                        </a:spcAft>
                      </a:pPr>
                      <a:r>
                        <a:rPr lang="es-CR" sz="1800" kern="1200" dirty="0" smtClean="0">
                          <a:effectLst/>
                        </a:rPr>
                        <a:t>MES 5</a:t>
                      </a:r>
                      <a:endParaRPr lang="es-CR" sz="1800" b="1" kern="1200" dirty="0">
                        <a:solidFill>
                          <a:schemeClr val="tx1"/>
                        </a:solidFill>
                        <a:effectLst/>
                        <a:latin typeface="+mn-lt"/>
                        <a:ea typeface="+mn-ea"/>
                        <a:cs typeface="+mn-cs"/>
                      </a:endParaRPr>
                    </a:p>
                  </a:txBody>
                  <a:tcPr marL="38612" marR="38612" marT="15445" marB="15445" anchor="ctr"/>
                </a:tc>
              </a:tr>
              <a:tr h="345068">
                <a:tc>
                  <a:txBody>
                    <a:bodyPr/>
                    <a:lstStyle/>
                    <a:p>
                      <a:pPr>
                        <a:lnSpc>
                          <a:spcPct val="115000"/>
                        </a:lnSpc>
                        <a:spcAft>
                          <a:spcPts val="0"/>
                        </a:spcAft>
                      </a:pPr>
                      <a:r>
                        <a:rPr lang="es-CR" sz="1800" dirty="0">
                          <a:effectLst/>
                        </a:rPr>
                        <a:t>   Alquiler de casa</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Alimentación</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dirty="0">
                          <a:effectLst/>
                        </a:rPr>
                        <a:t> </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a:t>
                      </a:r>
                      <a:r>
                        <a:rPr lang="es-CR" sz="1800" dirty="0" smtClean="0">
                          <a:effectLst/>
                        </a:rPr>
                        <a:t>Servicios</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a:t>
                      </a:r>
                      <a:r>
                        <a:rPr lang="es-CR" sz="1800" dirty="0" smtClean="0">
                          <a:effectLst/>
                        </a:rPr>
                        <a:t>Educación</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a:t>
                      </a:r>
                      <a:r>
                        <a:rPr lang="es-CR" sz="1800" dirty="0" smtClean="0">
                          <a:effectLst/>
                        </a:rPr>
                        <a:t>Transporte</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Otros gastos fijos</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pPr>
                      <a:endParaRPr lang="es-CR" sz="1800" dirty="0">
                        <a:solidFill>
                          <a:schemeClr val="tx1"/>
                        </a:solidFill>
                        <a:effectLst/>
                        <a:latin typeface="Calibri"/>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smtClean="0">
                          <a:solidFill>
                            <a:schemeClr val="tx1"/>
                          </a:solidFill>
                          <a:effectLst/>
                        </a:rPr>
                        <a:t>Total de gastos </a:t>
                      </a:r>
                      <a:r>
                        <a:rPr lang="es-CR" sz="1800" dirty="0">
                          <a:solidFill>
                            <a:schemeClr val="tx1"/>
                          </a:solidFill>
                          <a:effectLst/>
                        </a:rPr>
                        <a:t>variables</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a:t>
                      </a:r>
                      <a:r>
                        <a:rPr lang="es-CR" sz="1800" dirty="0" smtClean="0">
                          <a:effectLst/>
                        </a:rPr>
                        <a:t>Salud</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Vestido</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Recreación y esparcimiento</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Reparaciones – remodelaciones </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effectLst/>
                        </a:rPr>
                        <a:t>   Otros gastos variables </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pPr>
                      <a:endParaRPr lang="es-CR" sz="1800">
                        <a:solidFill>
                          <a:schemeClr val="tx1"/>
                        </a:solidFill>
                        <a:effectLst/>
                        <a:latin typeface="Calibri"/>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smtClean="0">
                          <a:solidFill>
                            <a:schemeClr val="tx1"/>
                          </a:solidFill>
                          <a:effectLst/>
                          <a:latin typeface="Calibri"/>
                          <a:ea typeface="Times New Roman"/>
                          <a:cs typeface="Times New Roman"/>
                        </a:rPr>
                        <a:t>Total de gastos variables</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dirty="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solidFill>
                            <a:schemeClr val="tx1"/>
                          </a:solidFill>
                          <a:effectLst/>
                        </a:rPr>
                        <a:t>TOTAL </a:t>
                      </a:r>
                      <a:r>
                        <a:rPr lang="es-CR" sz="1800" dirty="0" smtClean="0">
                          <a:solidFill>
                            <a:schemeClr val="tx1"/>
                          </a:solidFill>
                          <a:effectLst/>
                        </a:rPr>
                        <a:t>GASTOS</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a:solidFill>
                          <a:schemeClr val="tx1"/>
                        </a:solidFill>
                        <a:effectLst/>
                        <a:latin typeface="Calibri"/>
                        <a:ea typeface="Times New Roman"/>
                        <a:cs typeface="Times New Roman"/>
                      </a:endParaRPr>
                    </a:p>
                  </a:txBody>
                  <a:tcPr marL="38612" marR="38612" marT="15445" marB="15445" anchor="ctr"/>
                </a:tc>
              </a:tr>
              <a:tr h="345068">
                <a:tc>
                  <a:txBody>
                    <a:bodyPr/>
                    <a:lstStyle/>
                    <a:p>
                      <a:pPr>
                        <a:lnSpc>
                          <a:spcPct val="115000"/>
                        </a:lnSpc>
                        <a:spcAft>
                          <a:spcPts val="0"/>
                        </a:spcAft>
                      </a:pPr>
                      <a:r>
                        <a:rPr lang="es-CR" sz="1800" dirty="0">
                          <a:solidFill>
                            <a:schemeClr val="tx1"/>
                          </a:solidFill>
                          <a:effectLst/>
                        </a:rPr>
                        <a:t>SUPERAVIT / DEFICIT (disponible)</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a:effectLst/>
                        </a:rPr>
                        <a:t> </a:t>
                      </a:r>
                      <a:endParaRPr lang="es-CR" sz="180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r>
                        <a:rPr lang="es-CR" sz="1800" dirty="0">
                          <a:effectLst/>
                        </a:rPr>
                        <a:t> </a:t>
                      </a: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dirty="0">
                        <a:solidFill>
                          <a:schemeClr val="tx1"/>
                        </a:solidFill>
                        <a:effectLst/>
                        <a:latin typeface="Calibri"/>
                        <a:ea typeface="Times New Roman"/>
                        <a:cs typeface="Times New Roman"/>
                      </a:endParaRPr>
                    </a:p>
                  </a:txBody>
                  <a:tcPr marL="38612" marR="38612" marT="15445" marB="15445" anchor="ctr"/>
                </a:tc>
                <a:tc>
                  <a:txBody>
                    <a:bodyPr/>
                    <a:lstStyle/>
                    <a:p>
                      <a:pPr>
                        <a:lnSpc>
                          <a:spcPct val="115000"/>
                        </a:lnSpc>
                        <a:spcAft>
                          <a:spcPts val="0"/>
                        </a:spcAft>
                      </a:pPr>
                      <a:endParaRPr lang="es-CR" sz="1800" dirty="0">
                        <a:solidFill>
                          <a:schemeClr val="tx1"/>
                        </a:solidFill>
                        <a:effectLst/>
                        <a:latin typeface="Calibri"/>
                        <a:ea typeface="Times New Roman"/>
                        <a:cs typeface="Times New Roman"/>
                      </a:endParaRPr>
                    </a:p>
                  </a:txBody>
                  <a:tcPr marL="38612" marR="38612" marT="15445" marB="15445" anchor="ctr"/>
                </a:tc>
              </a:tr>
            </a:tbl>
          </a:graphicData>
        </a:graphic>
      </p:graphicFrame>
    </p:spTree>
    <p:extLst>
      <p:ext uri="{BB962C8B-B14F-4D97-AF65-F5344CB8AC3E}">
        <p14:creationId xmlns:p14="http://schemas.microsoft.com/office/powerpoint/2010/main" val="278258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9" name="1 Título"/>
          <p:cNvSpPr txBox="1">
            <a:spLocks/>
          </p:cNvSpPr>
          <p:nvPr/>
        </p:nvSpPr>
        <p:spPr>
          <a:xfrm>
            <a:off x="0" y="476672"/>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«Presupuesto de Beatriz»</a:t>
            </a:r>
            <a:endParaRPr lang="es-CR" sz="4000" dirty="0">
              <a:solidFill>
                <a:schemeClr val="bg1"/>
              </a:solidFill>
              <a:latin typeface="Arial Rounded MT Bold" pitchFamily="34" charset="0"/>
              <a:cs typeface="Arial" pitchFamily="34" charset="0"/>
            </a:endParaRPr>
          </a:p>
        </p:txBody>
      </p:sp>
      <p:sp>
        <p:nvSpPr>
          <p:cNvPr id="10" name="3 Marcador de contenido"/>
          <p:cNvSpPr txBox="1">
            <a:spLocks/>
          </p:cNvSpPr>
          <p:nvPr/>
        </p:nvSpPr>
        <p:spPr>
          <a:xfrm>
            <a:off x="424588" y="1772816"/>
            <a:ext cx="8229600" cy="2448272"/>
          </a:xfrm>
          <a:prstGeom prst="rect">
            <a:avLst/>
          </a:prstGeom>
          <a:ln w="25400" cap="flat" cmpd="sng" algn="ctr">
            <a:solidFill>
              <a:schemeClr val="accent6"/>
            </a:solidFill>
            <a:prstDash val="dash"/>
          </a:ln>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just">
              <a:buFont typeface="Arial" pitchFamily="34" charset="0"/>
              <a:buNone/>
            </a:pPr>
            <a:r>
              <a:rPr lang="es-CR" sz="2600" dirty="0" smtClean="0">
                <a:solidFill>
                  <a:srgbClr val="002060"/>
                </a:solidFill>
                <a:latin typeface="Arial" pitchFamily="34" charset="0"/>
                <a:cs typeface="Arial" pitchFamily="34" charset="0"/>
              </a:rPr>
              <a:t>En su grupo de trabajo:</a:t>
            </a:r>
          </a:p>
          <a:p>
            <a:pPr algn="just"/>
            <a:endParaRPr lang="es-CR" sz="1400" dirty="0" smtClean="0">
              <a:solidFill>
                <a:srgbClr val="002060"/>
              </a:solidFill>
              <a:latin typeface="Arial" pitchFamily="34" charset="0"/>
              <a:cs typeface="Arial" pitchFamily="34" charset="0"/>
            </a:endParaRPr>
          </a:p>
          <a:p>
            <a:pPr marL="0" indent="0" algn="just">
              <a:buNone/>
            </a:pPr>
            <a:r>
              <a:rPr lang="es-CR" sz="2600" dirty="0">
                <a:solidFill>
                  <a:srgbClr val="002060"/>
                </a:solidFill>
                <a:latin typeface="Arial" pitchFamily="34" charset="0"/>
                <a:cs typeface="Arial" pitchFamily="34" charset="0"/>
              </a:rPr>
              <a:t>Retomando los datos de la </a:t>
            </a:r>
            <a:r>
              <a:rPr lang="es-CR" sz="2600" dirty="0" smtClean="0">
                <a:solidFill>
                  <a:srgbClr val="002060"/>
                </a:solidFill>
                <a:latin typeface="Arial" pitchFamily="34" charset="0"/>
                <a:cs typeface="Arial" pitchFamily="34" charset="0"/>
              </a:rPr>
              <a:t>tarjetas del </a:t>
            </a:r>
            <a:r>
              <a:rPr lang="es-CR" sz="2600" dirty="0">
                <a:solidFill>
                  <a:srgbClr val="002060"/>
                </a:solidFill>
                <a:latin typeface="Arial" pitchFamily="34" charset="0"/>
                <a:cs typeface="Arial" pitchFamily="34" charset="0"/>
              </a:rPr>
              <a:t>juego del presupuesto, </a:t>
            </a:r>
            <a:r>
              <a:rPr lang="es-CR" sz="2600" dirty="0" smtClean="0">
                <a:solidFill>
                  <a:srgbClr val="002060"/>
                </a:solidFill>
                <a:latin typeface="Arial" pitchFamily="34" charset="0"/>
                <a:cs typeface="Arial" pitchFamily="34" charset="0"/>
              </a:rPr>
              <a:t>deben elaborar </a:t>
            </a:r>
            <a:r>
              <a:rPr lang="es-CR" sz="2600" dirty="0">
                <a:solidFill>
                  <a:srgbClr val="002060"/>
                </a:solidFill>
                <a:latin typeface="Arial" pitchFamily="34" charset="0"/>
                <a:cs typeface="Arial" pitchFamily="34" charset="0"/>
              </a:rPr>
              <a:t>el presupuesto de la familia de Beatriz para 5 meses, </a:t>
            </a:r>
            <a:r>
              <a:rPr lang="es-CR" sz="2600" dirty="0" smtClean="0">
                <a:solidFill>
                  <a:srgbClr val="002060"/>
                </a:solidFill>
                <a:latin typeface="Arial" pitchFamily="34" charset="0"/>
                <a:cs typeface="Arial" pitchFamily="34" charset="0"/>
              </a:rPr>
              <a:t>iniciando en el mes en curso.</a:t>
            </a:r>
            <a:endParaRPr lang="es-CR" sz="2600" dirty="0">
              <a:solidFill>
                <a:srgbClr val="002060"/>
              </a:solidFill>
              <a:latin typeface="Arial" pitchFamily="34" charset="0"/>
              <a:cs typeface="Arial" pitchFamily="34" charset="0"/>
            </a:endParaRPr>
          </a:p>
        </p:txBody>
      </p:sp>
      <p:pic>
        <p:nvPicPr>
          <p:cNvPr id="4098" name="Picture 2" descr="http://us.123rf.com/400wm/400/400/logos/logos1108/logos110806587/10374862-mujer-de-negocios-bella-calculo-de-impuestos-y-presupuesto-financier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548" t="2642"/>
          <a:stretch/>
        </p:blipFill>
        <p:spPr bwMode="auto">
          <a:xfrm>
            <a:off x="3506086" y="4581128"/>
            <a:ext cx="2066603" cy="17871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1.bp.blogspot.com/-Gch1ckg_8bg/T51zxd9qpRI/AAAAAAAABKo/Utv-kHRGNVs/s1600/tendeder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0000"/>
          <a:stretch/>
        </p:blipFill>
        <p:spPr bwMode="auto">
          <a:xfrm>
            <a:off x="286277" y="4581128"/>
            <a:ext cx="722573" cy="108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2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116632"/>
            <a:ext cx="8229600" cy="1008112"/>
          </a:xfrm>
        </p:spPr>
        <p:txBody>
          <a:bodyPr/>
          <a:lstStyle/>
          <a:p>
            <a:r>
              <a:rPr lang="es-CR" dirty="0" smtClean="0">
                <a:solidFill>
                  <a:srgbClr val="CC0000"/>
                </a:solidFill>
                <a:latin typeface="Arial Rounded MT Bold" pitchFamily="34" charset="0"/>
                <a:cs typeface="Arial" pitchFamily="34" charset="0"/>
              </a:rPr>
              <a:t>Objetivos del taller</a:t>
            </a:r>
            <a:endParaRPr lang="es-CR" dirty="0">
              <a:solidFill>
                <a:srgbClr val="CC0000"/>
              </a:solidFill>
              <a:latin typeface="Arial Rounded MT Bold" pitchFamily="34" charset="0"/>
              <a:cs typeface="Arial" pitchFamily="34" charset="0"/>
            </a:endParaRPr>
          </a:p>
        </p:txBody>
      </p:sp>
      <p:sp>
        <p:nvSpPr>
          <p:cNvPr id="3" name="2 Marcador de contenido"/>
          <p:cNvSpPr>
            <a:spLocks noGrp="1"/>
          </p:cNvSpPr>
          <p:nvPr>
            <p:ph idx="1"/>
          </p:nvPr>
        </p:nvSpPr>
        <p:spPr>
          <a:xfrm>
            <a:off x="899592" y="1340768"/>
            <a:ext cx="6696744" cy="4277072"/>
          </a:xfrm>
          <a:ln>
            <a:prstDash val="dash"/>
          </a:ln>
        </p:spPr>
        <p:style>
          <a:lnRef idx="2">
            <a:schemeClr val="accent6"/>
          </a:lnRef>
          <a:fillRef idx="1">
            <a:schemeClr val="lt1"/>
          </a:fillRef>
          <a:effectRef idx="0">
            <a:schemeClr val="accent6"/>
          </a:effectRef>
          <a:fontRef idx="minor">
            <a:schemeClr val="dk1"/>
          </a:fontRef>
        </p:style>
        <p:txBody>
          <a:bodyPr>
            <a:normAutofit lnSpcReduction="10000"/>
          </a:bodyPr>
          <a:lstStyle/>
          <a:p>
            <a:pPr marL="0" indent="0" algn="just" fontAlgn="base">
              <a:buNone/>
            </a:pPr>
            <a:r>
              <a:rPr lang="es-ES_tradnl" sz="2700" dirty="0">
                <a:solidFill>
                  <a:schemeClr val="tx2"/>
                </a:solidFill>
                <a:latin typeface="Arial" pitchFamily="34" charset="0"/>
                <a:ea typeface="Times New Roman"/>
                <a:cs typeface="Arial" pitchFamily="34" charset="0"/>
              </a:rPr>
              <a:t>Al finalizar el programa de capacitación las educadoras:</a:t>
            </a:r>
            <a:endParaRPr lang="es-CR" sz="2700" dirty="0">
              <a:solidFill>
                <a:schemeClr val="tx2"/>
              </a:solidFill>
              <a:latin typeface="Arial" pitchFamily="34" charset="0"/>
              <a:ea typeface="Times New Roman"/>
              <a:cs typeface="Arial" pitchFamily="34" charset="0"/>
            </a:endParaRPr>
          </a:p>
          <a:p>
            <a:pPr marL="0" indent="0" algn="just" fontAlgn="base">
              <a:buNone/>
            </a:pPr>
            <a:endParaRPr lang="es-CR" sz="2700" dirty="0">
              <a:solidFill>
                <a:schemeClr val="tx2"/>
              </a:solidFill>
              <a:latin typeface="Arial" pitchFamily="34" charset="0"/>
              <a:ea typeface="Times New Roman"/>
              <a:cs typeface="Arial" pitchFamily="34" charset="0"/>
            </a:endParaRPr>
          </a:p>
          <a:p>
            <a:pPr lvl="0" algn="just" fontAlgn="base">
              <a:buFont typeface="+mj-lt"/>
              <a:buAutoNum type="arabicPeriod"/>
            </a:pPr>
            <a:r>
              <a:rPr lang="es-ES_tradnl" sz="2700" dirty="0">
                <a:solidFill>
                  <a:schemeClr val="tx2"/>
                </a:solidFill>
                <a:latin typeface="Arial" pitchFamily="34" charset="0"/>
                <a:ea typeface="Times New Roman"/>
                <a:cs typeface="Arial" pitchFamily="34" charset="0"/>
              </a:rPr>
              <a:t>Se habrán comprometido con su propio mejoramiento en el ámbito </a:t>
            </a:r>
            <a:r>
              <a:rPr lang="es-ES_tradnl" sz="2700" dirty="0" smtClean="0">
                <a:solidFill>
                  <a:schemeClr val="tx2"/>
                </a:solidFill>
                <a:latin typeface="Arial" pitchFamily="34" charset="0"/>
                <a:ea typeface="Times New Roman"/>
                <a:cs typeface="Arial" pitchFamily="34" charset="0"/>
              </a:rPr>
              <a:t>financiero.</a:t>
            </a:r>
            <a:endParaRPr lang="es-ES_tradnl" sz="2700" dirty="0">
              <a:solidFill>
                <a:schemeClr val="tx2"/>
              </a:solidFill>
              <a:latin typeface="Arial" pitchFamily="34" charset="0"/>
              <a:ea typeface="Times New Roman"/>
              <a:cs typeface="Arial" pitchFamily="34" charset="0"/>
            </a:endParaRPr>
          </a:p>
          <a:p>
            <a:pPr lvl="0" algn="just" fontAlgn="base">
              <a:buFont typeface="+mj-lt"/>
              <a:buAutoNum type="arabicPeriod"/>
            </a:pPr>
            <a:endParaRPr lang="es-ES_tradnl" sz="1800" dirty="0" smtClean="0">
              <a:solidFill>
                <a:schemeClr val="tx2"/>
              </a:solidFill>
              <a:latin typeface="Arial" pitchFamily="34" charset="0"/>
              <a:ea typeface="Times New Roman"/>
              <a:cs typeface="Arial" pitchFamily="34" charset="0"/>
            </a:endParaRPr>
          </a:p>
          <a:p>
            <a:pPr lvl="0" algn="just" fontAlgn="base">
              <a:buFont typeface="+mj-lt"/>
              <a:buAutoNum type="arabicPeriod"/>
            </a:pPr>
            <a:r>
              <a:rPr lang="es-ES_tradnl" sz="2700" dirty="0" smtClean="0">
                <a:solidFill>
                  <a:schemeClr val="tx2"/>
                </a:solidFill>
                <a:latin typeface="Arial" pitchFamily="34" charset="0"/>
                <a:ea typeface="Times New Roman"/>
                <a:cs typeface="Arial" pitchFamily="34" charset="0"/>
              </a:rPr>
              <a:t>Habrán </a:t>
            </a:r>
            <a:r>
              <a:rPr lang="es-ES_tradnl" sz="2700" dirty="0">
                <a:solidFill>
                  <a:schemeClr val="tx2"/>
                </a:solidFill>
                <a:latin typeface="Arial" pitchFamily="34" charset="0"/>
                <a:ea typeface="Times New Roman"/>
                <a:cs typeface="Arial" pitchFamily="34" charset="0"/>
              </a:rPr>
              <a:t>valorado la importancia que tiene las finanzas personales y familiares en el presente y  futuro de sus estudiantes.</a:t>
            </a:r>
          </a:p>
          <a:p>
            <a:pPr lvl="0" algn="just" fontAlgn="base">
              <a:buFont typeface="+mj-lt"/>
              <a:buAutoNum type="arabicPeriod"/>
            </a:pPr>
            <a:endParaRPr lang="es-CR" sz="2000" dirty="0">
              <a:solidFill>
                <a:schemeClr val="tx2"/>
              </a:solidFill>
              <a:latin typeface="Times New Roman"/>
              <a:ea typeface="Times New Roman"/>
            </a:endParaRPr>
          </a:p>
        </p:txBody>
      </p:sp>
      <p:pic>
        <p:nvPicPr>
          <p:cNvPr id="4"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Respaldo Lago y Sarmiento\Pictures\CAPACITACION\IMAGENES\VARIAS\Blan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2852936"/>
            <a:ext cx="87630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395536" y="5855528"/>
            <a:ext cx="792088" cy="813832"/>
          </a:xfrm>
          <a:prstGeom prst="rect">
            <a:avLst/>
          </a:prstGeom>
          <a:noFill/>
          <a:ln>
            <a:noFill/>
          </a:ln>
          <a:extLst/>
        </p:spPr>
      </p:pic>
    </p:spTree>
    <p:extLst>
      <p:ext uri="{BB962C8B-B14F-4D97-AF65-F5344CB8AC3E}">
        <p14:creationId xmlns:p14="http://schemas.microsoft.com/office/powerpoint/2010/main" val="354683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txBox="1">
            <a:spLocks/>
          </p:cNvSpPr>
          <p:nvPr/>
        </p:nvSpPr>
        <p:spPr>
          <a:xfrm>
            <a:off x="2915816"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¿Cuánto debo ahorrar?</a:t>
            </a:r>
            <a:endParaRPr lang="es-CR" sz="3200" i="1" dirty="0">
              <a:solidFill>
                <a:srgbClr val="002060"/>
              </a:solidFill>
              <a:latin typeface="Arial" pitchFamily="34" charset="0"/>
              <a:cs typeface="Arial" pitchFamily="34" charset="0"/>
            </a:endParaRPr>
          </a:p>
        </p:txBody>
      </p:sp>
      <p:sp>
        <p:nvSpPr>
          <p:cNvPr id="19" name="1 Título"/>
          <p:cNvSpPr>
            <a:spLocks noGrp="1"/>
          </p:cNvSpPr>
          <p:nvPr>
            <p:ph type="title"/>
          </p:nvPr>
        </p:nvSpPr>
        <p:spPr>
          <a:xfrm>
            <a:off x="590872" y="188640"/>
            <a:ext cx="8229600" cy="778098"/>
          </a:xfrm>
        </p:spPr>
        <p:txBody>
          <a:bodyPr>
            <a:normAutofit/>
          </a:bodyPr>
          <a:lstStyle/>
          <a:p>
            <a:pPr algn="l"/>
            <a:r>
              <a:rPr lang="es-CR" dirty="0" smtClean="0">
                <a:solidFill>
                  <a:srgbClr val="CC0000"/>
                </a:solidFill>
                <a:latin typeface="Arial Rounded MT Bold" pitchFamily="34" charset="0"/>
                <a:cs typeface="Arial" pitchFamily="34" charset="0"/>
              </a:rPr>
              <a:t>3. Ahorro</a:t>
            </a:r>
            <a:endParaRPr lang="es-CR" dirty="0">
              <a:solidFill>
                <a:srgbClr val="CC0000"/>
              </a:solidFill>
              <a:latin typeface="Arial Rounded MT Bold" pitchFamily="34" charset="0"/>
              <a:cs typeface="Arial" pitchFamily="34" charset="0"/>
            </a:endParaRPr>
          </a:p>
        </p:txBody>
      </p:sp>
      <p:sp>
        <p:nvSpPr>
          <p:cNvPr id="2" name="1 Elipse"/>
          <p:cNvSpPr/>
          <p:nvPr/>
        </p:nvSpPr>
        <p:spPr>
          <a:xfrm>
            <a:off x="600902" y="3492089"/>
            <a:ext cx="1512168" cy="122413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4000" dirty="0" smtClean="0"/>
              <a:t>35%</a:t>
            </a:r>
            <a:endParaRPr lang="es-CR" sz="4000" dirty="0"/>
          </a:p>
        </p:txBody>
      </p:sp>
      <p:sp>
        <p:nvSpPr>
          <p:cNvPr id="21" name="20 Elipse"/>
          <p:cNvSpPr/>
          <p:nvPr/>
        </p:nvSpPr>
        <p:spPr>
          <a:xfrm>
            <a:off x="3819551" y="3504223"/>
            <a:ext cx="1512168" cy="122413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R" sz="4000" dirty="0" smtClean="0"/>
              <a:t>10%</a:t>
            </a:r>
            <a:endParaRPr lang="es-CR" sz="4000" dirty="0"/>
          </a:p>
        </p:txBody>
      </p:sp>
      <p:sp>
        <p:nvSpPr>
          <p:cNvPr id="24" name="23 Elipse"/>
          <p:cNvSpPr/>
          <p:nvPr/>
        </p:nvSpPr>
        <p:spPr>
          <a:xfrm>
            <a:off x="5403727" y="3504223"/>
            <a:ext cx="1512168" cy="12241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4000" dirty="0"/>
              <a:t>1</a:t>
            </a:r>
            <a:r>
              <a:rPr lang="es-CR" sz="4000" dirty="0" smtClean="0"/>
              <a:t>5%</a:t>
            </a:r>
            <a:endParaRPr lang="es-CR" sz="4000" dirty="0"/>
          </a:p>
        </p:txBody>
      </p:sp>
      <p:sp>
        <p:nvSpPr>
          <p:cNvPr id="25" name="24 Elipse"/>
          <p:cNvSpPr/>
          <p:nvPr/>
        </p:nvSpPr>
        <p:spPr>
          <a:xfrm>
            <a:off x="6987903" y="3504223"/>
            <a:ext cx="1512168" cy="12241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4000" dirty="0" smtClean="0"/>
              <a:t>5%</a:t>
            </a:r>
            <a:endParaRPr lang="es-CR" sz="4000" dirty="0"/>
          </a:p>
        </p:txBody>
      </p:sp>
      <p:sp>
        <p:nvSpPr>
          <p:cNvPr id="5" name="4 Llamada rectangular redondeada"/>
          <p:cNvSpPr/>
          <p:nvPr/>
        </p:nvSpPr>
        <p:spPr>
          <a:xfrm>
            <a:off x="651199" y="1827377"/>
            <a:ext cx="1472529" cy="1100782"/>
          </a:xfrm>
          <a:prstGeom prst="wedgeRoundRectCallout">
            <a:avLst>
              <a:gd name="adj1" fmla="val -11565"/>
              <a:gd name="adj2" fmla="val 95975"/>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400" dirty="0" smtClean="0"/>
              <a:t>Deudas (máximo)</a:t>
            </a:r>
            <a:endParaRPr lang="es-CR" sz="2400" dirty="0"/>
          </a:p>
        </p:txBody>
      </p:sp>
      <p:sp>
        <p:nvSpPr>
          <p:cNvPr id="27" name="26 Llamada rectangular redondeada"/>
          <p:cNvSpPr/>
          <p:nvPr/>
        </p:nvSpPr>
        <p:spPr>
          <a:xfrm>
            <a:off x="3859190" y="1776031"/>
            <a:ext cx="1472529" cy="1100782"/>
          </a:xfrm>
          <a:prstGeom prst="wedgeRoundRectCallout">
            <a:avLst>
              <a:gd name="adj1" fmla="val -13418"/>
              <a:gd name="adj2" fmla="val 94735"/>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R" sz="2400" dirty="0" smtClean="0"/>
              <a:t>Seguros</a:t>
            </a:r>
            <a:endParaRPr lang="es-CR" sz="2400" dirty="0"/>
          </a:p>
        </p:txBody>
      </p:sp>
      <p:sp>
        <p:nvSpPr>
          <p:cNvPr id="29" name="28 Llamada rectangular redondeada"/>
          <p:cNvSpPr/>
          <p:nvPr/>
        </p:nvSpPr>
        <p:spPr>
          <a:xfrm>
            <a:off x="5443366" y="1772816"/>
            <a:ext cx="1472529" cy="1100782"/>
          </a:xfrm>
          <a:prstGeom prst="wedgeRoundRectCallout">
            <a:avLst>
              <a:gd name="adj1" fmla="val -12492"/>
              <a:gd name="adj2" fmla="val 95976"/>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400" dirty="0" smtClean="0"/>
              <a:t>Ahorros</a:t>
            </a:r>
            <a:endParaRPr lang="es-CR" sz="2400" dirty="0"/>
          </a:p>
        </p:txBody>
      </p:sp>
      <p:sp>
        <p:nvSpPr>
          <p:cNvPr id="30" name="29 Llamada rectangular redondeada"/>
          <p:cNvSpPr/>
          <p:nvPr/>
        </p:nvSpPr>
        <p:spPr>
          <a:xfrm>
            <a:off x="7059911" y="1772816"/>
            <a:ext cx="1472529" cy="1100782"/>
          </a:xfrm>
          <a:prstGeom prst="wedgeRoundRectCallout">
            <a:avLst>
              <a:gd name="adj1" fmla="val -15272"/>
              <a:gd name="adj2" fmla="val 93496"/>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400" dirty="0" smtClean="0"/>
              <a:t>Otros</a:t>
            </a:r>
            <a:endParaRPr lang="es-CR" sz="2400" dirty="0"/>
          </a:p>
        </p:txBody>
      </p:sp>
      <p:sp>
        <p:nvSpPr>
          <p:cNvPr id="31" name="30 Elipse"/>
          <p:cNvSpPr/>
          <p:nvPr/>
        </p:nvSpPr>
        <p:spPr>
          <a:xfrm>
            <a:off x="2235375" y="3504223"/>
            <a:ext cx="1512168" cy="122413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4000" dirty="0" smtClean="0"/>
              <a:t>35%</a:t>
            </a:r>
            <a:endParaRPr lang="es-CR" sz="4000" dirty="0"/>
          </a:p>
        </p:txBody>
      </p:sp>
      <p:sp>
        <p:nvSpPr>
          <p:cNvPr id="32" name="31 Llamada rectangular redondeada"/>
          <p:cNvSpPr/>
          <p:nvPr/>
        </p:nvSpPr>
        <p:spPr>
          <a:xfrm>
            <a:off x="2275014" y="1788165"/>
            <a:ext cx="1472529" cy="1100782"/>
          </a:xfrm>
          <a:prstGeom prst="wedgeRoundRectCallout">
            <a:avLst>
              <a:gd name="adj1" fmla="val -10638"/>
              <a:gd name="adj2" fmla="val 95975"/>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400" dirty="0" smtClean="0"/>
              <a:t>Gastos del hogar</a:t>
            </a:r>
            <a:endParaRPr lang="es-CR" sz="2400" dirty="0"/>
          </a:p>
        </p:txBody>
      </p:sp>
      <p:pic>
        <p:nvPicPr>
          <p:cNvPr id="33"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34"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Respaldo Lago y Sarmiento\Pictures\CAPACITACION\IMAGENES\VARIAS\Balanz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198" y="5076387"/>
            <a:ext cx="1216866" cy="156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6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80">
                                          <p:stCondLst>
                                            <p:cond delay="0"/>
                                          </p:stCondLst>
                                        </p:cTn>
                                        <p:tgtEl>
                                          <p:spTgt spid="2"/>
                                        </p:tgtEl>
                                      </p:cBhvr>
                                    </p:animEffect>
                                    <p:anim calcmode="lin" valueType="num">
                                      <p:cBhvr>
                                        <p:cTn id="3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0" dur="26">
                                          <p:stCondLst>
                                            <p:cond delay="650"/>
                                          </p:stCondLst>
                                        </p:cTn>
                                        <p:tgtEl>
                                          <p:spTgt spid="2"/>
                                        </p:tgtEl>
                                      </p:cBhvr>
                                      <p:to x="100000" y="60000"/>
                                    </p:animScale>
                                    <p:animScale>
                                      <p:cBhvr>
                                        <p:cTn id="41" dur="166" decel="50000">
                                          <p:stCondLst>
                                            <p:cond delay="676"/>
                                          </p:stCondLst>
                                        </p:cTn>
                                        <p:tgtEl>
                                          <p:spTgt spid="2"/>
                                        </p:tgtEl>
                                      </p:cBhvr>
                                      <p:to x="100000" y="100000"/>
                                    </p:animScale>
                                    <p:animScale>
                                      <p:cBhvr>
                                        <p:cTn id="42" dur="26">
                                          <p:stCondLst>
                                            <p:cond delay="1312"/>
                                          </p:stCondLst>
                                        </p:cTn>
                                        <p:tgtEl>
                                          <p:spTgt spid="2"/>
                                        </p:tgtEl>
                                      </p:cBhvr>
                                      <p:to x="100000" y="80000"/>
                                    </p:animScale>
                                    <p:animScale>
                                      <p:cBhvr>
                                        <p:cTn id="43" dur="166" decel="50000">
                                          <p:stCondLst>
                                            <p:cond delay="1338"/>
                                          </p:stCondLst>
                                        </p:cTn>
                                        <p:tgtEl>
                                          <p:spTgt spid="2"/>
                                        </p:tgtEl>
                                      </p:cBhvr>
                                      <p:to x="100000" y="100000"/>
                                    </p:animScale>
                                    <p:animScale>
                                      <p:cBhvr>
                                        <p:cTn id="44" dur="26">
                                          <p:stCondLst>
                                            <p:cond delay="1642"/>
                                          </p:stCondLst>
                                        </p:cTn>
                                        <p:tgtEl>
                                          <p:spTgt spid="2"/>
                                        </p:tgtEl>
                                      </p:cBhvr>
                                      <p:to x="100000" y="90000"/>
                                    </p:animScale>
                                    <p:animScale>
                                      <p:cBhvr>
                                        <p:cTn id="45" dur="166" decel="50000">
                                          <p:stCondLst>
                                            <p:cond delay="1668"/>
                                          </p:stCondLst>
                                        </p:cTn>
                                        <p:tgtEl>
                                          <p:spTgt spid="2"/>
                                        </p:tgtEl>
                                      </p:cBhvr>
                                      <p:to x="100000" y="100000"/>
                                    </p:animScale>
                                    <p:animScale>
                                      <p:cBhvr>
                                        <p:cTn id="46" dur="26">
                                          <p:stCondLst>
                                            <p:cond delay="1808"/>
                                          </p:stCondLst>
                                        </p:cTn>
                                        <p:tgtEl>
                                          <p:spTgt spid="2"/>
                                        </p:tgtEl>
                                      </p:cBhvr>
                                      <p:to x="100000" y="95000"/>
                                    </p:animScale>
                                    <p:animScale>
                                      <p:cBhvr>
                                        <p:cTn id="47" dur="166" decel="50000">
                                          <p:stCondLst>
                                            <p:cond delay="1834"/>
                                          </p:stCondLst>
                                        </p:cTn>
                                        <p:tgtEl>
                                          <p:spTgt spid="2"/>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80">
                                          <p:stCondLst>
                                            <p:cond delay="0"/>
                                          </p:stCondLst>
                                        </p:cTn>
                                        <p:tgtEl>
                                          <p:spTgt spid="31"/>
                                        </p:tgtEl>
                                      </p:cBhvr>
                                    </p:animEffect>
                                    <p:anim calcmode="lin" valueType="num">
                                      <p:cBhvr>
                                        <p:cTn id="53"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58" dur="26">
                                          <p:stCondLst>
                                            <p:cond delay="650"/>
                                          </p:stCondLst>
                                        </p:cTn>
                                        <p:tgtEl>
                                          <p:spTgt spid="31"/>
                                        </p:tgtEl>
                                      </p:cBhvr>
                                      <p:to x="100000" y="60000"/>
                                    </p:animScale>
                                    <p:animScale>
                                      <p:cBhvr>
                                        <p:cTn id="59" dur="166" decel="50000">
                                          <p:stCondLst>
                                            <p:cond delay="676"/>
                                          </p:stCondLst>
                                        </p:cTn>
                                        <p:tgtEl>
                                          <p:spTgt spid="31"/>
                                        </p:tgtEl>
                                      </p:cBhvr>
                                      <p:to x="100000" y="100000"/>
                                    </p:animScale>
                                    <p:animScale>
                                      <p:cBhvr>
                                        <p:cTn id="60" dur="26">
                                          <p:stCondLst>
                                            <p:cond delay="1312"/>
                                          </p:stCondLst>
                                        </p:cTn>
                                        <p:tgtEl>
                                          <p:spTgt spid="31"/>
                                        </p:tgtEl>
                                      </p:cBhvr>
                                      <p:to x="100000" y="80000"/>
                                    </p:animScale>
                                    <p:animScale>
                                      <p:cBhvr>
                                        <p:cTn id="61" dur="166" decel="50000">
                                          <p:stCondLst>
                                            <p:cond delay="1338"/>
                                          </p:stCondLst>
                                        </p:cTn>
                                        <p:tgtEl>
                                          <p:spTgt spid="31"/>
                                        </p:tgtEl>
                                      </p:cBhvr>
                                      <p:to x="100000" y="100000"/>
                                    </p:animScale>
                                    <p:animScale>
                                      <p:cBhvr>
                                        <p:cTn id="62" dur="26">
                                          <p:stCondLst>
                                            <p:cond delay="1642"/>
                                          </p:stCondLst>
                                        </p:cTn>
                                        <p:tgtEl>
                                          <p:spTgt spid="31"/>
                                        </p:tgtEl>
                                      </p:cBhvr>
                                      <p:to x="100000" y="90000"/>
                                    </p:animScale>
                                    <p:animScale>
                                      <p:cBhvr>
                                        <p:cTn id="63" dur="166" decel="50000">
                                          <p:stCondLst>
                                            <p:cond delay="1668"/>
                                          </p:stCondLst>
                                        </p:cTn>
                                        <p:tgtEl>
                                          <p:spTgt spid="31"/>
                                        </p:tgtEl>
                                      </p:cBhvr>
                                      <p:to x="100000" y="100000"/>
                                    </p:animScale>
                                    <p:animScale>
                                      <p:cBhvr>
                                        <p:cTn id="64" dur="26">
                                          <p:stCondLst>
                                            <p:cond delay="1808"/>
                                          </p:stCondLst>
                                        </p:cTn>
                                        <p:tgtEl>
                                          <p:spTgt spid="31"/>
                                        </p:tgtEl>
                                      </p:cBhvr>
                                      <p:to x="100000" y="95000"/>
                                    </p:animScale>
                                    <p:animScale>
                                      <p:cBhvr>
                                        <p:cTn id="65" dur="166" decel="50000">
                                          <p:stCondLst>
                                            <p:cond delay="1834"/>
                                          </p:stCondLst>
                                        </p:cTn>
                                        <p:tgtEl>
                                          <p:spTgt spid="31"/>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down)">
                                      <p:cBhvr>
                                        <p:cTn id="70" dur="580">
                                          <p:stCondLst>
                                            <p:cond delay="0"/>
                                          </p:stCondLst>
                                        </p:cTn>
                                        <p:tgtEl>
                                          <p:spTgt spid="21"/>
                                        </p:tgtEl>
                                      </p:cBhvr>
                                    </p:animEffect>
                                    <p:anim calcmode="lin" valueType="num">
                                      <p:cBhvr>
                                        <p:cTn id="71"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76" dur="26">
                                          <p:stCondLst>
                                            <p:cond delay="650"/>
                                          </p:stCondLst>
                                        </p:cTn>
                                        <p:tgtEl>
                                          <p:spTgt spid="21"/>
                                        </p:tgtEl>
                                      </p:cBhvr>
                                      <p:to x="100000" y="60000"/>
                                    </p:animScale>
                                    <p:animScale>
                                      <p:cBhvr>
                                        <p:cTn id="77" dur="166" decel="50000">
                                          <p:stCondLst>
                                            <p:cond delay="676"/>
                                          </p:stCondLst>
                                        </p:cTn>
                                        <p:tgtEl>
                                          <p:spTgt spid="21"/>
                                        </p:tgtEl>
                                      </p:cBhvr>
                                      <p:to x="100000" y="100000"/>
                                    </p:animScale>
                                    <p:animScale>
                                      <p:cBhvr>
                                        <p:cTn id="78" dur="26">
                                          <p:stCondLst>
                                            <p:cond delay="1312"/>
                                          </p:stCondLst>
                                        </p:cTn>
                                        <p:tgtEl>
                                          <p:spTgt spid="21"/>
                                        </p:tgtEl>
                                      </p:cBhvr>
                                      <p:to x="100000" y="80000"/>
                                    </p:animScale>
                                    <p:animScale>
                                      <p:cBhvr>
                                        <p:cTn id="79" dur="166" decel="50000">
                                          <p:stCondLst>
                                            <p:cond delay="1338"/>
                                          </p:stCondLst>
                                        </p:cTn>
                                        <p:tgtEl>
                                          <p:spTgt spid="21"/>
                                        </p:tgtEl>
                                      </p:cBhvr>
                                      <p:to x="100000" y="100000"/>
                                    </p:animScale>
                                    <p:animScale>
                                      <p:cBhvr>
                                        <p:cTn id="80" dur="26">
                                          <p:stCondLst>
                                            <p:cond delay="1642"/>
                                          </p:stCondLst>
                                        </p:cTn>
                                        <p:tgtEl>
                                          <p:spTgt spid="21"/>
                                        </p:tgtEl>
                                      </p:cBhvr>
                                      <p:to x="100000" y="90000"/>
                                    </p:animScale>
                                    <p:animScale>
                                      <p:cBhvr>
                                        <p:cTn id="81" dur="166" decel="50000">
                                          <p:stCondLst>
                                            <p:cond delay="1668"/>
                                          </p:stCondLst>
                                        </p:cTn>
                                        <p:tgtEl>
                                          <p:spTgt spid="21"/>
                                        </p:tgtEl>
                                      </p:cBhvr>
                                      <p:to x="100000" y="100000"/>
                                    </p:animScale>
                                    <p:animScale>
                                      <p:cBhvr>
                                        <p:cTn id="82" dur="26">
                                          <p:stCondLst>
                                            <p:cond delay="1808"/>
                                          </p:stCondLst>
                                        </p:cTn>
                                        <p:tgtEl>
                                          <p:spTgt spid="21"/>
                                        </p:tgtEl>
                                      </p:cBhvr>
                                      <p:to x="100000" y="95000"/>
                                    </p:animScale>
                                    <p:animScale>
                                      <p:cBhvr>
                                        <p:cTn id="83" dur="166" decel="50000">
                                          <p:stCondLst>
                                            <p:cond delay="1834"/>
                                          </p:stCondLst>
                                        </p:cTn>
                                        <p:tgtEl>
                                          <p:spTgt spid="21"/>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down)">
                                      <p:cBhvr>
                                        <p:cTn id="88" dur="580">
                                          <p:stCondLst>
                                            <p:cond delay="0"/>
                                          </p:stCondLst>
                                        </p:cTn>
                                        <p:tgtEl>
                                          <p:spTgt spid="24"/>
                                        </p:tgtEl>
                                      </p:cBhvr>
                                    </p:animEffect>
                                    <p:anim calcmode="lin" valueType="num">
                                      <p:cBhvr>
                                        <p:cTn id="8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94" dur="26">
                                          <p:stCondLst>
                                            <p:cond delay="650"/>
                                          </p:stCondLst>
                                        </p:cTn>
                                        <p:tgtEl>
                                          <p:spTgt spid="24"/>
                                        </p:tgtEl>
                                      </p:cBhvr>
                                      <p:to x="100000" y="60000"/>
                                    </p:animScale>
                                    <p:animScale>
                                      <p:cBhvr>
                                        <p:cTn id="95" dur="166" decel="50000">
                                          <p:stCondLst>
                                            <p:cond delay="676"/>
                                          </p:stCondLst>
                                        </p:cTn>
                                        <p:tgtEl>
                                          <p:spTgt spid="24"/>
                                        </p:tgtEl>
                                      </p:cBhvr>
                                      <p:to x="100000" y="100000"/>
                                    </p:animScale>
                                    <p:animScale>
                                      <p:cBhvr>
                                        <p:cTn id="96" dur="26">
                                          <p:stCondLst>
                                            <p:cond delay="1312"/>
                                          </p:stCondLst>
                                        </p:cTn>
                                        <p:tgtEl>
                                          <p:spTgt spid="24"/>
                                        </p:tgtEl>
                                      </p:cBhvr>
                                      <p:to x="100000" y="80000"/>
                                    </p:animScale>
                                    <p:animScale>
                                      <p:cBhvr>
                                        <p:cTn id="97" dur="166" decel="50000">
                                          <p:stCondLst>
                                            <p:cond delay="1338"/>
                                          </p:stCondLst>
                                        </p:cTn>
                                        <p:tgtEl>
                                          <p:spTgt spid="24"/>
                                        </p:tgtEl>
                                      </p:cBhvr>
                                      <p:to x="100000" y="100000"/>
                                    </p:animScale>
                                    <p:animScale>
                                      <p:cBhvr>
                                        <p:cTn id="98" dur="26">
                                          <p:stCondLst>
                                            <p:cond delay="1642"/>
                                          </p:stCondLst>
                                        </p:cTn>
                                        <p:tgtEl>
                                          <p:spTgt spid="24"/>
                                        </p:tgtEl>
                                      </p:cBhvr>
                                      <p:to x="100000" y="90000"/>
                                    </p:animScale>
                                    <p:animScale>
                                      <p:cBhvr>
                                        <p:cTn id="99" dur="166" decel="50000">
                                          <p:stCondLst>
                                            <p:cond delay="1668"/>
                                          </p:stCondLst>
                                        </p:cTn>
                                        <p:tgtEl>
                                          <p:spTgt spid="24"/>
                                        </p:tgtEl>
                                      </p:cBhvr>
                                      <p:to x="100000" y="100000"/>
                                    </p:animScale>
                                    <p:animScale>
                                      <p:cBhvr>
                                        <p:cTn id="100" dur="26">
                                          <p:stCondLst>
                                            <p:cond delay="1808"/>
                                          </p:stCondLst>
                                        </p:cTn>
                                        <p:tgtEl>
                                          <p:spTgt spid="24"/>
                                        </p:tgtEl>
                                      </p:cBhvr>
                                      <p:to x="100000" y="95000"/>
                                    </p:animScale>
                                    <p:animScale>
                                      <p:cBhvr>
                                        <p:cTn id="101" dur="166" decel="50000">
                                          <p:stCondLst>
                                            <p:cond delay="1834"/>
                                          </p:stCondLst>
                                        </p:cTn>
                                        <p:tgtEl>
                                          <p:spTgt spid="24"/>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down)">
                                      <p:cBhvr>
                                        <p:cTn id="106" dur="580">
                                          <p:stCondLst>
                                            <p:cond delay="0"/>
                                          </p:stCondLst>
                                        </p:cTn>
                                        <p:tgtEl>
                                          <p:spTgt spid="25"/>
                                        </p:tgtEl>
                                      </p:cBhvr>
                                    </p:animEffect>
                                    <p:anim calcmode="lin" valueType="num">
                                      <p:cBhvr>
                                        <p:cTn id="107"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12" dur="26">
                                          <p:stCondLst>
                                            <p:cond delay="650"/>
                                          </p:stCondLst>
                                        </p:cTn>
                                        <p:tgtEl>
                                          <p:spTgt spid="25"/>
                                        </p:tgtEl>
                                      </p:cBhvr>
                                      <p:to x="100000" y="60000"/>
                                    </p:animScale>
                                    <p:animScale>
                                      <p:cBhvr>
                                        <p:cTn id="113" dur="166" decel="50000">
                                          <p:stCondLst>
                                            <p:cond delay="676"/>
                                          </p:stCondLst>
                                        </p:cTn>
                                        <p:tgtEl>
                                          <p:spTgt spid="25"/>
                                        </p:tgtEl>
                                      </p:cBhvr>
                                      <p:to x="100000" y="100000"/>
                                    </p:animScale>
                                    <p:animScale>
                                      <p:cBhvr>
                                        <p:cTn id="114" dur="26">
                                          <p:stCondLst>
                                            <p:cond delay="1312"/>
                                          </p:stCondLst>
                                        </p:cTn>
                                        <p:tgtEl>
                                          <p:spTgt spid="25"/>
                                        </p:tgtEl>
                                      </p:cBhvr>
                                      <p:to x="100000" y="80000"/>
                                    </p:animScale>
                                    <p:animScale>
                                      <p:cBhvr>
                                        <p:cTn id="115" dur="166" decel="50000">
                                          <p:stCondLst>
                                            <p:cond delay="1338"/>
                                          </p:stCondLst>
                                        </p:cTn>
                                        <p:tgtEl>
                                          <p:spTgt spid="25"/>
                                        </p:tgtEl>
                                      </p:cBhvr>
                                      <p:to x="100000" y="100000"/>
                                    </p:animScale>
                                    <p:animScale>
                                      <p:cBhvr>
                                        <p:cTn id="116" dur="26">
                                          <p:stCondLst>
                                            <p:cond delay="1642"/>
                                          </p:stCondLst>
                                        </p:cTn>
                                        <p:tgtEl>
                                          <p:spTgt spid="25"/>
                                        </p:tgtEl>
                                      </p:cBhvr>
                                      <p:to x="100000" y="90000"/>
                                    </p:animScale>
                                    <p:animScale>
                                      <p:cBhvr>
                                        <p:cTn id="117" dur="166" decel="50000">
                                          <p:stCondLst>
                                            <p:cond delay="1668"/>
                                          </p:stCondLst>
                                        </p:cTn>
                                        <p:tgtEl>
                                          <p:spTgt spid="25"/>
                                        </p:tgtEl>
                                      </p:cBhvr>
                                      <p:to x="100000" y="100000"/>
                                    </p:animScale>
                                    <p:animScale>
                                      <p:cBhvr>
                                        <p:cTn id="118" dur="26">
                                          <p:stCondLst>
                                            <p:cond delay="1808"/>
                                          </p:stCondLst>
                                        </p:cTn>
                                        <p:tgtEl>
                                          <p:spTgt spid="25"/>
                                        </p:tgtEl>
                                      </p:cBhvr>
                                      <p:to x="100000" y="95000"/>
                                    </p:animScale>
                                    <p:animScale>
                                      <p:cBhvr>
                                        <p:cTn id="119"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4" grpId="0" animBg="1"/>
      <p:bldP spid="25" grpId="0" animBg="1"/>
      <p:bldP spid="5" grpId="0" animBg="1"/>
      <p:bldP spid="27" grpId="0" animBg="1"/>
      <p:bldP spid="29" grpId="0" animBg="1"/>
      <p:bldP spid="30" grpId="0" animBg="1"/>
      <p:bldP spid="31" grpId="0" animBg="1"/>
      <p:bldP spid="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65784" y="1484784"/>
            <a:ext cx="8229600" cy="3816424"/>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pPr algn="just"/>
            <a:endParaRPr lang="es-CR" sz="1600" dirty="0">
              <a:solidFill>
                <a:srgbClr val="002060"/>
              </a:solidFill>
              <a:latin typeface="Arial" pitchFamily="34" charset="0"/>
              <a:cs typeface="Arial" pitchFamily="34" charset="0"/>
            </a:endParaRPr>
          </a:p>
          <a:p>
            <a:pPr algn="just">
              <a:buAutoNum type="arabicPeriod"/>
            </a:pPr>
            <a:r>
              <a:rPr lang="es-CR" sz="2600" dirty="0" smtClean="0">
                <a:solidFill>
                  <a:srgbClr val="002060"/>
                </a:solidFill>
                <a:latin typeface="Arial" pitchFamily="34" charset="0"/>
                <a:cs typeface="Arial" pitchFamily="34" charset="0"/>
              </a:rPr>
              <a:t>Cada </a:t>
            </a:r>
            <a:r>
              <a:rPr lang="es-CR" sz="2600" dirty="0">
                <a:solidFill>
                  <a:srgbClr val="002060"/>
                </a:solidFill>
                <a:latin typeface="Arial" pitchFamily="34" charset="0"/>
                <a:cs typeface="Arial" pitchFamily="34" charset="0"/>
              </a:rPr>
              <a:t>participante identifica las acciones que le permitirían liberar ingreso disponible para el ahorro, según las </a:t>
            </a:r>
            <a:r>
              <a:rPr lang="es-CR" sz="2600" dirty="0" smtClean="0">
                <a:solidFill>
                  <a:srgbClr val="002060"/>
                </a:solidFill>
                <a:latin typeface="Arial" pitchFamily="34" charset="0"/>
                <a:cs typeface="Arial" pitchFamily="34" charset="0"/>
              </a:rPr>
              <a:t>24 </a:t>
            </a:r>
            <a:r>
              <a:rPr lang="es-CR" sz="2600" dirty="0">
                <a:solidFill>
                  <a:srgbClr val="002060"/>
                </a:solidFill>
                <a:latin typeface="Arial" pitchFamily="34" charset="0"/>
                <a:cs typeface="Arial" pitchFamily="34" charset="0"/>
              </a:rPr>
              <a:t>tarjetas con ideas para el </a:t>
            </a:r>
            <a:r>
              <a:rPr lang="es-CR" sz="2600" dirty="0" smtClean="0">
                <a:solidFill>
                  <a:srgbClr val="002060"/>
                </a:solidFill>
                <a:latin typeface="Arial" pitchFamily="34" charset="0"/>
                <a:cs typeface="Arial" pitchFamily="34" charset="0"/>
              </a:rPr>
              <a:t>ahorro </a:t>
            </a:r>
            <a:r>
              <a:rPr lang="es-CR" sz="2600" dirty="0">
                <a:solidFill>
                  <a:srgbClr val="002060"/>
                </a:solidFill>
                <a:latin typeface="Arial" pitchFamily="34" charset="0"/>
                <a:cs typeface="Arial" pitchFamily="34" charset="0"/>
              </a:rPr>
              <a:t>que circulan entre el grupo.  </a:t>
            </a:r>
          </a:p>
          <a:p>
            <a:pPr algn="just">
              <a:buAutoNum type="arabicPeriod"/>
            </a:pPr>
            <a:endParaRPr lang="es-CR" sz="1600" dirty="0">
              <a:solidFill>
                <a:srgbClr val="002060"/>
              </a:solidFill>
              <a:latin typeface="Arial" pitchFamily="34" charset="0"/>
              <a:cs typeface="Arial" pitchFamily="34" charset="0"/>
            </a:endParaRPr>
          </a:p>
          <a:p>
            <a:pPr algn="just">
              <a:buAutoNum type="arabicPeriod"/>
            </a:pPr>
            <a:r>
              <a:rPr lang="es-CR" sz="2600" dirty="0">
                <a:solidFill>
                  <a:srgbClr val="002060"/>
                </a:solidFill>
                <a:latin typeface="Arial" pitchFamily="34" charset="0"/>
                <a:cs typeface="Arial" pitchFamily="34" charset="0"/>
              </a:rPr>
              <a:t>En una plantilla </a:t>
            </a:r>
            <a:r>
              <a:rPr lang="es-CR" sz="2600" dirty="0" smtClean="0">
                <a:solidFill>
                  <a:srgbClr val="002060"/>
                </a:solidFill>
                <a:latin typeface="Arial" pitchFamily="34" charset="0"/>
                <a:cs typeface="Arial" pitchFamily="34" charset="0"/>
              </a:rPr>
              <a:t>marcará </a:t>
            </a:r>
            <a:r>
              <a:rPr lang="es-CR" sz="2600" dirty="0">
                <a:solidFill>
                  <a:srgbClr val="002060"/>
                </a:solidFill>
                <a:latin typeface="Arial" pitchFamily="34" charset="0"/>
                <a:cs typeface="Arial" pitchFamily="34" charset="0"/>
              </a:rPr>
              <a:t>aquellas que ya aplica o que no le sirven y copia aquellas que le serían útiles y que se compromete a </a:t>
            </a:r>
            <a:r>
              <a:rPr lang="es-CR" sz="2600" dirty="0" smtClean="0">
                <a:solidFill>
                  <a:srgbClr val="002060"/>
                </a:solidFill>
                <a:latin typeface="Arial" pitchFamily="34" charset="0"/>
                <a:cs typeface="Arial" pitchFamily="34" charset="0"/>
              </a:rPr>
              <a:t>poner en práctica.</a:t>
            </a:r>
            <a:endParaRPr lang="es-CR" sz="2600" dirty="0">
              <a:solidFill>
                <a:srgbClr val="002060"/>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9" name="1 Título"/>
          <p:cNvSpPr txBox="1">
            <a:spLocks/>
          </p:cNvSpPr>
          <p:nvPr/>
        </p:nvSpPr>
        <p:spPr>
          <a:xfrm>
            <a:off x="0" y="476672"/>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«Me sirve, no me sirve»</a:t>
            </a:r>
            <a:endParaRPr lang="es-CR" sz="4000" dirty="0">
              <a:solidFill>
                <a:schemeClr val="bg1"/>
              </a:solidFill>
              <a:latin typeface="Arial Rounded MT Bold" pitchFamily="34" charset="0"/>
              <a:cs typeface="Arial" pitchFamily="34" charset="0"/>
            </a:endParaRPr>
          </a:p>
        </p:txBody>
      </p:sp>
      <p:pic>
        <p:nvPicPr>
          <p:cNvPr id="10242" name="Picture 2" descr="http://1.bp.blogspot.com/_H5965e97LCE/S9oG7rjClnI/AAAAAAAAAO8/JfWGLa0v7h8/s320/Deshojando+margaritas.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5140281"/>
            <a:ext cx="1944215" cy="145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txBox="1">
            <a:spLocks/>
          </p:cNvSpPr>
          <p:nvPr/>
        </p:nvSpPr>
        <p:spPr>
          <a:xfrm>
            <a:off x="2529433"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El Plan de ahorro</a:t>
            </a:r>
            <a:endParaRPr lang="es-CR" sz="3200" i="1" dirty="0">
              <a:solidFill>
                <a:srgbClr val="002060"/>
              </a:solidFill>
              <a:latin typeface="Arial" pitchFamily="34" charset="0"/>
              <a:cs typeface="Arial" pitchFamily="34" charset="0"/>
            </a:endParaRPr>
          </a:p>
        </p:txBody>
      </p:sp>
      <p:sp>
        <p:nvSpPr>
          <p:cNvPr id="19" name="1 Título"/>
          <p:cNvSpPr>
            <a:spLocks noGrp="1"/>
          </p:cNvSpPr>
          <p:nvPr>
            <p:ph type="title"/>
          </p:nvPr>
        </p:nvSpPr>
        <p:spPr>
          <a:xfrm>
            <a:off x="899592" y="191872"/>
            <a:ext cx="3071906" cy="778098"/>
          </a:xfrm>
        </p:spPr>
        <p:txBody>
          <a:bodyPr>
            <a:normAutofit/>
          </a:bodyPr>
          <a:lstStyle/>
          <a:p>
            <a:pPr algn="l"/>
            <a:r>
              <a:rPr lang="es-CR" dirty="0" smtClean="0">
                <a:solidFill>
                  <a:srgbClr val="CC0000"/>
                </a:solidFill>
                <a:latin typeface="Arial Rounded MT Bold" pitchFamily="34" charset="0"/>
                <a:cs typeface="Arial" pitchFamily="34" charset="0"/>
              </a:rPr>
              <a:t>3. Ahorro</a:t>
            </a:r>
            <a:endParaRPr lang="es-CR" dirty="0">
              <a:solidFill>
                <a:srgbClr val="CC0000"/>
              </a:solidFill>
              <a:latin typeface="Arial Rounded MT Bold" pitchFamily="34" charset="0"/>
              <a:cs typeface="Arial" pitchFamily="34" charset="0"/>
            </a:endParaRPr>
          </a:p>
        </p:txBody>
      </p:sp>
      <p:pic>
        <p:nvPicPr>
          <p:cNvPr id="33"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34"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2 Tabla"/>
          <p:cNvGraphicFramePr>
            <a:graphicFrameLocks noGrp="1"/>
          </p:cNvGraphicFramePr>
          <p:nvPr>
            <p:extLst>
              <p:ext uri="{D42A27DB-BD31-4B8C-83A1-F6EECF244321}">
                <p14:modId xmlns:p14="http://schemas.microsoft.com/office/powerpoint/2010/main" val="1665432718"/>
              </p:ext>
            </p:extLst>
          </p:nvPr>
        </p:nvGraphicFramePr>
        <p:xfrm>
          <a:off x="467546" y="1397000"/>
          <a:ext cx="8064895" cy="4408264"/>
        </p:xfrm>
        <a:graphic>
          <a:graphicData uri="http://schemas.openxmlformats.org/drawingml/2006/table">
            <a:tbl>
              <a:tblPr firstRow="1" bandRow="1">
                <a:tableStyleId>{6E25E649-3F16-4E02-A733-19D2CDBF48F0}</a:tableStyleId>
              </a:tblPr>
              <a:tblGrid>
                <a:gridCol w="1612979"/>
                <a:gridCol w="1612979"/>
                <a:gridCol w="1612979"/>
                <a:gridCol w="1612979"/>
                <a:gridCol w="1612979"/>
              </a:tblGrid>
              <a:tr h="1102066">
                <a:tc>
                  <a:txBody>
                    <a:bodyPr/>
                    <a:lstStyle/>
                    <a:p>
                      <a:pPr algn="ctr"/>
                      <a:r>
                        <a:rPr lang="es-CR" sz="2800" dirty="0" smtClean="0"/>
                        <a:t>Plazo</a:t>
                      </a:r>
                      <a:endParaRPr lang="es-CR" sz="2800" dirty="0"/>
                    </a:p>
                  </a:txBody>
                  <a:tcPr anchor="ctr"/>
                </a:tc>
                <a:tc>
                  <a:txBody>
                    <a:bodyPr/>
                    <a:lstStyle/>
                    <a:p>
                      <a:pPr algn="ctr"/>
                      <a:r>
                        <a:rPr lang="es-CR" sz="2800" dirty="0" smtClean="0"/>
                        <a:t>Meta</a:t>
                      </a:r>
                      <a:endParaRPr lang="es-CR" sz="2800" dirty="0"/>
                    </a:p>
                  </a:txBody>
                  <a:tcPr anchor="ctr"/>
                </a:tc>
                <a:tc>
                  <a:txBody>
                    <a:bodyPr/>
                    <a:lstStyle/>
                    <a:p>
                      <a:pPr algn="ctr"/>
                      <a:r>
                        <a:rPr lang="es-CR" sz="2800" dirty="0" smtClean="0"/>
                        <a:t>Monto</a:t>
                      </a:r>
                      <a:endParaRPr lang="es-CR" sz="2800" dirty="0"/>
                    </a:p>
                  </a:txBody>
                  <a:tcPr anchor="ctr"/>
                </a:tc>
                <a:tc>
                  <a:txBody>
                    <a:bodyPr/>
                    <a:lstStyle/>
                    <a:p>
                      <a:pPr algn="ctr"/>
                      <a:r>
                        <a:rPr lang="es-CR" sz="2800" dirty="0" smtClean="0"/>
                        <a:t>Ahorro</a:t>
                      </a:r>
                      <a:r>
                        <a:rPr lang="es-CR" sz="2800" baseline="0" dirty="0" smtClean="0"/>
                        <a:t> mensual</a:t>
                      </a:r>
                      <a:endParaRPr lang="es-CR"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R" sz="2800" dirty="0" smtClean="0"/>
                        <a:t>Plazo</a:t>
                      </a:r>
                    </a:p>
                    <a:p>
                      <a:pPr algn="ctr"/>
                      <a:r>
                        <a:rPr lang="es-CR" sz="2800" dirty="0" smtClean="0"/>
                        <a:t>Meses</a:t>
                      </a:r>
                      <a:endParaRPr lang="es-CR" sz="2800" dirty="0"/>
                    </a:p>
                  </a:txBody>
                  <a:tcPr anchor="ctr"/>
                </a:tc>
              </a:tr>
              <a:tr h="1102066">
                <a:tc>
                  <a:txBody>
                    <a:bodyPr/>
                    <a:lstStyle/>
                    <a:p>
                      <a:pPr algn="ctr"/>
                      <a:r>
                        <a:rPr lang="es-CR" sz="2800" dirty="0" smtClean="0"/>
                        <a:t>A un año o menos</a:t>
                      </a:r>
                      <a:endParaRPr lang="es-CR" sz="2800" dirty="0"/>
                    </a:p>
                  </a:txBody>
                  <a:tcPr anchor="ctr"/>
                </a:tc>
                <a:tc>
                  <a:txBody>
                    <a:bodyPr/>
                    <a:lstStyle/>
                    <a:p>
                      <a:pPr algn="ctr"/>
                      <a:endParaRPr lang="es-CR" sz="2000" dirty="0"/>
                    </a:p>
                  </a:txBody>
                  <a:tcPr anchor="ctr"/>
                </a:tc>
                <a:tc>
                  <a:txBody>
                    <a:bodyPr/>
                    <a:lstStyle/>
                    <a:p>
                      <a:pPr algn="ctr"/>
                      <a:endParaRPr lang="es-CR" sz="2000" dirty="0"/>
                    </a:p>
                  </a:txBody>
                  <a:tcPr anchor="ctr"/>
                </a:tc>
                <a:tc>
                  <a:txBody>
                    <a:bodyPr/>
                    <a:lstStyle/>
                    <a:p>
                      <a:pPr algn="ctr"/>
                      <a:endParaRPr lang="es-CR" sz="2000" dirty="0"/>
                    </a:p>
                  </a:txBody>
                  <a:tcPr anchor="ctr"/>
                </a:tc>
                <a:tc>
                  <a:txBody>
                    <a:bodyPr/>
                    <a:lstStyle/>
                    <a:p>
                      <a:pPr algn="ctr"/>
                      <a:endParaRPr lang="es-CR" sz="2000" dirty="0"/>
                    </a:p>
                  </a:txBody>
                  <a:tcPr anchor="ctr"/>
                </a:tc>
              </a:tr>
              <a:tr h="1102066">
                <a:tc>
                  <a:txBody>
                    <a:bodyPr/>
                    <a:lstStyle/>
                    <a:p>
                      <a:pPr algn="ctr"/>
                      <a:r>
                        <a:rPr lang="es-CR" sz="2800" dirty="0" smtClean="0"/>
                        <a:t>De uno a tres años</a:t>
                      </a:r>
                      <a:endParaRPr lang="es-CR" sz="2800" dirty="0"/>
                    </a:p>
                  </a:txBody>
                  <a:tcPr anchor="ctr"/>
                </a:tc>
                <a:tc>
                  <a:txBody>
                    <a:bodyPr/>
                    <a:lstStyle/>
                    <a:p>
                      <a:pPr algn="ctr"/>
                      <a:endParaRPr lang="es-CR" sz="2000"/>
                    </a:p>
                  </a:txBody>
                  <a:tcPr anchor="ctr"/>
                </a:tc>
                <a:tc>
                  <a:txBody>
                    <a:bodyPr/>
                    <a:lstStyle/>
                    <a:p>
                      <a:pPr algn="ctr"/>
                      <a:endParaRPr lang="es-CR" sz="2000"/>
                    </a:p>
                  </a:txBody>
                  <a:tcPr anchor="ctr"/>
                </a:tc>
                <a:tc>
                  <a:txBody>
                    <a:bodyPr/>
                    <a:lstStyle/>
                    <a:p>
                      <a:pPr algn="ctr"/>
                      <a:endParaRPr lang="es-CR" sz="2000"/>
                    </a:p>
                  </a:txBody>
                  <a:tcPr anchor="ctr"/>
                </a:tc>
                <a:tc>
                  <a:txBody>
                    <a:bodyPr/>
                    <a:lstStyle/>
                    <a:p>
                      <a:pPr algn="ctr"/>
                      <a:endParaRPr lang="es-CR" sz="2000" dirty="0"/>
                    </a:p>
                  </a:txBody>
                  <a:tcPr anchor="ctr"/>
                </a:tc>
              </a:tr>
              <a:tr h="1102066">
                <a:tc>
                  <a:txBody>
                    <a:bodyPr/>
                    <a:lstStyle/>
                    <a:p>
                      <a:pPr algn="ctr"/>
                      <a:r>
                        <a:rPr lang="es-CR" sz="2800" dirty="0" smtClean="0"/>
                        <a:t>Largo</a:t>
                      </a:r>
                      <a:r>
                        <a:rPr lang="es-CR" sz="2800" baseline="0" dirty="0" smtClean="0"/>
                        <a:t> plazo</a:t>
                      </a:r>
                      <a:endParaRPr lang="es-CR" sz="2800" dirty="0"/>
                    </a:p>
                  </a:txBody>
                  <a:tcPr anchor="ctr"/>
                </a:tc>
                <a:tc>
                  <a:txBody>
                    <a:bodyPr/>
                    <a:lstStyle/>
                    <a:p>
                      <a:pPr algn="ctr"/>
                      <a:endParaRPr lang="es-CR" sz="2000"/>
                    </a:p>
                  </a:txBody>
                  <a:tcPr anchor="ctr"/>
                </a:tc>
                <a:tc>
                  <a:txBody>
                    <a:bodyPr/>
                    <a:lstStyle/>
                    <a:p>
                      <a:pPr algn="ctr"/>
                      <a:endParaRPr lang="es-CR" sz="2000"/>
                    </a:p>
                  </a:txBody>
                  <a:tcPr anchor="ctr"/>
                </a:tc>
                <a:tc>
                  <a:txBody>
                    <a:bodyPr/>
                    <a:lstStyle/>
                    <a:p>
                      <a:pPr algn="ctr"/>
                      <a:endParaRPr lang="es-CR" sz="2000" dirty="0"/>
                    </a:p>
                  </a:txBody>
                  <a:tcPr anchor="ctr"/>
                </a:tc>
                <a:tc>
                  <a:txBody>
                    <a:bodyPr/>
                    <a:lstStyle/>
                    <a:p>
                      <a:pPr algn="ctr"/>
                      <a:endParaRPr lang="es-CR" sz="2000" dirty="0"/>
                    </a:p>
                  </a:txBody>
                  <a:tcPr anchor="ctr"/>
                </a:tc>
              </a:tr>
            </a:tbl>
          </a:graphicData>
        </a:graphic>
      </p:graphicFrame>
      <p:sp>
        <p:nvSpPr>
          <p:cNvPr id="4" name="3 Rectángulo"/>
          <p:cNvSpPr/>
          <p:nvPr/>
        </p:nvSpPr>
        <p:spPr>
          <a:xfrm>
            <a:off x="2267744" y="2564904"/>
            <a:ext cx="1296144"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Comprar un mejor celular</a:t>
            </a:r>
            <a:endParaRPr lang="es-CR" sz="2000" b="1" dirty="0">
              <a:solidFill>
                <a:schemeClr val="tx1"/>
              </a:solidFill>
            </a:endParaRPr>
          </a:p>
        </p:txBody>
      </p:sp>
      <p:sp>
        <p:nvSpPr>
          <p:cNvPr id="18" name="17 Rectángulo"/>
          <p:cNvSpPr/>
          <p:nvPr/>
        </p:nvSpPr>
        <p:spPr>
          <a:xfrm>
            <a:off x="3851920" y="2564904"/>
            <a:ext cx="1296144"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400" dirty="0" smtClean="0">
                <a:solidFill>
                  <a:schemeClr val="tx1"/>
                </a:solidFill>
              </a:rPr>
              <a:t>¢200 mil</a:t>
            </a:r>
            <a:endParaRPr lang="es-CR" sz="2400" dirty="0">
              <a:solidFill>
                <a:schemeClr val="tx1"/>
              </a:solidFill>
            </a:endParaRPr>
          </a:p>
        </p:txBody>
      </p:sp>
      <p:sp>
        <p:nvSpPr>
          <p:cNvPr id="20" name="19 Rectángulo"/>
          <p:cNvSpPr/>
          <p:nvPr/>
        </p:nvSpPr>
        <p:spPr>
          <a:xfrm>
            <a:off x="5436096" y="256490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¢16,600.oo</a:t>
            </a:r>
            <a:endParaRPr lang="es-CR" sz="2000" b="1" dirty="0">
              <a:solidFill>
                <a:schemeClr val="tx1"/>
              </a:solidFill>
            </a:endParaRPr>
          </a:p>
        </p:txBody>
      </p:sp>
      <p:sp>
        <p:nvSpPr>
          <p:cNvPr id="22" name="21 Rectángulo"/>
          <p:cNvSpPr/>
          <p:nvPr/>
        </p:nvSpPr>
        <p:spPr>
          <a:xfrm>
            <a:off x="7092280" y="256490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12 meses</a:t>
            </a:r>
            <a:endParaRPr lang="es-CR" sz="2000" b="1" dirty="0">
              <a:solidFill>
                <a:schemeClr val="tx1"/>
              </a:solidFill>
            </a:endParaRPr>
          </a:p>
        </p:txBody>
      </p:sp>
      <p:sp>
        <p:nvSpPr>
          <p:cNvPr id="23" name="22 Rectángulo"/>
          <p:cNvSpPr/>
          <p:nvPr/>
        </p:nvSpPr>
        <p:spPr>
          <a:xfrm>
            <a:off x="2267744" y="3645024"/>
            <a:ext cx="1296144"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Cambiar de carro</a:t>
            </a:r>
            <a:endParaRPr lang="es-CR" sz="2000" b="1" dirty="0">
              <a:solidFill>
                <a:schemeClr val="tx1"/>
              </a:solidFill>
            </a:endParaRPr>
          </a:p>
        </p:txBody>
      </p:sp>
      <p:sp>
        <p:nvSpPr>
          <p:cNvPr id="28" name="27 Rectángulo"/>
          <p:cNvSpPr/>
          <p:nvPr/>
        </p:nvSpPr>
        <p:spPr>
          <a:xfrm>
            <a:off x="3851920" y="3645024"/>
            <a:ext cx="1296144"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400" dirty="0" smtClean="0">
                <a:solidFill>
                  <a:schemeClr val="tx1"/>
                </a:solidFill>
              </a:rPr>
              <a:t>¢2,5 millones</a:t>
            </a:r>
            <a:endParaRPr lang="es-CR" sz="2400" dirty="0">
              <a:solidFill>
                <a:schemeClr val="tx1"/>
              </a:solidFill>
            </a:endParaRPr>
          </a:p>
        </p:txBody>
      </p:sp>
      <p:sp>
        <p:nvSpPr>
          <p:cNvPr id="35" name="34 Rectángulo"/>
          <p:cNvSpPr/>
          <p:nvPr/>
        </p:nvSpPr>
        <p:spPr>
          <a:xfrm>
            <a:off x="5436096" y="364502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¢83,300.oo</a:t>
            </a:r>
            <a:endParaRPr lang="es-CR" sz="2000" b="1" dirty="0">
              <a:solidFill>
                <a:schemeClr val="tx1"/>
              </a:solidFill>
            </a:endParaRPr>
          </a:p>
        </p:txBody>
      </p:sp>
      <p:sp>
        <p:nvSpPr>
          <p:cNvPr id="36" name="35 Rectángulo"/>
          <p:cNvSpPr/>
          <p:nvPr/>
        </p:nvSpPr>
        <p:spPr>
          <a:xfrm>
            <a:off x="7092280" y="364502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30 meses</a:t>
            </a:r>
            <a:endParaRPr lang="es-CR" sz="2000" b="1" dirty="0">
              <a:solidFill>
                <a:schemeClr val="tx1"/>
              </a:solidFill>
            </a:endParaRPr>
          </a:p>
        </p:txBody>
      </p:sp>
      <p:sp>
        <p:nvSpPr>
          <p:cNvPr id="37" name="36 Rectángulo"/>
          <p:cNvSpPr/>
          <p:nvPr/>
        </p:nvSpPr>
        <p:spPr>
          <a:xfrm>
            <a:off x="3851920" y="4725144"/>
            <a:ext cx="1296144"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400" dirty="0" smtClean="0">
                <a:solidFill>
                  <a:schemeClr val="tx1"/>
                </a:solidFill>
              </a:rPr>
              <a:t>¢8 millones</a:t>
            </a:r>
            <a:endParaRPr lang="es-CR" sz="2400" dirty="0">
              <a:solidFill>
                <a:schemeClr val="tx1"/>
              </a:solidFill>
            </a:endParaRPr>
          </a:p>
        </p:txBody>
      </p:sp>
      <p:sp>
        <p:nvSpPr>
          <p:cNvPr id="38" name="37 Rectángulo"/>
          <p:cNvSpPr/>
          <p:nvPr/>
        </p:nvSpPr>
        <p:spPr>
          <a:xfrm>
            <a:off x="5436096" y="472514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b="1" dirty="0" smtClean="0">
                <a:solidFill>
                  <a:schemeClr val="tx1"/>
                </a:solidFill>
              </a:rPr>
              <a:t>¢111,100,oo</a:t>
            </a:r>
            <a:endParaRPr lang="es-CR" b="1" dirty="0">
              <a:solidFill>
                <a:schemeClr val="tx1"/>
              </a:solidFill>
            </a:endParaRPr>
          </a:p>
        </p:txBody>
      </p:sp>
      <p:sp>
        <p:nvSpPr>
          <p:cNvPr id="39" name="38 Rectángulo"/>
          <p:cNvSpPr/>
          <p:nvPr/>
        </p:nvSpPr>
        <p:spPr>
          <a:xfrm>
            <a:off x="7092280" y="472514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72 meses</a:t>
            </a:r>
            <a:endParaRPr lang="es-CR" sz="2000" b="1" dirty="0">
              <a:solidFill>
                <a:schemeClr val="tx1"/>
              </a:solidFill>
            </a:endParaRPr>
          </a:p>
        </p:txBody>
      </p:sp>
      <p:sp>
        <p:nvSpPr>
          <p:cNvPr id="40" name="39 Rectángulo"/>
          <p:cNvSpPr/>
          <p:nvPr/>
        </p:nvSpPr>
        <p:spPr>
          <a:xfrm>
            <a:off x="2267744" y="4725144"/>
            <a:ext cx="1296144"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U de dos hijos</a:t>
            </a:r>
            <a:endParaRPr lang="es-CR" sz="2000" b="1" dirty="0">
              <a:solidFill>
                <a:schemeClr val="tx1"/>
              </a:solidFill>
            </a:endParaRPr>
          </a:p>
        </p:txBody>
      </p:sp>
    </p:spTree>
    <p:extLst>
      <p:ext uri="{BB962C8B-B14F-4D97-AF65-F5344CB8AC3E}">
        <p14:creationId xmlns:p14="http://schemas.microsoft.com/office/powerpoint/2010/main" val="260948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80">
                                          <p:stCondLst>
                                            <p:cond delay="0"/>
                                          </p:stCondLst>
                                        </p:cTn>
                                        <p:tgtEl>
                                          <p:spTgt spid="18"/>
                                        </p:tgtEl>
                                      </p:cBhvr>
                                    </p:animEffect>
                                    <p:anim calcmode="lin" valueType="num">
                                      <p:cBhvr>
                                        <p:cTn id="3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7" dur="26">
                                          <p:stCondLst>
                                            <p:cond delay="650"/>
                                          </p:stCondLst>
                                        </p:cTn>
                                        <p:tgtEl>
                                          <p:spTgt spid="18"/>
                                        </p:tgtEl>
                                      </p:cBhvr>
                                      <p:to x="100000" y="60000"/>
                                    </p:animScale>
                                    <p:animScale>
                                      <p:cBhvr>
                                        <p:cTn id="38" dur="166" decel="50000">
                                          <p:stCondLst>
                                            <p:cond delay="676"/>
                                          </p:stCondLst>
                                        </p:cTn>
                                        <p:tgtEl>
                                          <p:spTgt spid="18"/>
                                        </p:tgtEl>
                                      </p:cBhvr>
                                      <p:to x="100000" y="100000"/>
                                    </p:animScale>
                                    <p:animScale>
                                      <p:cBhvr>
                                        <p:cTn id="39" dur="26">
                                          <p:stCondLst>
                                            <p:cond delay="1312"/>
                                          </p:stCondLst>
                                        </p:cTn>
                                        <p:tgtEl>
                                          <p:spTgt spid="18"/>
                                        </p:tgtEl>
                                      </p:cBhvr>
                                      <p:to x="100000" y="80000"/>
                                    </p:animScale>
                                    <p:animScale>
                                      <p:cBhvr>
                                        <p:cTn id="40" dur="166" decel="50000">
                                          <p:stCondLst>
                                            <p:cond delay="1338"/>
                                          </p:stCondLst>
                                        </p:cTn>
                                        <p:tgtEl>
                                          <p:spTgt spid="18"/>
                                        </p:tgtEl>
                                      </p:cBhvr>
                                      <p:to x="100000" y="100000"/>
                                    </p:animScale>
                                    <p:animScale>
                                      <p:cBhvr>
                                        <p:cTn id="41" dur="26">
                                          <p:stCondLst>
                                            <p:cond delay="1642"/>
                                          </p:stCondLst>
                                        </p:cTn>
                                        <p:tgtEl>
                                          <p:spTgt spid="18"/>
                                        </p:tgtEl>
                                      </p:cBhvr>
                                      <p:to x="100000" y="90000"/>
                                    </p:animScale>
                                    <p:animScale>
                                      <p:cBhvr>
                                        <p:cTn id="42" dur="166" decel="50000">
                                          <p:stCondLst>
                                            <p:cond delay="1668"/>
                                          </p:stCondLst>
                                        </p:cTn>
                                        <p:tgtEl>
                                          <p:spTgt spid="18"/>
                                        </p:tgtEl>
                                      </p:cBhvr>
                                      <p:to x="100000" y="100000"/>
                                    </p:animScale>
                                    <p:animScale>
                                      <p:cBhvr>
                                        <p:cTn id="43" dur="26">
                                          <p:stCondLst>
                                            <p:cond delay="1808"/>
                                          </p:stCondLst>
                                        </p:cTn>
                                        <p:tgtEl>
                                          <p:spTgt spid="18"/>
                                        </p:tgtEl>
                                      </p:cBhvr>
                                      <p:to x="100000" y="95000"/>
                                    </p:animScale>
                                    <p:animScale>
                                      <p:cBhvr>
                                        <p:cTn id="44" dur="166" decel="50000">
                                          <p:stCondLst>
                                            <p:cond delay="1834"/>
                                          </p:stCondLst>
                                        </p:cTn>
                                        <p:tgtEl>
                                          <p:spTgt spid="1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80">
                                          <p:stCondLst>
                                            <p:cond delay="0"/>
                                          </p:stCondLst>
                                        </p:cTn>
                                        <p:tgtEl>
                                          <p:spTgt spid="20"/>
                                        </p:tgtEl>
                                      </p:cBhvr>
                                    </p:animEffect>
                                    <p:anim calcmode="lin" valueType="num">
                                      <p:cBhvr>
                                        <p:cTn id="5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55" dur="26">
                                          <p:stCondLst>
                                            <p:cond delay="650"/>
                                          </p:stCondLst>
                                        </p:cTn>
                                        <p:tgtEl>
                                          <p:spTgt spid="20"/>
                                        </p:tgtEl>
                                      </p:cBhvr>
                                      <p:to x="100000" y="60000"/>
                                    </p:animScale>
                                    <p:animScale>
                                      <p:cBhvr>
                                        <p:cTn id="56" dur="166" decel="50000">
                                          <p:stCondLst>
                                            <p:cond delay="676"/>
                                          </p:stCondLst>
                                        </p:cTn>
                                        <p:tgtEl>
                                          <p:spTgt spid="20"/>
                                        </p:tgtEl>
                                      </p:cBhvr>
                                      <p:to x="100000" y="100000"/>
                                    </p:animScale>
                                    <p:animScale>
                                      <p:cBhvr>
                                        <p:cTn id="57" dur="26">
                                          <p:stCondLst>
                                            <p:cond delay="1312"/>
                                          </p:stCondLst>
                                        </p:cTn>
                                        <p:tgtEl>
                                          <p:spTgt spid="20"/>
                                        </p:tgtEl>
                                      </p:cBhvr>
                                      <p:to x="100000" y="80000"/>
                                    </p:animScale>
                                    <p:animScale>
                                      <p:cBhvr>
                                        <p:cTn id="58" dur="166" decel="50000">
                                          <p:stCondLst>
                                            <p:cond delay="1338"/>
                                          </p:stCondLst>
                                        </p:cTn>
                                        <p:tgtEl>
                                          <p:spTgt spid="20"/>
                                        </p:tgtEl>
                                      </p:cBhvr>
                                      <p:to x="100000" y="100000"/>
                                    </p:animScale>
                                    <p:animScale>
                                      <p:cBhvr>
                                        <p:cTn id="59" dur="26">
                                          <p:stCondLst>
                                            <p:cond delay="1642"/>
                                          </p:stCondLst>
                                        </p:cTn>
                                        <p:tgtEl>
                                          <p:spTgt spid="20"/>
                                        </p:tgtEl>
                                      </p:cBhvr>
                                      <p:to x="100000" y="90000"/>
                                    </p:animScale>
                                    <p:animScale>
                                      <p:cBhvr>
                                        <p:cTn id="60" dur="166" decel="50000">
                                          <p:stCondLst>
                                            <p:cond delay="1668"/>
                                          </p:stCondLst>
                                        </p:cTn>
                                        <p:tgtEl>
                                          <p:spTgt spid="20"/>
                                        </p:tgtEl>
                                      </p:cBhvr>
                                      <p:to x="100000" y="100000"/>
                                    </p:animScale>
                                    <p:animScale>
                                      <p:cBhvr>
                                        <p:cTn id="61" dur="26">
                                          <p:stCondLst>
                                            <p:cond delay="1808"/>
                                          </p:stCondLst>
                                        </p:cTn>
                                        <p:tgtEl>
                                          <p:spTgt spid="20"/>
                                        </p:tgtEl>
                                      </p:cBhvr>
                                      <p:to x="100000" y="95000"/>
                                    </p:animScale>
                                    <p:animScale>
                                      <p:cBhvr>
                                        <p:cTn id="62" dur="166" decel="50000">
                                          <p:stCondLst>
                                            <p:cond delay="1834"/>
                                          </p:stCondLst>
                                        </p:cTn>
                                        <p:tgtEl>
                                          <p:spTgt spid="20"/>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80">
                                          <p:stCondLst>
                                            <p:cond delay="0"/>
                                          </p:stCondLst>
                                        </p:cTn>
                                        <p:tgtEl>
                                          <p:spTgt spid="22"/>
                                        </p:tgtEl>
                                      </p:cBhvr>
                                    </p:animEffect>
                                    <p:anim calcmode="lin" valueType="num">
                                      <p:cBhvr>
                                        <p:cTn id="6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73" dur="26">
                                          <p:stCondLst>
                                            <p:cond delay="650"/>
                                          </p:stCondLst>
                                        </p:cTn>
                                        <p:tgtEl>
                                          <p:spTgt spid="22"/>
                                        </p:tgtEl>
                                      </p:cBhvr>
                                      <p:to x="100000" y="60000"/>
                                    </p:animScale>
                                    <p:animScale>
                                      <p:cBhvr>
                                        <p:cTn id="74" dur="166" decel="50000">
                                          <p:stCondLst>
                                            <p:cond delay="676"/>
                                          </p:stCondLst>
                                        </p:cTn>
                                        <p:tgtEl>
                                          <p:spTgt spid="22"/>
                                        </p:tgtEl>
                                      </p:cBhvr>
                                      <p:to x="100000" y="100000"/>
                                    </p:animScale>
                                    <p:animScale>
                                      <p:cBhvr>
                                        <p:cTn id="75" dur="26">
                                          <p:stCondLst>
                                            <p:cond delay="1312"/>
                                          </p:stCondLst>
                                        </p:cTn>
                                        <p:tgtEl>
                                          <p:spTgt spid="22"/>
                                        </p:tgtEl>
                                      </p:cBhvr>
                                      <p:to x="100000" y="80000"/>
                                    </p:animScale>
                                    <p:animScale>
                                      <p:cBhvr>
                                        <p:cTn id="76" dur="166" decel="50000">
                                          <p:stCondLst>
                                            <p:cond delay="1338"/>
                                          </p:stCondLst>
                                        </p:cTn>
                                        <p:tgtEl>
                                          <p:spTgt spid="22"/>
                                        </p:tgtEl>
                                      </p:cBhvr>
                                      <p:to x="100000" y="100000"/>
                                    </p:animScale>
                                    <p:animScale>
                                      <p:cBhvr>
                                        <p:cTn id="77" dur="26">
                                          <p:stCondLst>
                                            <p:cond delay="1642"/>
                                          </p:stCondLst>
                                        </p:cTn>
                                        <p:tgtEl>
                                          <p:spTgt spid="22"/>
                                        </p:tgtEl>
                                      </p:cBhvr>
                                      <p:to x="100000" y="90000"/>
                                    </p:animScale>
                                    <p:animScale>
                                      <p:cBhvr>
                                        <p:cTn id="78" dur="166" decel="50000">
                                          <p:stCondLst>
                                            <p:cond delay="1668"/>
                                          </p:stCondLst>
                                        </p:cTn>
                                        <p:tgtEl>
                                          <p:spTgt spid="22"/>
                                        </p:tgtEl>
                                      </p:cBhvr>
                                      <p:to x="100000" y="100000"/>
                                    </p:animScale>
                                    <p:animScale>
                                      <p:cBhvr>
                                        <p:cTn id="79" dur="26">
                                          <p:stCondLst>
                                            <p:cond delay="1808"/>
                                          </p:stCondLst>
                                        </p:cTn>
                                        <p:tgtEl>
                                          <p:spTgt spid="22"/>
                                        </p:tgtEl>
                                      </p:cBhvr>
                                      <p:to x="100000" y="95000"/>
                                    </p:animScale>
                                    <p:animScale>
                                      <p:cBhvr>
                                        <p:cTn id="80" dur="166" decel="50000">
                                          <p:stCondLst>
                                            <p:cond delay="1834"/>
                                          </p:stCondLst>
                                        </p:cTn>
                                        <p:tgtEl>
                                          <p:spTgt spid="22"/>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down)">
                                      <p:cBhvr>
                                        <p:cTn id="85" dur="580">
                                          <p:stCondLst>
                                            <p:cond delay="0"/>
                                          </p:stCondLst>
                                        </p:cTn>
                                        <p:tgtEl>
                                          <p:spTgt spid="23"/>
                                        </p:tgtEl>
                                      </p:cBhvr>
                                    </p:animEffect>
                                    <p:anim calcmode="lin" valueType="num">
                                      <p:cBhvr>
                                        <p:cTn id="86"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91" dur="26">
                                          <p:stCondLst>
                                            <p:cond delay="650"/>
                                          </p:stCondLst>
                                        </p:cTn>
                                        <p:tgtEl>
                                          <p:spTgt spid="23"/>
                                        </p:tgtEl>
                                      </p:cBhvr>
                                      <p:to x="100000" y="60000"/>
                                    </p:animScale>
                                    <p:animScale>
                                      <p:cBhvr>
                                        <p:cTn id="92" dur="166" decel="50000">
                                          <p:stCondLst>
                                            <p:cond delay="676"/>
                                          </p:stCondLst>
                                        </p:cTn>
                                        <p:tgtEl>
                                          <p:spTgt spid="23"/>
                                        </p:tgtEl>
                                      </p:cBhvr>
                                      <p:to x="100000" y="100000"/>
                                    </p:animScale>
                                    <p:animScale>
                                      <p:cBhvr>
                                        <p:cTn id="93" dur="26">
                                          <p:stCondLst>
                                            <p:cond delay="1312"/>
                                          </p:stCondLst>
                                        </p:cTn>
                                        <p:tgtEl>
                                          <p:spTgt spid="23"/>
                                        </p:tgtEl>
                                      </p:cBhvr>
                                      <p:to x="100000" y="80000"/>
                                    </p:animScale>
                                    <p:animScale>
                                      <p:cBhvr>
                                        <p:cTn id="94" dur="166" decel="50000">
                                          <p:stCondLst>
                                            <p:cond delay="1338"/>
                                          </p:stCondLst>
                                        </p:cTn>
                                        <p:tgtEl>
                                          <p:spTgt spid="23"/>
                                        </p:tgtEl>
                                      </p:cBhvr>
                                      <p:to x="100000" y="100000"/>
                                    </p:animScale>
                                    <p:animScale>
                                      <p:cBhvr>
                                        <p:cTn id="95" dur="26">
                                          <p:stCondLst>
                                            <p:cond delay="1642"/>
                                          </p:stCondLst>
                                        </p:cTn>
                                        <p:tgtEl>
                                          <p:spTgt spid="23"/>
                                        </p:tgtEl>
                                      </p:cBhvr>
                                      <p:to x="100000" y="90000"/>
                                    </p:animScale>
                                    <p:animScale>
                                      <p:cBhvr>
                                        <p:cTn id="96" dur="166" decel="50000">
                                          <p:stCondLst>
                                            <p:cond delay="1668"/>
                                          </p:stCondLst>
                                        </p:cTn>
                                        <p:tgtEl>
                                          <p:spTgt spid="23"/>
                                        </p:tgtEl>
                                      </p:cBhvr>
                                      <p:to x="100000" y="100000"/>
                                    </p:animScale>
                                    <p:animScale>
                                      <p:cBhvr>
                                        <p:cTn id="97" dur="26">
                                          <p:stCondLst>
                                            <p:cond delay="1808"/>
                                          </p:stCondLst>
                                        </p:cTn>
                                        <p:tgtEl>
                                          <p:spTgt spid="23"/>
                                        </p:tgtEl>
                                      </p:cBhvr>
                                      <p:to x="100000" y="95000"/>
                                    </p:animScale>
                                    <p:animScale>
                                      <p:cBhvr>
                                        <p:cTn id="98" dur="166" decel="50000">
                                          <p:stCondLst>
                                            <p:cond delay="1834"/>
                                          </p:stCondLst>
                                        </p:cTn>
                                        <p:tgtEl>
                                          <p:spTgt spid="23"/>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26"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down)">
                                      <p:cBhvr>
                                        <p:cTn id="103" dur="580">
                                          <p:stCondLst>
                                            <p:cond delay="0"/>
                                          </p:stCondLst>
                                        </p:cTn>
                                        <p:tgtEl>
                                          <p:spTgt spid="28"/>
                                        </p:tgtEl>
                                      </p:cBhvr>
                                    </p:animEffect>
                                    <p:anim calcmode="lin" valueType="num">
                                      <p:cBhvr>
                                        <p:cTn id="10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09" dur="26">
                                          <p:stCondLst>
                                            <p:cond delay="650"/>
                                          </p:stCondLst>
                                        </p:cTn>
                                        <p:tgtEl>
                                          <p:spTgt spid="28"/>
                                        </p:tgtEl>
                                      </p:cBhvr>
                                      <p:to x="100000" y="60000"/>
                                    </p:animScale>
                                    <p:animScale>
                                      <p:cBhvr>
                                        <p:cTn id="110" dur="166" decel="50000">
                                          <p:stCondLst>
                                            <p:cond delay="676"/>
                                          </p:stCondLst>
                                        </p:cTn>
                                        <p:tgtEl>
                                          <p:spTgt spid="28"/>
                                        </p:tgtEl>
                                      </p:cBhvr>
                                      <p:to x="100000" y="100000"/>
                                    </p:animScale>
                                    <p:animScale>
                                      <p:cBhvr>
                                        <p:cTn id="111" dur="26">
                                          <p:stCondLst>
                                            <p:cond delay="1312"/>
                                          </p:stCondLst>
                                        </p:cTn>
                                        <p:tgtEl>
                                          <p:spTgt spid="28"/>
                                        </p:tgtEl>
                                      </p:cBhvr>
                                      <p:to x="100000" y="80000"/>
                                    </p:animScale>
                                    <p:animScale>
                                      <p:cBhvr>
                                        <p:cTn id="112" dur="166" decel="50000">
                                          <p:stCondLst>
                                            <p:cond delay="1338"/>
                                          </p:stCondLst>
                                        </p:cTn>
                                        <p:tgtEl>
                                          <p:spTgt spid="28"/>
                                        </p:tgtEl>
                                      </p:cBhvr>
                                      <p:to x="100000" y="100000"/>
                                    </p:animScale>
                                    <p:animScale>
                                      <p:cBhvr>
                                        <p:cTn id="113" dur="26">
                                          <p:stCondLst>
                                            <p:cond delay="1642"/>
                                          </p:stCondLst>
                                        </p:cTn>
                                        <p:tgtEl>
                                          <p:spTgt spid="28"/>
                                        </p:tgtEl>
                                      </p:cBhvr>
                                      <p:to x="100000" y="90000"/>
                                    </p:animScale>
                                    <p:animScale>
                                      <p:cBhvr>
                                        <p:cTn id="114" dur="166" decel="50000">
                                          <p:stCondLst>
                                            <p:cond delay="1668"/>
                                          </p:stCondLst>
                                        </p:cTn>
                                        <p:tgtEl>
                                          <p:spTgt spid="28"/>
                                        </p:tgtEl>
                                      </p:cBhvr>
                                      <p:to x="100000" y="100000"/>
                                    </p:animScale>
                                    <p:animScale>
                                      <p:cBhvr>
                                        <p:cTn id="115" dur="26">
                                          <p:stCondLst>
                                            <p:cond delay="1808"/>
                                          </p:stCondLst>
                                        </p:cTn>
                                        <p:tgtEl>
                                          <p:spTgt spid="28"/>
                                        </p:tgtEl>
                                      </p:cBhvr>
                                      <p:to x="100000" y="95000"/>
                                    </p:animScale>
                                    <p:animScale>
                                      <p:cBhvr>
                                        <p:cTn id="116" dur="166" decel="50000">
                                          <p:stCondLst>
                                            <p:cond delay="1834"/>
                                          </p:stCondLst>
                                        </p:cTn>
                                        <p:tgtEl>
                                          <p:spTgt spid="28"/>
                                        </p:tgtEl>
                                      </p:cBhvr>
                                      <p:to x="100000" y="100000"/>
                                    </p:animScale>
                                  </p:childTnLst>
                                </p:cTn>
                              </p:par>
                            </p:childTnLst>
                          </p:cTn>
                        </p:par>
                      </p:childTnLst>
                    </p:cTn>
                  </p:par>
                  <p:par>
                    <p:cTn id="117" fill="hold">
                      <p:stCondLst>
                        <p:cond delay="indefinite"/>
                      </p:stCondLst>
                      <p:childTnLst>
                        <p:par>
                          <p:cTn id="118" fill="hold">
                            <p:stCondLst>
                              <p:cond delay="0"/>
                            </p:stCondLst>
                            <p:childTnLst>
                              <p:par>
                                <p:cTn id="119" presetID="26" presetClass="entr" presetSubtype="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80">
                                          <p:stCondLst>
                                            <p:cond delay="0"/>
                                          </p:stCondLst>
                                        </p:cTn>
                                        <p:tgtEl>
                                          <p:spTgt spid="35"/>
                                        </p:tgtEl>
                                      </p:cBhvr>
                                    </p:animEffect>
                                    <p:anim calcmode="lin" valueType="num">
                                      <p:cBhvr>
                                        <p:cTn id="122"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27" dur="26">
                                          <p:stCondLst>
                                            <p:cond delay="650"/>
                                          </p:stCondLst>
                                        </p:cTn>
                                        <p:tgtEl>
                                          <p:spTgt spid="35"/>
                                        </p:tgtEl>
                                      </p:cBhvr>
                                      <p:to x="100000" y="60000"/>
                                    </p:animScale>
                                    <p:animScale>
                                      <p:cBhvr>
                                        <p:cTn id="128" dur="166" decel="50000">
                                          <p:stCondLst>
                                            <p:cond delay="676"/>
                                          </p:stCondLst>
                                        </p:cTn>
                                        <p:tgtEl>
                                          <p:spTgt spid="35"/>
                                        </p:tgtEl>
                                      </p:cBhvr>
                                      <p:to x="100000" y="100000"/>
                                    </p:animScale>
                                    <p:animScale>
                                      <p:cBhvr>
                                        <p:cTn id="129" dur="26">
                                          <p:stCondLst>
                                            <p:cond delay="1312"/>
                                          </p:stCondLst>
                                        </p:cTn>
                                        <p:tgtEl>
                                          <p:spTgt spid="35"/>
                                        </p:tgtEl>
                                      </p:cBhvr>
                                      <p:to x="100000" y="80000"/>
                                    </p:animScale>
                                    <p:animScale>
                                      <p:cBhvr>
                                        <p:cTn id="130" dur="166" decel="50000">
                                          <p:stCondLst>
                                            <p:cond delay="1338"/>
                                          </p:stCondLst>
                                        </p:cTn>
                                        <p:tgtEl>
                                          <p:spTgt spid="35"/>
                                        </p:tgtEl>
                                      </p:cBhvr>
                                      <p:to x="100000" y="100000"/>
                                    </p:animScale>
                                    <p:animScale>
                                      <p:cBhvr>
                                        <p:cTn id="131" dur="26">
                                          <p:stCondLst>
                                            <p:cond delay="1642"/>
                                          </p:stCondLst>
                                        </p:cTn>
                                        <p:tgtEl>
                                          <p:spTgt spid="35"/>
                                        </p:tgtEl>
                                      </p:cBhvr>
                                      <p:to x="100000" y="90000"/>
                                    </p:animScale>
                                    <p:animScale>
                                      <p:cBhvr>
                                        <p:cTn id="132" dur="166" decel="50000">
                                          <p:stCondLst>
                                            <p:cond delay="1668"/>
                                          </p:stCondLst>
                                        </p:cTn>
                                        <p:tgtEl>
                                          <p:spTgt spid="35"/>
                                        </p:tgtEl>
                                      </p:cBhvr>
                                      <p:to x="100000" y="100000"/>
                                    </p:animScale>
                                    <p:animScale>
                                      <p:cBhvr>
                                        <p:cTn id="133" dur="26">
                                          <p:stCondLst>
                                            <p:cond delay="1808"/>
                                          </p:stCondLst>
                                        </p:cTn>
                                        <p:tgtEl>
                                          <p:spTgt spid="35"/>
                                        </p:tgtEl>
                                      </p:cBhvr>
                                      <p:to x="100000" y="95000"/>
                                    </p:animScale>
                                    <p:animScale>
                                      <p:cBhvr>
                                        <p:cTn id="134" dur="166" decel="50000">
                                          <p:stCondLst>
                                            <p:cond delay="1834"/>
                                          </p:stCondLst>
                                        </p:cTn>
                                        <p:tgtEl>
                                          <p:spTgt spid="35"/>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6" presetClass="entr" presetSubtype="0" fill="hold" grpId="0" nodeType="click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wipe(down)">
                                      <p:cBhvr>
                                        <p:cTn id="139" dur="580">
                                          <p:stCondLst>
                                            <p:cond delay="0"/>
                                          </p:stCondLst>
                                        </p:cTn>
                                        <p:tgtEl>
                                          <p:spTgt spid="36"/>
                                        </p:tgtEl>
                                      </p:cBhvr>
                                    </p:animEffect>
                                    <p:anim calcmode="lin" valueType="num">
                                      <p:cBhvr>
                                        <p:cTn id="140"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45" dur="26">
                                          <p:stCondLst>
                                            <p:cond delay="650"/>
                                          </p:stCondLst>
                                        </p:cTn>
                                        <p:tgtEl>
                                          <p:spTgt spid="36"/>
                                        </p:tgtEl>
                                      </p:cBhvr>
                                      <p:to x="100000" y="60000"/>
                                    </p:animScale>
                                    <p:animScale>
                                      <p:cBhvr>
                                        <p:cTn id="146" dur="166" decel="50000">
                                          <p:stCondLst>
                                            <p:cond delay="676"/>
                                          </p:stCondLst>
                                        </p:cTn>
                                        <p:tgtEl>
                                          <p:spTgt spid="36"/>
                                        </p:tgtEl>
                                      </p:cBhvr>
                                      <p:to x="100000" y="100000"/>
                                    </p:animScale>
                                    <p:animScale>
                                      <p:cBhvr>
                                        <p:cTn id="147" dur="26">
                                          <p:stCondLst>
                                            <p:cond delay="1312"/>
                                          </p:stCondLst>
                                        </p:cTn>
                                        <p:tgtEl>
                                          <p:spTgt spid="36"/>
                                        </p:tgtEl>
                                      </p:cBhvr>
                                      <p:to x="100000" y="80000"/>
                                    </p:animScale>
                                    <p:animScale>
                                      <p:cBhvr>
                                        <p:cTn id="148" dur="166" decel="50000">
                                          <p:stCondLst>
                                            <p:cond delay="1338"/>
                                          </p:stCondLst>
                                        </p:cTn>
                                        <p:tgtEl>
                                          <p:spTgt spid="36"/>
                                        </p:tgtEl>
                                      </p:cBhvr>
                                      <p:to x="100000" y="100000"/>
                                    </p:animScale>
                                    <p:animScale>
                                      <p:cBhvr>
                                        <p:cTn id="149" dur="26">
                                          <p:stCondLst>
                                            <p:cond delay="1642"/>
                                          </p:stCondLst>
                                        </p:cTn>
                                        <p:tgtEl>
                                          <p:spTgt spid="36"/>
                                        </p:tgtEl>
                                      </p:cBhvr>
                                      <p:to x="100000" y="90000"/>
                                    </p:animScale>
                                    <p:animScale>
                                      <p:cBhvr>
                                        <p:cTn id="150" dur="166" decel="50000">
                                          <p:stCondLst>
                                            <p:cond delay="1668"/>
                                          </p:stCondLst>
                                        </p:cTn>
                                        <p:tgtEl>
                                          <p:spTgt spid="36"/>
                                        </p:tgtEl>
                                      </p:cBhvr>
                                      <p:to x="100000" y="100000"/>
                                    </p:animScale>
                                    <p:animScale>
                                      <p:cBhvr>
                                        <p:cTn id="151" dur="26">
                                          <p:stCondLst>
                                            <p:cond delay="1808"/>
                                          </p:stCondLst>
                                        </p:cTn>
                                        <p:tgtEl>
                                          <p:spTgt spid="36"/>
                                        </p:tgtEl>
                                      </p:cBhvr>
                                      <p:to x="100000" y="95000"/>
                                    </p:animScale>
                                    <p:animScale>
                                      <p:cBhvr>
                                        <p:cTn id="152" dur="166" decel="50000">
                                          <p:stCondLst>
                                            <p:cond delay="1834"/>
                                          </p:stCondLst>
                                        </p:cTn>
                                        <p:tgtEl>
                                          <p:spTgt spid="36"/>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6" presetClass="entr" presetSubtype="0" fill="hold" grpId="0" nodeType="clickEffect">
                                  <p:stCondLst>
                                    <p:cond delay="0"/>
                                  </p:stCondLst>
                                  <p:childTnLst>
                                    <p:set>
                                      <p:cBhvr>
                                        <p:cTn id="156" dur="1" fill="hold">
                                          <p:stCondLst>
                                            <p:cond delay="0"/>
                                          </p:stCondLst>
                                        </p:cTn>
                                        <p:tgtEl>
                                          <p:spTgt spid="40"/>
                                        </p:tgtEl>
                                        <p:attrNameLst>
                                          <p:attrName>style.visibility</p:attrName>
                                        </p:attrNameLst>
                                      </p:cBhvr>
                                      <p:to>
                                        <p:strVal val="visible"/>
                                      </p:to>
                                    </p:set>
                                    <p:animEffect transition="in" filter="wipe(down)">
                                      <p:cBhvr>
                                        <p:cTn id="157" dur="580">
                                          <p:stCondLst>
                                            <p:cond delay="0"/>
                                          </p:stCondLst>
                                        </p:cTn>
                                        <p:tgtEl>
                                          <p:spTgt spid="40"/>
                                        </p:tgtEl>
                                      </p:cBhvr>
                                    </p:animEffect>
                                    <p:anim calcmode="lin" valueType="num">
                                      <p:cBhvr>
                                        <p:cTn id="15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63" dur="26">
                                          <p:stCondLst>
                                            <p:cond delay="650"/>
                                          </p:stCondLst>
                                        </p:cTn>
                                        <p:tgtEl>
                                          <p:spTgt spid="40"/>
                                        </p:tgtEl>
                                      </p:cBhvr>
                                      <p:to x="100000" y="60000"/>
                                    </p:animScale>
                                    <p:animScale>
                                      <p:cBhvr>
                                        <p:cTn id="164" dur="166" decel="50000">
                                          <p:stCondLst>
                                            <p:cond delay="676"/>
                                          </p:stCondLst>
                                        </p:cTn>
                                        <p:tgtEl>
                                          <p:spTgt spid="40"/>
                                        </p:tgtEl>
                                      </p:cBhvr>
                                      <p:to x="100000" y="100000"/>
                                    </p:animScale>
                                    <p:animScale>
                                      <p:cBhvr>
                                        <p:cTn id="165" dur="26">
                                          <p:stCondLst>
                                            <p:cond delay="1312"/>
                                          </p:stCondLst>
                                        </p:cTn>
                                        <p:tgtEl>
                                          <p:spTgt spid="40"/>
                                        </p:tgtEl>
                                      </p:cBhvr>
                                      <p:to x="100000" y="80000"/>
                                    </p:animScale>
                                    <p:animScale>
                                      <p:cBhvr>
                                        <p:cTn id="166" dur="166" decel="50000">
                                          <p:stCondLst>
                                            <p:cond delay="1338"/>
                                          </p:stCondLst>
                                        </p:cTn>
                                        <p:tgtEl>
                                          <p:spTgt spid="40"/>
                                        </p:tgtEl>
                                      </p:cBhvr>
                                      <p:to x="100000" y="100000"/>
                                    </p:animScale>
                                    <p:animScale>
                                      <p:cBhvr>
                                        <p:cTn id="167" dur="26">
                                          <p:stCondLst>
                                            <p:cond delay="1642"/>
                                          </p:stCondLst>
                                        </p:cTn>
                                        <p:tgtEl>
                                          <p:spTgt spid="40"/>
                                        </p:tgtEl>
                                      </p:cBhvr>
                                      <p:to x="100000" y="90000"/>
                                    </p:animScale>
                                    <p:animScale>
                                      <p:cBhvr>
                                        <p:cTn id="168" dur="166" decel="50000">
                                          <p:stCondLst>
                                            <p:cond delay="1668"/>
                                          </p:stCondLst>
                                        </p:cTn>
                                        <p:tgtEl>
                                          <p:spTgt spid="40"/>
                                        </p:tgtEl>
                                      </p:cBhvr>
                                      <p:to x="100000" y="100000"/>
                                    </p:animScale>
                                    <p:animScale>
                                      <p:cBhvr>
                                        <p:cTn id="169" dur="26">
                                          <p:stCondLst>
                                            <p:cond delay="1808"/>
                                          </p:stCondLst>
                                        </p:cTn>
                                        <p:tgtEl>
                                          <p:spTgt spid="40"/>
                                        </p:tgtEl>
                                      </p:cBhvr>
                                      <p:to x="100000" y="95000"/>
                                    </p:animScale>
                                    <p:animScale>
                                      <p:cBhvr>
                                        <p:cTn id="170" dur="166" decel="50000">
                                          <p:stCondLst>
                                            <p:cond delay="1834"/>
                                          </p:stCondLst>
                                        </p:cTn>
                                        <p:tgtEl>
                                          <p:spTgt spid="40"/>
                                        </p:tgtEl>
                                      </p:cBhvr>
                                      <p:to x="100000" y="100000"/>
                                    </p:animScale>
                                  </p:childTnLst>
                                </p:cTn>
                              </p:par>
                            </p:childTnLst>
                          </p:cTn>
                        </p:par>
                      </p:childTnLst>
                    </p:cTn>
                  </p:par>
                  <p:par>
                    <p:cTn id="171" fill="hold">
                      <p:stCondLst>
                        <p:cond delay="indefinite"/>
                      </p:stCondLst>
                      <p:childTnLst>
                        <p:par>
                          <p:cTn id="172" fill="hold">
                            <p:stCondLst>
                              <p:cond delay="0"/>
                            </p:stCondLst>
                            <p:childTnLst>
                              <p:par>
                                <p:cTn id="173" presetID="26" presetClass="entr" presetSubtype="0" fill="hold" grpId="0" nodeType="clickEffect">
                                  <p:stCondLst>
                                    <p:cond delay="0"/>
                                  </p:stCondLst>
                                  <p:childTnLst>
                                    <p:set>
                                      <p:cBhvr>
                                        <p:cTn id="174" dur="1" fill="hold">
                                          <p:stCondLst>
                                            <p:cond delay="0"/>
                                          </p:stCondLst>
                                        </p:cTn>
                                        <p:tgtEl>
                                          <p:spTgt spid="37"/>
                                        </p:tgtEl>
                                        <p:attrNameLst>
                                          <p:attrName>style.visibility</p:attrName>
                                        </p:attrNameLst>
                                      </p:cBhvr>
                                      <p:to>
                                        <p:strVal val="visible"/>
                                      </p:to>
                                    </p:set>
                                    <p:animEffect transition="in" filter="wipe(down)">
                                      <p:cBhvr>
                                        <p:cTn id="175" dur="580">
                                          <p:stCondLst>
                                            <p:cond delay="0"/>
                                          </p:stCondLst>
                                        </p:cTn>
                                        <p:tgtEl>
                                          <p:spTgt spid="37"/>
                                        </p:tgtEl>
                                      </p:cBhvr>
                                    </p:animEffect>
                                    <p:anim calcmode="lin" valueType="num">
                                      <p:cBhvr>
                                        <p:cTn id="176"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81" dur="26">
                                          <p:stCondLst>
                                            <p:cond delay="650"/>
                                          </p:stCondLst>
                                        </p:cTn>
                                        <p:tgtEl>
                                          <p:spTgt spid="37"/>
                                        </p:tgtEl>
                                      </p:cBhvr>
                                      <p:to x="100000" y="60000"/>
                                    </p:animScale>
                                    <p:animScale>
                                      <p:cBhvr>
                                        <p:cTn id="182" dur="166" decel="50000">
                                          <p:stCondLst>
                                            <p:cond delay="676"/>
                                          </p:stCondLst>
                                        </p:cTn>
                                        <p:tgtEl>
                                          <p:spTgt spid="37"/>
                                        </p:tgtEl>
                                      </p:cBhvr>
                                      <p:to x="100000" y="100000"/>
                                    </p:animScale>
                                    <p:animScale>
                                      <p:cBhvr>
                                        <p:cTn id="183" dur="26">
                                          <p:stCondLst>
                                            <p:cond delay="1312"/>
                                          </p:stCondLst>
                                        </p:cTn>
                                        <p:tgtEl>
                                          <p:spTgt spid="37"/>
                                        </p:tgtEl>
                                      </p:cBhvr>
                                      <p:to x="100000" y="80000"/>
                                    </p:animScale>
                                    <p:animScale>
                                      <p:cBhvr>
                                        <p:cTn id="184" dur="166" decel="50000">
                                          <p:stCondLst>
                                            <p:cond delay="1338"/>
                                          </p:stCondLst>
                                        </p:cTn>
                                        <p:tgtEl>
                                          <p:spTgt spid="37"/>
                                        </p:tgtEl>
                                      </p:cBhvr>
                                      <p:to x="100000" y="100000"/>
                                    </p:animScale>
                                    <p:animScale>
                                      <p:cBhvr>
                                        <p:cTn id="185" dur="26">
                                          <p:stCondLst>
                                            <p:cond delay="1642"/>
                                          </p:stCondLst>
                                        </p:cTn>
                                        <p:tgtEl>
                                          <p:spTgt spid="37"/>
                                        </p:tgtEl>
                                      </p:cBhvr>
                                      <p:to x="100000" y="90000"/>
                                    </p:animScale>
                                    <p:animScale>
                                      <p:cBhvr>
                                        <p:cTn id="186" dur="166" decel="50000">
                                          <p:stCondLst>
                                            <p:cond delay="1668"/>
                                          </p:stCondLst>
                                        </p:cTn>
                                        <p:tgtEl>
                                          <p:spTgt spid="37"/>
                                        </p:tgtEl>
                                      </p:cBhvr>
                                      <p:to x="100000" y="100000"/>
                                    </p:animScale>
                                    <p:animScale>
                                      <p:cBhvr>
                                        <p:cTn id="187" dur="26">
                                          <p:stCondLst>
                                            <p:cond delay="1808"/>
                                          </p:stCondLst>
                                        </p:cTn>
                                        <p:tgtEl>
                                          <p:spTgt spid="37"/>
                                        </p:tgtEl>
                                      </p:cBhvr>
                                      <p:to x="100000" y="95000"/>
                                    </p:animScale>
                                    <p:animScale>
                                      <p:cBhvr>
                                        <p:cTn id="188" dur="166" decel="50000">
                                          <p:stCondLst>
                                            <p:cond delay="1834"/>
                                          </p:stCondLst>
                                        </p:cTn>
                                        <p:tgtEl>
                                          <p:spTgt spid="37"/>
                                        </p:tgtEl>
                                      </p:cBhvr>
                                      <p:to x="100000" y="100000"/>
                                    </p:animScale>
                                  </p:childTnLst>
                                </p:cTn>
                              </p:par>
                            </p:childTnLst>
                          </p:cTn>
                        </p:par>
                      </p:childTnLst>
                    </p:cTn>
                  </p:par>
                  <p:par>
                    <p:cTn id="189" fill="hold">
                      <p:stCondLst>
                        <p:cond delay="indefinite"/>
                      </p:stCondLst>
                      <p:childTnLst>
                        <p:par>
                          <p:cTn id="190" fill="hold">
                            <p:stCondLst>
                              <p:cond delay="0"/>
                            </p:stCondLst>
                            <p:childTnLst>
                              <p:par>
                                <p:cTn id="191" presetID="26" presetClass="entr" presetSubtype="0" fill="hold" grpId="0" nodeType="clickEffect">
                                  <p:stCondLst>
                                    <p:cond delay="0"/>
                                  </p:stCondLst>
                                  <p:childTnLst>
                                    <p:set>
                                      <p:cBhvr>
                                        <p:cTn id="192" dur="1" fill="hold">
                                          <p:stCondLst>
                                            <p:cond delay="0"/>
                                          </p:stCondLst>
                                        </p:cTn>
                                        <p:tgtEl>
                                          <p:spTgt spid="38"/>
                                        </p:tgtEl>
                                        <p:attrNameLst>
                                          <p:attrName>style.visibility</p:attrName>
                                        </p:attrNameLst>
                                      </p:cBhvr>
                                      <p:to>
                                        <p:strVal val="visible"/>
                                      </p:to>
                                    </p:set>
                                    <p:animEffect transition="in" filter="wipe(down)">
                                      <p:cBhvr>
                                        <p:cTn id="193" dur="580">
                                          <p:stCondLst>
                                            <p:cond delay="0"/>
                                          </p:stCondLst>
                                        </p:cTn>
                                        <p:tgtEl>
                                          <p:spTgt spid="38"/>
                                        </p:tgtEl>
                                      </p:cBhvr>
                                    </p:animEffect>
                                    <p:anim calcmode="lin" valueType="num">
                                      <p:cBhvr>
                                        <p:cTn id="194"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195"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96"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97"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98"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99" dur="26">
                                          <p:stCondLst>
                                            <p:cond delay="650"/>
                                          </p:stCondLst>
                                        </p:cTn>
                                        <p:tgtEl>
                                          <p:spTgt spid="38"/>
                                        </p:tgtEl>
                                      </p:cBhvr>
                                      <p:to x="100000" y="60000"/>
                                    </p:animScale>
                                    <p:animScale>
                                      <p:cBhvr>
                                        <p:cTn id="200" dur="166" decel="50000">
                                          <p:stCondLst>
                                            <p:cond delay="676"/>
                                          </p:stCondLst>
                                        </p:cTn>
                                        <p:tgtEl>
                                          <p:spTgt spid="38"/>
                                        </p:tgtEl>
                                      </p:cBhvr>
                                      <p:to x="100000" y="100000"/>
                                    </p:animScale>
                                    <p:animScale>
                                      <p:cBhvr>
                                        <p:cTn id="201" dur="26">
                                          <p:stCondLst>
                                            <p:cond delay="1312"/>
                                          </p:stCondLst>
                                        </p:cTn>
                                        <p:tgtEl>
                                          <p:spTgt spid="38"/>
                                        </p:tgtEl>
                                      </p:cBhvr>
                                      <p:to x="100000" y="80000"/>
                                    </p:animScale>
                                    <p:animScale>
                                      <p:cBhvr>
                                        <p:cTn id="202" dur="166" decel="50000">
                                          <p:stCondLst>
                                            <p:cond delay="1338"/>
                                          </p:stCondLst>
                                        </p:cTn>
                                        <p:tgtEl>
                                          <p:spTgt spid="38"/>
                                        </p:tgtEl>
                                      </p:cBhvr>
                                      <p:to x="100000" y="100000"/>
                                    </p:animScale>
                                    <p:animScale>
                                      <p:cBhvr>
                                        <p:cTn id="203" dur="26">
                                          <p:stCondLst>
                                            <p:cond delay="1642"/>
                                          </p:stCondLst>
                                        </p:cTn>
                                        <p:tgtEl>
                                          <p:spTgt spid="38"/>
                                        </p:tgtEl>
                                      </p:cBhvr>
                                      <p:to x="100000" y="90000"/>
                                    </p:animScale>
                                    <p:animScale>
                                      <p:cBhvr>
                                        <p:cTn id="204" dur="166" decel="50000">
                                          <p:stCondLst>
                                            <p:cond delay="1668"/>
                                          </p:stCondLst>
                                        </p:cTn>
                                        <p:tgtEl>
                                          <p:spTgt spid="38"/>
                                        </p:tgtEl>
                                      </p:cBhvr>
                                      <p:to x="100000" y="100000"/>
                                    </p:animScale>
                                    <p:animScale>
                                      <p:cBhvr>
                                        <p:cTn id="205" dur="26">
                                          <p:stCondLst>
                                            <p:cond delay="1808"/>
                                          </p:stCondLst>
                                        </p:cTn>
                                        <p:tgtEl>
                                          <p:spTgt spid="38"/>
                                        </p:tgtEl>
                                      </p:cBhvr>
                                      <p:to x="100000" y="95000"/>
                                    </p:animScale>
                                    <p:animScale>
                                      <p:cBhvr>
                                        <p:cTn id="206" dur="166" decel="50000">
                                          <p:stCondLst>
                                            <p:cond delay="1834"/>
                                          </p:stCondLst>
                                        </p:cTn>
                                        <p:tgtEl>
                                          <p:spTgt spid="38"/>
                                        </p:tgtEl>
                                      </p:cBhvr>
                                      <p:to x="100000" y="100000"/>
                                    </p:animScale>
                                  </p:childTnLst>
                                </p:cTn>
                              </p:par>
                            </p:childTnLst>
                          </p:cTn>
                        </p:par>
                      </p:childTnLst>
                    </p:cTn>
                  </p:par>
                  <p:par>
                    <p:cTn id="207" fill="hold">
                      <p:stCondLst>
                        <p:cond delay="indefinite"/>
                      </p:stCondLst>
                      <p:childTnLst>
                        <p:par>
                          <p:cTn id="208" fill="hold">
                            <p:stCondLst>
                              <p:cond delay="0"/>
                            </p:stCondLst>
                            <p:childTnLst>
                              <p:par>
                                <p:cTn id="209" presetID="26" presetClass="entr" presetSubtype="0" fill="hold" grpId="0" nodeType="clickEffect">
                                  <p:stCondLst>
                                    <p:cond delay="0"/>
                                  </p:stCondLst>
                                  <p:childTnLst>
                                    <p:set>
                                      <p:cBhvr>
                                        <p:cTn id="210" dur="1" fill="hold">
                                          <p:stCondLst>
                                            <p:cond delay="0"/>
                                          </p:stCondLst>
                                        </p:cTn>
                                        <p:tgtEl>
                                          <p:spTgt spid="39"/>
                                        </p:tgtEl>
                                        <p:attrNameLst>
                                          <p:attrName>style.visibility</p:attrName>
                                        </p:attrNameLst>
                                      </p:cBhvr>
                                      <p:to>
                                        <p:strVal val="visible"/>
                                      </p:to>
                                    </p:set>
                                    <p:animEffect transition="in" filter="wipe(down)">
                                      <p:cBhvr>
                                        <p:cTn id="211" dur="580">
                                          <p:stCondLst>
                                            <p:cond delay="0"/>
                                          </p:stCondLst>
                                        </p:cTn>
                                        <p:tgtEl>
                                          <p:spTgt spid="39"/>
                                        </p:tgtEl>
                                      </p:cBhvr>
                                    </p:animEffect>
                                    <p:anim calcmode="lin" valueType="num">
                                      <p:cBhvr>
                                        <p:cTn id="212"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213"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214"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215"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216"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217" dur="26">
                                          <p:stCondLst>
                                            <p:cond delay="650"/>
                                          </p:stCondLst>
                                        </p:cTn>
                                        <p:tgtEl>
                                          <p:spTgt spid="39"/>
                                        </p:tgtEl>
                                      </p:cBhvr>
                                      <p:to x="100000" y="60000"/>
                                    </p:animScale>
                                    <p:animScale>
                                      <p:cBhvr>
                                        <p:cTn id="218" dur="166" decel="50000">
                                          <p:stCondLst>
                                            <p:cond delay="676"/>
                                          </p:stCondLst>
                                        </p:cTn>
                                        <p:tgtEl>
                                          <p:spTgt spid="39"/>
                                        </p:tgtEl>
                                      </p:cBhvr>
                                      <p:to x="100000" y="100000"/>
                                    </p:animScale>
                                    <p:animScale>
                                      <p:cBhvr>
                                        <p:cTn id="219" dur="26">
                                          <p:stCondLst>
                                            <p:cond delay="1312"/>
                                          </p:stCondLst>
                                        </p:cTn>
                                        <p:tgtEl>
                                          <p:spTgt spid="39"/>
                                        </p:tgtEl>
                                      </p:cBhvr>
                                      <p:to x="100000" y="80000"/>
                                    </p:animScale>
                                    <p:animScale>
                                      <p:cBhvr>
                                        <p:cTn id="220" dur="166" decel="50000">
                                          <p:stCondLst>
                                            <p:cond delay="1338"/>
                                          </p:stCondLst>
                                        </p:cTn>
                                        <p:tgtEl>
                                          <p:spTgt spid="39"/>
                                        </p:tgtEl>
                                      </p:cBhvr>
                                      <p:to x="100000" y="100000"/>
                                    </p:animScale>
                                    <p:animScale>
                                      <p:cBhvr>
                                        <p:cTn id="221" dur="26">
                                          <p:stCondLst>
                                            <p:cond delay="1642"/>
                                          </p:stCondLst>
                                        </p:cTn>
                                        <p:tgtEl>
                                          <p:spTgt spid="39"/>
                                        </p:tgtEl>
                                      </p:cBhvr>
                                      <p:to x="100000" y="90000"/>
                                    </p:animScale>
                                    <p:animScale>
                                      <p:cBhvr>
                                        <p:cTn id="222" dur="166" decel="50000">
                                          <p:stCondLst>
                                            <p:cond delay="1668"/>
                                          </p:stCondLst>
                                        </p:cTn>
                                        <p:tgtEl>
                                          <p:spTgt spid="39"/>
                                        </p:tgtEl>
                                      </p:cBhvr>
                                      <p:to x="100000" y="100000"/>
                                    </p:animScale>
                                    <p:animScale>
                                      <p:cBhvr>
                                        <p:cTn id="223" dur="26">
                                          <p:stCondLst>
                                            <p:cond delay="1808"/>
                                          </p:stCondLst>
                                        </p:cTn>
                                        <p:tgtEl>
                                          <p:spTgt spid="39"/>
                                        </p:tgtEl>
                                      </p:cBhvr>
                                      <p:to x="100000" y="95000"/>
                                    </p:animScale>
                                    <p:animScale>
                                      <p:cBhvr>
                                        <p:cTn id="224"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0" grpId="0" animBg="1"/>
      <p:bldP spid="22" grpId="0" animBg="1"/>
      <p:bldP spid="23" grpId="0" animBg="1"/>
      <p:bldP spid="28" grpId="0" animBg="1"/>
      <p:bldP spid="35" grpId="0" animBg="1"/>
      <p:bldP spid="36" grpId="0" animBg="1"/>
      <p:bldP spid="37" grpId="0" animBg="1"/>
      <p:bldP spid="38" grpId="0" animBg="1"/>
      <p:bldP spid="39" grpId="0" animBg="1"/>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539552" y="1628801"/>
            <a:ext cx="8229600" cy="2592287"/>
          </a:xfrm>
          <a:ln>
            <a:prstDash val="dash"/>
          </a:ln>
        </p:spPr>
        <p:style>
          <a:lnRef idx="2">
            <a:schemeClr val="accent6"/>
          </a:lnRef>
          <a:fillRef idx="1">
            <a:schemeClr val="lt1"/>
          </a:fillRef>
          <a:effectRef idx="0">
            <a:schemeClr val="accent6"/>
          </a:effectRef>
          <a:fontRef idx="minor">
            <a:schemeClr val="dk1"/>
          </a:fontRef>
        </p:style>
        <p:txBody>
          <a:bodyPr>
            <a:normAutofit lnSpcReduction="10000"/>
          </a:bodyPr>
          <a:lstStyle/>
          <a:p>
            <a:r>
              <a:rPr lang="es-CR" sz="2600" dirty="0" smtClean="0">
                <a:solidFill>
                  <a:schemeClr val="tx2"/>
                </a:solidFill>
                <a:latin typeface="Arial" pitchFamily="34" charset="0"/>
                <a:cs typeface="Arial" pitchFamily="34" charset="0"/>
              </a:rPr>
              <a:t>En su grupo de trabajo:</a:t>
            </a:r>
          </a:p>
          <a:p>
            <a:endParaRPr lang="es-CR" sz="1400" dirty="0">
              <a:solidFill>
                <a:schemeClr val="tx2"/>
              </a:solidFill>
              <a:latin typeface="Arial" pitchFamily="34" charset="0"/>
              <a:cs typeface="Arial" pitchFamily="34" charset="0"/>
            </a:endParaRPr>
          </a:p>
          <a:p>
            <a:pPr marL="0" indent="0" algn="just">
              <a:buNone/>
            </a:pPr>
            <a:r>
              <a:rPr lang="es-CR" sz="2600" dirty="0">
                <a:solidFill>
                  <a:schemeClr val="tx2"/>
                </a:solidFill>
                <a:latin typeface="Arial" pitchFamily="34" charset="0"/>
                <a:cs typeface="Arial" pitchFamily="34" charset="0"/>
              </a:rPr>
              <a:t>Con base en las acciones identificadas en la actividad anterior y con base en las metas personales, </a:t>
            </a:r>
            <a:r>
              <a:rPr lang="es-CR" sz="2600" dirty="0" smtClean="0">
                <a:solidFill>
                  <a:schemeClr val="tx2"/>
                </a:solidFill>
                <a:latin typeface="Arial" pitchFamily="34" charset="0"/>
                <a:cs typeface="Arial" pitchFamily="34" charset="0"/>
              </a:rPr>
              <a:t>construir un plan </a:t>
            </a:r>
            <a:r>
              <a:rPr lang="es-CR" sz="2600" dirty="0">
                <a:solidFill>
                  <a:schemeClr val="tx2"/>
                </a:solidFill>
                <a:latin typeface="Arial" pitchFamily="34" charset="0"/>
                <a:cs typeface="Arial" pitchFamily="34" charset="0"/>
              </a:rPr>
              <a:t>de ahorro </a:t>
            </a:r>
            <a:r>
              <a:rPr lang="es-CR" sz="2600" dirty="0" smtClean="0">
                <a:solidFill>
                  <a:schemeClr val="tx2"/>
                </a:solidFill>
                <a:latin typeface="Arial" pitchFamily="34" charset="0"/>
                <a:cs typeface="Arial" pitchFamily="34" charset="0"/>
              </a:rPr>
              <a:t>de </a:t>
            </a:r>
            <a:r>
              <a:rPr lang="es-CR" sz="2600" dirty="0">
                <a:solidFill>
                  <a:schemeClr val="tx2"/>
                </a:solidFill>
                <a:latin typeface="Arial" pitchFamily="34" charset="0"/>
                <a:cs typeface="Arial" pitchFamily="34" charset="0"/>
              </a:rPr>
              <a:t>una de las participantes o de un </a:t>
            </a:r>
            <a:r>
              <a:rPr lang="es-CR" sz="2600" dirty="0" smtClean="0">
                <a:solidFill>
                  <a:schemeClr val="tx2"/>
                </a:solidFill>
                <a:latin typeface="Arial" pitchFamily="34" charset="0"/>
                <a:cs typeface="Arial" pitchFamily="34" charset="0"/>
              </a:rPr>
              <a:t>conocido.  Para esto deben utilizar un </a:t>
            </a:r>
            <a:r>
              <a:rPr lang="es-CR" sz="2600" dirty="0" err="1" smtClean="0">
                <a:solidFill>
                  <a:schemeClr val="tx2"/>
                </a:solidFill>
                <a:latin typeface="Arial" pitchFamily="34" charset="0"/>
                <a:cs typeface="Arial" pitchFamily="34" charset="0"/>
              </a:rPr>
              <a:t>papelógrafo</a:t>
            </a:r>
            <a:r>
              <a:rPr lang="es-CR" sz="2600" dirty="0" smtClean="0">
                <a:solidFill>
                  <a:schemeClr val="tx2"/>
                </a:solidFill>
                <a:latin typeface="Arial" pitchFamily="34" charset="0"/>
                <a:cs typeface="Arial" pitchFamily="34" charset="0"/>
              </a:rPr>
              <a:t> y marcadores.</a:t>
            </a:r>
            <a:endParaRPr lang="es-CR" sz="2600" dirty="0">
              <a:solidFill>
                <a:schemeClr val="tx2"/>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7"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«Mi plan de ahorro»</a:t>
            </a:r>
            <a:endParaRPr lang="es-CR" sz="4000" dirty="0">
              <a:solidFill>
                <a:schemeClr val="bg1"/>
              </a:solidFill>
              <a:latin typeface="Arial Rounded MT Bold" pitchFamily="34" charset="0"/>
              <a:cs typeface="Arial" pitchFamily="34" charset="0"/>
            </a:endParaRPr>
          </a:p>
        </p:txBody>
      </p:sp>
      <p:pic>
        <p:nvPicPr>
          <p:cNvPr id="8194" name="Picture 2" descr="http://us.123rf.com/400wm/400/400/logos/logos1002/logos100201217/6467876-retrato-de-la-escritora-reflexivo-sonando-despierto-mientras-escribia--copyspace.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160" t="5958" b="18721"/>
          <a:stretch/>
        </p:blipFill>
        <p:spPr bwMode="auto">
          <a:xfrm>
            <a:off x="3405139" y="4418001"/>
            <a:ext cx="1958949" cy="20353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1.bp.blogspot.com/-Gch1ckg_8bg/T51zxd9qpRI/AAAAAAAABKo/Utv-kHRGNVs/s1600/tendeder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0000"/>
          <a:stretch/>
        </p:blipFill>
        <p:spPr bwMode="auto">
          <a:xfrm>
            <a:off x="321035" y="4577388"/>
            <a:ext cx="722573" cy="108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38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txBox="1">
            <a:spLocks/>
          </p:cNvSpPr>
          <p:nvPr/>
        </p:nvSpPr>
        <p:spPr>
          <a:xfrm>
            <a:off x="320384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Conceptos principales</a:t>
            </a:r>
            <a:endParaRPr lang="es-CR" sz="3200" i="1" dirty="0">
              <a:solidFill>
                <a:srgbClr val="002060"/>
              </a:solidFill>
              <a:latin typeface="Arial" pitchFamily="34" charset="0"/>
              <a:cs typeface="Arial" pitchFamily="34" charset="0"/>
            </a:endParaRPr>
          </a:p>
        </p:txBody>
      </p:sp>
      <p:sp>
        <p:nvSpPr>
          <p:cNvPr id="19" name="1 Título"/>
          <p:cNvSpPr>
            <a:spLocks noGrp="1"/>
          </p:cNvSpPr>
          <p:nvPr>
            <p:ph type="title"/>
          </p:nvPr>
        </p:nvSpPr>
        <p:spPr>
          <a:xfrm>
            <a:off x="899592" y="191872"/>
            <a:ext cx="3071906" cy="778098"/>
          </a:xfrm>
        </p:spPr>
        <p:txBody>
          <a:bodyPr>
            <a:normAutofit/>
          </a:bodyPr>
          <a:lstStyle/>
          <a:p>
            <a:pPr algn="l"/>
            <a:r>
              <a:rPr lang="es-CR" dirty="0" smtClean="0">
                <a:solidFill>
                  <a:srgbClr val="CC0000"/>
                </a:solidFill>
                <a:latin typeface="Arial Rounded MT Bold" pitchFamily="34" charset="0"/>
                <a:cs typeface="Arial" pitchFamily="34" charset="0"/>
              </a:rPr>
              <a:t>4. Crédito</a:t>
            </a:r>
            <a:endParaRPr lang="es-CR" dirty="0">
              <a:solidFill>
                <a:srgbClr val="CC0000"/>
              </a:solidFill>
              <a:latin typeface="Arial Rounded MT Bold" pitchFamily="34" charset="0"/>
              <a:cs typeface="Arial" pitchFamily="34" charset="0"/>
            </a:endParaRPr>
          </a:p>
        </p:txBody>
      </p:sp>
      <p:pic>
        <p:nvPicPr>
          <p:cNvPr id="33"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34"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redondeado"/>
          <p:cNvSpPr/>
          <p:nvPr/>
        </p:nvSpPr>
        <p:spPr>
          <a:xfrm rot="20210389">
            <a:off x="431939" y="2249530"/>
            <a:ext cx="1839479" cy="43462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3200" dirty="0" smtClean="0"/>
              <a:t>deudor</a:t>
            </a:r>
            <a:endParaRPr lang="es-CR" sz="3200" dirty="0"/>
          </a:p>
        </p:txBody>
      </p:sp>
      <p:sp>
        <p:nvSpPr>
          <p:cNvPr id="8" name="7 Rectángulo redondeado"/>
          <p:cNvSpPr/>
          <p:nvPr/>
        </p:nvSpPr>
        <p:spPr>
          <a:xfrm rot="1626956">
            <a:off x="5256819" y="2100675"/>
            <a:ext cx="3387805" cy="74099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800" dirty="0"/>
              <a:t>g</a:t>
            </a:r>
            <a:r>
              <a:rPr lang="es-CR" sz="2800" dirty="0" smtClean="0"/>
              <a:t>arantía hipotecaria</a:t>
            </a:r>
            <a:endParaRPr lang="es-CR" sz="2800" dirty="0"/>
          </a:p>
        </p:txBody>
      </p:sp>
      <p:sp>
        <p:nvSpPr>
          <p:cNvPr id="9" name="8 Rectángulo redondeado"/>
          <p:cNvSpPr/>
          <p:nvPr/>
        </p:nvSpPr>
        <p:spPr>
          <a:xfrm rot="183060">
            <a:off x="2468966" y="1614661"/>
            <a:ext cx="2189842" cy="57606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800" dirty="0" smtClean="0"/>
              <a:t>condiciones</a:t>
            </a:r>
            <a:endParaRPr lang="es-CR" sz="2800" dirty="0"/>
          </a:p>
        </p:txBody>
      </p:sp>
      <p:sp>
        <p:nvSpPr>
          <p:cNvPr id="10" name="9 Rectángulo redondeado"/>
          <p:cNvSpPr/>
          <p:nvPr/>
        </p:nvSpPr>
        <p:spPr>
          <a:xfrm rot="20283018">
            <a:off x="6035901" y="5157736"/>
            <a:ext cx="1599223" cy="57606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800" dirty="0" smtClean="0"/>
              <a:t>plazo</a:t>
            </a:r>
            <a:endParaRPr lang="es-CR" sz="2800" dirty="0"/>
          </a:p>
        </p:txBody>
      </p:sp>
      <p:sp>
        <p:nvSpPr>
          <p:cNvPr id="11" name="10 Rectángulo redondeado"/>
          <p:cNvSpPr/>
          <p:nvPr/>
        </p:nvSpPr>
        <p:spPr>
          <a:xfrm>
            <a:off x="3203848" y="4725144"/>
            <a:ext cx="1872208" cy="5760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800" dirty="0" smtClean="0"/>
              <a:t>interés</a:t>
            </a:r>
            <a:endParaRPr lang="es-CR" sz="2800" dirty="0"/>
          </a:p>
        </p:txBody>
      </p:sp>
      <p:sp>
        <p:nvSpPr>
          <p:cNvPr id="12" name="11 Rectángulo redondeado"/>
          <p:cNvSpPr/>
          <p:nvPr/>
        </p:nvSpPr>
        <p:spPr>
          <a:xfrm rot="20709512">
            <a:off x="5478242" y="4234675"/>
            <a:ext cx="1867349" cy="57229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800" dirty="0" smtClean="0"/>
              <a:t>capital</a:t>
            </a:r>
            <a:endParaRPr lang="es-CR" sz="2800" dirty="0"/>
          </a:p>
        </p:txBody>
      </p:sp>
      <p:sp>
        <p:nvSpPr>
          <p:cNvPr id="13" name="12 Rectángulo redondeado"/>
          <p:cNvSpPr/>
          <p:nvPr/>
        </p:nvSpPr>
        <p:spPr>
          <a:xfrm rot="2292444">
            <a:off x="7490296" y="4078665"/>
            <a:ext cx="1697590" cy="6480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800" dirty="0" smtClean="0"/>
              <a:t>colateral</a:t>
            </a:r>
            <a:endParaRPr lang="es-CR" sz="2800" dirty="0"/>
          </a:p>
        </p:txBody>
      </p:sp>
      <p:sp>
        <p:nvSpPr>
          <p:cNvPr id="14" name="13 Rectángulo redondeado"/>
          <p:cNvSpPr/>
          <p:nvPr/>
        </p:nvSpPr>
        <p:spPr>
          <a:xfrm rot="19366159">
            <a:off x="797375" y="4477302"/>
            <a:ext cx="2970783" cy="6480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CR" sz="2800" dirty="0" smtClean="0"/>
              <a:t>garantía prendaria</a:t>
            </a:r>
            <a:endParaRPr lang="es-CR" sz="2800" dirty="0"/>
          </a:p>
        </p:txBody>
      </p:sp>
      <p:sp>
        <p:nvSpPr>
          <p:cNvPr id="15" name="14 Rectángulo redondeado"/>
          <p:cNvSpPr/>
          <p:nvPr/>
        </p:nvSpPr>
        <p:spPr>
          <a:xfrm rot="21253209">
            <a:off x="2557285" y="5586273"/>
            <a:ext cx="3022827" cy="57229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800" dirty="0" smtClean="0"/>
              <a:t>capacidad de pago</a:t>
            </a:r>
            <a:endParaRPr lang="es-CR" sz="2800" dirty="0"/>
          </a:p>
        </p:txBody>
      </p:sp>
      <p:sp>
        <p:nvSpPr>
          <p:cNvPr id="16" name="15 Rectángulo redondeado"/>
          <p:cNvSpPr/>
          <p:nvPr/>
        </p:nvSpPr>
        <p:spPr>
          <a:xfrm rot="20405138">
            <a:off x="481915" y="1231295"/>
            <a:ext cx="1656184" cy="60211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800" dirty="0" smtClean="0"/>
              <a:t>cuota</a:t>
            </a:r>
            <a:endParaRPr lang="es-CR" sz="2800" dirty="0"/>
          </a:p>
        </p:txBody>
      </p:sp>
      <p:sp>
        <p:nvSpPr>
          <p:cNvPr id="18" name="17 Rectángulo redondeado"/>
          <p:cNvSpPr/>
          <p:nvPr/>
        </p:nvSpPr>
        <p:spPr>
          <a:xfrm rot="20662371">
            <a:off x="3756985" y="3658920"/>
            <a:ext cx="1878149" cy="6818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800" dirty="0" smtClean="0"/>
              <a:t>carácter</a:t>
            </a:r>
            <a:endParaRPr lang="es-CR" sz="2800" dirty="0"/>
          </a:p>
        </p:txBody>
      </p:sp>
      <p:sp>
        <p:nvSpPr>
          <p:cNvPr id="20" name="19 Rectángulo redondeado"/>
          <p:cNvSpPr/>
          <p:nvPr/>
        </p:nvSpPr>
        <p:spPr>
          <a:xfrm rot="20094332">
            <a:off x="246676" y="3116015"/>
            <a:ext cx="3166292" cy="6818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800" dirty="0" smtClean="0"/>
              <a:t>historial crediticio</a:t>
            </a:r>
            <a:endParaRPr lang="es-CR" sz="2800" dirty="0"/>
          </a:p>
        </p:txBody>
      </p:sp>
      <p:sp>
        <p:nvSpPr>
          <p:cNvPr id="7" name="6 Rectángulo redondeado"/>
          <p:cNvSpPr/>
          <p:nvPr/>
        </p:nvSpPr>
        <p:spPr>
          <a:xfrm rot="708308">
            <a:off x="3975361" y="2820676"/>
            <a:ext cx="3209500" cy="5760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R" sz="2800" dirty="0" smtClean="0"/>
              <a:t>garantía fiduciaria</a:t>
            </a:r>
            <a:endParaRPr lang="es-CR" sz="2800" dirty="0"/>
          </a:p>
        </p:txBody>
      </p:sp>
    </p:spTree>
    <p:extLst>
      <p:ext uri="{BB962C8B-B14F-4D97-AF65-F5344CB8AC3E}">
        <p14:creationId xmlns:p14="http://schemas.microsoft.com/office/powerpoint/2010/main" val="36921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80">
                                          <p:stCondLst>
                                            <p:cond delay="0"/>
                                          </p:stCondLst>
                                        </p:cTn>
                                        <p:tgtEl>
                                          <p:spTgt spid="8"/>
                                        </p:tgtEl>
                                      </p:cBhvr>
                                    </p:animEffect>
                                    <p:anim calcmode="lin" valueType="num">
                                      <p:cBhvr>
                                        <p:cTn id="4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9" dur="26">
                                          <p:stCondLst>
                                            <p:cond delay="650"/>
                                          </p:stCondLst>
                                        </p:cTn>
                                        <p:tgtEl>
                                          <p:spTgt spid="8"/>
                                        </p:tgtEl>
                                      </p:cBhvr>
                                      <p:to x="100000" y="60000"/>
                                    </p:animScale>
                                    <p:animScale>
                                      <p:cBhvr>
                                        <p:cTn id="50" dur="166" decel="50000">
                                          <p:stCondLst>
                                            <p:cond delay="676"/>
                                          </p:stCondLst>
                                        </p:cTn>
                                        <p:tgtEl>
                                          <p:spTgt spid="8"/>
                                        </p:tgtEl>
                                      </p:cBhvr>
                                      <p:to x="100000" y="100000"/>
                                    </p:animScale>
                                    <p:animScale>
                                      <p:cBhvr>
                                        <p:cTn id="51" dur="26">
                                          <p:stCondLst>
                                            <p:cond delay="1312"/>
                                          </p:stCondLst>
                                        </p:cTn>
                                        <p:tgtEl>
                                          <p:spTgt spid="8"/>
                                        </p:tgtEl>
                                      </p:cBhvr>
                                      <p:to x="100000" y="80000"/>
                                    </p:animScale>
                                    <p:animScale>
                                      <p:cBhvr>
                                        <p:cTn id="52" dur="166" decel="50000">
                                          <p:stCondLst>
                                            <p:cond delay="1338"/>
                                          </p:stCondLst>
                                        </p:cTn>
                                        <p:tgtEl>
                                          <p:spTgt spid="8"/>
                                        </p:tgtEl>
                                      </p:cBhvr>
                                      <p:to x="100000" y="100000"/>
                                    </p:animScale>
                                    <p:animScale>
                                      <p:cBhvr>
                                        <p:cTn id="53" dur="26">
                                          <p:stCondLst>
                                            <p:cond delay="1642"/>
                                          </p:stCondLst>
                                        </p:cTn>
                                        <p:tgtEl>
                                          <p:spTgt spid="8"/>
                                        </p:tgtEl>
                                      </p:cBhvr>
                                      <p:to x="100000" y="90000"/>
                                    </p:animScale>
                                    <p:animScale>
                                      <p:cBhvr>
                                        <p:cTn id="54" dur="166" decel="50000">
                                          <p:stCondLst>
                                            <p:cond delay="1668"/>
                                          </p:stCondLst>
                                        </p:cTn>
                                        <p:tgtEl>
                                          <p:spTgt spid="8"/>
                                        </p:tgtEl>
                                      </p:cBhvr>
                                      <p:to x="100000" y="100000"/>
                                    </p:animScale>
                                    <p:animScale>
                                      <p:cBhvr>
                                        <p:cTn id="55" dur="26">
                                          <p:stCondLst>
                                            <p:cond delay="1808"/>
                                          </p:stCondLst>
                                        </p:cTn>
                                        <p:tgtEl>
                                          <p:spTgt spid="8"/>
                                        </p:tgtEl>
                                      </p:cBhvr>
                                      <p:to x="100000" y="95000"/>
                                    </p:animScale>
                                    <p:animScale>
                                      <p:cBhvr>
                                        <p:cTn id="56" dur="166" decel="50000">
                                          <p:stCondLst>
                                            <p:cond delay="1834"/>
                                          </p:stCondLst>
                                        </p:cTn>
                                        <p:tgtEl>
                                          <p:spTgt spid="8"/>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down)">
                                      <p:cBhvr>
                                        <p:cTn id="61" dur="580">
                                          <p:stCondLst>
                                            <p:cond delay="0"/>
                                          </p:stCondLst>
                                        </p:cTn>
                                        <p:tgtEl>
                                          <p:spTgt spid="9"/>
                                        </p:tgtEl>
                                      </p:cBhvr>
                                    </p:animEffect>
                                    <p:anim calcmode="lin" valueType="num">
                                      <p:cBhvr>
                                        <p:cTn id="6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7" dur="26">
                                          <p:stCondLst>
                                            <p:cond delay="650"/>
                                          </p:stCondLst>
                                        </p:cTn>
                                        <p:tgtEl>
                                          <p:spTgt spid="9"/>
                                        </p:tgtEl>
                                      </p:cBhvr>
                                      <p:to x="100000" y="60000"/>
                                    </p:animScale>
                                    <p:animScale>
                                      <p:cBhvr>
                                        <p:cTn id="68" dur="166" decel="50000">
                                          <p:stCondLst>
                                            <p:cond delay="676"/>
                                          </p:stCondLst>
                                        </p:cTn>
                                        <p:tgtEl>
                                          <p:spTgt spid="9"/>
                                        </p:tgtEl>
                                      </p:cBhvr>
                                      <p:to x="100000" y="100000"/>
                                    </p:animScale>
                                    <p:animScale>
                                      <p:cBhvr>
                                        <p:cTn id="69" dur="26">
                                          <p:stCondLst>
                                            <p:cond delay="1312"/>
                                          </p:stCondLst>
                                        </p:cTn>
                                        <p:tgtEl>
                                          <p:spTgt spid="9"/>
                                        </p:tgtEl>
                                      </p:cBhvr>
                                      <p:to x="100000" y="80000"/>
                                    </p:animScale>
                                    <p:animScale>
                                      <p:cBhvr>
                                        <p:cTn id="70" dur="166" decel="50000">
                                          <p:stCondLst>
                                            <p:cond delay="1338"/>
                                          </p:stCondLst>
                                        </p:cTn>
                                        <p:tgtEl>
                                          <p:spTgt spid="9"/>
                                        </p:tgtEl>
                                      </p:cBhvr>
                                      <p:to x="100000" y="100000"/>
                                    </p:animScale>
                                    <p:animScale>
                                      <p:cBhvr>
                                        <p:cTn id="71" dur="26">
                                          <p:stCondLst>
                                            <p:cond delay="1642"/>
                                          </p:stCondLst>
                                        </p:cTn>
                                        <p:tgtEl>
                                          <p:spTgt spid="9"/>
                                        </p:tgtEl>
                                      </p:cBhvr>
                                      <p:to x="100000" y="90000"/>
                                    </p:animScale>
                                    <p:animScale>
                                      <p:cBhvr>
                                        <p:cTn id="72" dur="166" decel="50000">
                                          <p:stCondLst>
                                            <p:cond delay="1668"/>
                                          </p:stCondLst>
                                        </p:cTn>
                                        <p:tgtEl>
                                          <p:spTgt spid="9"/>
                                        </p:tgtEl>
                                      </p:cBhvr>
                                      <p:to x="100000" y="100000"/>
                                    </p:animScale>
                                    <p:animScale>
                                      <p:cBhvr>
                                        <p:cTn id="73" dur="26">
                                          <p:stCondLst>
                                            <p:cond delay="1808"/>
                                          </p:stCondLst>
                                        </p:cTn>
                                        <p:tgtEl>
                                          <p:spTgt spid="9"/>
                                        </p:tgtEl>
                                      </p:cBhvr>
                                      <p:to x="100000" y="95000"/>
                                    </p:animScale>
                                    <p:animScale>
                                      <p:cBhvr>
                                        <p:cTn id="74" dur="166" decel="50000">
                                          <p:stCondLst>
                                            <p:cond delay="1834"/>
                                          </p:stCondLst>
                                        </p:cTn>
                                        <p:tgtEl>
                                          <p:spTgt spid="9"/>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down)">
                                      <p:cBhvr>
                                        <p:cTn id="79" dur="580">
                                          <p:stCondLst>
                                            <p:cond delay="0"/>
                                          </p:stCondLst>
                                        </p:cTn>
                                        <p:tgtEl>
                                          <p:spTgt spid="10"/>
                                        </p:tgtEl>
                                      </p:cBhvr>
                                    </p:animEffect>
                                    <p:anim calcmode="lin" valueType="num">
                                      <p:cBhvr>
                                        <p:cTn id="8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gtEl>
                                      </p:cBhvr>
                                      <p:to x="100000" y="60000"/>
                                    </p:animScale>
                                    <p:animScale>
                                      <p:cBhvr>
                                        <p:cTn id="86" dur="166" decel="50000">
                                          <p:stCondLst>
                                            <p:cond delay="676"/>
                                          </p:stCondLst>
                                        </p:cTn>
                                        <p:tgtEl>
                                          <p:spTgt spid="10"/>
                                        </p:tgtEl>
                                      </p:cBhvr>
                                      <p:to x="100000" y="100000"/>
                                    </p:animScale>
                                    <p:animScale>
                                      <p:cBhvr>
                                        <p:cTn id="87" dur="26">
                                          <p:stCondLst>
                                            <p:cond delay="1312"/>
                                          </p:stCondLst>
                                        </p:cTn>
                                        <p:tgtEl>
                                          <p:spTgt spid="10"/>
                                        </p:tgtEl>
                                      </p:cBhvr>
                                      <p:to x="100000" y="80000"/>
                                    </p:animScale>
                                    <p:animScale>
                                      <p:cBhvr>
                                        <p:cTn id="88" dur="166" decel="50000">
                                          <p:stCondLst>
                                            <p:cond delay="1338"/>
                                          </p:stCondLst>
                                        </p:cTn>
                                        <p:tgtEl>
                                          <p:spTgt spid="10"/>
                                        </p:tgtEl>
                                      </p:cBhvr>
                                      <p:to x="100000" y="100000"/>
                                    </p:animScale>
                                    <p:animScale>
                                      <p:cBhvr>
                                        <p:cTn id="89" dur="26">
                                          <p:stCondLst>
                                            <p:cond delay="1642"/>
                                          </p:stCondLst>
                                        </p:cTn>
                                        <p:tgtEl>
                                          <p:spTgt spid="10"/>
                                        </p:tgtEl>
                                      </p:cBhvr>
                                      <p:to x="100000" y="90000"/>
                                    </p:animScale>
                                    <p:animScale>
                                      <p:cBhvr>
                                        <p:cTn id="90" dur="166" decel="50000">
                                          <p:stCondLst>
                                            <p:cond delay="1668"/>
                                          </p:stCondLst>
                                        </p:cTn>
                                        <p:tgtEl>
                                          <p:spTgt spid="10"/>
                                        </p:tgtEl>
                                      </p:cBhvr>
                                      <p:to x="100000" y="100000"/>
                                    </p:animScale>
                                    <p:animScale>
                                      <p:cBhvr>
                                        <p:cTn id="91" dur="26">
                                          <p:stCondLst>
                                            <p:cond delay="1808"/>
                                          </p:stCondLst>
                                        </p:cTn>
                                        <p:tgtEl>
                                          <p:spTgt spid="10"/>
                                        </p:tgtEl>
                                      </p:cBhvr>
                                      <p:to x="100000" y="95000"/>
                                    </p:animScale>
                                    <p:animScale>
                                      <p:cBhvr>
                                        <p:cTn id="92" dur="166" decel="50000">
                                          <p:stCondLst>
                                            <p:cond delay="1834"/>
                                          </p:stCondLst>
                                        </p:cTn>
                                        <p:tgtEl>
                                          <p:spTgt spid="10"/>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ipe(down)">
                                      <p:cBhvr>
                                        <p:cTn id="97" dur="580">
                                          <p:stCondLst>
                                            <p:cond delay="0"/>
                                          </p:stCondLst>
                                        </p:cTn>
                                        <p:tgtEl>
                                          <p:spTgt spid="11"/>
                                        </p:tgtEl>
                                      </p:cBhvr>
                                    </p:animEffect>
                                    <p:anim calcmode="lin" valueType="num">
                                      <p:cBhvr>
                                        <p:cTn id="9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03" dur="26">
                                          <p:stCondLst>
                                            <p:cond delay="650"/>
                                          </p:stCondLst>
                                        </p:cTn>
                                        <p:tgtEl>
                                          <p:spTgt spid="11"/>
                                        </p:tgtEl>
                                      </p:cBhvr>
                                      <p:to x="100000" y="60000"/>
                                    </p:animScale>
                                    <p:animScale>
                                      <p:cBhvr>
                                        <p:cTn id="104" dur="166" decel="50000">
                                          <p:stCondLst>
                                            <p:cond delay="676"/>
                                          </p:stCondLst>
                                        </p:cTn>
                                        <p:tgtEl>
                                          <p:spTgt spid="11"/>
                                        </p:tgtEl>
                                      </p:cBhvr>
                                      <p:to x="100000" y="100000"/>
                                    </p:animScale>
                                    <p:animScale>
                                      <p:cBhvr>
                                        <p:cTn id="105" dur="26">
                                          <p:stCondLst>
                                            <p:cond delay="1312"/>
                                          </p:stCondLst>
                                        </p:cTn>
                                        <p:tgtEl>
                                          <p:spTgt spid="11"/>
                                        </p:tgtEl>
                                      </p:cBhvr>
                                      <p:to x="100000" y="80000"/>
                                    </p:animScale>
                                    <p:animScale>
                                      <p:cBhvr>
                                        <p:cTn id="106" dur="166" decel="50000">
                                          <p:stCondLst>
                                            <p:cond delay="1338"/>
                                          </p:stCondLst>
                                        </p:cTn>
                                        <p:tgtEl>
                                          <p:spTgt spid="11"/>
                                        </p:tgtEl>
                                      </p:cBhvr>
                                      <p:to x="100000" y="100000"/>
                                    </p:animScale>
                                    <p:animScale>
                                      <p:cBhvr>
                                        <p:cTn id="107" dur="26">
                                          <p:stCondLst>
                                            <p:cond delay="1642"/>
                                          </p:stCondLst>
                                        </p:cTn>
                                        <p:tgtEl>
                                          <p:spTgt spid="11"/>
                                        </p:tgtEl>
                                      </p:cBhvr>
                                      <p:to x="100000" y="90000"/>
                                    </p:animScale>
                                    <p:animScale>
                                      <p:cBhvr>
                                        <p:cTn id="108" dur="166" decel="50000">
                                          <p:stCondLst>
                                            <p:cond delay="1668"/>
                                          </p:stCondLst>
                                        </p:cTn>
                                        <p:tgtEl>
                                          <p:spTgt spid="11"/>
                                        </p:tgtEl>
                                      </p:cBhvr>
                                      <p:to x="100000" y="100000"/>
                                    </p:animScale>
                                    <p:animScale>
                                      <p:cBhvr>
                                        <p:cTn id="109" dur="26">
                                          <p:stCondLst>
                                            <p:cond delay="1808"/>
                                          </p:stCondLst>
                                        </p:cTn>
                                        <p:tgtEl>
                                          <p:spTgt spid="11"/>
                                        </p:tgtEl>
                                      </p:cBhvr>
                                      <p:to x="100000" y="95000"/>
                                    </p:animScale>
                                    <p:animScale>
                                      <p:cBhvr>
                                        <p:cTn id="110" dur="166" decel="50000">
                                          <p:stCondLst>
                                            <p:cond delay="1834"/>
                                          </p:stCondLst>
                                        </p:cTn>
                                        <p:tgtEl>
                                          <p:spTgt spid="11"/>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wipe(down)">
                                      <p:cBhvr>
                                        <p:cTn id="115" dur="580">
                                          <p:stCondLst>
                                            <p:cond delay="0"/>
                                          </p:stCondLst>
                                        </p:cTn>
                                        <p:tgtEl>
                                          <p:spTgt spid="12"/>
                                        </p:tgtEl>
                                      </p:cBhvr>
                                    </p:animEffect>
                                    <p:anim calcmode="lin" valueType="num">
                                      <p:cBhvr>
                                        <p:cTn id="1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21" dur="26">
                                          <p:stCondLst>
                                            <p:cond delay="650"/>
                                          </p:stCondLst>
                                        </p:cTn>
                                        <p:tgtEl>
                                          <p:spTgt spid="12"/>
                                        </p:tgtEl>
                                      </p:cBhvr>
                                      <p:to x="100000" y="60000"/>
                                    </p:animScale>
                                    <p:animScale>
                                      <p:cBhvr>
                                        <p:cTn id="122" dur="166" decel="50000">
                                          <p:stCondLst>
                                            <p:cond delay="676"/>
                                          </p:stCondLst>
                                        </p:cTn>
                                        <p:tgtEl>
                                          <p:spTgt spid="12"/>
                                        </p:tgtEl>
                                      </p:cBhvr>
                                      <p:to x="100000" y="100000"/>
                                    </p:animScale>
                                    <p:animScale>
                                      <p:cBhvr>
                                        <p:cTn id="123" dur="26">
                                          <p:stCondLst>
                                            <p:cond delay="1312"/>
                                          </p:stCondLst>
                                        </p:cTn>
                                        <p:tgtEl>
                                          <p:spTgt spid="12"/>
                                        </p:tgtEl>
                                      </p:cBhvr>
                                      <p:to x="100000" y="80000"/>
                                    </p:animScale>
                                    <p:animScale>
                                      <p:cBhvr>
                                        <p:cTn id="124" dur="166" decel="50000">
                                          <p:stCondLst>
                                            <p:cond delay="1338"/>
                                          </p:stCondLst>
                                        </p:cTn>
                                        <p:tgtEl>
                                          <p:spTgt spid="12"/>
                                        </p:tgtEl>
                                      </p:cBhvr>
                                      <p:to x="100000" y="100000"/>
                                    </p:animScale>
                                    <p:animScale>
                                      <p:cBhvr>
                                        <p:cTn id="125" dur="26">
                                          <p:stCondLst>
                                            <p:cond delay="1642"/>
                                          </p:stCondLst>
                                        </p:cTn>
                                        <p:tgtEl>
                                          <p:spTgt spid="12"/>
                                        </p:tgtEl>
                                      </p:cBhvr>
                                      <p:to x="100000" y="90000"/>
                                    </p:animScale>
                                    <p:animScale>
                                      <p:cBhvr>
                                        <p:cTn id="126" dur="166" decel="50000">
                                          <p:stCondLst>
                                            <p:cond delay="1668"/>
                                          </p:stCondLst>
                                        </p:cTn>
                                        <p:tgtEl>
                                          <p:spTgt spid="12"/>
                                        </p:tgtEl>
                                      </p:cBhvr>
                                      <p:to x="100000" y="100000"/>
                                    </p:animScale>
                                    <p:animScale>
                                      <p:cBhvr>
                                        <p:cTn id="127" dur="26">
                                          <p:stCondLst>
                                            <p:cond delay="1808"/>
                                          </p:stCondLst>
                                        </p:cTn>
                                        <p:tgtEl>
                                          <p:spTgt spid="12"/>
                                        </p:tgtEl>
                                      </p:cBhvr>
                                      <p:to x="100000" y="95000"/>
                                    </p:animScale>
                                    <p:animScale>
                                      <p:cBhvr>
                                        <p:cTn id="128" dur="166" decel="50000">
                                          <p:stCondLst>
                                            <p:cond delay="1834"/>
                                          </p:stCondLst>
                                        </p:cTn>
                                        <p:tgtEl>
                                          <p:spTgt spid="12"/>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3"/>
                                        </p:tgtEl>
                                        <p:attrNameLst>
                                          <p:attrName>style.visibility</p:attrName>
                                        </p:attrNameLst>
                                      </p:cBhvr>
                                      <p:to>
                                        <p:strVal val="visible"/>
                                      </p:to>
                                    </p:set>
                                    <p:animEffect transition="in" filter="wipe(down)">
                                      <p:cBhvr>
                                        <p:cTn id="133" dur="580">
                                          <p:stCondLst>
                                            <p:cond delay="0"/>
                                          </p:stCondLst>
                                        </p:cTn>
                                        <p:tgtEl>
                                          <p:spTgt spid="13"/>
                                        </p:tgtEl>
                                      </p:cBhvr>
                                    </p:animEffect>
                                    <p:anim calcmode="lin" valueType="num">
                                      <p:cBhvr>
                                        <p:cTn id="13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9" dur="26">
                                          <p:stCondLst>
                                            <p:cond delay="650"/>
                                          </p:stCondLst>
                                        </p:cTn>
                                        <p:tgtEl>
                                          <p:spTgt spid="13"/>
                                        </p:tgtEl>
                                      </p:cBhvr>
                                      <p:to x="100000" y="60000"/>
                                    </p:animScale>
                                    <p:animScale>
                                      <p:cBhvr>
                                        <p:cTn id="140" dur="166" decel="50000">
                                          <p:stCondLst>
                                            <p:cond delay="676"/>
                                          </p:stCondLst>
                                        </p:cTn>
                                        <p:tgtEl>
                                          <p:spTgt spid="13"/>
                                        </p:tgtEl>
                                      </p:cBhvr>
                                      <p:to x="100000" y="100000"/>
                                    </p:animScale>
                                    <p:animScale>
                                      <p:cBhvr>
                                        <p:cTn id="141" dur="26">
                                          <p:stCondLst>
                                            <p:cond delay="1312"/>
                                          </p:stCondLst>
                                        </p:cTn>
                                        <p:tgtEl>
                                          <p:spTgt spid="13"/>
                                        </p:tgtEl>
                                      </p:cBhvr>
                                      <p:to x="100000" y="80000"/>
                                    </p:animScale>
                                    <p:animScale>
                                      <p:cBhvr>
                                        <p:cTn id="142" dur="166" decel="50000">
                                          <p:stCondLst>
                                            <p:cond delay="1338"/>
                                          </p:stCondLst>
                                        </p:cTn>
                                        <p:tgtEl>
                                          <p:spTgt spid="13"/>
                                        </p:tgtEl>
                                      </p:cBhvr>
                                      <p:to x="100000" y="100000"/>
                                    </p:animScale>
                                    <p:animScale>
                                      <p:cBhvr>
                                        <p:cTn id="143" dur="26">
                                          <p:stCondLst>
                                            <p:cond delay="1642"/>
                                          </p:stCondLst>
                                        </p:cTn>
                                        <p:tgtEl>
                                          <p:spTgt spid="13"/>
                                        </p:tgtEl>
                                      </p:cBhvr>
                                      <p:to x="100000" y="90000"/>
                                    </p:animScale>
                                    <p:animScale>
                                      <p:cBhvr>
                                        <p:cTn id="144" dur="166" decel="50000">
                                          <p:stCondLst>
                                            <p:cond delay="1668"/>
                                          </p:stCondLst>
                                        </p:cTn>
                                        <p:tgtEl>
                                          <p:spTgt spid="13"/>
                                        </p:tgtEl>
                                      </p:cBhvr>
                                      <p:to x="100000" y="100000"/>
                                    </p:animScale>
                                    <p:animScale>
                                      <p:cBhvr>
                                        <p:cTn id="145" dur="26">
                                          <p:stCondLst>
                                            <p:cond delay="1808"/>
                                          </p:stCondLst>
                                        </p:cTn>
                                        <p:tgtEl>
                                          <p:spTgt spid="13"/>
                                        </p:tgtEl>
                                      </p:cBhvr>
                                      <p:to x="100000" y="95000"/>
                                    </p:animScale>
                                    <p:animScale>
                                      <p:cBhvr>
                                        <p:cTn id="146" dur="166" decel="50000">
                                          <p:stCondLst>
                                            <p:cond delay="1834"/>
                                          </p:stCondLst>
                                        </p:cTn>
                                        <p:tgtEl>
                                          <p:spTgt spid="13"/>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4"/>
                                        </p:tgtEl>
                                        <p:attrNameLst>
                                          <p:attrName>style.visibility</p:attrName>
                                        </p:attrNameLst>
                                      </p:cBhvr>
                                      <p:to>
                                        <p:strVal val="visible"/>
                                      </p:to>
                                    </p:set>
                                    <p:animEffect transition="in" filter="wipe(down)">
                                      <p:cBhvr>
                                        <p:cTn id="151" dur="580">
                                          <p:stCondLst>
                                            <p:cond delay="0"/>
                                          </p:stCondLst>
                                        </p:cTn>
                                        <p:tgtEl>
                                          <p:spTgt spid="14"/>
                                        </p:tgtEl>
                                      </p:cBhvr>
                                    </p:animEffect>
                                    <p:anim calcmode="lin" valueType="num">
                                      <p:cBhvr>
                                        <p:cTn id="15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57" dur="26">
                                          <p:stCondLst>
                                            <p:cond delay="650"/>
                                          </p:stCondLst>
                                        </p:cTn>
                                        <p:tgtEl>
                                          <p:spTgt spid="14"/>
                                        </p:tgtEl>
                                      </p:cBhvr>
                                      <p:to x="100000" y="60000"/>
                                    </p:animScale>
                                    <p:animScale>
                                      <p:cBhvr>
                                        <p:cTn id="158" dur="166" decel="50000">
                                          <p:stCondLst>
                                            <p:cond delay="676"/>
                                          </p:stCondLst>
                                        </p:cTn>
                                        <p:tgtEl>
                                          <p:spTgt spid="14"/>
                                        </p:tgtEl>
                                      </p:cBhvr>
                                      <p:to x="100000" y="100000"/>
                                    </p:animScale>
                                    <p:animScale>
                                      <p:cBhvr>
                                        <p:cTn id="159" dur="26">
                                          <p:stCondLst>
                                            <p:cond delay="1312"/>
                                          </p:stCondLst>
                                        </p:cTn>
                                        <p:tgtEl>
                                          <p:spTgt spid="14"/>
                                        </p:tgtEl>
                                      </p:cBhvr>
                                      <p:to x="100000" y="80000"/>
                                    </p:animScale>
                                    <p:animScale>
                                      <p:cBhvr>
                                        <p:cTn id="160" dur="166" decel="50000">
                                          <p:stCondLst>
                                            <p:cond delay="1338"/>
                                          </p:stCondLst>
                                        </p:cTn>
                                        <p:tgtEl>
                                          <p:spTgt spid="14"/>
                                        </p:tgtEl>
                                      </p:cBhvr>
                                      <p:to x="100000" y="100000"/>
                                    </p:animScale>
                                    <p:animScale>
                                      <p:cBhvr>
                                        <p:cTn id="161" dur="26">
                                          <p:stCondLst>
                                            <p:cond delay="1642"/>
                                          </p:stCondLst>
                                        </p:cTn>
                                        <p:tgtEl>
                                          <p:spTgt spid="14"/>
                                        </p:tgtEl>
                                      </p:cBhvr>
                                      <p:to x="100000" y="90000"/>
                                    </p:animScale>
                                    <p:animScale>
                                      <p:cBhvr>
                                        <p:cTn id="162" dur="166" decel="50000">
                                          <p:stCondLst>
                                            <p:cond delay="1668"/>
                                          </p:stCondLst>
                                        </p:cTn>
                                        <p:tgtEl>
                                          <p:spTgt spid="14"/>
                                        </p:tgtEl>
                                      </p:cBhvr>
                                      <p:to x="100000" y="100000"/>
                                    </p:animScale>
                                    <p:animScale>
                                      <p:cBhvr>
                                        <p:cTn id="163" dur="26">
                                          <p:stCondLst>
                                            <p:cond delay="1808"/>
                                          </p:stCondLst>
                                        </p:cTn>
                                        <p:tgtEl>
                                          <p:spTgt spid="14"/>
                                        </p:tgtEl>
                                      </p:cBhvr>
                                      <p:to x="100000" y="95000"/>
                                    </p:animScale>
                                    <p:animScale>
                                      <p:cBhvr>
                                        <p:cTn id="164" dur="166" decel="50000">
                                          <p:stCondLst>
                                            <p:cond delay="1834"/>
                                          </p:stCondLst>
                                        </p:cTn>
                                        <p:tgtEl>
                                          <p:spTgt spid="14"/>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5"/>
                                        </p:tgtEl>
                                        <p:attrNameLst>
                                          <p:attrName>style.visibility</p:attrName>
                                        </p:attrNameLst>
                                      </p:cBhvr>
                                      <p:to>
                                        <p:strVal val="visible"/>
                                      </p:to>
                                    </p:set>
                                    <p:animEffect transition="in" filter="wipe(down)">
                                      <p:cBhvr>
                                        <p:cTn id="169" dur="580">
                                          <p:stCondLst>
                                            <p:cond delay="0"/>
                                          </p:stCondLst>
                                        </p:cTn>
                                        <p:tgtEl>
                                          <p:spTgt spid="15"/>
                                        </p:tgtEl>
                                      </p:cBhvr>
                                    </p:animEffect>
                                    <p:anim calcmode="lin" valueType="num">
                                      <p:cBhvr>
                                        <p:cTn id="17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75" dur="26">
                                          <p:stCondLst>
                                            <p:cond delay="650"/>
                                          </p:stCondLst>
                                        </p:cTn>
                                        <p:tgtEl>
                                          <p:spTgt spid="15"/>
                                        </p:tgtEl>
                                      </p:cBhvr>
                                      <p:to x="100000" y="60000"/>
                                    </p:animScale>
                                    <p:animScale>
                                      <p:cBhvr>
                                        <p:cTn id="176" dur="166" decel="50000">
                                          <p:stCondLst>
                                            <p:cond delay="676"/>
                                          </p:stCondLst>
                                        </p:cTn>
                                        <p:tgtEl>
                                          <p:spTgt spid="15"/>
                                        </p:tgtEl>
                                      </p:cBhvr>
                                      <p:to x="100000" y="100000"/>
                                    </p:animScale>
                                    <p:animScale>
                                      <p:cBhvr>
                                        <p:cTn id="177" dur="26">
                                          <p:stCondLst>
                                            <p:cond delay="1312"/>
                                          </p:stCondLst>
                                        </p:cTn>
                                        <p:tgtEl>
                                          <p:spTgt spid="15"/>
                                        </p:tgtEl>
                                      </p:cBhvr>
                                      <p:to x="100000" y="80000"/>
                                    </p:animScale>
                                    <p:animScale>
                                      <p:cBhvr>
                                        <p:cTn id="178" dur="166" decel="50000">
                                          <p:stCondLst>
                                            <p:cond delay="1338"/>
                                          </p:stCondLst>
                                        </p:cTn>
                                        <p:tgtEl>
                                          <p:spTgt spid="15"/>
                                        </p:tgtEl>
                                      </p:cBhvr>
                                      <p:to x="100000" y="100000"/>
                                    </p:animScale>
                                    <p:animScale>
                                      <p:cBhvr>
                                        <p:cTn id="179" dur="26">
                                          <p:stCondLst>
                                            <p:cond delay="1642"/>
                                          </p:stCondLst>
                                        </p:cTn>
                                        <p:tgtEl>
                                          <p:spTgt spid="15"/>
                                        </p:tgtEl>
                                      </p:cBhvr>
                                      <p:to x="100000" y="90000"/>
                                    </p:animScale>
                                    <p:animScale>
                                      <p:cBhvr>
                                        <p:cTn id="180" dur="166" decel="50000">
                                          <p:stCondLst>
                                            <p:cond delay="1668"/>
                                          </p:stCondLst>
                                        </p:cTn>
                                        <p:tgtEl>
                                          <p:spTgt spid="15"/>
                                        </p:tgtEl>
                                      </p:cBhvr>
                                      <p:to x="100000" y="100000"/>
                                    </p:animScale>
                                    <p:animScale>
                                      <p:cBhvr>
                                        <p:cTn id="181" dur="26">
                                          <p:stCondLst>
                                            <p:cond delay="1808"/>
                                          </p:stCondLst>
                                        </p:cTn>
                                        <p:tgtEl>
                                          <p:spTgt spid="15"/>
                                        </p:tgtEl>
                                      </p:cBhvr>
                                      <p:to x="100000" y="95000"/>
                                    </p:animScale>
                                    <p:animScale>
                                      <p:cBhvr>
                                        <p:cTn id="182" dur="166" decel="50000">
                                          <p:stCondLst>
                                            <p:cond delay="1834"/>
                                          </p:stCondLst>
                                        </p:cTn>
                                        <p:tgtEl>
                                          <p:spTgt spid="15"/>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20"/>
                                        </p:tgtEl>
                                        <p:attrNameLst>
                                          <p:attrName>style.visibility</p:attrName>
                                        </p:attrNameLst>
                                      </p:cBhvr>
                                      <p:to>
                                        <p:strVal val="visible"/>
                                      </p:to>
                                    </p:set>
                                    <p:animEffect transition="in" filter="wipe(down)">
                                      <p:cBhvr>
                                        <p:cTn id="187" dur="580">
                                          <p:stCondLst>
                                            <p:cond delay="0"/>
                                          </p:stCondLst>
                                        </p:cTn>
                                        <p:tgtEl>
                                          <p:spTgt spid="20"/>
                                        </p:tgtEl>
                                      </p:cBhvr>
                                    </p:animEffect>
                                    <p:anim calcmode="lin" valueType="num">
                                      <p:cBhvr>
                                        <p:cTn id="18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93" dur="26">
                                          <p:stCondLst>
                                            <p:cond delay="650"/>
                                          </p:stCondLst>
                                        </p:cTn>
                                        <p:tgtEl>
                                          <p:spTgt spid="20"/>
                                        </p:tgtEl>
                                      </p:cBhvr>
                                      <p:to x="100000" y="60000"/>
                                    </p:animScale>
                                    <p:animScale>
                                      <p:cBhvr>
                                        <p:cTn id="194" dur="166" decel="50000">
                                          <p:stCondLst>
                                            <p:cond delay="676"/>
                                          </p:stCondLst>
                                        </p:cTn>
                                        <p:tgtEl>
                                          <p:spTgt spid="20"/>
                                        </p:tgtEl>
                                      </p:cBhvr>
                                      <p:to x="100000" y="100000"/>
                                    </p:animScale>
                                    <p:animScale>
                                      <p:cBhvr>
                                        <p:cTn id="195" dur="26">
                                          <p:stCondLst>
                                            <p:cond delay="1312"/>
                                          </p:stCondLst>
                                        </p:cTn>
                                        <p:tgtEl>
                                          <p:spTgt spid="20"/>
                                        </p:tgtEl>
                                      </p:cBhvr>
                                      <p:to x="100000" y="80000"/>
                                    </p:animScale>
                                    <p:animScale>
                                      <p:cBhvr>
                                        <p:cTn id="196" dur="166" decel="50000">
                                          <p:stCondLst>
                                            <p:cond delay="1338"/>
                                          </p:stCondLst>
                                        </p:cTn>
                                        <p:tgtEl>
                                          <p:spTgt spid="20"/>
                                        </p:tgtEl>
                                      </p:cBhvr>
                                      <p:to x="100000" y="100000"/>
                                    </p:animScale>
                                    <p:animScale>
                                      <p:cBhvr>
                                        <p:cTn id="197" dur="26">
                                          <p:stCondLst>
                                            <p:cond delay="1642"/>
                                          </p:stCondLst>
                                        </p:cTn>
                                        <p:tgtEl>
                                          <p:spTgt spid="20"/>
                                        </p:tgtEl>
                                      </p:cBhvr>
                                      <p:to x="100000" y="90000"/>
                                    </p:animScale>
                                    <p:animScale>
                                      <p:cBhvr>
                                        <p:cTn id="198" dur="166" decel="50000">
                                          <p:stCondLst>
                                            <p:cond delay="1668"/>
                                          </p:stCondLst>
                                        </p:cTn>
                                        <p:tgtEl>
                                          <p:spTgt spid="20"/>
                                        </p:tgtEl>
                                      </p:cBhvr>
                                      <p:to x="100000" y="100000"/>
                                    </p:animScale>
                                    <p:animScale>
                                      <p:cBhvr>
                                        <p:cTn id="199" dur="26">
                                          <p:stCondLst>
                                            <p:cond delay="1808"/>
                                          </p:stCondLst>
                                        </p:cTn>
                                        <p:tgtEl>
                                          <p:spTgt spid="20"/>
                                        </p:tgtEl>
                                      </p:cBhvr>
                                      <p:to x="100000" y="95000"/>
                                    </p:animScale>
                                    <p:animScale>
                                      <p:cBhvr>
                                        <p:cTn id="200" dur="166" decel="50000">
                                          <p:stCondLst>
                                            <p:cond delay="1834"/>
                                          </p:stCondLst>
                                        </p:cTn>
                                        <p:tgtEl>
                                          <p:spTgt spid="20"/>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16"/>
                                        </p:tgtEl>
                                        <p:attrNameLst>
                                          <p:attrName>style.visibility</p:attrName>
                                        </p:attrNameLst>
                                      </p:cBhvr>
                                      <p:to>
                                        <p:strVal val="visible"/>
                                      </p:to>
                                    </p:set>
                                    <p:animEffect transition="in" filter="wipe(down)">
                                      <p:cBhvr>
                                        <p:cTn id="205" dur="580">
                                          <p:stCondLst>
                                            <p:cond delay="0"/>
                                          </p:stCondLst>
                                        </p:cTn>
                                        <p:tgtEl>
                                          <p:spTgt spid="16"/>
                                        </p:tgtEl>
                                      </p:cBhvr>
                                    </p:animEffect>
                                    <p:anim calcmode="lin" valueType="num">
                                      <p:cBhvr>
                                        <p:cTn id="20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11" dur="26">
                                          <p:stCondLst>
                                            <p:cond delay="650"/>
                                          </p:stCondLst>
                                        </p:cTn>
                                        <p:tgtEl>
                                          <p:spTgt spid="16"/>
                                        </p:tgtEl>
                                      </p:cBhvr>
                                      <p:to x="100000" y="60000"/>
                                    </p:animScale>
                                    <p:animScale>
                                      <p:cBhvr>
                                        <p:cTn id="212" dur="166" decel="50000">
                                          <p:stCondLst>
                                            <p:cond delay="676"/>
                                          </p:stCondLst>
                                        </p:cTn>
                                        <p:tgtEl>
                                          <p:spTgt spid="16"/>
                                        </p:tgtEl>
                                      </p:cBhvr>
                                      <p:to x="100000" y="100000"/>
                                    </p:animScale>
                                    <p:animScale>
                                      <p:cBhvr>
                                        <p:cTn id="213" dur="26">
                                          <p:stCondLst>
                                            <p:cond delay="1312"/>
                                          </p:stCondLst>
                                        </p:cTn>
                                        <p:tgtEl>
                                          <p:spTgt spid="16"/>
                                        </p:tgtEl>
                                      </p:cBhvr>
                                      <p:to x="100000" y="80000"/>
                                    </p:animScale>
                                    <p:animScale>
                                      <p:cBhvr>
                                        <p:cTn id="214" dur="166" decel="50000">
                                          <p:stCondLst>
                                            <p:cond delay="1338"/>
                                          </p:stCondLst>
                                        </p:cTn>
                                        <p:tgtEl>
                                          <p:spTgt spid="16"/>
                                        </p:tgtEl>
                                      </p:cBhvr>
                                      <p:to x="100000" y="100000"/>
                                    </p:animScale>
                                    <p:animScale>
                                      <p:cBhvr>
                                        <p:cTn id="215" dur="26">
                                          <p:stCondLst>
                                            <p:cond delay="1642"/>
                                          </p:stCondLst>
                                        </p:cTn>
                                        <p:tgtEl>
                                          <p:spTgt spid="16"/>
                                        </p:tgtEl>
                                      </p:cBhvr>
                                      <p:to x="100000" y="90000"/>
                                    </p:animScale>
                                    <p:animScale>
                                      <p:cBhvr>
                                        <p:cTn id="216" dur="166" decel="50000">
                                          <p:stCondLst>
                                            <p:cond delay="1668"/>
                                          </p:stCondLst>
                                        </p:cTn>
                                        <p:tgtEl>
                                          <p:spTgt spid="16"/>
                                        </p:tgtEl>
                                      </p:cBhvr>
                                      <p:to x="100000" y="100000"/>
                                    </p:animScale>
                                    <p:animScale>
                                      <p:cBhvr>
                                        <p:cTn id="217" dur="26">
                                          <p:stCondLst>
                                            <p:cond delay="1808"/>
                                          </p:stCondLst>
                                        </p:cTn>
                                        <p:tgtEl>
                                          <p:spTgt spid="16"/>
                                        </p:tgtEl>
                                      </p:cBhvr>
                                      <p:to x="100000" y="95000"/>
                                    </p:animScale>
                                    <p:animScale>
                                      <p:cBhvr>
                                        <p:cTn id="218" dur="166" decel="50000">
                                          <p:stCondLst>
                                            <p:cond delay="1834"/>
                                          </p:stCondLst>
                                        </p:cTn>
                                        <p:tgtEl>
                                          <p:spTgt spid="16"/>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18"/>
                                        </p:tgtEl>
                                        <p:attrNameLst>
                                          <p:attrName>style.visibility</p:attrName>
                                        </p:attrNameLst>
                                      </p:cBhvr>
                                      <p:to>
                                        <p:strVal val="visible"/>
                                      </p:to>
                                    </p:set>
                                    <p:animEffect transition="in" filter="wipe(down)">
                                      <p:cBhvr>
                                        <p:cTn id="223" dur="580">
                                          <p:stCondLst>
                                            <p:cond delay="0"/>
                                          </p:stCondLst>
                                        </p:cTn>
                                        <p:tgtEl>
                                          <p:spTgt spid="18"/>
                                        </p:tgtEl>
                                      </p:cBhvr>
                                    </p:animEffect>
                                    <p:anim calcmode="lin" valueType="num">
                                      <p:cBhvr>
                                        <p:cTn id="22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29" dur="26">
                                          <p:stCondLst>
                                            <p:cond delay="650"/>
                                          </p:stCondLst>
                                        </p:cTn>
                                        <p:tgtEl>
                                          <p:spTgt spid="18"/>
                                        </p:tgtEl>
                                      </p:cBhvr>
                                      <p:to x="100000" y="60000"/>
                                    </p:animScale>
                                    <p:animScale>
                                      <p:cBhvr>
                                        <p:cTn id="230" dur="166" decel="50000">
                                          <p:stCondLst>
                                            <p:cond delay="676"/>
                                          </p:stCondLst>
                                        </p:cTn>
                                        <p:tgtEl>
                                          <p:spTgt spid="18"/>
                                        </p:tgtEl>
                                      </p:cBhvr>
                                      <p:to x="100000" y="100000"/>
                                    </p:animScale>
                                    <p:animScale>
                                      <p:cBhvr>
                                        <p:cTn id="231" dur="26">
                                          <p:stCondLst>
                                            <p:cond delay="1312"/>
                                          </p:stCondLst>
                                        </p:cTn>
                                        <p:tgtEl>
                                          <p:spTgt spid="18"/>
                                        </p:tgtEl>
                                      </p:cBhvr>
                                      <p:to x="100000" y="80000"/>
                                    </p:animScale>
                                    <p:animScale>
                                      <p:cBhvr>
                                        <p:cTn id="232" dur="166" decel="50000">
                                          <p:stCondLst>
                                            <p:cond delay="1338"/>
                                          </p:stCondLst>
                                        </p:cTn>
                                        <p:tgtEl>
                                          <p:spTgt spid="18"/>
                                        </p:tgtEl>
                                      </p:cBhvr>
                                      <p:to x="100000" y="100000"/>
                                    </p:animScale>
                                    <p:animScale>
                                      <p:cBhvr>
                                        <p:cTn id="233" dur="26">
                                          <p:stCondLst>
                                            <p:cond delay="1642"/>
                                          </p:stCondLst>
                                        </p:cTn>
                                        <p:tgtEl>
                                          <p:spTgt spid="18"/>
                                        </p:tgtEl>
                                      </p:cBhvr>
                                      <p:to x="100000" y="90000"/>
                                    </p:animScale>
                                    <p:animScale>
                                      <p:cBhvr>
                                        <p:cTn id="234" dur="166" decel="50000">
                                          <p:stCondLst>
                                            <p:cond delay="1668"/>
                                          </p:stCondLst>
                                        </p:cTn>
                                        <p:tgtEl>
                                          <p:spTgt spid="18"/>
                                        </p:tgtEl>
                                      </p:cBhvr>
                                      <p:to x="100000" y="100000"/>
                                    </p:animScale>
                                    <p:animScale>
                                      <p:cBhvr>
                                        <p:cTn id="235" dur="26">
                                          <p:stCondLst>
                                            <p:cond delay="1808"/>
                                          </p:stCondLst>
                                        </p:cTn>
                                        <p:tgtEl>
                                          <p:spTgt spid="18"/>
                                        </p:tgtEl>
                                      </p:cBhvr>
                                      <p:to x="100000" y="95000"/>
                                    </p:animScale>
                                    <p:animScale>
                                      <p:cBhvr>
                                        <p:cTn id="236"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20"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821417" y="1700808"/>
            <a:ext cx="3240360" cy="110799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CR" sz="2200" b="1" dirty="0" smtClean="0"/>
              <a:t>Capacidad:  </a:t>
            </a:r>
            <a:r>
              <a:rPr lang="es-CR" sz="2200" dirty="0" smtClean="0"/>
              <a:t>Es la solvencia que un deudor tiene para hacerle frente al crédito.</a:t>
            </a:r>
            <a:endParaRPr lang="es-CR" sz="2200" dirty="0"/>
          </a:p>
        </p:txBody>
      </p:sp>
      <p:sp>
        <p:nvSpPr>
          <p:cNvPr id="16" name="1 Título"/>
          <p:cNvSpPr txBox="1">
            <a:spLocks/>
          </p:cNvSpPr>
          <p:nvPr/>
        </p:nvSpPr>
        <p:spPr>
          <a:xfrm>
            <a:off x="320384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Las cinco </a:t>
            </a:r>
            <a:r>
              <a:rPr lang="es-CR" sz="3200" i="1" dirty="0" err="1" smtClean="0">
                <a:solidFill>
                  <a:srgbClr val="002060"/>
                </a:solidFill>
                <a:latin typeface="Arial" pitchFamily="34" charset="0"/>
                <a:cs typeface="Arial" pitchFamily="34" charset="0"/>
              </a:rPr>
              <a:t>C´s</a:t>
            </a:r>
            <a:r>
              <a:rPr lang="es-CR" sz="3200" i="1" dirty="0" smtClean="0">
                <a:solidFill>
                  <a:srgbClr val="002060"/>
                </a:solidFill>
                <a:latin typeface="Arial" pitchFamily="34" charset="0"/>
                <a:cs typeface="Arial" pitchFamily="34" charset="0"/>
              </a:rPr>
              <a:t> del crédito</a:t>
            </a:r>
            <a:endParaRPr lang="es-CR" sz="3200" i="1" dirty="0">
              <a:solidFill>
                <a:srgbClr val="002060"/>
              </a:solidFill>
              <a:latin typeface="Arial" pitchFamily="34" charset="0"/>
              <a:cs typeface="Arial" pitchFamily="34" charset="0"/>
            </a:endParaRPr>
          </a:p>
        </p:txBody>
      </p:sp>
      <p:sp>
        <p:nvSpPr>
          <p:cNvPr id="23" name="1 Título"/>
          <p:cNvSpPr txBox="1">
            <a:spLocks/>
          </p:cNvSpPr>
          <p:nvPr/>
        </p:nvSpPr>
        <p:spPr>
          <a:xfrm>
            <a:off x="899592" y="191872"/>
            <a:ext cx="3071906" cy="778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4. Crédito</a:t>
            </a:r>
            <a:endParaRPr lang="es-CR" dirty="0">
              <a:solidFill>
                <a:srgbClr val="CC0000"/>
              </a:solidFill>
              <a:latin typeface="Arial Rounded MT Bold" pitchFamily="34" charset="0"/>
              <a:cs typeface="Arial" pitchFamily="34" charset="0"/>
            </a:endParaRPr>
          </a:p>
        </p:txBody>
      </p:sp>
      <p:pic>
        <p:nvPicPr>
          <p:cNvPr id="24"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25" name="Picture 3" descr="E:\Respaldo Lago y Sarmiento\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4716015" y="1672932"/>
            <a:ext cx="3888433" cy="110799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s-CR" sz="2200" b="1" dirty="0" smtClean="0"/>
              <a:t>Capital:</a:t>
            </a:r>
            <a:r>
              <a:rPr lang="es-CR" sz="2200" dirty="0" smtClean="0"/>
              <a:t>  Se aplica a las empresas y representa los aportes de capital de los socios.</a:t>
            </a:r>
            <a:endParaRPr lang="es-CR" sz="2200" dirty="0"/>
          </a:p>
        </p:txBody>
      </p:sp>
      <p:sp>
        <p:nvSpPr>
          <p:cNvPr id="8" name="7 Rectángulo"/>
          <p:cNvSpPr/>
          <p:nvPr/>
        </p:nvSpPr>
        <p:spPr>
          <a:xfrm>
            <a:off x="758195" y="4553252"/>
            <a:ext cx="3294097" cy="110799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s-CR" sz="2200" b="1" dirty="0" smtClean="0"/>
              <a:t>Condiciones:</a:t>
            </a:r>
            <a:r>
              <a:rPr lang="es-CR" sz="2200" dirty="0" smtClean="0"/>
              <a:t>  Se refiere al  propósito o destino que se le va a dar a los recursos.</a:t>
            </a:r>
            <a:endParaRPr lang="es-CR" sz="2200" dirty="0"/>
          </a:p>
        </p:txBody>
      </p:sp>
      <p:sp>
        <p:nvSpPr>
          <p:cNvPr id="9" name="8 Rectángulo"/>
          <p:cNvSpPr/>
          <p:nvPr/>
        </p:nvSpPr>
        <p:spPr>
          <a:xfrm>
            <a:off x="2868246" y="3113092"/>
            <a:ext cx="3359937" cy="110799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s-CR" sz="2200" b="1" dirty="0" smtClean="0"/>
              <a:t>Colateral:  </a:t>
            </a:r>
            <a:r>
              <a:rPr lang="es-CR" sz="2200" dirty="0" smtClean="0"/>
              <a:t>Son las garantías que ofrece el deudor mediante fiadores o bienes.</a:t>
            </a:r>
            <a:endParaRPr lang="es-CR" sz="2200" dirty="0"/>
          </a:p>
        </p:txBody>
      </p:sp>
      <p:sp>
        <p:nvSpPr>
          <p:cNvPr id="11" name="10 Rectángulo"/>
          <p:cNvSpPr/>
          <p:nvPr/>
        </p:nvSpPr>
        <p:spPr>
          <a:xfrm>
            <a:off x="4927579" y="4553252"/>
            <a:ext cx="3359938" cy="1107996"/>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s-CR" sz="2200" b="1" dirty="0" smtClean="0"/>
              <a:t>Carácter:  </a:t>
            </a:r>
            <a:r>
              <a:rPr lang="es-CR" sz="2200" dirty="0" smtClean="0"/>
              <a:t>son los atributos personales del solicitante como sujeto de crédito.</a:t>
            </a:r>
            <a:endParaRPr lang="es-CR" sz="2200" dirty="0"/>
          </a:p>
        </p:txBody>
      </p:sp>
    </p:spTree>
    <p:extLst>
      <p:ext uri="{BB962C8B-B14F-4D97-AF65-F5344CB8AC3E}">
        <p14:creationId xmlns:p14="http://schemas.microsoft.com/office/powerpoint/2010/main" val="157623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8" grpId="0" animBg="1"/>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320384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Conceptos claves</a:t>
            </a:r>
            <a:endParaRPr lang="es-CR" sz="3200" i="1" dirty="0">
              <a:solidFill>
                <a:srgbClr val="002060"/>
              </a:solidFill>
              <a:latin typeface="Arial" pitchFamily="34" charset="0"/>
              <a:cs typeface="Arial" pitchFamily="34" charset="0"/>
            </a:endParaRPr>
          </a:p>
        </p:txBody>
      </p:sp>
      <p:sp>
        <p:nvSpPr>
          <p:cNvPr id="15" name="1 Título"/>
          <p:cNvSpPr txBox="1">
            <a:spLocks/>
          </p:cNvSpPr>
          <p:nvPr/>
        </p:nvSpPr>
        <p:spPr>
          <a:xfrm>
            <a:off x="899592" y="191872"/>
            <a:ext cx="3071906" cy="778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4. Crédito</a:t>
            </a:r>
            <a:endParaRPr lang="es-CR" dirty="0">
              <a:solidFill>
                <a:srgbClr val="CC0000"/>
              </a:solidFill>
              <a:latin typeface="Arial Rounded MT Bold" pitchFamily="34" charset="0"/>
              <a:cs typeface="Arial" pitchFamily="34" charset="0"/>
            </a:endParaRPr>
          </a:p>
        </p:txBody>
      </p:sp>
      <p:pic>
        <p:nvPicPr>
          <p:cNvPr id="1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24" name="Picture 3" descr="E:\Respaldo Lago y Sarmiento\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566983" y="1844824"/>
            <a:ext cx="3716985"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s-CR" sz="2200" b="1" dirty="0" smtClean="0"/>
              <a:t>Deudor:</a:t>
            </a:r>
            <a:r>
              <a:rPr lang="es-CR" sz="2200" dirty="0" smtClean="0"/>
              <a:t> Persona que se compromete en un contrato a pagar el dinero que recibió en calidad de préstamo.</a:t>
            </a:r>
            <a:endParaRPr lang="es-CR" sz="2200" dirty="0"/>
          </a:p>
        </p:txBody>
      </p:sp>
      <p:sp>
        <p:nvSpPr>
          <p:cNvPr id="8" name="7 Rectángulo"/>
          <p:cNvSpPr/>
          <p:nvPr/>
        </p:nvSpPr>
        <p:spPr>
          <a:xfrm>
            <a:off x="4774442" y="1844824"/>
            <a:ext cx="3721994"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s-CR" sz="2200" b="1" dirty="0" smtClean="0"/>
              <a:t>Acreedor: </a:t>
            </a:r>
            <a:r>
              <a:rPr lang="es-CR" sz="2200" dirty="0" smtClean="0"/>
              <a:t>Persona física o jurídica que ofrece créditos y recibe el pago del dinero prestado.</a:t>
            </a:r>
            <a:endParaRPr lang="es-CR" sz="2200" dirty="0"/>
          </a:p>
        </p:txBody>
      </p:sp>
      <p:sp>
        <p:nvSpPr>
          <p:cNvPr id="9" name="8 Rectángulo"/>
          <p:cNvSpPr/>
          <p:nvPr/>
        </p:nvSpPr>
        <p:spPr>
          <a:xfrm>
            <a:off x="2411760" y="4077072"/>
            <a:ext cx="4320481" cy="110799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s-CR" sz="2200" b="1" dirty="0" smtClean="0"/>
              <a:t>Contrato:  </a:t>
            </a:r>
            <a:r>
              <a:rPr lang="es-CR" sz="2200" dirty="0" smtClean="0"/>
              <a:t>Acuerdo verbal o escrito entre dos o más partes que se obligan entre sí a cumplirlo.</a:t>
            </a:r>
            <a:endParaRPr lang="es-CR" sz="2200" dirty="0"/>
          </a:p>
        </p:txBody>
      </p:sp>
      <p:pic>
        <p:nvPicPr>
          <p:cNvPr id="1026" name="Picture 2" descr="E:\Respaldo Lago y Sarmiento\Pictures\CAPACITACION\IMAGENES\VARIAS\Estrechar mano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3291374"/>
            <a:ext cx="128587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0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2586733" y="4005064"/>
            <a:ext cx="3929483" cy="144655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CR" sz="2200" b="1" dirty="0" smtClean="0"/>
              <a:t>Cuota:  </a:t>
            </a:r>
            <a:r>
              <a:rPr lang="es-CR" sz="2200" dirty="0" smtClean="0"/>
              <a:t>Es la cantidad mínima de dinero que el deudor debe pagar al acreedor, en el plazo y con la frecuencia acordada.</a:t>
            </a:r>
            <a:endParaRPr lang="es-CR" sz="2200" dirty="0"/>
          </a:p>
        </p:txBody>
      </p:sp>
      <p:sp>
        <p:nvSpPr>
          <p:cNvPr id="15" name="1 Título"/>
          <p:cNvSpPr txBox="1">
            <a:spLocks/>
          </p:cNvSpPr>
          <p:nvPr/>
        </p:nvSpPr>
        <p:spPr>
          <a:xfrm>
            <a:off x="899592" y="191872"/>
            <a:ext cx="3071906" cy="778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4. Crédito</a:t>
            </a:r>
            <a:endParaRPr lang="es-CR" dirty="0">
              <a:solidFill>
                <a:srgbClr val="CC0000"/>
              </a:solidFill>
              <a:latin typeface="Arial Rounded MT Bold" pitchFamily="34" charset="0"/>
              <a:cs typeface="Arial" pitchFamily="34" charset="0"/>
            </a:endParaRPr>
          </a:p>
        </p:txBody>
      </p:sp>
      <p:pic>
        <p:nvPicPr>
          <p:cNvPr id="1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23" name="Picture 3" descr="E:\Respaldo Lago y Sarmiento\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4798118" y="1772816"/>
            <a:ext cx="3662314" cy="144655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s-CR" sz="2200" b="1" dirty="0" smtClean="0"/>
              <a:t>Plazo: </a:t>
            </a:r>
            <a:r>
              <a:rPr lang="es-CR" sz="2200" dirty="0" smtClean="0"/>
              <a:t>Es el período que el acreedor concede al deudor para realizar los pagos de la deuda.</a:t>
            </a:r>
            <a:endParaRPr lang="es-CR" sz="2200" dirty="0"/>
          </a:p>
        </p:txBody>
      </p:sp>
      <p:sp>
        <p:nvSpPr>
          <p:cNvPr id="8" name="7 Rectángulo"/>
          <p:cNvSpPr/>
          <p:nvPr/>
        </p:nvSpPr>
        <p:spPr>
          <a:xfrm>
            <a:off x="683568" y="1772816"/>
            <a:ext cx="3672408"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s-CR" sz="2200" b="1" dirty="0" smtClean="0"/>
              <a:t>Interés:  </a:t>
            </a:r>
            <a:r>
              <a:rPr lang="es-CR" sz="2200" dirty="0" smtClean="0"/>
              <a:t>Es el dinero  que se debe pagar adicional al monto prestado, por el beneficio de disponer del dinero de otros.</a:t>
            </a:r>
            <a:endParaRPr lang="es-CR" sz="2200" dirty="0"/>
          </a:p>
        </p:txBody>
      </p:sp>
      <p:sp>
        <p:nvSpPr>
          <p:cNvPr id="2" name="1 Flecha izquierda, derecha y arriba"/>
          <p:cNvSpPr/>
          <p:nvPr/>
        </p:nvSpPr>
        <p:spPr>
          <a:xfrm flipV="1">
            <a:off x="4155430" y="2852936"/>
            <a:ext cx="792088" cy="1269916"/>
          </a:xfrm>
          <a:prstGeom prst="leftRigh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R"/>
          </a:p>
        </p:txBody>
      </p:sp>
      <p:sp>
        <p:nvSpPr>
          <p:cNvPr id="10" name="1 Título"/>
          <p:cNvSpPr txBox="1">
            <a:spLocks/>
          </p:cNvSpPr>
          <p:nvPr/>
        </p:nvSpPr>
        <p:spPr>
          <a:xfrm>
            <a:off x="320384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Conceptos claves</a:t>
            </a:r>
            <a:endParaRPr lang="es-CR" sz="3200" i="1"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91876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80">
                                          <p:stCondLst>
                                            <p:cond delay="0"/>
                                          </p:stCondLst>
                                        </p:cTn>
                                        <p:tgtEl>
                                          <p:spTgt spid="2"/>
                                        </p:tgtEl>
                                      </p:cBhvr>
                                    </p:animEffect>
                                    <p:anim calcmode="lin" valueType="num">
                                      <p:cBhvr>
                                        <p:cTn id="2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 dur="26">
                                          <p:stCondLst>
                                            <p:cond delay="650"/>
                                          </p:stCondLst>
                                        </p:cTn>
                                        <p:tgtEl>
                                          <p:spTgt spid="2"/>
                                        </p:tgtEl>
                                      </p:cBhvr>
                                      <p:to x="100000" y="60000"/>
                                    </p:animScale>
                                    <p:animScale>
                                      <p:cBhvr>
                                        <p:cTn id="26" dur="166" decel="50000">
                                          <p:stCondLst>
                                            <p:cond delay="676"/>
                                          </p:stCondLst>
                                        </p:cTn>
                                        <p:tgtEl>
                                          <p:spTgt spid="2"/>
                                        </p:tgtEl>
                                      </p:cBhvr>
                                      <p:to x="100000" y="100000"/>
                                    </p:animScale>
                                    <p:animScale>
                                      <p:cBhvr>
                                        <p:cTn id="27" dur="26">
                                          <p:stCondLst>
                                            <p:cond delay="1312"/>
                                          </p:stCondLst>
                                        </p:cTn>
                                        <p:tgtEl>
                                          <p:spTgt spid="2"/>
                                        </p:tgtEl>
                                      </p:cBhvr>
                                      <p:to x="100000" y="80000"/>
                                    </p:animScale>
                                    <p:animScale>
                                      <p:cBhvr>
                                        <p:cTn id="28" dur="166" decel="50000">
                                          <p:stCondLst>
                                            <p:cond delay="1338"/>
                                          </p:stCondLst>
                                        </p:cTn>
                                        <p:tgtEl>
                                          <p:spTgt spid="2"/>
                                        </p:tgtEl>
                                      </p:cBhvr>
                                      <p:to x="100000" y="100000"/>
                                    </p:animScale>
                                    <p:animScale>
                                      <p:cBhvr>
                                        <p:cTn id="29" dur="26">
                                          <p:stCondLst>
                                            <p:cond delay="1642"/>
                                          </p:stCondLst>
                                        </p:cTn>
                                        <p:tgtEl>
                                          <p:spTgt spid="2"/>
                                        </p:tgtEl>
                                      </p:cBhvr>
                                      <p:to x="100000" y="90000"/>
                                    </p:animScale>
                                    <p:animScale>
                                      <p:cBhvr>
                                        <p:cTn id="30" dur="166" decel="50000">
                                          <p:stCondLst>
                                            <p:cond delay="1668"/>
                                          </p:stCondLst>
                                        </p:cTn>
                                        <p:tgtEl>
                                          <p:spTgt spid="2"/>
                                        </p:tgtEl>
                                      </p:cBhvr>
                                      <p:to x="100000" y="100000"/>
                                    </p:animScale>
                                    <p:animScale>
                                      <p:cBhvr>
                                        <p:cTn id="31" dur="26">
                                          <p:stCondLst>
                                            <p:cond delay="1808"/>
                                          </p:stCondLst>
                                        </p:cTn>
                                        <p:tgtEl>
                                          <p:spTgt spid="2"/>
                                        </p:tgtEl>
                                      </p:cBhvr>
                                      <p:to x="100000" y="95000"/>
                                    </p:animScale>
                                    <p:animScale>
                                      <p:cBhvr>
                                        <p:cTn id="32" dur="166" decel="50000">
                                          <p:stCondLst>
                                            <p:cond delay="1834"/>
                                          </p:stCondLst>
                                        </p:cTn>
                                        <p:tgtEl>
                                          <p:spTgt spid="2"/>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8"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2363537" y="4077072"/>
            <a:ext cx="4440711"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s-CR" sz="2400" b="1" dirty="0" smtClean="0"/>
              <a:t>Garantía fiduciaria:  </a:t>
            </a:r>
            <a:r>
              <a:rPr lang="es-CR" sz="2400" dirty="0" smtClean="0"/>
              <a:t>Es la garantía que se brinda como respaldo de un crédito a través de fiadores.</a:t>
            </a:r>
            <a:endParaRPr lang="es-CR" sz="2400" dirty="0"/>
          </a:p>
        </p:txBody>
      </p:sp>
      <p:sp>
        <p:nvSpPr>
          <p:cNvPr id="16" name="1 Título"/>
          <p:cNvSpPr txBox="1">
            <a:spLocks/>
          </p:cNvSpPr>
          <p:nvPr/>
        </p:nvSpPr>
        <p:spPr>
          <a:xfrm>
            <a:off x="899592" y="191872"/>
            <a:ext cx="3071906" cy="778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4. Crédito</a:t>
            </a:r>
            <a:endParaRPr lang="es-CR" dirty="0">
              <a:solidFill>
                <a:srgbClr val="CC0000"/>
              </a:solidFill>
              <a:latin typeface="Arial Rounded MT Bold" pitchFamily="34" charset="0"/>
              <a:cs typeface="Arial" pitchFamily="34" charset="0"/>
            </a:endParaRPr>
          </a:p>
        </p:txBody>
      </p:sp>
      <p:pic>
        <p:nvPicPr>
          <p:cNvPr id="23"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24" name="Picture 3" descr="E:\Respaldo Lago y Sarmiento\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5004048" y="1931348"/>
            <a:ext cx="3454686" cy="156966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s-CR" sz="2400" b="1" dirty="0" smtClean="0"/>
              <a:t>Garantía hipotecaria: </a:t>
            </a:r>
            <a:r>
              <a:rPr lang="es-CR" sz="2400" dirty="0" smtClean="0"/>
              <a:t> Es la que se brinda a través de un bien inmueble como una casa, o un lote.</a:t>
            </a:r>
            <a:endParaRPr lang="es-CR" sz="2400" dirty="0"/>
          </a:p>
        </p:txBody>
      </p:sp>
      <p:sp>
        <p:nvSpPr>
          <p:cNvPr id="8" name="7 Rectángulo"/>
          <p:cNvSpPr/>
          <p:nvPr/>
        </p:nvSpPr>
        <p:spPr>
          <a:xfrm>
            <a:off x="683568" y="1931348"/>
            <a:ext cx="3384376"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CR" sz="2400" b="1" dirty="0" smtClean="0"/>
              <a:t>Garantía prendaria:  </a:t>
            </a:r>
            <a:r>
              <a:rPr lang="es-CR" sz="2400" dirty="0" smtClean="0"/>
              <a:t>Es la que se brinda través de bienes muebles como un carro o una máquina.</a:t>
            </a:r>
            <a:endParaRPr lang="es-CR" sz="2400" dirty="0"/>
          </a:p>
        </p:txBody>
      </p:sp>
      <p:sp>
        <p:nvSpPr>
          <p:cNvPr id="9" name="1 Título"/>
          <p:cNvSpPr txBox="1">
            <a:spLocks/>
          </p:cNvSpPr>
          <p:nvPr/>
        </p:nvSpPr>
        <p:spPr>
          <a:xfrm>
            <a:off x="320384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Conceptos claves</a:t>
            </a:r>
            <a:endParaRPr lang="es-CR" sz="3200" i="1"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44074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 Título"/>
          <p:cNvSpPr txBox="1">
            <a:spLocks/>
          </p:cNvSpPr>
          <p:nvPr/>
        </p:nvSpPr>
        <p:spPr>
          <a:xfrm>
            <a:off x="899592" y="191872"/>
            <a:ext cx="3071906" cy="778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4. Crédito</a:t>
            </a:r>
            <a:endParaRPr lang="es-CR" dirty="0">
              <a:solidFill>
                <a:srgbClr val="CC0000"/>
              </a:solidFill>
              <a:latin typeface="Arial Rounded MT Bold" pitchFamily="34" charset="0"/>
              <a:cs typeface="Arial" pitchFamily="34" charset="0"/>
            </a:endParaRPr>
          </a:p>
        </p:txBody>
      </p:sp>
      <p:pic>
        <p:nvPicPr>
          <p:cNvPr id="23"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24" name="Picture 3" descr="E:\Respaldo Lago y Sarmiento\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899592" y="2564904"/>
            <a:ext cx="3557893"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s-CR" sz="2400" b="1" dirty="0" smtClean="0"/>
              <a:t>Historial crediticio:  </a:t>
            </a:r>
            <a:r>
              <a:rPr lang="es-CR" sz="2400" dirty="0" smtClean="0"/>
              <a:t>Es la información sobre la situación y el comportamiento de una persona como deudor.</a:t>
            </a:r>
            <a:endParaRPr lang="es-CR" sz="2400" dirty="0"/>
          </a:p>
        </p:txBody>
      </p:sp>
      <p:sp>
        <p:nvSpPr>
          <p:cNvPr id="8" name="1 Título"/>
          <p:cNvSpPr txBox="1">
            <a:spLocks/>
          </p:cNvSpPr>
          <p:nvPr/>
        </p:nvSpPr>
        <p:spPr>
          <a:xfrm>
            <a:off x="320384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Conceptos claves</a:t>
            </a:r>
            <a:endParaRPr lang="es-CR" sz="3200" i="1" dirty="0">
              <a:solidFill>
                <a:srgbClr val="002060"/>
              </a:solidFill>
              <a:latin typeface="Arial" pitchFamily="34" charset="0"/>
              <a:cs typeface="Arial" pitchFamily="34" charset="0"/>
            </a:endParaRPr>
          </a:p>
        </p:txBody>
      </p:sp>
      <p:pic>
        <p:nvPicPr>
          <p:cNvPr id="9" name="3 Marcador de contenido"/>
          <p:cNvPicPr>
            <a:picLocks noChangeAspect="1"/>
          </p:cNvPicPr>
          <p:nvPr/>
        </p:nvPicPr>
        <p:blipFill rotWithShape="1">
          <a:blip r:embed="rId5"/>
          <a:srcRect t="5357" r="41629" b="43439"/>
          <a:stretch/>
        </p:blipFill>
        <p:spPr>
          <a:xfrm>
            <a:off x="4934898" y="1919702"/>
            <a:ext cx="3096344" cy="3229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354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0" fill="hold"/>
                                        <p:tgtEl>
                                          <p:spTgt spid="9"/>
                                        </p:tgtEl>
                                        <p:attrNameLst>
                                          <p:attrName>ppt_w</p:attrName>
                                        </p:attrNameLst>
                                      </p:cBhvr>
                                      <p:tavLst>
                                        <p:tav tm="0">
                                          <p:val>
                                            <p:fltVal val="0"/>
                                          </p:val>
                                        </p:tav>
                                        <p:tav tm="100000">
                                          <p:val>
                                            <p:strVal val="#ppt_w"/>
                                          </p:val>
                                        </p:tav>
                                      </p:tavLst>
                                    </p:anim>
                                    <p:anim calcmode="lin" valueType="num">
                                      <p:cBhvr>
                                        <p:cTn id="8" dur="5000" fill="hold"/>
                                        <p:tgtEl>
                                          <p:spTgt spid="9"/>
                                        </p:tgtEl>
                                        <p:attrNameLst>
                                          <p:attrName>ppt_h</p:attrName>
                                        </p:attrNameLst>
                                      </p:cBhvr>
                                      <p:tavLst>
                                        <p:tav tm="0">
                                          <p:val>
                                            <p:fltVal val="0"/>
                                          </p:val>
                                        </p:tav>
                                        <p:tav tm="100000">
                                          <p:val>
                                            <p:strVal val="#ppt_h"/>
                                          </p:val>
                                        </p:tav>
                                      </p:tavLst>
                                    </p:anim>
                                    <p:animEffect transition="in" filter="fade">
                                      <p:cBhvr>
                                        <p:cTn id="9" dur="5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3000" fill="hold"/>
                                        <p:tgtEl>
                                          <p:spTgt spid="7"/>
                                        </p:tgtEl>
                                        <p:attrNameLst>
                                          <p:attrName>ppt_x</p:attrName>
                                        </p:attrNameLst>
                                      </p:cBhvr>
                                      <p:tavLst>
                                        <p:tav tm="0">
                                          <p:val>
                                            <p:strVal val="#ppt_x"/>
                                          </p:val>
                                        </p:tav>
                                        <p:tav tm="100000">
                                          <p:val>
                                            <p:strVal val="#ppt_x"/>
                                          </p:val>
                                        </p:tav>
                                      </p:tavLst>
                                    </p:anim>
                                    <p:anim calcmode="lin" valueType="num">
                                      <p:cBhvr additive="base">
                                        <p:cTn id="15" dur="3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8229600" cy="864096"/>
          </a:xfrm>
        </p:spPr>
        <p:txBody>
          <a:bodyPr/>
          <a:lstStyle/>
          <a:p>
            <a:r>
              <a:rPr lang="es-CR" dirty="0" smtClean="0">
                <a:solidFill>
                  <a:srgbClr val="CC0000"/>
                </a:solidFill>
                <a:latin typeface="Arial Rounded MT Bold" pitchFamily="34" charset="0"/>
                <a:cs typeface="Arial" pitchFamily="34" charset="0"/>
              </a:rPr>
              <a:t>Objetivos del taller</a:t>
            </a:r>
            <a:endParaRPr lang="es-CR" dirty="0">
              <a:solidFill>
                <a:srgbClr val="CC0000"/>
              </a:solidFill>
              <a:latin typeface="Arial Rounded MT Bold" pitchFamily="34" charset="0"/>
              <a:cs typeface="Arial" pitchFamily="34" charset="0"/>
            </a:endParaRPr>
          </a:p>
        </p:txBody>
      </p:sp>
      <p:sp>
        <p:nvSpPr>
          <p:cNvPr id="3" name="2 Marcador de contenido"/>
          <p:cNvSpPr>
            <a:spLocks noGrp="1"/>
          </p:cNvSpPr>
          <p:nvPr>
            <p:ph idx="1"/>
          </p:nvPr>
        </p:nvSpPr>
        <p:spPr>
          <a:xfrm>
            <a:off x="539552" y="1052736"/>
            <a:ext cx="7920880" cy="4824536"/>
          </a:xfrm>
          <a:ln>
            <a:prstDash val="dash"/>
          </a:ln>
        </p:spPr>
        <p:style>
          <a:lnRef idx="2">
            <a:schemeClr val="accent6"/>
          </a:lnRef>
          <a:fillRef idx="1">
            <a:schemeClr val="lt1"/>
          </a:fillRef>
          <a:effectRef idx="0">
            <a:schemeClr val="accent6"/>
          </a:effectRef>
          <a:fontRef idx="minor">
            <a:schemeClr val="dk1"/>
          </a:fontRef>
        </p:style>
        <p:txBody>
          <a:bodyPr>
            <a:noAutofit/>
          </a:bodyPr>
          <a:lstStyle/>
          <a:p>
            <a:pPr algn="just" fontAlgn="base">
              <a:buFont typeface="+mj-lt"/>
              <a:buAutoNum type="arabicPeriod" startAt="3"/>
            </a:pPr>
            <a:r>
              <a:rPr lang="es-ES_tradnl" sz="2500" dirty="0">
                <a:solidFill>
                  <a:schemeClr val="tx2"/>
                </a:solidFill>
                <a:latin typeface="Arial" pitchFamily="34" charset="0"/>
                <a:ea typeface="Times New Roman"/>
                <a:cs typeface="Arial" pitchFamily="34" charset="0"/>
              </a:rPr>
              <a:t>Habrán comprendido los contenidos </a:t>
            </a:r>
            <a:r>
              <a:rPr lang="es-ES_tradnl" sz="2500" dirty="0" smtClean="0">
                <a:solidFill>
                  <a:schemeClr val="tx2"/>
                </a:solidFill>
                <a:latin typeface="Arial" pitchFamily="34" charset="0"/>
                <a:ea typeface="Times New Roman"/>
                <a:cs typeface="Arial" pitchFamily="34" charset="0"/>
              </a:rPr>
              <a:t>del </a:t>
            </a:r>
            <a:r>
              <a:rPr lang="es-ES_tradnl" sz="2500" dirty="0">
                <a:solidFill>
                  <a:schemeClr val="tx2"/>
                </a:solidFill>
                <a:latin typeface="Arial" pitchFamily="34" charset="0"/>
                <a:ea typeface="Times New Roman"/>
                <a:cs typeface="Arial" pitchFamily="34" charset="0"/>
              </a:rPr>
              <a:t>Programa de Economía para el Hogar y su programación en lecciones</a:t>
            </a:r>
            <a:r>
              <a:rPr lang="es-ES_tradnl" sz="2500" dirty="0" smtClean="0">
                <a:solidFill>
                  <a:schemeClr val="tx2"/>
                </a:solidFill>
                <a:latin typeface="Arial" pitchFamily="34" charset="0"/>
                <a:ea typeface="Times New Roman"/>
                <a:cs typeface="Arial" pitchFamily="34" charset="0"/>
              </a:rPr>
              <a:t>.</a:t>
            </a:r>
          </a:p>
          <a:p>
            <a:pPr algn="just" fontAlgn="base">
              <a:buFont typeface="+mj-lt"/>
              <a:buAutoNum type="arabicPeriod" startAt="3"/>
            </a:pPr>
            <a:endParaRPr lang="es-ES_tradnl" sz="1600" dirty="0">
              <a:solidFill>
                <a:schemeClr val="tx2"/>
              </a:solidFill>
              <a:latin typeface="Arial" pitchFamily="34" charset="0"/>
              <a:ea typeface="Times New Roman"/>
              <a:cs typeface="Arial" pitchFamily="34" charset="0"/>
            </a:endParaRPr>
          </a:p>
          <a:p>
            <a:pPr lvl="0" algn="just" fontAlgn="base">
              <a:lnSpc>
                <a:spcPct val="120000"/>
              </a:lnSpc>
              <a:spcBef>
                <a:spcPts val="648"/>
              </a:spcBef>
              <a:buFont typeface="+mj-lt"/>
              <a:buAutoNum type="arabicPeriod" startAt="3"/>
            </a:pPr>
            <a:r>
              <a:rPr lang="es-ES_tradnl" sz="2500" dirty="0" smtClean="0">
                <a:solidFill>
                  <a:schemeClr val="tx2"/>
                </a:solidFill>
                <a:latin typeface="Arial" pitchFamily="34" charset="0"/>
                <a:ea typeface="Times New Roman"/>
                <a:cs typeface="Arial" pitchFamily="34" charset="0"/>
              </a:rPr>
              <a:t>Habrán participado de la aplicación de herramientas metodológicas que podrían utilizar con sus estudiantes.</a:t>
            </a:r>
          </a:p>
          <a:p>
            <a:pPr algn="just" fontAlgn="base">
              <a:lnSpc>
                <a:spcPct val="120000"/>
              </a:lnSpc>
              <a:spcBef>
                <a:spcPts val="648"/>
              </a:spcBef>
              <a:buFont typeface="+mj-lt"/>
              <a:buAutoNum type="arabicPeriod" startAt="3"/>
            </a:pPr>
            <a:endParaRPr lang="es-ES_tradnl" sz="1400" dirty="0" smtClean="0">
              <a:solidFill>
                <a:schemeClr val="tx2"/>
              </a:solidFill>
              <a:latin typeface="Arial" pitchFamily="34" charset="0"/>
              <a:ea typeface="Times New Roman"/>
              <a:cs typeface="Arial" pitchFamily="34" charset="0"/>
            </a:endParaRPr>
          </a:p>
          <a:p>
            <a:pPr algn="just" fontAlgn="base">
              <a:lnSpc>
                <a:spcPct val="120000"/>
              </a:lnSpc>
              <a:spcBef>
                <a:spcPts val="648"/>
              </a:spcBef>
              <a:buFont typeface="+mj-lt"/>
              <a:buAutoNum type="arabicPeriod" startAt="3"/>
            </a:pPr>
            <a:r>
              <a:rPr lang="es-ES_tradnl" sz="2500" dirty="0" smtClean="0">
                <a:solidFill>
                  <a:schemeClr val="tx2"/>
                </a:solidFill>
                <a:latin typeface="Arial" pitchFamily="34" charset="0"/>
                <a:ea typeface="Times New Roman"/>
                <a:cs typeface="Arial" pitchFamily="34" charset="0"/>
              </a:rPr>
              <a:t>Habrán </a:t>
            </a:r>
            <a:r>
              <a:rPr lang="es-ES_tradnl" sz="2500" dirty="0">
                <a:solidFill>
                  <a:schemeClr val="tx2"/>
                </a:solidFill>
                <a:latin typeface="Arial" pitchFamily="34" charset="0"/>
                <a:ea typeface="Times New Roman"/>
                <a:cs typeface="Arial" pitchFamily="34" charset="0"/>
              </a:rPr>
              <a:t>definido opciones de proyectos en el área de las Finanzas Familiares para ser implementados por sus estudiantes.</a:t>
            </a:r>
            <a:endParaRPr lang="es-CR" sz="2500" dirty="0">
              <a:solidFill>
                <a:schemeClr val="tx2"/>
              </a:solidFill>
              <a:latin typeface="Arial" pitchFamily="34" charset="0"/>
              <a:ea typeface="Times New Roman"/>
              <a:cs typeface="Arial" pitchFamily="34" charset="0"/>
            </a:endParaRPr>
          </a:p>
          <a:p>
            <a:pPr lvl="0" algn="just" fontAlgn="base">
              <a:lnSpc>
                <a:spcPct val="120000"/>
              </a:lnSpc>
              <a:spcBef>
                <a:spcPts val="648"/>
              </a:spcBef>
              <a:buFont typeface="+mj-lt"/>
              <a:buAutoNum type="arabicPeriod" startAt="3"/>
            </a:pPr>
            <a:endParaRPr lang="es-ES_tradnl" sz="2500" dirty="0" smtClean="0">
              <a:solidFill>
                <a:schemeClr val="tx2"/>
              </a:solidFill>
              <a:latin typeface="Arial" pitchFamily="34" charset="0"/>
              <a:ea typeface="Times New Roman"/>
              <a:cs typeface="Arial" pitchFamily="34" charset="0"/>
            </a:endParaRPr>
          </a:p>
          <a:p>
            <a:pPr lvl="0" algn="just" fontAlgn="base">
              <a:buFont typeface="+mj-lt"/>
              <a:buAutoNum type="arabicPeriod" startAt="3"/>
            </a:pPr>
            <a:endParaRPr lang="es-ES_tradnl" sz="2500" dirty="0" smtClean="0">
              <a:solidFill>
                <a:schemeClr val="tx2"/>
              </a:solidFill>
              <a:latin typeface="Arial" pitchFamily="34" charset="0"/>
              <a:ea typeface="Times New Roman"/>
              <a:cs typeface="Arial" pitchFamily="34" charset="0"/>
            </a:endParaRPr>
          </a:p>
        </p:txBody>
      </p:sp>
      <p:pic>
        <p:nvPicPr>
          <p:cNvPr id="5"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6"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31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95536" y="1457969"/>
            <a:ext cx="8424936" cy="4923359"/>
          </a:xfrm>
          <a:ln w="25400">
            <a:solidFill>
              <a:schemeClr val="accent6">
                <a:lumMod val="50000"/>
              </a:schemeClr>
            </a:solidFill>
            <a:prstDash val="dash"/>
          </a:ln>
        </p:spPr>
        <p:txBody>
          <a:bodyPr>
            <a:noAutofit/>
          </a:bodyPr>
          <a:lstStyle/>
          <a:p>
            <a:pPr algn="just"/>
            <a:r>
              <a:rPr lang="es-CR" sz="2600" dirty="0" smtClean="0">
                <a:solidFill>
                  <a:schemeClr val="tx1"/>
                </a:solidFill>
              </a:rPr>
              <a:t>Cada vez que veía pasar por la calle ese modelo de carro Priscilla se imaginaba manejándolo.  No importaba que no lo comprara nuevo, pero ya estaba cansada de los aguaceros, de las asoleadas y de todo el tiempo que perdía andando en bus.</a:t>
            </a:r>
          </a:p>
          <a:p>
            <a:pPr algn="just"/>
            <a:endParaRPr lang="es-CR" sz="1050" dirty="0" smtClean="0">
              <a:solidFill>
                <a:schemeClr val="tx1"/>
              </a:solidFill>
            </a:endParaRPr>
          </a:p>
          <a:p>
            <a:pPr algn="just"/>
            <a:r>
              <a:rPr lang="es-CR" sz="2600" dirty="0" smtClean="0">
                <a:solidFill>
                  <a:schemeClr val="tx1"/>
                </a:solidFill>
              </a:rPr>
              <a:t>Había ahorrado suficiente para dar la prima y no le preocupaba ser de nuevo            , porque  siempre había pagado bien y por lo tanto tenía un excelente 			        		.</a:t>
            </a:r>
          </a:p>
        </p:txBody>
      </p:sp>
      <p:sp>
        <p:nvSpPr>
          <p:cNvPr id="4" name="3 Rectángulo redondeado"/>
          <p:cNvSpPr/>
          <p:nvPr/>
        </p:nvSpPr>
        <p:spPr>
          <a:xfrm>
            <a:off x="4067944" y="4221088"/>
            <a:ext cx="1296144" cy="27990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400" dirty="0" smtClean="0"/>
              <a:t>deudora</a:t>
            </a:r>
            <a:endParaRPr lang="es-CR" sz="2400" dirty="0"/>
          </a:p>
        </p:txBody>
      </p:sp>
      <p:sp>
        <p:nvSpPr>
          <p:cNvPr id="6" name="5 Rectángulo redondeado"/>
          <p:cNvSpPr/>
          <p:nvPr/>
        </p:nvSpPr>
        <p:spPr>
          <a:xfrm>
            <a:off x="6588224" y="4572998"/>
            <a:ext cx="1368152" cy="31696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400" dirty="0" smtClean="0"/>
              <a:t>historial</a:t>
            </a:r>
            <a:endParaRPr lang="es-CR" sz="2400" dirty="0"/>
          </a:p>
        </p:txBody>
      </p:sp>
      <p:pic>
        <p:nvPicPr>
          <p:cNvPr id="2050" name="Picture 2" descr="http://2.bp.blogspot.com/-HKk8Jm2jy3o/TgdEQZFba3I/AAAAAAAAAXc/eZJ_3loNHgM/s1600/MUJER+EN+BUS.jpg"/>
          <p:cNvPicPr>
            <a:picLocks noChangeAspect="1" noChangeArrowheads="1"/>
          </p:cNvPicPr>
          <p:nvPr/>
        </p:nvPicPr>
        <p:blipFill rotWithShape="1">
          <a:blip r:embed="rId2">
            <a:extLst>
              <a:ext uri="{28A0092B-C50C-407E-A947-70E740481C1C}">
                <a14:useLocalDpi xmlns:a14="http://schemas.microsoft.com/office/drawing/2010/main" val="0"/>
              </a:ext>
            </a:extLst>
          </a:blip>
          <a:srcRect t="24110" r="22446"/>
          <a:stretch/>
        </p:blipFill>
        <p:spPr bwMode="auto">
          <a:xfrm>
            <a:off x="3572380" y="5044256"/>
            <a:ext cx="1984769" cy="1296411"/>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redondeado"/>
          <p:cNvSpPr/>
          <p:nvPr/>
        </p:nvSpPr>
        <p:spPr>
          <a:xfrm>
            <a:off x="565676" y="4961712"/>
            <a:ext cx="1702067" cy="31696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400" dirty="0" smtClean="0"/>
              <a:t>crediticio</a:t>
            </a:r>
            <a:endParaRPr lang="es-CR" sz="2400" dirty="0"/>
          </a:p>
        </p:txBody>
      </p:sp>
      <p:pic>
        <p:nvPicPr>
          <p:cNvPr id="10"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«¡Qué historia!»</a:t>
            </a:r>
            <a:endParaRPr lang="es-CR" sz="4000" dirty="0">
              <a:solidFill>
                <a:schemeClr val="bg1"/>
              </a:solidFill>
              <a:latin typeface="Arial Rounded MT Bold" pitchFamily="34" charset="0"/>
              <a:cs typeface="Arial" pitchFamily="34" charset="0"/>
            </a:endParaRPr>
          </a:p>
        </p:txBody>
      </p:sp>
      <p:pic>
        <p:nvPicPr>
          <p:cNvPr id="12" name="Picture 3" descr="E:\Respaldo Lago y Sarmiento\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84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80">
                                          <p:stCondLst>
                                            <p:cond delay="0"/>
                                          </p:stCondLst>
                                        </p:cTn>
                                        <p:tgtEl>
                                          <p:spTgt spid="4"/>
                                        </p:tgtEl>
                                      </p:cBhvr>
                                    </p:animEffect>
                                    <p:anim calcmode="lin" valueType="num">
                                      <p:cBhvr>
                                        <p:cTn id="2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4" dur="26">
                                          <p:stCondLst>
                                            <p:cond delay="650"/>
                                          </p:stCondLst>
                                        </p:cTn>
                                        <p:tgtEl>
                                          <p:spTgt spid="4"/>
                                        </p:tgtEl>
                                      </p:cBhvr>
                                      <p:to x="100000" y="60000"/>
                                    </p:animScale>
                                    <p:animScale>
                                      <p:cBhvr>
                                        <p:cTn id="35" dur="166" decel="50000">
                                          <p:stCondLst>
                                            <p:cond delay="676"/>
                                          </p:stCondLst>
                                        </p:cTn>
                                        <p:tgtEl>
                                          <p:spTgt spid="4"/>
                                        </p:tgtEl>
                                      </p:cBhvr>
                                      <p:to x="100000" y="100000"/>
                                    </p:animScale>
                                    <p:animScale>
                                      <p:cBhvr>
                                        <p:cTn id="36" dur="26">
                                          <p:stCondLst>
                                            <p:cond delay="1312"/>
                                          </p:stCondLst>
                                        </p:cTn>
                                        <p:tgtEl>
                                          <p:spTgt spid="4"/>
                                        </p:tgtEl>
                                      </p:cBhvr>
                                      <p:to x="100000" y="80000"/>
                                    </p:animScale>
                                    <p:animScale>
                                      <p:cBhvr>
                                        <p:cTn id="37" dur="166" decel="50000">
                                          <p:stCondLst>
                                            <p:cond delay="1338"/>
                                          </p:stCondLst>
                                        </p:cTn>
                                        <p:tgtEl>
                                          <p:spTgt spid="4"/>
                                        </p:tgtEl>
                                      </p:cBhvr>
                                      <p:to x="100000" y="100000"/>
                                    </p:animScale>
                                    <p:animScale>
                                      <p:cBhvr>
                                        <p:cTn id="38" dur="26">
                                          <p:stCondLst>
                                            <p:cond delay="1642"/>
                                          </p:stCondLst>
                                        </p:cTn>
                                        <p:tgtEl>
                                          <p:spTgt spid="4"/>
                                        </p:tgtEl>
                                      </p:cBhvr>
                                      <p:to x="100000" y="90000"/>
                                    </p:animScale>
                                    <p:animScale>
                                      <p:cBhvr>
                                        <p:cTn id="39" dur="166" decel="50000">
                                          <p:stCondLst>
                                            <p:cond delay="1668"/>
                                          </p:stCondLst>
                                        </p:cTn>
                                        <p:tgtEl>
                                          <p:spTgt spid="4"/>
                                        </p:tgtEl>
                                      </p:cBhvr>
                                      <p:to x="100000" y="100000"/>
                                    </p:animScale>
                                    <p:animScale>
                                      <p:cBhvr>
                                        <p:cTn id="40" dur="26">
                                          <p:stCondLst>
                                            <p:cond delay="1808"/>
                                          </p:stCondLst>
                                        </p:cTn>
                                        <p:tgtEl>
                                          <p:spTgt spid="4"/>
                                        </p:tgtEl>
                                      </p:cBhvr>
                                      <p:to x="100000" y="95000"/>
                                    </p:animScale>
                                    <p:animScale>
                                      <p:cBhvr>
                                        <p:cTn id="41" dur="166" decel="50000">
                                          <p:stCondLst>
                                            <p:cond delay="1834"/>
                                          </p:stCondLst>
                                        </p:cTn>
                                        <p:tgtEl>
                                          <p:spTgt spid="4"/>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80">
                                          <p:stCondLst>
                                            <p:cond delay="0"/>
                                          </p:stCondLst>
                                        </p:cTn>
                                        <p:tgtEl>
                                          <p:spTgt spid="6"/>
                                        </p:tgtEl>
                                      </p:cBhvr>
                                    </p:animEffect>
                                    <p:anim calcmode="lin" valueType="num">
                                      <p:cBhvr>
                                        <p:cTn id="4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2" dur="26">
                                          <p:stCondLst>
                                            <p:cond delay="650"/>
                                          </p:stCondLst>
                                        </p:cTn>
                                        <p:tgtEl>
                                          <p:spTgt spid="6"/>
                                        </p:tgtEl>
                                      </p:cBhvr>
                                      <p:to x="100000" y="60000"/>
                                    </p:animScale>
                                    <p:animScale>
                                      <p:cBhvr>
                                        <p:cTn id="53" dur="166" decel="50000">
                                          <p:stCondLst>
                                            <p:cond delay="676"/>
                                          </p:stCondLst>
                                        </p:cTn>
                                        <p:tgtEl>
                                          <p:spTgt spid="6"/>
                                        </p:tgtEl>
                                      </p:cBhvr>
                                      <p:to x="100000" y="100000"/>
                                    </p:animScale>
                                    <p:animScale>
                                      <p:cBhvr>
                                        <p:cTn id="54" dur="26">
                                          <p:stCondLst>
                                            <p:cond delay="1312"/>
                                          </p:stCondLst>
                                        </p:cTn>
                                        <p:tgtEl>
                                          <p:spTgt spid="6"/>
                                        </p:tgtEl>
                                      </p:cBhvr>
                                      <p:to x="100000" y="80000"/>
                                    </p:animScale>
                                    <p:animScale>
                                      <p:cBhvr>
                                        <p:cTn id="55" dur="166" decel="50000">
                                          <p:stCondLst>
                                            <p:cond delay="1338"/>
                                          </p:stCondLst>
                                        </p:cTn>
                                        <p:tgtEl>
                                          <p:spTgt spid="6"/>
                                        </p:tgtEl>
                                      </p:cBhvr>
                                      <p:to x="100000" y="100000"/>
                                    </p:animScale>
                                    <p:animScale>
                                      <p:cBhvr>
                                        <p:cTn id="56" dur="26">
                                          <p:stCondLst>
                                            <p:cond delay="1642"/>
                                          </p:stCondLst>
                                        </p:cTn>
                                        <p:tgtEl>
                                          <p:spTgt spid="6"/>
                                        </p:tgtEl>
                                      </p:cBhvr>
                                      <p:to x="100000" y="90000"/>
                                    </p:animScale>
                                    <p:animScale>
                                      <p:cBhvr>
                                        <p:cTn id="57" dur="166" decel="50000">
                                          <p:stCondLst>
                                            <p:cond delay="1668"/>
                                          </p:stCondLst>
                                        </p:cTn>
                                        <p:tgtEl>
                                          <p:spTgt spid="6"/>
                                        </p:tgtEl>
                                      </p:cBhvr>
                                      <p:to x="100000" y="100000"/>
                                    </p:animScale>
                                    <p:animScale>
                                      <p:cBhvr>
                                        <p:cTn id="58" dur="26">
                                          <p:stCondLst>
                                            <p:cond delay="1808"/>
                                          </p:stCondLst>
                                        </p:cTn>
                                        <p:tgtEl>
                                          <p:spTgt spid="6"/>
                                        </p:tgtEl>
                                      </p:cBhvr>
                                      <p:to x="100000" y="95000"/>
                                    </p:animScale>
                                    <p:animScale>
                                      <p:cBhvr>
                                        <p:cTn id="59" dur="166" decel="50000">
                                          <p:stCondLst>
                                            <p:cond delay="1834"/>
                                          </p:stCondLst>
                                        </p:cTn>
                                        <p:tgtEl>
                                          <p:spTgt spid="6"/>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down)">
                                      <p:cBhvr>
                                        <p:cTn id="64" dur="580">
                                          <p:stCondLst>
                                            <p:cond delay="0"/>
                                          </p:stCondLst>
                                        </p:cTn>
                                        <p:tgtEl>
                                          <p:spTgt spid="9"/>
                                        </p:tgtEl>
                                      </p:cBhvr>
                                    </p:animEffect>
                                    <p:anim calcmode="lin" valueType="num">
                                      <p:cBhvr>
                                        <p:cTn id="6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0" dur="26">
                                          <p:stCondLst>
                                            <p:cond delay="650"/>
                                          </p:stCondLst>
                                        </p:cTn>
                                        <p:tgtEl>
                                          <p:spTgt spid="9"/>
                                        </p:tgtEl>
                                      </p:cBhvr>
                                      <p:to x="100000" y="60000"/>
                                    </p:animScale>
                                    <p:animScale>
                                      <p:cBhvr>
                                        <p:cTn id="71" dur="166" decel="50000">
                                          <p:stCondLst>
                                            <p:cond delay="676"/>
                                          </p:stCondLst>
                                        </p:cTn>
                                        <p:tgtEl>
                                          <p:spTgt spid="9"/>
                                        </p:tgtEl>
                                      </p:cBhvr>
                                      <p:to x="100000" y="100000"/>
                                    </p:animScale>
                                    <p:animScale>
                                      <p:cBhvr>
                                        <p:cTn id="72" dur="26">
                                          <p:stCondLst>
                                            <p:cond delay="1312"/>
                                          </p:stCondLst>
                                        </p:cTn>
                                        <p:tgtEl>
                                          <p:spTgt spid="9"/>
                                        </p:tgtEl>
                                      </p:cBhvr>
                                      <p:to x="100000" y="80000"/>
                                    </p:animScale>
                                    <p:animScale>
                                      <p:cBhvr>
                                        <p:cTn id="73" dur="166" decel="50000">
                                          <p:stCondLst>
                                            <p:cond delay="1338"/>
                                          </p:stCondLst>
                                        </p:cTn>
                                        <p:tgtEl>
                                          <p:spTgt spid="9"/>
                                        </p:tgtEl>
                                      </p:cBhvr>
                                      <p:to x="100000" y="100000"/>
                                    </p:animScale>
                                    <p:animScale>
                                      <p:cBhvr>
                                        <p:cTn id="74" dur="26">
                                          <p:stCondLst>
                                            <p:cond delay="1642"/>
                                          </p:stCondLst>
                                        </p:cTn>
                                        <p:tgtEl>
                                          <p:spTgt spid="9"/>
                                        </p:tgtEl>
                                      </p:cBhvr>
                                      <p:to x="100000" y="90000"/>
                                    </p:animScale>
                                    <p:animScale>
                                      <p:cBhvr>
                                        <p:cTn id="75" dur="166" decel="50000">
                                          <p:stCondLst>
                                            <p:cond delay="1668"/>
                                          </p:stCondLst>
                                        </p:cTn>
                                        <p:tgtEl>
                                          <p:spTgt spid="9"/>
                                        </p:tgtEl>
                                      </p:cBhvr>
                                      <p:to x="100000" y="100000"/>
                                    </p:animScale>
                                    <p:animScale>
                                      <p:cBhvr>
                                        <p:cTn id="76" dur="26">
                                          <p:stCondLst>
                                            <p:cond delay="1808"/>
                                          </p:stCondLst>
                                        </p:cTn>
                                        <p:tgtEl>
                                          <p:spTgt spid="9"/>
                                        </p:tgtEl>
                                      </p:cBhvr>
                                      <p:to x="100000" y="95000"/>
                                    </p:animScale>
                                    <p:animScale>
                                      <p:cBhvr>
                                        <p:cTn id="7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95536" y="1457969"/>
            <a:ext cx="8208912" cy="4491311"/>
          </a:xfrm>
          <a:ln w="25400">
            <a:solidFill>
              <a:schemeClr val="accent6">
                <a:lumMod val="50000"/>
              </a:schemeClr>
            </a:solidFill>
            <a:prstDash val="dash"/>
          </a:ln>
        </p:spPr>
        <p:txBody>
          <a:bodyPr>
            <a:noAutofit/>
          </a:bodyPr>
          <a:lstStyle/>
          <a:p>
            <a:pPr algn="just"/>
            <a:r>
              <a:rPr lang="es-CR" sz="2600" dirty="0" smtClean="0">
                <a:solidFill>
                  <a:schemeClr val="tx1"/>
                </a:solidFill>
              </a:rPr>
              <a:t>Le preocupaba que el crédito fuera con 		            porque sería la tercera vez que le pedía a su hermano que la fiara.  Tampoco estaba dispuesta a poner su casa a responder.  No tenía sentido dar una 			   para financiar un carro.</a:t>
            </a:r>
          </a:p>
          <a:p>
            <a:pPr algn="just"/>
            <a:endParaRPr lang="es-CR" sz="1100" dirty="0" smtClean="0">
              <a:solidFill>
                <a:schemeClr val="tx1"/>
              </a:solidFill>
            </a:endParaRPr>
          </a:p>
          <a:p>
            <a:pPr algn="just"/>
            <a:r>
              <a:rPr lang="es-CR" sz="2600" dirty="0" smtClean="0">
                <a:solidFill>
                  <a:schemeClr val="tx1"/>
                </a:solidFill>
              </a:rPr>
              <a:t>Priscilla decidió entonces ir al banco para conocer los requisitos.  La primer consulta que le hicieron era el propósito del crédito, es decir cuales eran las		        .</a:t>
            </a:r>
          </a:p>
          <a:p>
            <a:pPr algn="just"/>
            <a:r>
              <a:rPr lang="es-CR" sz="2600" dirty="0" smtClean="0">
                <a:solidFill>
                  <a:schemeClr val="tx1"/>
                </a:solidFill>
              </a:rPr>
              <a:t>Le comentaron que de esto dependía no solo el 	      en meses,  sino también el 		    	que iba a pagar.</a:t>
            </a:r>
          </a:p>
          <a:p>
            <a:pPr algn="just"/>
            <a:endParaRPr lang="es-CR" sz="2600" dirty="0">
              <a:solidFill>
                <a:schemeClr val="tx1"/>
              </a:solidFill>
            </a:endParaRPr>
          </a:p>
          <a:p>
            <a:pPr algn="just"/>
            <a:endParaRPr lang="es-CR" sz="2600" dirty="0" smtClean="0">
              <a:solidFill>
                <a:schemeClr val="tx1"/>
              </a:solidFill>
            </a:endParaRPr>
          </a:p>
        </p:txBody>
      </p:sp>
      <p:sp>
        <p:nvSpPr>
          <p:cNvPr id="7" name="6 Rectángulo redondeado"/>
          <p:cNvSpPr/>
          <p:nvPr/>
        </p:nvSpPr>
        <p:spPr>
          <a:xfrm>
            <a:off x="5796136" y="1556792"/>
            <a:ext cx="2592288" cy="2799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R" sz="2400" dirty="0" smtClean="0"/>
              <a:t>garantía fiduciaria</a:t>
            </a:r>
            <a:endParaRPr lang="es-CR" sz="2400" dirty="0"/>
          </a:p>
        </p:txBody>
      </p:sp>
      <p:sp>
        <p:nvSpPr>
          <p:cNvPr id="10" name="9 Rectángulo redondeado"/>
          <p:cNvSpPr/>
          <p:nvPr/>
        </p:nvSpPr>
        <p:spPr>
          <a:xfrm>
            <a:off x="5436096" y="2708920"/>
            <a:ext cx="273630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400" dirty="0"/>
              <a:t>g</a:t>
            </a:r>
            <a:r>
              <a:rPr lang="es-CR" sz="2400" dirty="0" smtClean="0"/>
              <a:t>arantía hipotecaria</a:t>
            </a:r>
            <a:endParaRPr lang="es-CR" sz="2400" dirty="0"/>
          </a:p>
        </p:txBody>
      </p:sp>
      <p:sp>
        <p:nvSpPr>
          <p:cNvPr id="11" name="10 Rectángulo redondeado"/>
          <p:cNvSpPr/>
          <p:nvPr/>
        </p:nvSpPr>
        <p:spPr>
          <a:xfrm>
            <a:off x="6619705" y="4581128"/>
            <a:ext cx="1768719" cy="27990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400" dirty="0" smtClean="0"/>
              <a:t>condiciones</a:t>
            </a:r>
            <a:endParaRPr lang="es-CR" sz="2400" dirty="0"/>
          </a:p>
        </p:txBody>
      </p:sp>
      <p:sp>
        <p:nvSpPr>
          <p:cNvPr id="12" name="11 Rectángulo redondeado"/>
          <p:cNvSpPr/>
          <p:nvPr/>
        </p:nvSpPr>
        <p:spPr>
          <a:xfrm>
            <a:off x="6876257" y="5085184"/>
            <a:ext cx="1291680" cy="2799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400" dirty="0" smtClean="0"/>
              <a:t>plazo</a:t>
            </a:r>
            <a:endParaRPr lang="es-CR" sz="2400" dirty="0"/>
          </a:p>
        </p:txBody>
      </p:sp>
      <p:sp>
        <p:nvSpPr>
          <p:cNvPr id="13" name="12 Rectángulo redondeado"/>
          <p:cNvSpPr/>
          <p:nvPr/>
        </p:nvSpPr>
        <p:spPr>
          <a:xfrm>
            <a:off x="4283968" y="5525362"/>
            <a:ext cx="1512168" cy="27990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400" dirty="0" smtClean="0"/>
              <a:t>interés</a:t>
            </a:r>
            <a:endParaRPr lang="es-CR" sz="2400" dirty="0"/>
          </a:p>
        </p:txBody>
      </p:sp>
      <p:pic>
        <p:nvPicPr>
          <p:cNvPr id="14"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99544"/>
            <a:ext cx="792088" cy="813832"/>
          </a:xfrm>
          <a:prstGeom prst="rect">
            <a:avLst/>
          </a:prstGeom>
          <a:noFill/>
          <a:ln>
            <a:noFill/>
          </a:ln>
          <a:extLst/>
        </p:spPr>
      </p:pic>
      <p:sp>
        <p:nvSpPr>
          <p:cNvPr id="15"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«¡Qué historia!»</a:t>
            </a:r>
            <a:endParaRPr lang="es-CR" sz="4000" dirty="0">
              <a:solidFill>
                <a:schemeClr val="bg1"/>
              </a:solidFill>
              <a:latin typeface="Arial Rounded MT Bold" pitchFamily="34" charset="0"/>
              <a:cs typeface="Arial" pitchFamily="34" charset="0"/>
            </a:endParaRPr>
          </a:p>
        </p:txBody>
      </p:sp>
      <p:pic>
        <p:nvPicPr>
          <p:cNvPr id="16"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6093296"/>
            <a:ext cx="2356939" cy="62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80">
                                          <p:stCondLst>
                                            <p:cond delay="0"/>
                                          </p:stCondLst>
                                        </p:cTn>
                                        <p:tgtEl>
                                          <p:spTgt spid="7"/>
                                        </p:tgtEl>
                                      </p:cBhvr>
                                    </p:animEffect>
                                    <p:anim calcmode="lin" valueType="num">
                                      <p:cBhvr>
                                        <p:cTn id="3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1" dur="26">
                                          <p:stCondLst>
                                            <p:cond delay="650"/>
                                          </p:stCondLst>
                                        </p:cTn>
                                        <p:tgtEl>
                                          <p:spTgt spid="7"/>
                                        </p:tgtEl>
                                      </p:cBhvr>
                                      <p:to x="100000" y="60000"/>
                                    </p:animScale>
                                    <p:animScale>
                                      <p:cBhvr>
                                        <p:cTn id="42" dur="166" decel="50000">
                                          <p:stCondLst>
                                            <p:cond delay="676"/>
                                          </p:stCondLst>
                                        </p:cTn>
                                        <p:tgtEl>
                                          <p:spTgt spid="7"/>
                                        </p:tgtEl>
                                      </p:cBhvr>
                                      <p:to x="100000" y="100000"/>
                                    </p:animScale>
                                    <p:animScale>
                                      <p:cBhvr>
                                        <p:cTn id="43" dur="26">
                                          <p:stCondLst>
                                            <p:cond delay="1312"/>
                                          </p:stCondLst>
                                        </p:cTn>
                                        <p:tgtEl>
                                          <p:spTgt spid="7"/>
                                        </p:tgtEl>
                                      </p:cBhvr>
                                      <p:to x="100000" y="80000"/>
                                    </p:animScale>
                                    <p:animScale>
                                      <p:cBhvr>
                                        <p:cTn id="44" dur="166" decel="50000">
                                          <p:stCondLst>
                                            <p:cond delay="1338"/>
                                          </p:stCondLst>
                                        </p:cTn>
                                        <p:tgtEl>
                                          <p:spTgt spid="7"/>
                                        </p:tgtEl>
                                      </p:cBhvr>
                                      <p:to x="100000" y="100000"/>
                                    </p:animScale>
                                    <p:animScale>
                                      <p:cBhvr>
                                        <p:cTn id="45" dur="26">
                                          <p:stCondLst>
                                            <p:cond delay="1642"/>
                                          </p:stCondLst>
                                        </p:cTn>
                                        <p:tgtEl>
                                          <p:spTgt spid="7"/>
                                        </p:tgtEl>
                                      </p:cBhvr>
                                      <p:to x="100000" y="90000"/>
                                    </p:animScale>
                                    <p:animScale>
                                      <p:cBhvr>
                                        <p:cTn id="46" dur="166" decel="50000">
                                          <p:stCondLst>
                                            <p:cond delay="1668"/>
                                          </p:stCondLst>
                                        </p:cTn>
                                        <p:tgtEl>
                                          <p:spTgt spid="7"/>
                                        </p:tgtEl>
                                      </p:cBhvr>
                                      <p:to x="100000" y="100000"/>
                                    </p:animScale>
                                    <p:animScale>
                                      <p:cBhvr>
                                        <p:cTn id="47" dur="26">
                                          <p:stCondLst>
                                            <p:cond delay="1808"/>
                                          </p:stCondLst>
                                        </p:cTn>
                                        <p:tgtEl>
                                          <p:spTgt spid="7"/>
                                        </p:tgtEl>
                                      </p:cBhvr>
                                      <p:to x="100000" y="95000"/>
                                    </p:animScale>
                                    <p:animScale>
                                      <p:cBhvr>
                                        <p:cTn id="48" dur="166" decel="50000">
                                          <p:stCondLst>
                                            <p:cond delay="1834"/>
                                          </p:stCondLst>
                                        </p:cTn>
                                        <p:tgtEl>
                                          <p:spTgt spid="7"/>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down)">
                                      <p:cBhvr>
                                        <p:cTn id="53" dur="580">
                                          <p:stCondLst>
                                            <p:cond delay="0"/>
                                          </p:stCondLst>
                                        </p:cTn>
                                        <p:tgtEl>
                                          <p:spTgt spid="10"/>
                                        </p:tgtEl>
                                      </p:cBhvr>
                                    </p:animEffect>
                                    <p:anim calcmode="lin" valueType="num">
                                      <p:cBhvr>
                                        <p:cTn id="5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9" dur="26">
                                          <p:stCondLst>
                                            <p:cond delay="650"/>
                                          </p:stCondLst>
                                        </p:cTn>
                                        <p:tgtEl>
                                          <p:spTgt spid="10"/>
                                        </p:tgtEl>
                                      </p:cBhvr>
                                      <p:to x="100000" y="60000"/>
                                    </p:animScale>
                                    <p:animScale>
                                      <p:cBhvr>
                                        <p:cTn id="60" dur="166" decel="50000">
                                          <p:stCondLst>
                                            <p:cond delay="676"/>
                                          </p:stCondLst>
                                        </p:cTn>
                                        <p:tgtEl>
                                          <p:spTgt spid="10"/>
                                        </p:tgtEl>
                                      </p:cBhvr>
                                      <p:to x="100000" y="100000"/>
                                    </p:animScale>
                                    <p:animScale>
                                      <p:cBhvr>
                                        <p:cTn id="61" dur="26">
                                          <p:stCondLst>
                                            <p:cond delay="1312"/>
                                          </p:stCondLst>
                                        </p:cTn>
                                        <p:tgtEl>
                                          <p:spTgt spid="10"/>
                                        </p:tgtEl>
                                      </p:cBhvr>
                                      <p:to x="100000" y="80000"/>
                                    </p:animScale>
                                    <p:animScale>
                                      <p:cBhvr>
                                        <p:cTn id="62" dur="166" decel="50000">
                                          <p:stCondLst>
                                            <p:cond delay="1338"/>
                                          </p:stCondLst>
                                        </p:cTn>
                                        <p:tgtEl>
                                          <p:spTgt spid="10"/>
                                        </p:tgtEl>
                                      </p:cBhvr>
                                      <p:to x="100000" y="100000"/>
                                    </p:animScale>
                                    <p:animScale>
                                      <p:cBhvr>
                                        <p:cTn id="63" dur="26">
                                          <p:stCondLst>
                                            <p:cond delay="1642"/>
                                          </p:stCondLst>
                                        </p:cTn>
                                        <p:tgtEl>
                                          <p:spTgt spid="10"/>
                                        </p:tgtEl>
                                      </p:cBhvr>
                                      <p:to x="100000" y="90000"/>
                                    </p:animScale>
                                    <p:animScale>
                                      <p:cBhvr>
                                        <p:cTn id="64" dur="166" decel="50000">
                                          <p:stCondLst>
                                            <p:cond delay="1668"/>
                                          </p:stCondLst>
                                        </p:cTn>
                                        <p:tgtEl>
                                          <p:spTgt spid="10"/>
                                        </p:tgtEl>
                                      </p:cBhvr>
                                      <p:to x="100000" y="100000"/>
                                    </p:animScale>
                                    <p:animScale>
                                      <p:cBhvr>
                                        <p:cTn id="65" dur="26">
                                          <p:stCondLst>
                                            <p:cond delay="1808"/>
                                          </p:stCondLst>
                                        </p:cTn>
                                        <p:tgtEl>
                                          <p:spTgt spid="10"/>
                                        </p:tgtEl>
                                      </p:cBhvr>
                                      <p:to x="100000" y="95000"/>
                                    </p:animScale>
                                    <p:animScale>
                                      <p:cBhvr>
                                        <p:cTn id="66" dur="166" decel="50000">
                                          <p:stCondLst>
                                            <p:cond delay="1834"/>
                                          </p:stCondLst>
                                        </p:cTn>
                                        <p:tgtEl>
                                          <p:spTgt spid="10"/>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down)">
                                      <p:cBhvr>
                                        <p:cTn id="71" dur="580">
                                          <p:stCondLst>
                                            <p:cond delay="0"/>
                                          </p:stCondLst>
                                        </p:cTn>
                                        <p:tgtEl>
                                          <p:spTgt spid="11"/>
                                        </p:tgtEl>
                                      </p:cBhvr>
                                    </p:animEffect>
                                    <p:anim calcmode="lin" valueType="num">
                                      <p:cBhvr>
                                        <p:cTn id="7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7" dur="26">
                                          <p:stCondLst>
                                            <p:cond delay="650"/>
                                          </p:stCondLst>
                                        </p:cTn>
                                        <p:tgtEl>
                                          <p:spTgt spid="11"/>
                                        </p:tgtEl>
                                      </p:cBhvr>
                                      <p:to x="100000" y="60000"/>
                                    </p:animScale>
                                    <p:animScale>
                                      <p:cBhvr>
                                        <p:cTn id="78" dur="166" decel="50000">
                                          <p:stCondLst>
                                            <p:cond delay="676"/>
                                          </p:stCondLst>
                                        </p:cTn>
                                        <p:tgtEl>
                                          <p:spTgt spid="11"/>
                                        </p:tgtEl>
                                      </p:cBhvr>
                                      <p:to x="100000" y="100000"/>
                                    </p:animScale>
                                    <p:animScale>
                                      <p:cBhvr>
                                        <p:cTn id="79" dur="26">
                                          <p:stCondLst>
                                            <p:cond delay="1312"/>
                                          </p:stCondLst>
                                        </p:cTn>
                                        <p:tgtEl>
                                          <p:spTgt spid="11"/>
                                        </p:tgtEl>
                                      </p:cBhvr>
                                      <p:to x="100000" y="80000"/>
                                    </p:animScale>
                                    <p:animScale>
                                      <p:cBhvr>
                                        <p:cTn id="80" dur="166" decel="50000">
                                          <p:stCondLst>
                                            <p:cond delay="1338"/>
                                          </p:stCondLst>
                                        </p:cTn>
                                        <p:tgtEl>
                                          <p:spTgt spid="11"/>
                                        </p:tgtEl>
                                      </p:cBhvr>
                                      <p:to x="100000" y="100000"/>
                                    </p:animScale>
                                    <p:animScale>
                                      <p:cBhvr>
                                        <p:cTn id="81" dur="26">
                                          <p:stCondLst>
                                            <p:cond delay="1642"/>
                                          </p:stCondLst>
                                        </p:cTn>
                                        <p:tgtEl>
                                          <p:spTgt spid="11"/>
                                        </p:tgtEl>
                                      </p:cBhvr>
                                      <p:to x="100000" y="90000"/>
                                    </p:animScale>
                                    <p:animScale>
                                      <p:cBhvr>
                                        <p:cTn id="82" dur="166" decel="50000">
                                          <p:stCondLst>
                                            <p:cond delay="1668"/>
                                          </p:stCondLst>
                                        </p:cTn>
                                        <p:tgtEl>
                                          <p:spTgt spid="11"/>
                                        </p:tgtEl>
                                      </p:cBhvr>
                                      <p:to x="100000" y="100000"/>
                                    </p:animScale>
                                    <p:animScale>
                                      <p:cBhvr>
                                        <p:cTn id="83" dur="26">
                                          <p:stCondLst>
                                            <p:cond delay="1808"/>
                                          </p:stCondLst>
                                        </p:cTn>
                                        <p:tgtEl>
                                          <p:spTgt spid="11"/>
                                        </p:tgtEl>
                                      </p:cBhvr>
                                      <p:to x="100000" y="95000"/>
                                    </p:animScale>
                                    <p:animScale>
                                      <p:cBhvr>
                                        <p:cTn id="84" dur="166" decel="50000">
                                          <p:stCondLst>
                                            <p:cond delay="1834"/>
                                          </p:stCondLst>
                                        </p:cTn>
                                        <p:tgtEl>
                                          <p:spTgt spid="11"/>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wipe(down)">
                                      <p:cBhvr>
                                        <p:cTn id="89" dur="580">
                                          <p:stCondLst>
                                            <p:cond delay="0"/>
                                          </p:stCondLst>
                                        </p:cTn>
                                        <p:tgtEl>
                                          <p:spTgt spid="12"/>
                                        </p:tgtEl>
                                      </p:cBhvr>
                                    </p:animEffect>
                                    <p:anim calcmode="lin" valueType="num">
                                      <p:cBhvr>
                                        <p:cTn id="9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5" dur="26">
                                          <p:stCondLst>
                                            <p:cond delay="650"/>
                                          </p:stCondLst>
                                        </p:cTn>
                                        <p:tgtEl>
                                          <p:spTgt spid="12"/>
                                        </p:tgtEl>
                                      </p:cBhvr>
                                      <p:to x="100000" y="60000"/>
                                    </p:animScale>
                                    <p:animScale>
                                      <p:cBhvr>
                                        <p:cTn id="96" dur="166" decel="50000">
                                          <p:stCondLst>
                                            <p:cond delay="676"/>
                                          </p:stCondLst>
                                        </p:cTn>
                                        <p:tgtEl>
                                          <p:spTgt spid="12"/>
                                        </p:tgtEl>
                                      </p:cBhvr>
                                      <p:to x="100000" y="100000"/>
                                    </p:animScale>
                                    <p:animScale>
                                      <p:cBhvr>
                                        <p:cTn id="97" dur="26">
                                          <p:stCondLst>
                                            <p:cond delay="1312"/>
                                          </p:stCondLst>
                                        </p:cTn>
                                        <p:tgtEl>
                                          <p:spTgt spid="12"/>
                                        </p:tgtEl>
                                      </p:cBhvr>
                                      <p:to x="100000" y="80000"/>
                                    </p:animScale>
                                    <p:animScale>
                                      <p:cBhvr>
                                        <p:cTn id="98" dur="166" decel="50000">
                                          <p:stCondLst>
                                            <p:cond delay="1338"/>
                                          </p:stCondLst>
                                        </p:cTn>
                                        <p:tgtEl>
                                          <p:spTgt spid="12"/>
                                        </p:tgtEl>
                                      </p:cBhvr>
                                      <p:to x="100000" y="100000"/>
                                    </p:animScale>
                                    <p:animScale>
                                      <p:cBhvr>
                                        <p:cTn id="99" dur="26">
                                          <p:stCondLst>
                                            <p:cond delay="1642"/>
                                          </p:stCondLst>
                                        </p:cTn>
                                        <p:tgtEl>
                                          <p:spTgt spid="12"/>
                                        </p:tgtEl>
                                      </p:cBhvr>
                                      <p:to x="100000" y="90000"/>
                                    </p:animScale>
                                    <p:animScale>
                                      <p:cBhvr>
                                        <p:cTn id="100" dur="166" decel="50000">
                                          <p:stCondLst>
                                            <p:cond delay="1668"/>
                                          </p:stCondLst>
                                        </p:cTn>
                                        <p:tgtEl>
                                          <p:spTgt spid="12"/>
                                        </p:tgtEl>
                                      </p:cBhvr>
                                      <p:to x="100000" y="100000"/>
                                    </p:animScale>
                                    <p:animScale>
                                      <p:cBhvr>
                                        <p:cTn id="101" dur="26">
                                          <p:stCondLst>
                                            <p:cond delay="1808"/>
                                          </p:stCondLst>
                                        </p:cTn>
                                        <p:tgtEl>
                                          <p:spTgt spid="12"/>
                                        </p:tgtEl>
                                      </p:cBhvr>
                                      <p:to x="100000" y="95000"/>
                                    </p:animScale>
                                    <p:animScale>
                                      <p:cBhvr>
                                        <p:cTn id="102" dur="166" decel="50000">
                                          <p:stCondLst>
                                            <p:cond delay="1834"/>
                                          </p:stCondLst>
                                        </p:cTn>
                                        <p:tgtEl>
                                          <p:spTgt spid="12"/>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wipe(down)">
                                      <p:cBhvr>
                                        <p:cTn id="107" dur="580">
                                          <p:stCondLst>
                                            <p:cond delay="0"/>
                                          </p:stCondLst>
                                        </p:cTn>
                                        <p:tgtEl>
                                          <p:spTgt spid="13"/>
                                        </p:tgtEl>
                                      </p:cBhvr>
                                    </p:animEffect>
                                    <p:anim calcmode="lin" valueType="num">
                                      <p:cBhvr>
                                        <p:cTn id="10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13" dur="26">
                                          <p:stCondLst>
                                            <p:cond delay="650"/>
                                          </p:stCondLst>
                                        </p:cTn>
                                        <p:tgtEl>
                                          <p:spTgt spid="13"/>
                                        </p:tgtEl>
                                      </p:cBhvr>
                                      <p:to x="100000" y="60000"/>
                                    </p:animScale>
                                    <p:animScale>
                                      <p:cBhvr>
                                        <p:cTn id="114" dur="166" decel="50000">
                                          <p:stCondLst>
                                            <p:cond delay="676"/>
                                          </p:stCondLst>
                                        </p:cTn>
                                        <p:tgtEl>
                                          <p:spTgt spid="13"/>
                                        </p:tgtEl>
                                      </p:cBhvr>
                                      <p:to x="100000" y="100000"/>
                                    </p:animScale>
                                    <p:animScale>
                                      <p:cBhvr>
                                        <p:cTn id="115" dur="26">
                                          <p:stCondLst>
                                            <p:cond delay="1312"/>
                                          </p:stCondLst>
                                        </p:cTn>
                                        <p:tgtEl>
                                          <p:spTgt spid="13"/>
                                        </p:tgtEl>
                                      </p:cBhvr>
                                      <p:to x="100000" y="80000"/>
                                    </p:animScale>
                                    <p:animScale>
                                      <p:cBhvr>
                                        <p:cTn id="116" dur="166" decel="50000">
                                          <p:stCondLst>
                                            <p:cond delay="1338"/>
                                          </p:stCondLst>
                                        </p:cTn>
                                        <p:tgtEl>
                                          <p:spTgt spid="13"/>
                                        </p:tgtEl>
                                      </p:cBhvr>
                                      <p:to x="100000" y="100000"/>
                                    </p:animScale>
                                    <p:animScale>
                                      <p:cBhvr>
                                        <p:cTn id="117" dur="26">
                                          <p:stCondLst>
                                            <p:cond delay="1642"/>
                                          </p:stCondLst>
                                        </p:cTn>
                                        <p:tgtEl>
                                          <p:spTgt spid="13"/>
                                        </p:tgtEl>
                                      </p:cBhvr>
                                      <p:to x="100000" y="90000"/>
                                    </p:animScale>
                                    <p:animScale>
                                      <p:cBhvr>
                                        <p:cTn id="118" dur="166" decel="50000">
                                          <p:stCondLst>
                                            <p:cond delay="1668"/>
                                          </p:stCondLst>
                                        </p:cTn>
                                        <p:tgtEl>
                                          <p:spTgt spid="13"/>
                                        </p:tgtEl>
                                      </p:cBhvr>
                                      <p:to x="100000" y="100000"/>
                                    </p:animScale>
                                    <p:animScale>
                                      <p:cBhvr>
                                        <p:cTn id="119" dur="26">
                                          <p:stCondLst>
                                            <p:cond delay="1808"/>
                                          </p:stCondLst>
                                        </p:cTn>
                                        <p:tgtEl>
                                          <p:spTgt spid="13"/>
                                        </p:tgtEl>
                                      </p:cBhvr>
                                      <p:to x="100000" y="95000"/>
                                    </p:animScale>
                                    <p:animScale>
                                      <p:cBhvr>
                                        <p:cTn id="1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animBg="1"/>
      <p:bldP spid="10" grpId="0" animBg="1"/>
      <p:bldP spid="11"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95536" y="1457969"/>
            <a:ext cx="8208912" cy="4923359"/>
          </a:xfrm>
          <a:ln w="25400">
            <a:solidFill>
              <a:schemeClr val="accent6">
                <a:lumMod val="50000"/>
              </a:schemeClr>
            </a:solidFill>
            <a:prstDash val="dash"/>
          </a:ln>
        </p:spPr>
        <p:txBody>
          <a:bodyPr>
            <a:noAutofit/>
          </a:bodyPr>
          <a:lstStyle/>
          <a:p>
            <a:pPr algn="just"/>
            <a:r>
              <a:rPr lang="es-CR" sz="2600" dirty="0" smtClean="0">
                <a:solidFill>
                  <a:schemeClr val="tx1"/>
                </a:solidFill>
              </a:rPr>
              <a:t>-¿El crédito es a título personal o empresarial?  Porque si es a título empresarial tendría que presentar los estados financieros que muestren con que 	  	 cuenta la empresa.	</a:t>
            </a:r>
          </a:p>
          <a:p>
            <a:pPr algn="just"/>
            <a:r>
              <a:rPr lang="es-CR" sz="2600" dirty="0" smtClean="0">
                <a:solidFill>
                  <a:schemeClr val="tx1"/>
                </a:solidFill>
              </a:rPr>
              <a:t>-No, es a título personal – contestó Priscilla.  ¿Qué tipo de 		solicitan ustedes, me interesa mucho saber qué tengo que poner responder?</a:t>
            </a:r>
          </a:p>
          <a:p>
            <a:pPr algn="just"/>
            <a:r>
              <a:rPr lang="es-CR" sz="2600" dirty="0" smtClean="0">
                <a:solidFill>
                  <a:schemeClr val="tx1"/>
                </a:solidFill>
              </a:rPr>
              <a:t>-Sería con 			    , lo que significa que el mismo carro sirve como respaldo del crédito.  ¿Podría usted conseguir una constancia de salario?, eso sería suficiente para demostrar su 			        .</a:t>
            </a:r>
          </a:p>
          <a:p>
            <a:pPr algn="just"/>
            <a:endParaRPr lang="es-CR" sz="2600" dirty="0" smtClean="0">
              <a:solidFill>
                <a:schemeClr val="tx1"/>
              </a:solidFill>
            </a:endParaRPr>
          </a:p>
          <a:p>
            <a:pPr algn="just"/>
            <a:endParaRPr lang="es-CR" sz="2600" dirty="0">
              <a:solidFill>
                <a:schemeClr val="tx1"/>
              </a:solidFill>
            </a:endParaRPr>
          </a:p>
          <a:p>
            <a:pPr algn="just"/>
            <a:endParaRPr lang="es-CR" sz="2600" dirty="0" smtClean="0">
              <a:solidFill>
                <a:schemeClr val="tx1"/>
              </a:solidFill>
            </a:endParaRPr>
          </a:p>
        </p:txBody>
      </p:sp>
      <p:sp>
        <p:nvSpPr>
          <p:cNvPr id="4" name="3 Rectángulo redondeado"/>
          <p:cNvSpPr/>
          <p:nvPr/>
        </p:nvSpPr>
        <p:spPr>
          <a:xfrm>
            <a:off x="5220072" y="2348880"/>
            <a:ext cx="1584176" cy="27990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400" dirty="0" smtClean="0"/>
              <a:t>capital</a:t>
            </a:r>
            <a:endParaRPr lang="es-CR" sz="2400" dirty="0"/>
          </a:p>
        </p:txBody>
      </p:sp>
      <p:sp>
        <p:nvSpPr>
          <p:cNvPr id="6" name="5 Rectángulo redondeado"/>
          <p:cNvSpPr/>
          <p:nvPr/>
        </p:nvSpPr>
        <p:spPr>
          <a:xfrm>
            <a:off x="652966" y="3616091"/>
            <a:ext cx="1440160" cy="31696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400" dirty="0" smtClean="0"/>
              <a:t>colateral</a:t>
            </a:r>
            <a:endParaRPr lang="es-CR" sz="2400" dirty="0"/>
          </a:p>
        </p:txBody>
      </p:sp>
      <p:sp>
        <p:nvSpPr>
          <p:cNvPr id="8" name="7 Rectángulo redondeado"/>
          <p:cNvSpPr/>
          <p:nvPr/>
        </p:nvSpPr>
        <p:spPr>
          <a:xfrm>
            <a:off x="1907704" y="4480187"/>
            <a:ext cx="2520280" cy="31696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CR" sz="2400" dirty="0" smtClean="0"/>
              <a:t>garantía prendaria</a:t>
            </a:r>
            <a:endParaRPr lang="es-CR" sz="2400" dirty="0"/>
          </a:p>
        </p:txBody>
      </p:sp>
      <p:sp>
        <p:nvSpPr>
          <p:cNvPr id="9" name="8 Rectángulo redondeado"/>
          <p:cNvSpPr/>
          <p:nvPr/>
        </p:nvSpPr>
        <p:spPr>
          <a:xfrm>
            <a:off x="3015680" y="5741386"/>
            <a:ext cx="2564432" cy="2799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400" dirty="0" smtClean="0"/>
              <a:t>capacidad de pago</a:t>
            </a:r>
            <a:endParaRPr lang="es-CR" sz="2400" dirty="0"/>
          </a:p>
        </p:txBody>
      </p:sp>
      <p:sp>
        <p:nvSpPr>
          <p:cNvPr id="11"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«¡Qué historia!»</a:t>
            </a:r>
            <a:endParaRPr lang="es-CR" sz="4000" dirty="0">
              <a:solidFill>
                <a:schemeClr val="bg1"/>
              </a:solidFill>
              <a:latin typeface="Arial Rounded MT Bold" pitchFamily="34" charset="0"/>
              <a:cs typeface="Arial" pitchFamily="34" charset="0"/>
            </a:endParaRPr>
          </a:p>
        </p:txBody>
      </p:sp>
      <p:pic>
        <p:nvPicPr>
          <p:cNvPr id="12" name="Picture 3" descr="E:\Respaldo Lago y Sarmiento\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35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80">
                                          <p:stCondLst>
                                            <p:cond delay="0"/>
                                          </p:stCondLst>
                                        </p:cTn>
                                        <p:tgtEl>
                                          <p:spTgt spid="4"/>
                                        </p:tgtEl>
                                      </p:cBhvr>
                                    </p:animEffect>
                                    <p:anim calcmode="lin" valueType="num">
                                      <p:cBhvr>
                                        <p:cTn id="3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1" dur="26">
                                          <p:stCondLst>
                                            <p:cond delay="650"/>
                                          </p:stCondLst>
                                        </p:cTn>
                                        <p:tgtEl>
                                          <p:spTgt spid="4"/>
                                        </p:tgtEl>
                                      </p:cBhvr>
                                      <p:to x="100000" y="60000"/>
                                    </p:animScale>
                                    <p:animScale>
                                      <p:cBhvr>
                                        <p:cTn id="42" dur="166" decel="50000">
                                          <p:stCondLst>
                                            <p:cond delay="676"/>
                                          </p:stCondLst>
                                        </p:cTn>
                                        <p:tgtEl>
                                          <p:spTgt spid="4"/>
                                        </p:tgtEl>
                                      </p:cBhvr>
                                      <p:to x="100000" y="100000"/>
                                    </p:animScale>
                                    <p:animScale>
                                      <p:cBhvr>
                                        <p:cTn id="43" dur="26">
                                          <p:stCondLst>
                                            <p:cond delay="1312"/>
                                          </p:stCondLst>
                                        </p:cTn>
                                        <p:tgtEl>
                                          <p:spTgt spid="4"/>
                                        </p:tgtEl>
                                      </p:cBhvr>
                                      <p:to x="100000" y="80000"/>
                                    </p:animScale>
                                    <p:animScale>
                                      <p:cBhvr>
                                        <p:cTn id="44" dur="166" decel="50000">
                                          <p:stCondLst>
                                            <p:cond delay="1338"/>
                                          </p:stCondLst>
                                        </p:cTn>
                                        <p:tgtEl>
                                          <p:spTgt spid="4"/>
                                        </p:tgtEl>
                                      </p:cBhvr>
                                      <p:to x="100000" y="100000"/>
                                    </p:animScale>
                                    <p:animScale>
                                      <p:cBhvr>
                                        <p:cTn id="45" dur="26">
                                          <p:stCondLst>
                                            <p:cond delay="1642"/>
                                          </p:stCondLst>
                                        </p:cTn>
                                        <p:tgtEl>
                                          <p:spTgt spid="4"/>
                                        </p:tgtEl>
                                      </p:cBhvr>
                                      <p:to x="100000" y="90000"/>
                                    </p:animScale>
                                    <p:animScale>
                                      <p:cBhvr>
                                        <p:cTn id="46" dur="166" decel="50000">
                                          <p:stCondLst>
                                            <p:cond delay="1668"/>
                                          </p:stCondLst>
                                        </p:cTn>
                                        <p:tgtEl>
                                          <p:spTgt spid="4"/>
                                        </p:tgtEl>
                                      </p:cBhvr>
                                      <p:to x="100000" y="100000"/>
                                    </p:animScale>
                                    <p:animScale>
                                      <p:cBhvr>
                                        <p:cTn id="47" dur="26">
                                          <p:stCondLst>
                                            <p:cond delay="1808"/>
                                          </p:stCondLst>
                                        </p:cTn>
                                        <p:tgtEl>
                                          <p:spTgt spid="4"/>
                                        </p:tgtEl>
                                      </p:cBhvr>
                                      <p:to x="100000" y="95000"/>
                                    </p:animScale>
                                    <p:animScale>
                                      <p:cBhvr>
                                        <p:cTn id="48" dur="166" decel="50000">
                                          <p:stCondLst>
                                            <p:cond delay="1834"/>
                                          </p:stCondLst>
                                        </p:cTn>
                                        <p:tgtEl>
                                          <p:spTgt spid="4"/>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down)">
                                      <p:cBhvr>
                                        <p:cTn id="53" dur="580">
                                          <p:stCondLst>
                                            <p:cond delay="0"/>
                                          </p:stCondLst>
                                        </p:cTn>
                                        <p:tgtEl>
                                          <p:spTgt spid="6"/>
                                        </p:tgtEl>
                                      </p:cBhvr>
                                    </p:animEffect>
                                    <p:anim calcmode="lin" valueType="num">
                                      <p:cBhvr>
                                        <p:cTn id="5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9" dur="26">
                                          <p:stCondLst>
                                            <p:cond delay="650"/>
                                          </p:stCondLst>
                                        </p:cTn>
                                        <p:tgtEl>
                                          <p:spTgt spid="6"/>
                                        </p:tgtEl>
                                      </p:cBhvr>
                                      <p:to x="100000" y="60000"/>
                                    </p:animScale>
                                    <p:animScale>
                                      <p:cBhvr>
                                        <p:cTn id="60" dur="166" decel="50000">
                                          <p:stCondLst>
                                            <p:cond delay="676"/>
                                          </p:stCondLst>
                                        </p:cTn>
                                        <p:tgtEl>
                                          <p:spTgt spid="6"/>
                                        </p:tgtEl>
                                      </p:cBhvr>
                                      <p:to x="100000" y="100000"/>
                                    </p:animScale>
                                    <p:animScale>
                                      <p:cBhvr>
                                        <p:cTn id="61" dur="26">
                                          <p:stCondLst>
                                            <p:cond delay="1312"/>
                                          </p:stCondLst>
                                        </p:cTn>
                                        <p:tgtEl>
                                          <p:spTgt spid="6"/>
                                        </p:tgtEl>
                                      </p:cBhvr>
                                      <p:to x="100000" y="80000"/>
                                    </p:animScale>
                                    <p:animScale>
                                      <p:cBhvr>
                                        <p:cTn id="62" dur="166" decel="50000">
                                          <p:stCondLst>
                                            <p:cond delay="1338"/>
                                          </p:stCondLst>
                                        </p:cTn>
                                        <p:tgtEl>
                                          <p:spTgt spid="6"/>
                                        </p:tgtEl>
                                      </p:cBhvr>
                                      <p:to x="100000" y="100000"/>
                                    </p:animScale>
                                    <p:animScale>
                                      <p:cBhvr>
                                        <p:cTn id="63" dur="26">
                                          <p:stCondLst>
                                            <p:cond delay="1642"/>
                                          </p:stCondLst>
                                        </p:cTn>
                                        <p:tgtEl>
                                          <p:spTgt spid="6"/>
                                        </p:tgtEl>
                                      </p:cBhvr>
                                      <p:to x="100000" y="90000"/>
                                    </p:animScale>
                                    <p:animScale>
                                      <p:cBhvr>
                                        <p:cTn id="64" dur="166" decel="50000">
                                          <p:stCondLst>
                                            <p:cond delay="1668"/>
                                          </p:stCondLst>
                                        </p:cTn>
                                        <p:tgtEl>
                                          <p:spTgt spid="6"/>
                                        </p:tgtEl>
                                      </p:cBhvr>
                                      <p:to x="100000" y="100000"/>
                                    </p:animScale>
                                    <p:animScale>
                                      <p:cBhvr>
                                        <p:cTn id="65" dur="26">
                                          <p:stCondLst>
                                            <p:cond delay="1808"/>
                                          </p:stCondLst>
                                        </p:cTn>
                                        <p:tgtEl>
                                          <p:spTgt spid="6"/>
                                        </p:tgtEl>
                                      </p:cBhvr>
                                      <p:to x="100000" y="95000"/>
                                    </p:animScale>
                                    <p:animScale>
                                      <p:cBhvr>
                                        <p:cTn id="66" dur="166" decel="50000">
                                          <p:stCondLst>
                                            <p:cond delay="1834"/>
                                          </p:stCondLst>
                                        </p:cTn>
                                        <p:tgtEl>
                                          <p:spTgt spid="6"/>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down)">
                                      <p:cBhvr>
                                        <p:cTn id="71" dur="580">
                                          <p:stCondLst>
                                            <p:cond delay="0"/>
                                          </p:stCondLst>
                                        </p:cTn>
                                        <p:tgtEl>
                                          <p:spTgt spid="8"/>
                                        </p:tgtEl>
                                      </p:cBhvr>
                                    </p:animEffect>
                                    <p:anim calcmode="lin" valueType="num">
                                      <p:cBhvr>
                                        <p:cTn id="7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7" dur="26">
                                          <p:stCondLst>
                                            <p:cond delay="650"/>
                                          </p:stCondLst>
                                        </p:cTn>
                                        <p:tgtEl>
                                          <p:spTgt spid="8"/>
                                        </p:tgtEl>
                                      </p:cBhvr>
                                      <p:to x="100000" y="60000"/>
                                    </p:animScale>
                                    <p:animScale>
                                      <p:cBhvr>
                                        <p:cTn id="78" dur="166" decel="50000">
                                          <p:stCondLst>
                                            <p:cond delay="676"/>
                                          </p:stCondLst>
                                        </p:cTn>
                                        <p:tgtEl>
                                          <p:spTgt spid="8"/>
                                        </p:tgtEl>
                                      </p:cBhvr>
                                      <p:to x="100000" y="100000"/>
                                    </p:animScale>
                                    <p:animScale>
                                      <p:cBhvr>
                                        <p:cTn id="79" dur="26">
                                          <p:stCondLst>
                                            <p:cond delay="1312"/>
                                          </p:stCondLst>
                                        </p:cTn>
                                        <p:tgtEl>
                                          <p:spTgt spid="8"/>
                                        </p:tgtEl>
                                      </p:cBhvr>
                                      <p:to x="100000" y="80000"/>
                                    </p:animScale>
                                    <p:animScale>
                                      <p:cBhvr>
                                        <p:cTn id="80" dur="166" decel="50000">
                                          <p:stCondLst>
                                            <p:cond delay="1338"/>
                                          </p:stCondLst>
                                        </p:cTn>
                                        <p:tgtEl>
                                          <p:spTgt spid="8"/>
                                        </p:tgtEl>
                                      </p:cBhvr>
                                      <p:to x="100000" y="100000"/>
                                    </p:animScale>
                                    <p:animScale>
                                      <p:cBhvr>
                                        <p:cTn id="81" dur="26">
                                          <p:stCondLst>
                                            <p:cond delay="1642"/>
                                          </p:stCondLst>
                                        </p:cTn>
                                        <p:tgtEl>
                                          <p:spTgt spid="8"/>
                                        </p:tgtEl>
                                      </p:cBhvr>
                                      <p:to x="100000" y="90000"/>
                                    </p:animScale>
                                    <p:animScale>
                                      <p:cBhvr>
                                        <p:cTn id="82" dur="166" decel="50000">
                                          <p:stCondLst>
                                            <p:cond delay="1668"/>
                                          </p:stCondLst>
                                        </p:cTn>
                                        <p:tgtEl>
                                          <p:spTgt spid="8"/>
                                        </p:tgtEl>
                                      </p:cBhvr>
                                      <p:to x="100000" y="100000"/>
                                    </p:animScale>
                                    <p:animScale>
                                      <p:cBhvr>
                                        <p:cTn id="83" dur="26">
                                          <p:stCondLst>
                                            <p:cond delay="1808"/>
                                          </p:stCondLst>
                                        </p:cTn>
                                        <p:tgtEl>
                                          <p:spTgt spid="8"/>
                                        </p:tgtEl>
                                      </p:cBhvr>
                                      <p:to x="100000" y="95000"/>
                                    </p:animScale>
                                    <p:animScale>
                                      <p:cBhvr>
                                        <p:cTn id="84" dur="166" decel="50000">
                                          <p:stCondLst>
                                            <p:cond delay="1834"/>
                                          </p:stCondLst>
                                        </p:cTn>
                                        <p:tgtEl>
                                          <p:spTgt spid="8"/>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down)">
                                      <p:cBhvr>
                                        <p:cTn id="89" dur="580">
                                          <p:stCondLst>
                                            <p:cond delay="0"/>
                                          </p:stCondLst>
                                        </p:cTn>
                                        <p:tgtEl>
                                          <p:spTgt spid="9"/>
                                        </p:tgtEl>
                                      </p:cBhvr>
                                    </p:animEffect>
                                    <p:anim calcmode="lin" valueType="num">
                                      <p:cBhvr>
                                        <p:cTn id="9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95" dur="26">
                                          <p:stCondLst>
                                            <p:cond delay="650"/>
                                          </p:stCondLst>
                                        </p:cTn>
                                        <p:tgtEl>
                                          <p:spTgt spid="9"/>
                                        </p:tgtEl>
                                      </p:cBhvr>
                                      <p:to x="100000" y="60000"/>
                                    </p:animScale>
                                    <p:animScale>
                                      <p:cBhvr>
                                        <p:cTn id="96" dur="166" decel="50000">
                                          <p:stCondLst>
                                            <p:cond delay="676"/>
                                          </p:stCondLst>
                                        </p:cTn>
                                        <p:tgtEl>
                                          <p:spTgt spid="9"/>
                                        </p:tgtEl>
                                      </p:cBhvr>
                                      <p:to x="100000" y="100000"/>
                                    </p:animScale>
                                    <p:animScale>
                                      <p:cBhvr>
                                        <p:cTn id="97" dur="26">
                                          <p:stCondLst>
                                            <p:cond delay="1312"/>
                                          </p:stCondLst>
                                        </p:cTn>
                                        <p:tgtEl>
                                          <p:spTgt spid="9"/>
                                        </p:tgtEl>
                                      </p:cBhvr>
                                      <p:to x="100000" y="80000"/>
                                    </p:animScale>
                                    <p:animScale>
                                      <p:cBhvr>
                                        <p:cTn id="98" dur="166" decel="50000">
                                          <p:stCondLst>
                                            <p:cond delay="1338"/>
                                          </p:stCondLst>
                                        </p:cTn>
                                        <p:tgtEl>
                                          <p:spTgt spid="9"/>
                                        </p:tgtEl>
                                      </p:cBhvr>
                                      <p:to x="100000" y="100000"/>
                                    </p:animScale>
                                    <p:animScale>
                                      <p:cBhvr>
                                        <p:cTn id="99" dur="26">
                                          <p:stCondLst>
                                            <p:cond delay="1642"/>
                                          </p:stCondLst>
                                        </p:cTn>
                                        <p:tgtEl>
                                          <p:spTgt spid="9"/>
                                        </p:tgtEl>
                                      </p:cBhvr>
                                      <p:to x="100000" y="90000"/>
                                    </p:animScale>
                                    <p:animScale>
                                      <p:cBhvr>
                                        <p:cTn id="100" dur="166" decel="50000">
                                          <p:stCondLst>
                                            <p:cond delay="1668"/>
                                          </p:stCondLst>
                                        </p:cTn>
                                        <p:tgtEl>
                                          <p:spTgt spid="9"/>
                                        </p:tgtEl>
                                      </p:cBhvr>
                                      <p:to x="100000" y="100000"/>
                                    </p:animScale>
                                    <p:animScale>
                                      <p:cBhvr>
                                        <p:cTn id="101" dur="26">
                                          <p:stCondLst>
                                            <p:cond delay="1808"/>
                                          </p:stCondLst>
                                        </p:cTn>
                                        <p:tgtEl>
                                          <p:spTgt spid="9"/>
                                        </p:tgtEl>
                                      </p:cBhvr>
                                      <p:to x="100000" y="95000"/>
                                    </p:animScale>
                                    <p:animScale>
                                      <p:cBhvr>
                                        <p:cTn id="10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95536" y="1457969"/>
            <a:ext cx="8208912" cy="4923359"/>
          </a:xfrm>
          <a:ln w="25400">
            <a:solidFill>
              <a:schemeClr val="accent6">
                <a:lumMod val="50000"/>
              </a:schemeClr>
            </a:solidFill>
            <a:prstDash val="dash"/>
          </a:ln>
        </p:spPr>
        <p:txBody>
          <a:bodyPr>
            <a:noAutofit/>
          </a:bodyPr>
          <a:lstStyle/>
          <a:p>
            <a:pPr algn="just"/>
            <a:r>
              <a:rPr lang="es-CR" sz="2600" dirty="0" smtClean="0">
                <a:solidFill>
                  <a:schemeClr val="tx1"/>
                </a:solidFill>
              </a:rPr>
              <a:t>Luego de entregar todos los requisitos Priscilla fue citada al banco, donde le confirmaron que su 			    era excelente y su			        era suficiente para cubrir una		  ¢200 mil mensuales.</a:t>
            </a:r>
          </a:p>
          <a:p>
            <a:pPr algn="just"/>
            <a:endParaRPr lang="es-CR" sz="2600" dirty="0">
              <a:solidFill>
                <a:schemeClr val="tx1"/>
              </a:solidFill>
            </a:endParaRPr>
          </a:p>
          <a:p>
            <a:pPr algn="just"/>
            <a:r>
              <a:rPr lang="es-CR" sz="2600" dirty="0" smtClean="0">
                <a:solidFill>
                  <a:schemeClr val="tx1"/>
                </a:solidFill>
              </a:rPr>
              <a:t>Le hicieron otra serie de preguntas más de tipo personal que le extrañaron a Priscilla, pero le indicaron que para el banco era muy importante valorar su 		  , ya que las actitudes y valores son las que determinan si se va a honrar la deuda, no es suficiente conocer la		   . </a:t>
            </a:r>
            <a:endParaRPr lang="es-CR" sz="1050" dirty="0" smtClean="0">
              <a:solidFill>
                <a:schemeClr val="tx1"/>
              </a:solidFill>
            </a:endParaRPr>
          </a:p>
          <a:p>
            <a:pPr algn="just"/>
            <a:endParaRPr lang="es-CR" sz="2600" dirty="0">
              <a:solidFill>
                <a:schemeClr val="tx1"/>
              </a:solidFill>
            </a:endParaRPr>
          </a:p>
        </p:txBody>
      </p:sp>
      <p:sp>
        <p:nvSpPr>
          <p:cNvPr id="4" name="3 Rectángulo redondeado"/>
          <p:cNvSpPr/>
          <p:nvPr/>
        </p:nvSpPr>
        <p:spPr>
          <a:xfrm>
            <a:off x="1979712" y="2789058"/>
            <a:ext cx="1296144" cy="27990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400" dirty="0" smtClean="0"/>
              <a:t>cuota</a:t>
            </a:r>
            <a:endParaRPr lang="es-CR" sz="2400" dirty="0"/>
          </a:p>
        </p:txBody>
      </p:sp>
      <p:sp>
        <p:nvSpPr>
          <p:cNvPr id="6" name="5 Rectángulo redondeado"/>
          <p:cNvSpPr/>
          <p:nvPr/>
        </p:nvSpPr>
        <p:spPr>
          <a:xfrm>
            <a:off x="5508104" y="4480187"/>
            <a:ext cx="1469856" cy="31696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400" dirty="0" smtClean="0"/>
              <a:t>carácter</a:t>
            </a:r>
            <a:endParaRPr lang="es-CR" sz="2400" dirty="0"/>
          </a:p>
        </p:txBody>
      </p:sp>
      <p:sp>
        <p:nvSpPr>
          <p:cNvPr id="8" name="7 Rectángulo redondeado"/>
          <p:cNvSpPr/>
          <p:nvPr/>
        </p:nvSpPr>
        <p:spPr>
          <a:xfrm>
            <a:off x="5495568" y="1959907"/>
            <a:ext cx="2477968" cy="31696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400" dirty="0" smtClean="0"/>
              <a:t>historial crediticio</a:t>
            </a:r>
            <a:endParaRPr lang="es-CR" sz="2400" dirty="0"/>
          </a:p>
        </p:txBody>
      </p:sp>
      <p:sp>
        <p:nvSpPr>
          <p:cNvPr id="9" name="8 Rectángulo redondeado"/>
          <p:cNvSpPr/>
          <p:nvPr/>
        </p:nvSpPr>
        <p:spPr>
          <a:xfrm>
            <a:off x="2914178" y="2348880"/>
            <a:ext cx="2564432" cy="2799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400" dirty="0" smtClean="0"/>
              <a:t>capacidad de pago</a:t>
            </a:r>
            <a:endParaRPr lang="es-CR" sz="2400" dirty="0"/>
          </a:p>
        </p:txBody>
      </p:sp>
      <p:pic>
        <p:nvPicPr>
          <p:cNvPr id="10"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«¡Qué historia!»</a:t>
            </a:r>
            <a:endParaRPr lang="es-CR" sz="4000" dirty="0">
              <a:solidFill>
                <a:schemeClr val="bg1"/>
              </a:solidFill>
              <a:latin typeface="Arial Rounded MT Bold" pitchFamily="34" charset="0"/>
              <a:cs typeface="Arial" pitchFamily="34" charset="0"/>
            </a:endParaRPr>
          </a:p>
        </p:txBody>
      </p:sp>
      <p:pic>
        <p:nvPicPr>
          <p:cNvPr id="12"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13" name="12 Rectángulo redondeado"/>
          <p:cNvSpPr/>
          <p:nvPr/>
        </p:nvSpPr>
        <p:spPr>
          <a:xfrm>
            <a:off x="6400055" y="5157192"/>
            <a:ext cx="1573481" cy="64807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lnSpc>
                <a:spcPts val="2300"/>
              </a:lnSpc>
            </a:pPr>
            <a:r>
              <a:rPr lang="es-CR" sz="2400" dirty="0" smtClean="0"/>
              <a:t>capacidad de pago</a:t>
            </a:r>
            <a:endParaRPr lang="es-CR" sz="2400" dirty="0"/>
          </a:p>
        </p:txBody>
      </p:sp>
    </p:spTree>
    <p:extLst>
      <p:ext uri="{BB962C8B-B14F-4D97-AF65-F5344CB8AC3E}">
        <p14:creationId xmlns:p14="http://schemas.microsoft.com/office/powerpoint/2010/main" val="7164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80">
                                          <p:stCondLst>
                                            <p:cond delay="0"/>
                                          </p:stCondLst>
                                        </p:cTn>
                                        <p:tgtEl>
                                          <p:spTgt spid="8"/>
                                        </p:tgtEl>
                                      </p:cBhvr>
                                    </p:animEffect>
                                    <p:anim calcmode="lin" valueType="num">
                                      <p:cBhvr>
                                        <p:cTn id="2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4" dur="26">
                                          <p:stCondLst>
                                            <p:cond delay="650"/>
                                          </p:stCondLst>
                                        </p:cTn>
                                        <p:tgtEl>
                                          <p:spTgt spid="8"/>
                                        </p:tgtEl>
                                      </p:cBhvr>
                                      <p:to x="100000" y="60000"/>
                                    </p:animScale>
                                    <p:animScale>
                                      <p:cBhvr>
                                        <p:cTn id="35" dur="166" decel="50000">
                                          <p:stCondLst>
                                            <p:cond delay="676"/>
                                          </p:stCondLst>
                                        </p:cTn>
                                        <p:tgtEl>
                                          <p:spTgt spid="8"/>
                                        </p:tgtEl>
                                      </p:cBhvr>
                                      <p:to x="100000" y="100000"/>
                                    </p:animScale>
                                    <p:animScale>
                                      <p:cBhvr>
                                        <p:cTn id="36" dur="26">
                                          <p:stCondLst>
                                            <p:cond delay="1312"/>
                                          </p:stCondLst>
                                        </p:cTn>
                                        <p:tgtEl>
                                          <p:spTgt spid="8"/>
                                        </p:tgtEl>
                                      </p:cBhvr>
                                      <p:to x="100000" y="80000"/>
                                    </p:animScale>
                                    <p:animScale>
                                      <p:cBhvr>
                                        <p:cTn id="37" dur="166" decel="50000">
                                          <p:stCondLst>
                                            <p:cond delay="1338"/>
                                          </p:stCondLst>
                                        </p:cTn>
                                        <p:tgtEl>
                                          <p:spTgt spid="8"/>
                                        </p:tgtEl>
                                      </p:cBhvr>
                                      <p:to x="100000" y="100000"/>
                                    </p:animScale>
                                    <p:animScale>
                                      <p:cBhvr>
                                        <p:cTn id="38" dur="26">
                                          <p:stCondLst>
                                            <p:cond delay="1642"/>
                                          </p:stCondLst>
                                        </p:cTn>
                                        <p:tgtEl>
                                          <p:spTgt spid="8"/>
                                        </p:tgtEl>
                                      </p:cBhvr>
                                      <p:to x="100000" y="90000"/>
                                    </p:animScale>
                                    <p:animScale>
                                      <p:cBhvr>
                                        <p:cTn id="39" dur="166" decel="50000">
                                          <p:stCondLst>
                                            <p:cond delay="1668"/>
                                          </p:stCondLst>
                                        </p:cTn>
                                        <p:tgtEl>
                                          <p:spTgt spid="8"/>
                                        </p:tgtEl>
                                      </p:cBhvr>
                                      <p:to x="100000" y="100000"/>
                                    </p:animScale>
                                    <p:animScale>
                                      <p:cBhvr>
                                        <p:cTn id="40" dur="26">
                                          <p:stCondLst>
                                            <p:cond delay="1808"/>
                                          </p:stCondLst>
                                        </p:cTn>
                                        <p:tgtEl>
                                          <p:spTgt spid="8"/>
                                        </p:tgtEl>
                                      </p:cBhvr>
                                      <p:to x="100000" y="95000"/>
                                    </p:animScale>
                                    <p:animScale>
                                      <p:cBhvr>
                                        <p:cTn id="41" dur="166" decel="50000">
                                          <p:stCondLst>
                                            <p:cond delay="1834"/>
                                          </p:stCondLst>
                                        </p:cTn>
                                        <p:tgtEl>
                                          <p:spTgt spid="8"/>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80">
                                          <p:stCondLst>
                                            <p:cond delay="0"/>
                                          </p:stCondLst>
                                        </p:cTn>
                                        <p:tgtEl>
                                          <p:spTgt spid="9"/>
                                        </p:tgtEl>
                                      </p:cBhvr>
                                    </p:animEffect>
                                    <p:anim calcmode="lin" valueType="num">
                                      <p:cBhvr>
                                        <p:cTn id="4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2" dur="26">
                                          <p:stCondLst>
                                            <p:cond delay="650"/>
                                          </p:stCondLst>
                                        </p:cTn>
                                        <p:tgtEl>
                                          <p:spTgt spid="9"/>
                                        </p:tgtEl>
                                      </p:cBhvr>
                                      <p:to x="100000" y="60000"/>
                                    </p:animScale>
                                    <p:animScale>
                                      <p:cBhvr>
                                        <p:cTn id="53" dur="166" decel="50000">
                                          <p:stCondLst>
                                            <p:cond delay="676"/>
                                          </p:stCondLst>
                                        </p:cTn>
                                        <p:tgtEl>
                                          <p:spTgt spid="9"/>
                                        </p:tgtEl>
                                      </p:cBhvr>
                                      <p:to x="100000" y="100000"/>
                                    </p:animScale>
                                    <p:animScale>
                                      <p:cBhvr>
                                        <p:cTn id="54" dur="26">
                                          <p:stCondLst>
                                            <p:cond delay="1312"/>
                                          </p:stCondLst>
                                        </p:cTn>
                                        <p:tgtEl>
                                          <p:spTgt spid="9"/>
                                        </p:tgtEl>
                                      </p:cBhvr>
                                      <p:to x="100000" y="80000"/>
                                    </p:animScale>
                                    <p:animScale>
                                      <p:cBhvr>
                                        <p:cTn id="55" dur="166" decel="50000">
                                          <p:stCondLst>
                                            <p:cond delay="1338"/>
                                          </p:stCondLst>
                                        </p:cTn>
                                        <p:tgtEl>
                                          <p:spTgt spid="9"/>
                                        </p:tgtEl>
                                      </p:cBhvr>
                                      <p:to x="100000" y="100000"/>
                                    </p:animScale>
                                    <p:animScale>
                                      <p:cBhvr>
                                        <p:cTn id="56" dur="26">
                                          <p:stCondLst>
                                            <p:cond delay="1642"/>
                                          </p:stCondLst>
                                        </p:cTn>
                                        <p:tgtEl>
                                          <p:spTgt spid="9"/>
                                        </p:tgtEl>
                                      </p:cBhvr>
                                      <p:to x="100000" y="90000"/>
                                    </p:animScale>
                                    <p:animScale>
                                      <p:cBhvr>
                                        <p:cTn id="57" dur="166" decel="50000">
                                          <p:stCondLst>
                                            <p:cond delay="1668"/>
                                          </p:stCondLst>
                                        </p:cTn>
                                        <p:tgtEl>
                                          <p:spTgt spid="9"/>
                                        </p:tgtEl>
                                      </p:cBhvr>
                                      <p:to x="100000" y="100000"/>
                                    </p:animScale>
                                    <p:animScale>
                                      <p:cBhvr>
                                        <p:cTn id="58" dur="26">
                                          <p:stCondLst>
                                            <p:cond delay="1808"/>
                                          </p:stCondLst>
                                        </p:cTn>
                                        <p:tgtEl>
                                          <p:spTgt spid="9"/>
                                        </p:tgtEl>
                                      </p:cBhvr>
                                      <p:to x="100000" y="95000"/>
                                    </p:animScale>
                                    <p:animScale>
                                      <p:cBhvr>
                                        <p:cTn id="59" dur="166" decel="50000">
                                          <p:stCondLst>
                                            <p:cond delay="1834"/>
                                          </p:stCondLst>
                                        </p:cTn>
                                        <p:tgtEl>
                                          <p:spTgt spid="9"/>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grpId="0"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down)">
                                      <p:cBhvr>
                                        <p:cTn id="64" dur="580">
                                          <p:stCondLst>
                                            <p:cond delay="0"/>
                                          </p:stCondLst>
                                        </p:cTn>
                                        <p:tgtEl>
                                          <p:spTgt spid="4"/>
                                        </p:tgtEl>
                                      </p:cBhvr>
                                    </p:animEffect>
                                    <p:anim calcmode="lin" valueType="num">
                                      <p:cBhvr>
                                        <p:cTn id="6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70" dur="26">
                                          <p:stCondLst>
                                            <p:cond delay="650"/>
                                          </p:stCondLst>
                                        </p:cTn>
                                        <p:tgtEl>
                                          <p:spTgt spid="4"/>
                                        </p:tgtEl>
                                      </p:cBhvr>
                                      <p:to x="100000" y="60000"/>
                                    </p:animScale>
                                    <p:animScale>
                                      <p:cBhvr>
                                        <p:cTn id="71" dur="166" decel="50000">
                                          <p:stCondLst>
                                            <p:cond delay="676"/>
                                          </p:stCondLst>
                                        </p:cTn>
                                        <p:tgtEl>
                                          <p:spTgt spid="4"/>
                                        </p:tgtEl>
                                      </p:cBhvr>
                                      <p:to x="100000" y="100000"/>
                                    </p:animScale>
                                    <p:animScale>
                                      <p:cBhvr>
                                        <p:cTn id="72" dur="26">
                                          <p:stCondLst>
                                            <p:cond delay="1312"/>
                                          </p:stCondLst>
                                        </p:cTn>
                                        <p:tgtEl>
                                          <p:spTgt spid="4"/>
                                        </p:tgtEl>
                                      </p:cBhvr>
                                      <p:to x="100000" y="80000"/>
                                    </p:animScale>
                                    <p:animScale>
                                      <p:cBhvr>
                                        <p:cTn id="73" dur="166" decel="50000">
                                          <p:stCondLst>
                                            <p:cond delay="1338"/>
                                          </p:stCondLst>
                                        </p:cTn>
                                        <p:tgtEl>
                                          <p:spTgt spid="4"/>
                                        </p:tgtEl>
                                      </p:cBhvr>
                                      <p:to x="100000" y="100000"/>
                                    </p:animScale>
                                    <p:animScale>
                                      <p:cBhvr>
                                        <p:cTn id="74" dur="26">
                                          <p:stCondLst>
                                            <p:cond delay="1642"/>
                                          </p:stCondLst>
                                        </p:cTn>
                                        <p:tgtEl>
                                          <p:spTgt spid="4"/>
                                        </p:tgtEl>
                                      </p:cBhvr>
                                      <p:to x="100000" y="90000"/>
                                    </p:animScale>
                                    <p:animScale>
                                      <p:cBhvr>
                                        <p:cTn id="75" dur="166" decel="50000">
                                          <p:stCondLst>
                                            <p:cond delay="1668"/>
                                          </p:stCondLst>
                                        </p:cTn>
                                        <p:tgtEl>
                                          <p:spTgt spid="4"/>
                                        </p:tgtEl>
                                      </p:cBhvr>
                                      <p:to x="100000" y="100000"/>
                                    </p:animScale>
                                    <p:animScale>
                                      <p:cBhvr>
                                        <p:cTn id="76" dur="26">
                                          <p:stCondLst>
                                            <p:cond delay="1808"/>
                                          </p:stCondLst>
                                        </p:cTn>
                                        <p:tgtEl>
                                          <p:spTgt spid="4"/>
                                        </p:tgtEl>
                                      </p:cBhvr>
                                      <p:to x="100000" y="95000"/>
                                    </p:animScale>
                                    <p:animScale>
                                      <p:cBhvr>
                                        <p:cTn id="77" dur="166" decel="50000">
                                          <p:stCondLst>
                                            <p:cond delay="1834"/>
                                          </p:stCondLst>
                                        </p:cTn>
                                        <p:tgtEl>
                                          <p:spTgt spid="4"/>
                                        </p:tgtEl>
                                      </p:cBhvr>
                                      <p:to x="100000" y="100000"/>
                                    </p:animScale>
                                  </p:childTnLst>
                                </p:cTn>
                              </p:par>
                            </p:childTnLst>
                          </p:cTn>
                        </p:par>
                      </p:childTnLst>
                    </p:cTn>
                  </p:par>
                  <p:par>
                    <p:cTn id="78" fill="hold">
                      <p:stCondLst>
                        <p:cond delay="indefinite"/>
                      </p:stCondLst>
                      <p:childTnLst>
                        <p:par>
                          <p:cTn id="79" fill="hold">
                            <p:stCondLst>
                              <p:cond delay="0"/>
                            </p:stCondLst>
                            <p:childTnLst>
                              <p:par>
                                <p:cTn id="80" presetID="26" presetClass="entr" presetSubtype="0"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down)">
                                      <p:cBhvr>
                                        <p:cTn id="82" dur="580">
                                          <p:stCondLst>
                                            <p:cond delay="0"/>
                                          </p:stCondLst>
                                        </p:cTn>
                                        <p:tgtEl>
                                          <p:spTgt spid="6"/>
                                        </p:tgtEl>
                                      </p:cBhvr>
                                    </p:animEffect>
                                    <p:anim calcmode="lin" valueType="num">
                                      <p:cBhvr>
                                        <p:cTn id="8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88" dur="26">
                                          <p:stCondLst>
                                            <p:cond delay="650"/>
                                          </p:stCondLst>
                                        </p:cTn>
                                        <p:tgtEl>
                                          <p:spTgt spid="6"/>
                                        </p:tgtEl>
                                      </p:cBhvr>
                                      <p:to x="100000" y="60000"/>
                                    </p:animScale>
                                    <p:animScale>
                                      <p:cBhvr>
                                        <p:cTn id="89" dur="166" decel="50000">
                                          <p:stCondLst>
                                            <p:cond delay="676"/>
                                          </p:stCondLst>
                                        </p:cTn>
                                        <p:tgtEl>
                                          <p:spTgt spid="6"/>
                                        </p:tgtEl>
                                      </p:cBhvr>
                                      <p:to x="100000" y="100000"/>
                                    </p:animScale>
                                    <p:animScale>
                                      <p:cBhvr>
                                        <p:cTn id="90" dur="26">
                                          <p:stCondLst>
                                            <p:cond delay="1312"/>
                                          </p:stCondLst>
                                        </p:cTn>
                                        <p:tgtEl>
                                          <p:spTgt spid="6"/>
                                        </p:tgtEl>
                                      </p:cBhvr>
                                      <p:to x="100000" y="80000"/>
                                    </p:animScale>
                                    <p:animScale>
                                      <p:cBhvr>
                                        <p:cTn id="91" dur="166" decel="50000">
                                          <p:stCondLst>
                                            <p:cond delay="1338"/>
                                          </p:stCondLst>
                                        </p:cTn>
                                        <p:tgtEl>
                                          <p:spTgt spid="6"/>
                                        </p:tgtEl>
                                      </p:cBhvr>
                                      <p:to x="100000" y="100000"/>
                                    </p:animScale>
                                    <p:animScale>
                                      <p:cBhvr>
                                        <p:cTn id="92" dur="26">
                                          <p:stCondLst>
                                            <p:cond delay="1642"/>
                                          </p:stCondLst>
                                        </p:cTn>
                                        <p:tgtEl>
                                          <p:spTgt spid="6"/>
                                        </p:tgtEl>
                                      </p:cBhvr>
                                      <p:to x="100000" y="90000"/>
                                    </p:animScale>
                                    <p:animScale>
                                      <p:cBhvr>
                                        <p:cTn id="93" dur="166" decel="50000">
                                          <p:stCondLst>
                                            <p:cond delay="1668"/>
                                          </p:stCondLst>
                                        </p:cTn>
                                        <p:tgtEl>
                                          <p:spTgt spid="6"/>
                                        </p:tgtEl>
                                      </p:cBhvr>
                                      <p:to x="100000" y="100000"/>
                                    </p:animScale>
                                    <p:animScale>
                                      <p:cBhvr>
                                        <p:cTn id="94" dur="26">
                                          <p:stCondLst>
                                            <p:cond delay="1808"/>
                                          </p:stCondLst>
                                        </p:cTn>
                                        <p:tgtEl>
                                          <p:spTgt spid="6"/>
                                        </p:tgtEl>
                                      </p:cBhvr>
                                      <p:to x="100000" y="95000"/>
                                    </p:animScale>
                                    <p:animScale>
                                      <p:cBhvr>
                                        <p:cTn id="95" dur="166" decel="50000">
                                          <p:stCondLst>
                                            <p:cond delay="1834"/>
                                          </p:stCondLst>
                                        </p:cTn>
                                        <p:tgtEl>
                                          <p:spTgt spid="6"/>
                                        </p:tgtEl>
                                      </p:cBhvr>
                                      <p:to x="100000" y="100000"/>
                                    </p:animScale>
                                  </p:childTnLst>
                                </p:cTn>
                              </p:par>
                            </p:childTnLst>
                          </p:cTn>
                        </p:par>
                      </p:childTnLst>
                    </p:cTn>
                  </p:par>
                  <p:par>
                    <p:cTn id="96" fill="hold">
                      <p:stCondLst>
                        <p:cond delay="indefinite"/>
                      </p:stCondLst>
                      <p:childTnLst>
                        <p:par>
                          <p:cTn id="97" fill="hold">
                            <p:stCondLst>
                              <p:cond delay="0"/>
                            </p:stCondLst>
                            <p:childTnLst>
                              <p:par>
                                <p:cTn id="98" presetID="26" presetClass="entr" presetSubtype="0"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wipe(down)">
                                      <p:cBhvr>
                                        <p:cTn id="100" dur="580">
                                          <p:stCondLst>
                                            <p:cond delay="0"/>
                                          </p:stCondLst>
                                        </p:cTn>
                                        <p:tgtEl>
                                          <p:spTgt spid="13"/>
                                        </p:tgtEl>
                                      </p:cBhvr>
                                    </p:animEffect>
                                    <p:anim calcmode="lin" valueType="num">
                                      <p:cBhvr>
                                        <p:cTn id="10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06" dur="26">
                                          <p:stCondLst>
                                            <p:cond delay="650"/>
                                          </p:stCondLst>
                                        </p:cTn>
                                        <p:tgtEl>
                                          <p:spTgt spid="13"/>
                                        </p:tgtEl>
                                      </p:cBhvr>
                                      <p:to x="100000" y="60000"/>
                                    </p:animScale>
                                    <p:animScale>
                                      <p:cBhvr>
                                        <p:cTn id="107" dur="166" decel="50000">
                                          <p:stCondLst>
                                            <p:cond delay="676"/>
                                          </p:stCondLst>
                                        </p:cTn>
                                        <p:tgtEl>
                                          <p:spTgt spid="13"/>
                                        </p:tgtEl>
                                      </p:cBhvr>
                                      <p:to x="100000" y="100000"/>
                                    </p:animScale>
                                    <p:animScale>
                                      <p:cBhvr>
                                        <p:cTn id="108" dur="26">
                                          <p:stCondLst>
                                            <p:cond delay="1312"/>
                                          </p:stCondLst>
                                        </p:cTn>
                                        <p:tgtEl>
                                          <p:spTgt spid="13"/>
                                        </p:tgtEl>
                                      </p:cBhvr>
                                      <p:to x="100000" y="80000"/>
                                    </p:animScale>
                                    <p:animScale>
                                      <p:cBhvr>
                                        <p:cTn id="109" dur="166" decel="50000">
                                          <p:stCondLst>
                                            <p:cond delay="1338"/>
                                          </p:stCondLst>
                                        </p:cTn>
                                        <p:tgtEl>
                                          <p:spTgt spid="13"/>
                                        </p:tgtEl>
                                      </p:cBhvr>
                                      <p:to x="100000" y="100000"/>
                                    </p:animScale>
                                    <p:animScale>
                                      <p:cBhvr>
                                        <p:cTn id="110" dur="26">
                                          <p:stCondLst>
                                            <p:cond delay="1642"/>
                                          </p:stCondLst>
                                        </p:cTn>
                                        <p:tgtEl>
                                          <p:spTgt spid="13"/>
                                        </p:tgtEl>
                                      </p:cBhvr>
                                      <p:to x="100000" y="90000"/>
                                    </p:animScale>
                                    <p:animScale>
                                      <p:cBhvr>
                                        <p:cTn id="111" dur="166" decel="50000">
                                          <p:stCondLst>
                                            <p:cond delay="1668"/>
                                          </p:stCondLst>
                                        </p:cTn>
                                        <p:tgtEl>
                                          <p:spTgt spid="13"/>
                                        </p:tgtEl>
                                      </p:cBhvr>
                                      <p:to x="100000" y="100000"/>
                                    </p:animScale>
                                    <p:animScale>
                                      <p:cBhvr>
                                        <p:cTn id="112" dur="26">
                                          <p:stCondLst>
                                            <p:cond delay="1808"/>
                                          </p:stCondLst>
                                        </p:cTn>
                                        <p:tgtEl>
                                          <p:spTgt spid="13"/>
                                        </p:tgtEl>
                                      </p:cBhvr>
                                      <p:to x="100000" y="95000"/>
                                    </p:animScale>
                                    <p:animScale>
                                      <p:cBhvr>
                                        <p:cTn id="113"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P spid="8" grpId="0" animBg="1"/>
      <p:bldP spid="9"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67544" y="1372501"/>
            <a:ext cx="8136904" cy="4576779"/>
          </a:xfrm>
          <a:ln w="25400">
            <a:solidFill>
              <a:schemeClr val="accent6">
                <a:lumMod val="50000"/>
              </a:schemeClr>
            </a:solidFill>
            <a:prstDash val="dash"/>
          </a:ln>
        </p:spPr>
        <p:txBody>
          <a:bodyPr>
            <a:noAutofit/>
          </a:bodyPr>
          <a:lstStyle/>
          <a:p>
            <a:pPr algn="just"/>
            <a:endParaRPr lang="es-CR" sz="1200" dirty="0" smtClean="0">
              <a:solidFill>
                <a:schemeClr val="tx1"/>
              </a:solidFill>
            </a:endParaRPr>
          </a:p>
          <a:p>
            <a:pPr algn="just"/>
            <a:r>
              <a:rPr lang="es-CR" sz="2600" dirty="0" smtClean="0">
                <a:solidFill>
                  <a:schemeClr val="tx1"/>
                </a:solidFill>
              </a:rPr>
              <a:t>-¿Hablo con Priscila?</a:t>
            </a:r>
          </a:p>
          <a:p>
            <a:pPr algn="just"/>
            <a:r>
              <a:rPr lang="es-CR" sz="2600" dirty="0" smtClean="0">
                <a:solidFill>
                  <a:schemeClr val="tx1"/>
                </a:solidFill>
              </a:rPr>
              <a:t>-Si, ¿con quién tengo el gusto?</a:t>
            </a:r>
          </a:p>
          <a:p>
            <a:pPr algn="just"/>
            <a:r>
              <a:rPr lang="es-CR" sz="2600" dirty="0" smtClean="0">
                <a:solidFill>
                  <a:schemeClr val="tx1"/>
                </a:solidFill>
              </a:rPr>
              <a:t>-Le hablamos del banco, era para comunicarle que su crédito está aprobado.  ¿Cuándo podrá pasar para firmar el 	       ?</a:t>
            </a:r>
          </a:p>
          <a:p>
            <a:pPr algn="just"/>
            <a:r>
              <a:rPr lang="es-CR" sz="2600" dirty="0" smtClean="0">
                <a:solidFill>
                  <a:schemeClr val="tx1"/>
                </a:solidFill>
              </a:rPr>
              <a:t>-De veras, ¡qué alegría! Hoy mismo.</a:t>
            </a:r>
          </a:p>
          <a:p>
            <a:pPr algn="just"/>
            <a:r>
              <a:rPr lang="es-CR" sz="2600" dirty="0" smtClean="0">
                <a:solidFill>
                  <a:schemeClr val="tx1"/>
                </a:solidFill>
              </a:rPr>
              <a:t>-Excelente, la esperamos entonces a las 2 p.m.  Para nosotros es un gusto servirle, esperamos que no nos vea sólo como un 	</a:t>
            </a:r>
            <a:r>
              <a:rPr lang="es-CR" sz="2600" dirty="0">
                <a:solidFill>
                  <a:schemeClr val="tx1"/>
                </a:solidFill>
              </a:rPr>
              <a:t>	</a:t>
            </a:r>
            <a:r>
              <a:rPr lang="es-CR" sz="2600" dirty="0" smtClean="0">
                <a:solidFill>
                  <a:schemeClr val="tx1"/>
                </a:solidFill>
              </a:rPr>
              <a:t>sino como su asesor financiero.</a:t>
            </a:r>
          </a:p>
        </p:txBody>
      </p:sp>
      <p:sp>
        <p:nvSpPr>
          <p:cNvPr id="4" name="3 Rectángulo redondeado"/>
          <p:cNvSpPr/>
          <p:nvPr/>
        </p:nvSpPr>
        <p:spPr>
          <a:xfrm>
            <a:off x="691952" y="3509138"/>
            <a:ext cx="1296144" cy="27990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400" dirty="0" smtClean="0"/>
              <a:t>contrato</a:t>
            </a:r>
            <a:endParaRPr lang="es-CR" sz="2400" dirty="0"/>
          </a:p>
        </p:txBody>
      </p:sp>
      <p:sp>
        <p:nvSpPr>
          <p:cNvPr id="9" name="8 Rectángulo redondeado"/>
          <p:cNvSpPr/>
          <p:nvPr/>
        </p:nvSpPr>
        <p:spPr>
          <a:xfrm>
            <a:off x="2428393" y="5229200"/>
            <a:ext cx="1584176" cy="2799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400" dirty="0" smtClean="0"/>
              <a:t>acreedor</a:t>
            </a:r>
            <a:endParaRPr lang="es-CR" sz="2400" dirty="0"/>
          </a:p>
        </p:txBody>
      </p:sp>
      <p:pic>
        <p:nvPicPr>
          <p:cNvPr id="1026" name="Picture 2" descr="http://autocosmoscloudstorage.blob.core.windows.net/noticias/fotosbig/55905.jpg"/>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17021" r="22531"/>
          <a:stretch/>
        </p:blipFill>
        <p:spPr bwMode="auto">
          <a:xfrm>
            <a:off x="6588223" y="1195462"/>
            <a:ext cx="1656669" cy="13176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0"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«¡Qué historia!»</a:t>
            </a:r>
            <a:endParaRPr lang="es-CR" sz="40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339342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down)">
                                      <p:cBhvr>
                                        <p:cTn id="49" dur="580">
                                          <p:stCondLst>
                                            <p:cond delay="0"/>
                                          </p:stCondLst>
                                        </p:cTn>
                                        <p:tgtEl>
                                          <p:spTgt spid="4"/>
                                        </p:tgtEl>
                                      </p:cBhvr>
                                    </p:animEffect>
                                    <p:anim calcmode="lin" valueType="num">
                                      <p:cBhvr>
                                        <p:cTn id="5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5" dur="26">
                                          <p:stCondLst>
                                            <p:cond delay="650"/>
                                          </p:stCondLst>
                                        </p:cTn>
                                        <p:tgtEl>
                                          <p:spTgt spid="4"/>
                                        </p:tgtEl>
                                      </p:cBhvr>
                                      <p:to x="100000" y="60000"/>
                                    </p:animScale>
                                    <p:animScale>
                                      <p:cBhvr>
                                        <p:cTn id="56" dur="166" decel="50000">
                                          <p:stCondLst>
                                            <p:cond delay="676"/>
                                          </p:stCondLst>
                                        </p:cTn>
                                        <p:tgtEl>
                                          <p:spTgt spid="4"/>
                                        </p:tgtEl>
                                      </p:cBhvr>
                                      <p:to x="100000" y="100000"/>
                                    </p:animScale>
                                    <p:animScale>
                                      <p:cBhvr>
                                        <p:cTn id="57" dur="26">
                                          <p:stCondLst>
                                            <p:cond delay="1312"/>
                                          </p:stCondLst>
                                        </p:cTn>
                                        <p:tgtEl>
                                          <p:spTgt spid="4"/>
                                        </p:tgtEl>
                                      </p:cBhvr>
                                      <p:to x="100000" y="80000"/>
                                    </p:animScale>
                                    <p:animScale>
                                      <p:cBhvr>
                                        <p:cTn id="58" dur="166" decel="50000">
                                          <p:stCondLst>
                                            <p:cond delay="1338"/>
                                          </p:stCondLst>
                                        </p:cTn>
                                        <p:tgtEl>
                                          <p:spTgt spid="4"/>
                                        </p:tgtEl>
                                      </p:cBhvr>
                                      <p:to x="100000" y="100000"/>
                                    </p:animScale>
                                    <p:animScale>
                                      <p:cBhvr>
                                        <p:cTn id="59" dur="26">
                                          <p:stCondLst>
                                            <p:cond delay="1642"/>
                                          </p:stCondLst>
                                        </p:cTn>
                                        <p:tgtEl>
                                          <p:spTgt spid="4"/>
                                        </p:tgtEl>
                                      </p:cBhvr>
                                      <p:to x="100000" y="90000"/>
                                    </p:animScale>
                                    <p:animScale>
                                      <p:cBhvr>
                                        <p:cTn id="60" dur="166" decel="50000">
                                          <p:stCondLst>
                                            <p:cond delay="1668"/>
                                          </p:stCondLst>
                                        </p:cTn>
                                        <p:tgtEl>
                                          <p:spTgt spid="4"/>
                                        </p:tgtEl>
                                      </p:cBhvr>
                                      <p:to x="100000" y="100000"/>
                                    </p:animScale>
                                    <p:animScale>
                                      <p:cBhvr>
                                        <p:cTn id="61" dur="26">
                                          <p:stCondLst>
                                            <p:cond delay="1808"/>
                                          </p:stCondLst>
                                        </p:cTn>
                                        <p:tgtEl>
                                          <p:spTgt spid="4"/>
                                        </p:tgtEl>
                                      </p:cBhvr>
                                      <p:to x="100000" y="95000"/>
                                    </p:animScale>
                                    <p:animScale>
                                      <p:cBhvr>
                                        <p:cTn id="62" dur="166" decel="50000">
                                          <p:stCondLst>
                                            <p:cond delay="1834"/>
                                          </p:stCondLst>
                                        </p:cTn>
                                        <p:tgtEl>
                                          <p:spTgt spid="4"/>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80">
                                          <p:stCondLst>
                                            <p:cond delay="0"/>
                                          </p:stCondLst>
                                        </p:cTn>
                                        <p:tgtEl>
                                          <p:spTgt spid="9"/>
                                        </p:tgtEl>
                                      </p:cBhvr>
                                    </p:animEffect>
                                    <p:anim calcmode="lin" valueType="num">
                                      <p:cBhvr>
                                        <p:cTn id="6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3" dur="26">
                                          <p:stCondLst>
                                            <p:cond delay="650"/>
                                          </p:stCondLst>
                                        </p:cTn>
                                        <p:tgtEl>
                                          <p:spTgt spid="9"/>
                                        </p:tgtEl>
                                      </p:cBhvr>
                                      <p:to x="100000" y="60000"/>
                                    </p:animScale>
                                    <p:animScale>
                                      <p:cBhvr>
                                        <p:cTn id="74" dur="166" decel="50000">
                                          <p:stCondLst>
                                            <p:cond delay="676"/>
                                          </p:stCondLst>
                                        </p:cTn>
                                        <p:tgtEl>
                                          <p:spTgt spid="9"/>
                                        </p:tgtEl>
                                      </p:cBhvr>
                                      <p:to x="100000" y="100000"/>
                                    </p:animScale>
                                    <p:animScale>
                                      <p:cBhvr>
                                        <p:cTn id="75" dur="26">
                                          <p:stCondLst>
                                            <p:cond delay="1312"/>
                                          </p:stCondLst>
                                        </p:cTn>
                                        <p:tgtEl>
                                          <p:spTgt spid="9"/>
                                        </p:tgtEl>
                                      </p:cBhvr>
                                      <p:to x="100000" y="80000"/>
                                    </p:animScale>
                                    <p:animScale>
                                      <p:cBhvr>
                                        <p:cTn id="76" dur="166" decel="50000">
                                          <p:stCondLst>
                                            <p:cond delay="1338"/>
                                          </p:stCondLst>
                                        </p:cTn>
                                        <p:tgtEl>
                                          <p:spTgt spid="9"/>
                                        </p:tgtEl>
                                      </p:cBhvr>
                                      <p:to x="100000" y="100000"/>
                                    </p:animScale>
                                    <p:animScale>
                                      <p:cBhvr>
                                        <p:cTn id="77" dur="26">
                                          <p:stCondLst>
                                            <p:cond delay="1642"/>
                                          </p:stCondLst>
                                        </p:cTn>
                                        <p:tgtEl>
                                          <p:spTgt spid="9"/>
                                        </p:tgtEl>
                                      </p:cBhvr>
                                      <p:to x="100000" y="90000"/>
                                    </p:animScale>
                                    <p:animScale>
                                      <p:cBhvr>
                                        <p:cTn id="78" dur="166" decel="50000">
                                          <p:stCondLst>
                                            <p:cond delay="1668"/>
                                          </p:stCondLst>
                                        </p:cTn>
                                        <p:tgtEl>
                                          <p:spTgt spid="9"/>
                                        </p:tgtEl>
                                      </p:cBhvr>
                                      <p:to x="100000" y="100000"/>
                                    </p:animScale>
                                    <p:animScale>
                                      <p:cBhvr>
                                        <p:cTn id="79" dur="26">
                                          <p:stCondLst>
                                            <p:cond delay="1808"/>
                                          </p:stCondLst>
                                        </p:cTn>
                                        <p:tgtEl>
                                          <p:spTgt spid="9"/>
                                        </p:tgtEl>
                                      </p:cBhvr>
                                      <p:to x="100000" y="95000"/>
                                    </p:animScale>
                                    <p:animScale>
                                      <p:cBhvr>
                                        <p:cTn id="8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1600201"/>
            <a:ext cx="8229600" cy="2260847"/>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r>
              <a:rPr lang="es-CR" sz="2600" dirty="0" smtClean="0">
                <a:solidFill>
                  <a:schemeClr val="tx2"/>
                </a:solidFill>
                <a:latin typeface="Arial" pitchFamily="34" charset="0"/>
                <a:cs typeface="Arial" pitchFamily="34" charset="0"/>
              </a:rPr>
              <a:t>En su grupo de trabajo:</a:t>
            </a:r>
          </a:p>
          <a:p>
            <a:pPr marL="0" indent="0" algn="just">
              <a:buNone/>
            </a:pPr>
            <a:endParaRPr lang="es-CR" sz="1600" dirty="0">
              <a:solidFill>
                <a:schemeClr val="tx2"/>
              </a:solidFill>
              <a:latin typeface="Arial" pitchFamily="34" charset="0"/>
              <a:cs typeface="Arial" pitchFamily="34" charset="0"/>
            </a:endParaRPr>
          </a:p>
          <a:p>
            <a:pPr marL="0" indent="0" algn="just">
              <a:buNone/>
            </a:pPr>
            <a:r>
              <a:rPr lang="es-CR" sz="2600" dirty="0" smtClean="0">
                <a:solidFill>
                  <a:schemeClr val="tx2"/>
                </a:solidFill>
                <a:latin typeface="Arial" pitchFamily="34" charset="0"/>
                <a:cs typeface="Arial" pitchFamily="34" charset="0"/>
              </a:rPr>
              <a:t>Leer los dos </a:t>
            </a:r>
            <a:r>
              <a:rPr lang="es-CR" sz="2600" dirty="0">
                <a:solidFill>
                  <a:schemeClr val="tx2"/>
                </a:solidFill>
                <a:latin typeface="Arial" pitchFamily="34" charset="0"/>
                <a:cs typeface="Arial" pitchFamily="34" charset="0"/>
              </a:rPr>
              <a:t>casos </a:t>
            </a:r>
            <a:r>
              <a:rPr lang="es-CR" sz="2600" dirty="0" smtClean="0">
                <a:solidFill>
                  <a:schemeClr val="tx2"/>
                </a:solidFill>
                <a:latin typeface="Arial" pitchFamily="34" charset="0"/>
                <a:cs typeface="Arial" pitchFamily="34" charset="0"/>
              </a:rPr>
              <a:t>que se le entregarán al grupo y evaluar chequeando si cumplen con todos los puntos incluidos en la lista de chequeo.</a:t>
            </a:r>
            <a:endParaRPr lang="es-CR" sz="2600" dirty="0">
              <a:solidFill>
                <a:schemeClr val="tx2"/>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7"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«Lista de chequeo»</a:t>
            </a:r>
            <a:endParaRPr lang="es-CR" sz="4000" dirty="0">
              <a:solidFill>
                <a:schemeClr val="bg1"/>
              </a:solidFill>
              <a:latin typeface="Arial Rounded MT Bold" pitchFamily="34" charset="0"/>
              <a:cs typeface="Arial" pitchFamily="34" charset="0"/>
            </a:endParaRPr>
          </a:p>
        </p:txBody>
      </p:sp>
      <p:pic>
        <p:nvPicPr>
          <p:cNvPr id="11266" name="Picture 2" descr="http://1.bp.blogspot.com/-8kgfazgj83k/TZlYBLKVRTI/AAAAAAAAABs/FNhwHyOsykk/s1600/listachequeo%255B1%255D.jpg"/>
          <p:cNvPicPr>
            <a:picLocks noChangeAspect="1" noChangeArrowheads="1"/>
          </p:cNvPicPr>
          <p:nvPr/>
        </p:nvPicPr>
        <p:blipFill rotWithShape="1">
          <a:blip r:embed="rId4">
            <a:extLst>
              <a:ext uri="{28A0092B-C50C-407E-A947-70E740481C1C}">
                <a14:useLocalDpi xmlns:a14="http://schemas.microsoft.com/office/drawing/2010/main" val="0"/>
              </a:ext>
            </a:extLst>
          </a:blip>
          <a:srcRect l="12921" r="12571"/>
          <a:stretch/>
        </p:blipFill>
        <p:spPr bwMode="auto">
          <a:xfrm>
            <a:off x="2843808" y="4233035"/>
            <a:ext cx="2800318" cy="2050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14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«¡Interesémonos!»</a:t>
            </a:r>
            <a:endParaRPr lang="es-CR" sz="3500" dirty="0">
              <a:solidFill>
                <a:schemeClr val="bg1"/>
              </a:solidFill>
              <a:latin typeface="Arial Rounded MT Bold" pitchFamily="34" charset="0"/>
              <a:cs typeface="Arial" pitchFamily="34" charset="0"/>
            </a:endParaRPr>
          </a:p>
        </p:txBody>
      </p:sp>
      <p:pic>
        <p:nvPicPr>
          <p:cNvPr id="14"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us.123rf.com/400wm/400/400/logos/logos1108/logos110806587/10374862-mujer-de-negocios-bella-calculo-de-impuestos-y-presupuesto-financier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548" t="2642"/>
          <a:stretch/>
        </p:blipFill>
        <p:spPr bwMode="auto">
          <a:xfrm>
            <a:off x="3393206" y="3871335"/>
            <a:ext cx="2402930" cy="2077945"/>
          </a:xfrm>
          <a:prstGeom prst="rect">
            <a:avLst/>
          </a:prstGeom>
          <a:noFill/>
          <a:extLst>
            <a:ext uri="{909E8E84-426E-40DD-AFC4-6F175D3DCCD1}">
              <a14:hiddenFill xmlns:a14="http://schemas.microsoft.com/office/drawing/2010/main">
                <a:solidFill>
                  <a:srgbClr val="FFFFFF"/>
                </a:solidFill>
              </a14:hiddenFill>
            </a:ext>
          </a:extLst>
        </p:spPr>
      </p:pic>
      <p:sp>
        <p:nvSpPr>
          <p:cNvPr id="6" name="3 Marcador de contenido"/>
          <p:cNvSpPr txBox="1">
            <a:spLocks/>
          </p:cNvSpPr>
          <p:nvPr/>
        </p:nvSpPr>
        <p:spPr>
          <a:xfrm>
            <a:off x="465784" y="1268760"/>
            <a:ext cx="8229600" cy="648071"/>
          </a:xfrm>
          <a:prstGeom prst="rect">
            <a:avLst/>
          </a:prstGeom>
          <a:ln w="25400">
            <a:solidFill>
              <a:schemeClr val="accent6">
                <a:lumMod val="75000"/>
              </a:schemeClr>
            </a:solidFill>
            <a:prstDash val="dash"/>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R" sz="2600" i="1" dirty="0" smtClean="0">
                <a:solidFill>
                  <a:schemeClr val="tx2"/>
                </a:solidFill>
                <a:latin typeface="Arial" pitchFamily="34" charset="0"/>
                <a:cs typeface="Arial" pitchFamily="34" charset="0"/>
              </a:rPr>
              <a:t>Calculemos los intereses de una forma sencilla.</a:t>
            </a:r>
            <a:endParaRPr lang="es-CR" sz="2600" i="1" dirty="0">
              <a:solidFill>
                <a:schemeClr val="tx2"/>
              </a:solidFill>
              <a:latin typeface="Arial" pitchFamily="34" charset="0"/>
              <a:cs typeface="Arial" pitchFamily="34" charset="0"/>
            </a:endParaRPr>
          </a:p>
        </p:txBody>
      </p:sp>
      <p:sp>
        <p:nvSpPr>
          <p:cNvPr id="2" name="1 Rectángulo redondeado"/>
          <p:cNvSpPr/>
          <p:nvPr/>
        </p:nvSpPr>
        <p:spPr>
          <a:xfrm>
            <a:off x="647564" y="2708920"/>
            <a:ext cx="2484276" cy="187205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b="1" dirty="0" smtClean="0">
                <a:solidFill>
                  <a:schemeClr val="tx1"/>
                </a:solidFill>
              </a:rPr>
              <a:t>Interés simple:  </a:t>
            </a:r>
            <a:r>
              <a:rPr lang="es-CR" dirty="0" smtClean="0">
                <a:solidFill>
                  <a:schemeClr val="tx1"/>
                </a:solidFill>
              </a:rPr>
              <a:t> el interés se calcula sólo sobre el capital ahorrado o invertido</a:t>
            </a:r>
            <a:endParaRPr lang="es-CR" dirty="0">
              <a:solidFill>
                <a:schemeClr val="tx1"/>
              </a:solidFill>
            </a:endParaRPr>
          </a:p>
        </p:txBody>
      </p:sp>
      <p:sp>
        <p:nvSpPr>
          <p:cNvPr id="8" name="7 Rectángulo redondeado"/>
          <p:cNvSpPr/>
          <p:nvPr/>
        </p:nvSpPr>
        <p:spPr>
          <a:xfrm>
            <a:off x="5743057" y="2821448"/>
            <a:ext cx="2952327" cy="183168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b="1" dirty="0" smtClean="0"/>
              <a:t>Interés compuesto:  </a:t>
            </a:r>
            <a:r>
              <a:rPr lang="es-CR" dirty="0" smtClean="0"/>
              <a:t> el interés se calcula sobre el capital ahorrado o invertido y sobre los intereses que ya se han ganado.</a:t>
            </a:r>
            <a:endParaRPr lang="es-CR" dirty="0"/>
          </a:p>
        </p:txBody>
      </p:sp>
    </p:spTree>
    <p:extLst>
      <p:ext uri="{BB962C8B-B14F-4D97-AF65-F5344CB8AC3E}">
        <p14:creationId xmlns:p14="http://schemas.microsoft.com/office/powerpoint/2010/main" val="408843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80">
                                          <p:stCondLst>
                                            <p:cond delay="0"/>
                                          </p:stCondLst>
                                        </p:cTn>
                                        <p:tgtEl>
                                          <p:spTgt spid="2"/>
                                        </p:tgtEl>
                                      </p:cBhvr>
                                    </p:animEffect>
                                    <p:anim calcmode="lin" valueType="num">
                                      <p:cBhvr>
                                        <p:cTn id="1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9" dur="26">
                                          <p:stCondLst>
                                            <p:cond delay="650"/>
                                          </p:stCondLst>
                                        </p:cTn>
                                        <p:tgtEl>
                                          <p:spTgt spid="2"/>
                                        </p:tgtEl>
                                      </p:cBhvr>
                                      <p:to x="100000" y="60000"/>
                                    </p:animScale>
                                    <p:animScale>
                                      <p:cBhvr>
                                        <p:cTn id="20" dur="166" decel="50000">
                                          <p:stCondLst>
                                            <p:cond delay="676"/>
                                          </p:stCondLst>
                                        </p:cTn>
                                        <p:tgtEl>
                                          <p:spTgt spid="2"/>
                                        </p:tgtEl>
                                      </p:cBhvr>
                                      <p:to x="100000" y="100000"/>
                                    </p:animScale>
                                    <p:animScale>
                                      <p:cBhvr>
                                        <p:cTn id="21" dur="26">
                                          <p:stCondLst>
                                            <p:cond delay="1312"/>
                                          </p:stCondLst>
                                        </p:cTn>
                                        <p:tgtEl>
                                          <p:spTgt spid="2"/>
                                        </p:tgtEl>
                                      </p:cBhvr>
                                      <p:to x="100000" y="80000"/>
                                    </p:animScale>
                                    <p:animScale>
                                      <p:cBhvr>
                                        <p:cTn id="22" dur="166" decel="50000">
                                          <p:stCondLst>
                                            <p:cond delay="1338"/>
                                          </p:stCondLst>
                                        </p:cTn>
                                        <p:tgtEl>
                                          <p:spTgt spid="2"/>
                                        </p:tgtEl>
                                      </p:cBhvr>
                                      <p:to x="100000" y="100000"/>
                                    </p:animScale>
                                    <p:animScale>
                                      <p:cBhvr>
                                        <p:cTn id="23" dur="26">
                                          <p:stCondLst>
                                            <p:cond delay="1642"/>
                                          </p:stCondLst>
                                        </p:cTn>
                                        <p:tgtEl>
                                          <p:spTgt spid="2"/>
                                        </p:tgtEl>
                                      </p:cBhvr>
                                      <p:to x="100000" y="90000"/>
                                    </p:animScale>
                                    <p:animScale>
                                      <p:cBhvr>
                                        <p:cTn id="24" dur="166" decel="50000">
                                          <p:stCondLst>
                                            <p:cond delay="1668"/>
                                          </p:stCondLst>
                                        </p:cTn>
                                        <p:tgtEl>
                                          <p:spTgt spid="2"/>
                                        </p:tgtEl>
                                      </p:cBhvr>
                                      <p:to x="100000" y="100000"/>
                                    </p:animScale>
                                    <p:animScale>
                                      <p:cBhvr>
                                        <p:cTn id="25" dur="26">
                                          <p:stCondLst>
                                            <p:cond delay="1808"/>
                                          </p:stCondLst>
                                        </p:cTn>
                                        <p:tgtEl>
                                          <p:spTgt spid="2"/>
                                        </p:tgtEl>
                                      </p:cBhvr>
                                      <p:to x="100000" y="95000"/>
                                    </p:animScale>
                                    <p:animScale>
                                      <p:cBhvr>
                                        <p:cTn id="26" dur="166" decel="50000">
                                          <p:stCondLst>
                                            <p:cond delay="1834"/>
                                          </p:stCondLst>
                                        </p:cTn>
                                        <p:tgtEl>
                                          <p:spTgt spid="2"/>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 Grupo"/>
          <p:cNvGrpSpPr/>
          <p:nvPr/>
        </p:nvGrpSpPr>
        <p:grpSpPr>
          <a:xfrm>
            <a:off x="72008" y="1110097"/>
            <a:ext cx="8748464" cy="5559263"/>
            <a:chOff x="1428728" y="2643182"/>
            <a:chExt cx="6572296" cy="3929090"/>
          </a:xfrm>
        </p:grpSpPr>
        <p:pic>
          <p:nvPicPr>
            <p:cNvPr id="7" name="Picture 3"/>
            <p:cNvPicPr>
              <a:picLocks noChangeAspect="1" noChangeArrowheads="1"/>
            </p:cNvPicPr>
            <p:nvPr/>
          </p:nvPicPr>
          <p:blipFill>
            <a:blip r:embed="rId2" cstate="print"/>
            <a:srcRect/>
            <a:stretch>
              <a:fillRect/>
            </a:stretch>
          </p:blipFill>
          <p:spPr bwMode="auto">
            <a:xfrm>
              <a:off x="1571604" y="2643182"/>
              <a:ext cx="6281750" cy="3854249"/>
            </a:xfrm>
            <a:prstGeom prst="rect">
              <a:avLst/>
            </a:prstGeom>
            <a:noFill/>
            <a:ln w="9525">
              <a:noFill/>
              <a:miter lim="800000"/>
              <a:headEnd/>
              <a:tailEnd/>
            </a:ln>
            <a:effectLst/>
          </p:spPr>
        </p:pic>
        <p:sp>
          <p:nvSpPr>
            <p:cNvPr id="9" name="8 Rectángulo"/>
            <p:cNvSpPr/>
            <p:nvPr/>
          </p:nvSpPr>
          <p:spPr>
            <a:xfrm>
              <a:off x="1428728" y="2643182"/>
              <a:ext cx="6572296" cy="3929090"/>
            </a:xfrm>
            <a:prstGeom prst="rect">
              <a:avLst/>
            </a:prstGeom>
            <a:noFill/>
            <a:ln>
              <a:solidFill>
                <a:srgbClr val="CC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
        <p:nvSpPr>
          <p:cNvPr id="10" name="9 Elipse"/>
          <p:cNvSpPr/>
          <p:nvPr/>
        </p:nvSpPr>
        <p:spPr>
          <a:xfrm>
            <a:off x="7100790" y="6165304"/>
            <a:ext cx="1287634" cy="357190"/>
          </a:xfrm>
          <a:prstGeom prst="ellipse">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1" name="10 Elipse"/>
          <p:cNvSpPr/>
          <p:nvPr/>
        </p:nvSpPr>
        <p:spPr>
          <a:xfrm>
            <a:off x="2633150" y="2420888"/>
            <a:ext cx="1290777" cy="576064"/>
          </a:xfrm>
          <a:prstGeom prst="ellipse">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3" name="12 CuadroTexto"/>
          <p:cNvSpPr txBox="1"/>
          <p:nvPr/>
        </p:nvSpPr>
        <p:spPr>
          <a:xfrm rot="10800000" flipV="1">
            <a:off x="539552" y="3889728"/>
            <a:ext cx="295956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CR" sz="2000" dirty="0" smtClean="0">
                <a:solidFill>
                  <a:schemeClr val="accent1">
                    <a:lumMod val="50000"/>
                  </a:schemeClr>
                </a:solidFill>
                <a:effectLst>
                  <a:outerShdw blurRad="38100" dist="38100" dir="2700000" algn="tl">
                    <a:srgbClr val="000000">
                      <a:alpha val="43137"/>
                    </a:srgbClr>
                  </a:outerShdw>
                </a:effectLst>
              </a:rPr>
              <a:t>Inversión de $100 a una tasa del 12 % anual</a:t>
            </a:r>
            <a:endParaRPr lang="es-CR" sz="2000" dirty="0">
              <a:solidFill>
                <a:schemeClr val="accent1">
                  <a:lumMod val="50000"/>
                </a:schemeClr>
              </a:solidFill>
              <a:effectLst>
                <a:outerShdw blurRad="38100" dist="38100" dir="2700000" algn="tl">
                  <a:srgbClr val="000000">
                    <a:alpha val="43137"/>
                  </a:srgbClr>
                </a:outerShdw>
              </a:effectLst>
            </a:endParaRPr>
          </a:p>
        </p:txBody>
      </p:sp>
      <p:sp>
        <p:nvSpPr>
          <p:cNvPr id="14"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«¡Interesémonos!»</a:t>
            </a:r>
            <a:endParaRPr lang="es-CR" sz="35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34970886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to="" calcmode="lin" valueType="num">
                                      <p:cBhvr>
                                        <p:cTn id="13" dur="1" fill="hold"/>
                                        <p:tgtEl>
                                          <p:spTgt spid="10"/>
                                        </p:tgtEl>
                                        <p:attrNameLst>
                                          <p:attrName/>
                                        </p:attrNameLst>
                                      </p:cBhvr>
                                    </p:anim>
                                  </p:childTnLst>
                                </p:cTn>
                              </p:par>
                              <p:par>
                                <p:cTn id="14" presetID="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«¡Interesémonos!»</a:t>
            </a:r>
            <a:endParaRPr lang="es-CR" sz="3500" dirty="0">
              <a:solidFill>
                <a:schemeClr val="bg1"/>
              </a:solidFill>
              <a:latin typeface="Arial Rounded MT Bold" pitchFamily="34" charset="0"/>
              <a:cs typeface="Arial" pitchFamily="34" charset="0"/>
            </a:endParaRPr>
          </a:p>
        </p:txBody>
      </p:sp>
      <p:pic>
        <p:nvPicPr>
          <p:cNvPr id="14"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6" name="3 Marcador de contenido"/>
          <p:cNvSpPr txBox="1">
            <a:spLocks/>
          </p:cNvSpPr>
          <p:nvPr/>
        </p:nvSpPr>
        <p:spPr>
          <a:xfrm>
            <a:off x="465784" y="1340768"/>
            <a:ext cx="8229600" cy="504056"/>
          </a:xfrm>
          <a:prstGeom prst="rect">
            <a:avLst/>
          </a:prstGeom>
          <a:ln w="25400">
            <a:solidFill>
              <a:schemeClr val="accent6">
                <a:lumMod val="75000"/>
              </a:schemeClr>
            </a:solidFill>
            <a:prstDash val="dash"/>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R" sz="2600" i="1" dirty="0" smtClean="0">
                <a:solidFill>
                  <a:schemeClr val="tx2"/>
                </a:solidFill>
                <a:latin typeface="Arial" pitchFamily="34" charset="0"/>
                <a:cs typeface="Arial" pitchFamily="34" charset="0"/>
              </a:rPr>
              <a:t>Calculemos el </a:t>
            </a:r>
            <a:r>
              <a:rPr lang="es-CR" sz="2600" b="1" i="1" dirty="0" smtClean="0">
                <a:solidFill>
                  <a:schemeClr val="tx2"/>
                </a:solidFill>
                <a:latin typeface="Arial" pitchFamily="34" charset="0"/>
                <a:cs typeface="Arial" pitchFamily="34" charset="0"/>
              </a:rPr>
              <a:t>interés simple </a:t>
            </a:r>
            <a:r>
              <a:rPr lang="es-CR" sz="2600" i="1" dirty="0" smtClean="0">
                <a:solidFill>
                  <a:schemeClr val="tx2"/>
                </a:solidFill>
                <a:latin typeface="Arial" pitchFamily="34" charset="0"/>
                <a:cs typeface="Arial" pitchFamily="34" charset="0"/>
              </a:rPr>
              <a:t>de una forma sencilla.</a:t>
            </a:r>
            <a:endParaRPr lang="es-CR" sz="2600" i="1" dirty="0">
              <a:solidFill>
                <a:schemeClr val="tx2"/>
              </a:solidFill>
              <a:latin typeface="Arial" pitchFamily="34" charset="0"/>
              <a:cs typeface="Arial" pitchFamily="34" charset="0"/>
            </a:endParaRPr>
          </a:p>
        </p:txBody>
      </p:sp>
      <p:sp>
        <p:nvSpPr>
          <p:cNvPr id="2" name="1 Rectángulo redondeado"/>
          <p:cNvSpPr/>
          <p:nvPr/>
        </p:nvSpPr>
        <p:spPr>
          <a:xfrm>
            <a:off x="647564" y="2348880"/>
            <a:ext cx="7740860" cy="331236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lgn="just">
              <a:buFont typeface="Wingdings" pitchFamily="2" charset="2"/>
              <a:buChar char="ü"/>
            </a:pPr>
            <a:r>
              <a:rPr lang="es-CR" sz="2000" dirty="0" smtClean="0">
                <a:solidFill>
                  <a:schemeClr val="tx1"/>
                </a:solidFill>
              </a:rPr>
              <a:t>Multiplique  CAPITAL x INTERES x TIEMPO, pero teniendo los siguientes cuidados</a:t>
            </a:r>
            <a:r>
              <a:rPr lang="es-CR" sz="2000" dirty="0">
                <a:solidFill>
                  <a:schemeClr val="tx1"/>
                </a:solidFill>
              </a:rPr>
              <a:t>:</a:t>
            </a:r>
            <a:endParaRPr lang="es-CR" sz="2000" dirty="0" smtClean="0">
              <a:solidFill>
                <a:schemeClr val="tx1"/>
              </a:solidFill>
            </a:endParaRPr>
          </a:p>
          <a:p>
            <a:pPr marL="285750" indent="-285750" algn="just">
              <a:buFont typeface="Wingdings" pitchFamily="2" charset="2"/>
              <a:buChar char="ü"/>
            </a:pPr>
            <a:endParaRPr lang="es-CR" sz="1200" dirty="0" smtClean="0">
              <a:solidFill>
                <a:schemeClr val="tx1"/>
              </a:solidFill>
            </a:endParaRPr>
          </a:p>
          <a:p>
            <a:pPr marL="285750" indent="-285750" algn="just">
              <a:buFont typeface="Wingdings" pitchFamily="2" charset="2"/>
              <a:buChar char="ü"/>
            </a:pPr>
            <a:r>
              <a:rPr lang="es-CR" sz="2000" dirty="0" smtClean="0">
                <a:solidFill>
                  <a:schemeClr val="tx1"/>
                </a:solidFill>
              </a:rPr>
              <a:t>Divida siempre la tasa de interés entre 100.</a:t>
            </a:r>
          </a:p>
          <a:p>
            <a:pPr marL="285750" indent="-285750" algn="just">
              <a:buFont typeface="Wingdings" pitchFamily="2" charset="2"/>
              <a:buChar char="ü"/>
            </a:pPr>
            <a:endParaRPr lang="es-CR" sz="1200" dirty="0" smtClean="0">
              <a:solidFill>
                <a:schemeClr val="tx1"/>
              </a:solidFill>
            </a:endParaRPr>
          </a:p>
          <a:p>
            <a:pPr marL="285750" indent="-285750" algn="just">
              <a:buFont typeface="Wingdings" pitchFamily="2" charset="2"/>
              <a:buChar char="ü"/>
            </a:pPr>
            <a:r>
              <a:rPr lang="es-CR" sz="2000" dirty="0" smtClean="0">
                <a:solidFill>
                  <a:schemeClr val="tx1"/>
                </a:solidFill>
              </a:rPr>
              <a:t>Verifique que el plazo y la tasa estén en el mismo período:</a:t>
            </a:r>
          </a:p>
          <a:p>
            <a:pPr marL="742950" lvl="1" indent="-285750" algn="just">
              <a:buFont typeface="Wingdings" pitchFamily="2" charset="2"/>
              <a:buChar char="§"/>
            </a:pPr>
            <a:r>
              <a:rPr lang="es-CR" dirty="0" smtClean="0">
                <a:solidFill>
                  <a:schemeClr val="tx1"/>
                </a:solidFill>
              </a:rPr>
              <a:t>Si el plazo es en años, la tasa a usar en el cálculo debe ser anual.</a:t>
            </a:r>
          </a:p>
          <a:p>
            <a:pPr marL="742950" lvl="1" indent="-285750" algn="just">
              <a:buFont typeface="Wingdings" pitchFamily="2" charset="2"/>
              <a:buChar char="§"/>
            </a:pPr>
            <a:r>
              <a:rPr lang="es-CR" dirty="0" smtClean="0">
                <a:solidFill>
                  <a:schemeClr val="tx1"/>
                </a:solidFill>
              </a:rPr>
              <a:t>Si el plazo en meses, la tasa debe ser mensual.</a:t>
            </a:r>
          </a:p>
          <a:p>
            <a:pPr marL="285750" indent="-285750" algn="just">
              <a:buFont typeface="Wingdings" pitchFamily="2" charset="2"/>
              <a:buChar char="ü"/>
            </a:pPr>
            <a:endParaRPr lang="es-CR" sz="1100" dirty="0" smtClean="0">
              <a:solidFill>
                <a:schemeClr val="tx1"/>
              </a:solidFill>
            </a:endParaRPr>
          </a:p>
          <a:p>
            <a:pPr marL="285750" indent="-285750" algn="just">
              <a:buFont typeface="Wingdings" pitchFamily="2" charset="2"/>
              <a:buChar char="ü"/>
            </a:pPr>
            <a:r>
              <a:rPr lang="es-CR" sz="2000" dirty="0" smtClean="0">
                <a:solidFill>
                  <a:schemeClr val="tx1"/>
                </a:solidFill>
              </a:rPr>
              <a:t>Por esto, si el plazo es en meses y la tasa es anual, entonces tiene que dividirla entre 12 para hacer el cálculo con una tasa mensual.</a:t>
            </a:r>
          </a:p>
        </p:txBody>
      </p:sp>
    </p:spTree>
    <p:extLst>
      <p:ext uri="{BB962C8B-B14F-4D97-AF65-F5344CB8AC3E}">
        <p14:creationId xmlns:p14="http://schemas.microsoft.com/office/powerpoint/2010/main" val="182796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80">
                                          <p:stCondLst>
                                            <p:cond delay="0"/>
                                          </p:stCondLst>
                                        </p:cTn>
                                        <p:tgtEl>
                                          <p:spTgt spid="2"/>
                                        </p:tgtEl>
                                      </p:cBhvr>
                                    </p:animEffect>
                                    <p:anim calcmode="lin" valueType="num">
                                      <p:cBhvr>
                                        <p:cTn id="1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9" dur="26">
                                          <p:stCondLst>
                                            <p:cond delay="650"/>
                                          </p:stCondLst>
                                        </p:cTn>
                                        <p:tgtEl>
                                          <p:spTgt spid="2"/>
                                        </p:tgtEl>
                                      </p:cBhvr>
                                      <p:to x="100000" y="60000"/>
                                    </p:animScale>
                                    <p:animScale>
                                      <p:cBhvr>
                                        <p:cTn id="20" dur="166" decel="50000">
                                          <p:stCondLst>
                                            <p:cond delay="676"/>
                                          </p:stCondLst>
                                        </p:cTn>
                                        <p:tgtEl>
                                          <p:spTgt spid="2"/>
                                        </p:tgtEl>
                                      </p:cBhvr>
                                      <p:to x="100000" y="100000"/>
                                    </p:animScale>
                                    <p:animScale>
                                      <p:cBhvr>
                                        <p:cTn id="21" dur="26">
                                          <p:stCondLst>
                                            <p:cond delay="1312"/>
                                          </p:stCondLst>
                                        </p:cTn>
                                        <p:tgtEl>
                                          <p:spTgt spid="2"/>
                                        </p:tgtEl>
                                      </p:cBhvr>
                                      <p:to x="100000" y="80000"/>
                                    </p:animScale>
                                    <p:animScale>
                                      <p:cBhvr>
                                        <p:cTn id="22" dur="166" decel="50000">
                                          <p:stCondLst>
                                            <p:cond delay="1338"/>
                                          </p:stCondLst>
                                        </p:cTn>
                                        <p:tgtEl>
                                          <p:spTgt spid="2"/>
                                        </p:tgtEl>
                                      </p:cBhvr>
                                      <p:to x="100000" y="100000"/>
                                    </p:animScale>
                                    <p:animScale>
                                      <p:cBhvr>
                                        <p:cTn id="23" dur="26">
                                          <p:stCondLst>
                                            <p:cond delay="1642"/>
                                          </p:stCondLst>
                                        </p:cTn>
                                        <p:tgtEl>
                                          <p:spTgt spid="2"/>
                                        </p:tgtEl>
                                      </p:cBhvr>
                                      <p:to x="100000" y="90000"/>
                                    </p:animScale>
                                    <p:animScale>
                                      <p:cBhvr>
                                        <p:cTn id="24" dur="166" decel="50000">
                                          <p:stCondLst>
                                            <p:cond delay="1668"/>
                                          </p:stCondLst>
                                        </p:cTn>
                                        <p:tgtEl>
                                          <p:spTgt spid="2"/>
                                        </p:tgtEl>
                                      </p:cBhvr>
                                      <p:to x="100000" y="100000"/>
                                    </p:animScale>
                                    <p:animScale>
                                      <p:cBhvr>
                                        <p:cTn id="25" dur="26">
                                          <p:stCondLst>
                                            <p:cond delay="1808"/>
                                          </p:stCondLst>
                                        </p:cTn>
                                        <p:tgtEl>
                                          <p:spTgt spid="2"/>
                                        </p:tgtEl>
                                      </p:cBhvr>
                                      <p:to x="100000" y="95000"/>
                                    </p:animScale>
                                    <p:animScale>
                                      <p:cBhvr>
                                        <p:cTn id="2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«¡Interesémonos!»</a:t>
            </a:r>
            <a:endParaRPr lang="es-CR" sz="3500" dirty="0">
              <a:solidFill>
                <a:schemeClr val="bg1"/>
              </a:solidFill>
              <a:latin typeface="Arial Rounded MT Bold" pitchFamily="34" charset="0"/>
              <a:cs typeface="Arial" pitchFamily="34" charset="0"/>
            </a:endParaRPr>
          </a:p>
        </p:txBody>
      </p:sp>
      <p:pic>
        <p:nvPicPr>
          <p:cNvPr id="14"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6" name="3 Marcador de contenido"/>
          <p:cNvSpPr txBox="1">
            <a:spLocks/>
          </p:cNvSpPr>
          <p:nvPr/>
        </p:nvSpPr>
        <p:spPr>
          <a:xfrm>
            <a:off x="465784" y="1340768"/>
            <a:ext cx="8229600" cy="504056"/>
          </a:xfrm>
          <a:prstGeom prst="rect">
            <a:avLst/>
          </a:prstGeom>
          <a:ln w="25400">
            <a:solidFill>
              <a:schemeClr val="accent6">
                <a:lumMod val="75000"/>
              </a:schemeClr>
            </a:solidFill>
            <a:prstDash val="dash"/>
          </a:ln>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R" sz="2600" i="1" dirty="0" smtClean="0">
                <a:solidFill>
                  <a:schemeClr val="tx2"/>
                </a:solidFill>
                <a:latin typeface="Arial" pitchFamily="34" charset="0"/>
                <a:cs typeface="Arial" pitchFamily="34" charset="0"/>
              </a:rPr>
              <a:t>Calculemos el </a:t>
            </a:r>
            <a:r>
              <a:rPr lang="es-CR" sz="2600" b="1" i="1" dirty="0" smtClean="0">
                <a:solidFill>
                  <a:schemeClr val="tx2"/>
                </a:solidFill>
                <a:latin typeface="Arial" pitchFamily="34" charset="0"/>
                <a:cs typeface="Arial" pitchFamily="34" charset="0"/>
              </a:rPr>
              <a:t>interés compuesto </a:t>
            </a:r>
            <a:r>
              <a:rPr lang="es-CR" sz="2600" i="1" dirty="0" smtClean="0">
                <a:solidFill>
                  <a:schemeClr val="tx2"/>
                </a:solidFill>
                <a:latin typeface="Arial" pitchFamily="34" charset="0"/>
                <a:cs typeface="Arial" pitchFamily="34" charset="0"/>
              </a:rPr>
              <a:t>de una forma sencilla.</a:t>
            </a:r>
            <a:endParaRPr lang="es-CR" sz="2600" i="1" dirty="0">
              <a:solidFill>
                <a:schemeClr val="tx2"/>
              </a:solidFill>
              <a:latin typeface="Arial" pitchFamily="34" charset="0"/>
              <a:cs typeface="Arial" pitchFamily="34" charset="0"/>
            </a:endParaRPr>
          </a:p>
        </p:txBody>
      </p:sp>
      <p:sp>
        <p:nvSpPr>
          <p:cNvPr id="7" name="6 Rectángulo redondeado"/>
          <p:cNvSpPr/>
          <p:nvPr/>
        </p:nvSpPr>
        <p:spPr>
          <a:xfrm>
            <a:off x="710154" y="2309402"/>
            <a:ext cx="7740860" cy="331236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lgn="just">
              <a:buFont typeface="Wingdings" pitchFamily="2" charset="2"/>
              <a:buChar char="ü"/>
            </a:pPr>
            <a:r>
              <a:rPr lang="es-CR" sz="2000" dirty="0" smtClean="0">
                <a:solidFill>
                  <a:schemeClr val="tx1"/>
                </a:solidFill>
              </a:rPr>
              <a:t>Multiplique  CAPITAL x (1 + INTERES) x (1 + INTERES) … tantas veces como los meses o años del plazo, pero teniendo los siguientes cuidados</a:t>
            </a:r>
            <a:r>
              <a:rPr lang="es-CR" sz="2000" dirty="0">
                <a:solidFill>
                  <a:schemeClr val="tx1"/>
                </a:solidFill>
              </a:rPr>
              <a:t>:</a:t>
            </a:r>
            <a:endParaRPr lang="es-CR" sz="2000" dirty="0" smtClean="0">
              <a:solidFill>
                <a:schemeClr val="tx1"/>
              </a:solidFill>
            </a:endParaRPr>
          </a:p>
          <a:p>
            <a:pPr marL="285750" indent="-285750" algn="just">
              <a:buFont typeface="Wingdings" pitchFamily="2" charset="2"/>
              <a:buChar char="ü"/>
            </a:pPr>
            <a:endParaRPr lang="es-CR" sz="1200" dirty="0" smtClean="0">
              <a:solidFill>
                <a:schemeClr val="tx1"/>
              </a:solidFill>
            </a:endParaRPr>
          </a:p>
          <a:p>
            <a:pPr marL="285750" indent="-285750" algn="just">
              <a:buFont typeface="Wingdings" pitchFamily="2" charset="2"/>
              <a:buChar char="ü"/>
            </a:pPr>
            <a:r>
              <a:rPr lang="es-CR" sz="2000" dirty="0" smtClean="0">
                <a:solidFill>
                  <a:schemeClr val="tx1"/>
                </a:solidFill>
              </a:rPr>
              <a:t>Divida siempre la tasa de interés entre 100.</a:t>
            </a:r>
          </a:p>
          <a:p>
            <a:pPr marL="285750" indent="-285750" algn="just">
              <a:buFont typeface="Wingdings" pitchFamily="2" charset="2"/>
              <a:buChar char="ü"/>
            </a:pPr>
            <a:endParaRPr lang="es-CR" sz="1200" dirty="0" smtClean="0">
              <a:solidFill>
                <a:schemeClr val="tx1"/>
              </a:solidFill>
            </a:endParaRPr>
          </a:p>
          <a:p>
            <a:pPr marL="285750" indent="-285750" algn="just">
              <a:buFont typeface="Wingdings" pitchFamily="2" charset="2"/>
              <a:buChar char="ü"/>
            </a:pPr>
            <a:r>
              <a:rPr lang="es-CR" sz="2000" dirty="0" smtClean="0">
                <a:solidFill>
                  <a:schemeClr val="tx1"/>
                </a:solidFill>
              </a:rPr>
              <a:t>Verifique que el plazo y la tasa estén en el mismo período:</a:t>
            </a:r>
          </a:p>
          <a:p>
            <a:pPr marL="742950" lvl="1" indent="-285750" algn="just">
              <a:buFont typeface="Wingdings" pitchFamily="2" charset="2"/>
              <a:buChar char="§"/>
            </a:pPr>
            <a:r>
              <a:rPr lang="es-CR" dirty="0" smtClean="0">
                <a:solidFill>
                  <a:schemeClr val="tx1"/>
                </a:solidFill>
              </a:rPr>
              <a:t>Si el plazo es en años, la tasa a usar en el cálculo debe ser anual.</a:t>
            </a:r>
          </a:p>
          <a:p>
            <a:pPr marL="742950" lvl="1" indent="-285750" algn="just">
              <a:buFont typeface="Wingdings" pitchFamily="2" charset="2"/>
              <a:buChar char="§"/>
            </a:pPr>
            <a:r>
              <a:rPr lang="es-CR" dirty="0" smtClean="0">
                <a:solidFill>
                  <a:schemeClr val="tx1"/>
                </a:solidFill>
              </a:rPr>
              <a:t>Si el plazo en meses, la tasa debe ser mensual.</a:t>
            </a:r>
          </a:p>
          <a:p>
            <a:pPr marL="285750" indent="-285750" algn="just">
              <a:buFont typeface="Wingdings" pitchFamily="2" charset="2"/>
              <a:buChar char="ü"/>
            </a:pPr>
            <a:endParaRPr lang="es-CR" sz="1100" dirty="0" smtClean="0">
              <a:solidFill>
                <a:schemeClr val="tx1"/>
              </a:solidFill>
            </a:endParaRPr>
          </a:p>
          <a:p>
            <a:pPr marL="285750" indent="-285750" algn="just">
              <a:buFont typeface="Wingdings" pitchFamily="2" charset="2"/>
              <a:buChar char="ü"/>
            </a:pPr>
            <a:r>
              <a:rPr lang="es-CR" sz="2000" dirty="0" smtClean="0">
                <a:solidFill>
                  <a:schemeClr val="tx1"/>
                </a:solidFill>
              </a:rPr>
              <a:t>Por esto, si el plazo es en meses y la tasa es anual, entonces tiene que dividirla entre 12 para hacer el cálculo con una tasa mensual.</a:t>
            </a:r>
          </a:p>
        </p:txBody>
      </p:sp>
    </p:spTree>
    <p:extLst>
      <p:ext uri="{BB962C8B-B14F-4D97-AF65-F5344CB8AC3E}">
        <p14:creationId xmlns:p14="http://schemas.microsoft.com/office/powerpoint/2010/main" val="24979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CR" dirty="0" smtClean="0">
                <a:solidFill>
                  <a:srgbClr val="CC0000"/>
                </a:solidFill>
                <a:latin typeface="Arial Rounded MT Bold" pitchFamily="34" charset="0"/>
                <a:cs typeface="Arial" pitchFamily="34" charset="0"/>
              </a:rPr>
              <a:t>Propuesta de quince semanas</a:t>
            </a:r>
            <a:endParaRPr lang="es-CR" dirty="0">
              <a:solidFill>
                <a:srgbClr val="CC0000"/>
              </a:solidFill>
              <a:latin typeface="Arial Rounded MT Bold" pitchFamily="34" charset="0"/>
              <a:cs typeface="Arial" pitchFamily="34" charset="0"/>
            </a:endParaRPr>
          </a:p>
        </p:txBody>
      </p:sp>
      <p:pic>
        <p:nvPicPr>
          <p:cNvPr id="6"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6 Tabla"/>
          <p:cNvGraphicFramePr>
            <a:graphicFrameLocks noGrp="1"/>
          </p:cNvGraphicFramePr>
          <p:nvPr>
            <p:extLst>
              <p:ext uri="{D42A27DB-BD31-4B8C-83A1-F6EECF244321}">
                <p14:modId xmlns:p14="http://schemas.microsoft.com/office/powerpoint/2010/main" val="2481216586"/>
              </p:ext>
            </p:extLst>
          </p:nvPr>
        </p:nvGraphicFramePr>
        <p:xfrm>
          <a:off x="646404" y="1196752"/>
          <a:ext cx="7868469" cy="4485396"/>
        </p:xfrm>
        <a:graphic>
          <a:graphicData uri="http://schemas.openxmlformats.org/drawingml/2006/table">
            <a:tbl>
              <a:tblPr>
                <a:effectLst>
                  <a:outerShdw blurRad="63500" sx="102000" sy="102000" algn="ctr" rotWithShape="0">
                    <a:prstClr val="black">
                      <a:alpha val="40000"/>
                    </a:prstClr>
                  </a:outerShdw>
                </a:effectLst>
                <a:tableStyleId>{69C7853C-536D-4A76-A0AE-DD22124D55A5}</a:tableStyleId>
              </a:tblPr>
              <a:tblGrid>
                <a:gridCol w="1656185"/>
                <a:gridCol w="3305620"/>
                <a:gridCol w="895000"/>
                <a:gridCol w="2011664"/>
              </a:tblGrid>
              <a:tr h="552803">
                <a:tc>
                  <a:txBody>
                    <a:bodyPr/>
                    <a:lstStyle/>
                    <a:p>
                      <a:pPr algn="ctr" fontAlgn="ctr"/>
                      <a:r>
                        <a:rPr lang="es-CR" sz="2000" b="1" u="none" strike="noStrike" dirty="0">
                          <a:solidFill>
                            <a:schemeClr val="bg1"/>
                          </a:solidFill>
                          <a:effectLst/>
                        </a:rPr>
                        <a:t>Unidad</a:t>
                      </a:r>
                      <a:endParaRPr lang="es-CR" sz="2000" b="1" i="0" u="none" strike="noStrike" dirty="0">
                        <a:solidFill>
                          <a:schemeClr val="bg1"/>
                        </a:solidFill>
                        <a:effectLst/>
                        <a:latin typeface="Calibri"/>
                      </a:endParaRPr>
                    </a:p>
                  </a:txBody>
                  <a:tcPr marL="6175" marR="6175" marT="6175" marB="0" anchor="ctr">
                    <a:solidFill>
                      <a:schemeClr val="accent3">
                        <a:lumMod val="50000"/>
                      </a:schemeClr>
                    </a:solidFill>
                  </a:tcPr>
                </a:tc>
                <a:tc>
                  <a:txBody>
                    <a:bodyPr/>
                    <a:lstStyle/>
                    <a:p>
                      <a:pPr algn="ctr" fontAlgn="ctr"/>
                      <a:r>
                        <a:rPr lang="es-CR" sz="2000" b="1" u="none" strike="noStrike" dirty="0">
                          <a:solidFill>
                            <a:schemeClr val="bg1"/>
                          </a:solidFill>
                          <a:effectLst/>
                        </a:rPr>
                        <a:t>Sesión</a:t>
                      </a:r>
                      <a:endParaRPr lang="es-CR" sz="2000" b="1" i="0" u="none" strike="noStrike" dirty="0">
                        <a:solidFill>
                          <a:schemeClr val="bg1"/>
                        </a:solidFill>
                        <a:effectLst/>
                        <a:latin typeface="Calibri"/>
                      </a:endParaRPr>
                    </a:p>
                  </a:txBody>
                  <a:tcPr marL="6175" marR="6175" marT="6175" marB="0" anchor="ctr">
                    <a:solidFill>
                      <a:schemeClr val="accent3">
                        <a:lumMod val="50000"/>
                      </a:schemeClr>
                    </a:solidFill>
                  </a:tcPr>
                </a:tc>
                <a:tc>
                  <a:txBody>
                    <a:bodyPr/>
                    <a:lstStyle/>
                    <a:p>
                      <a:pPr algn="ctr" fontAlgn="ctr"/>
                      <a:r>
                        <a:rPr lang="es-CR" sz="2000" b="1" u="none" strike="noStrike" dirty="0">
                          <a:solidFill>
                            <a:schemeClr val="bg1"/>
                          </a:solidFill>
                          <a:effectLst/>
                        </a:rPr>
                        <a:t>Semana</a:t>
                      </a:r>
                      <a:endParaRPr lang="es-CR" sz="2000" b="1" i="0" u="none" strike="noStrike" dirty="0">
                        <a:solidFill>
                          <a:schemeClr val="bg1"/>
                        </a:solidFill>
                        <a:effectLst/>
                        <a:latin typeface="Calibri"/>
                      </a:endParaRPr>
                    </a:p>
                  </a:txBody>
                  <a:tcPr marL="6175" marR="6175" marT="6175" marB="0" anchor="ctr">
                    <a:solidFill>
                      <a:schemeClr val="accent3">
                        <a:lumMod val="50000"/>
                      </a:schemeClr>
                    </a:solidFill>
                  </a:tcPr>
                </a:tc>
                <a:tc>
                  <a:txBody>
                    <a:bodyPr/>
                    <a:lstStyle/>
                    <a:p>
                      <a:pPr algn="ctr" fontAlgn="ctr"/>
                      <a:r>
                        <a:rPr lang="es-CR" sz="2000" b="1" u="none" strike="noStrike" dirty="0">
                          <a:solidFill>
                            <a:schemeClr val="bg1"/>
                          </a:solidFill>
                          <a:effectLst/>
                        </a:rPr>
                        <a:t>Páginas</a:t>
                      </a:r>
                      <a:endParaRPr lang="es-CR" sz="2000" b="1" i="0" u="none" strike="noStrike" dirty="0">
                        <a:solidFill>
                          <a:schemeClr val="bg1"/>
                        </a:solidFill>
                        <a:effectLst/>
                        <a:latin typeface="Calibri"/>
                      </a:endParaRPr>
                    </a:p>
                  </a:txBody>
                  <a:tcPr marL="6175" marR="6175" marT="6175" marB="0" anchor="ctr">
                    <a:solidFill>
                      <a:schemeClr val="accent3">
                        <a:lumMod val="50000"/>
                      </a:schemeClr>
                    </a:solidFill>
                  </a:tcPr>
                </a:tc>
              </a:tr>
              <a:tr h="552803">
                <a:tc rowSpan="2">
                  <a:txBody>
                    <a:bodyPr/>
                    <a:lstStyle/>
                    <a:p>
                      <a:pPr algn="ctr" fontAlgn="ctr"/>
                      <a:r>
                        <a:rPr lang="es-CR" sz="2000" u="none" strike="noStrike" dirty="0" smtClean="0">
                          <a:effectLst/>
                        </a:rPr>
                        <a:t>1. Planeación </a:t>
                      </a:r>
                      <a:r>
                        <a:rPr lang="es-CR" sz="2000" u="none" strike="noStrike" dirty="0">
                          <a:effectLst/>
                        </a:rPr>
                        <a:t>financiera</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Vida Financiera</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9  a 11</a:t>
                      </a:r>
                      <a:endParaRPr lang="es-CR" sz="2000" b="0" i="0" u="none" strike="noStrike" dirty="0">
                        <a:solidFill>
                          <a:srgbClr val="000000"/>
                        </a:solidFill>
                        <a:effectLst/>
                        <a:latin typeface="Calibri"/>
                      </a:endParaRPr>
                    </a:p>
                  </a:txBody>
                  <a:tcPr marL="6175" marR="6175" marT="6175" marB="0" anchor="ctr"/>
                </a:tc>
              </a:tr>
              <a:tr h="552803">
                <a:tc vMerge="1">
                  <a:txBody>
                    <a:bodyPr/>
                    <a:lstStyle/>
                    <a:p>
                      <a:endParaRPr lang="es-CR"/>
                    </a:p>
                  </a:txBody>
                  <a:tcPr/>
                </a:tc>
                <a:tc>
                  <a:txBody>
                    <a:bodyPr/>
                    <a:lstStyle/>
                    <a:p>
                      <a:pPr algn="ctr" fontAlgn="ctr"/>
                      <a:r>
                        <a:rPr lang="es-CR" sz="2000" u="none" strike="noStrike" dirty="0">
                          <a:effectLst/>
                        </a:rPr>
                        <a:t>Por qué planear y metas</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2</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17 a 21</a:t>
                      </a:r>
                      <a:endParaRPr lang="es-CR" sz="2000" b="0" i="0" u="none" strike="noStrike" dirty="0">
                        <a:solidFill>
                          <a:srgbClr val="000000"/>
                        </a:solidFill>
                        <a:effectLst/>
                        <a:latin typeface="Calibri"/>
                      </a:endParaRPr>
                    </a:p>
                  </a:txBody>
                  <a:tcPr marL="6175" marR="6175" marT="6175" marB="0" anchor="ctr"/>
                </a:tc>
              </a:tr>
              <a:tr h="552803">
                <a:tc rowSpan="3">
                  <a:txBody>
                    <a:bodyPr/>
                    <a:lstStyle/>
                    <a:p>
                      <a:pPr algn="ctr" fontAlgn="ctr"/>
                      <a:r>
                        <a:rPr lang="es-CR" sz="2000" u="none" strike="noStrike" dirty="0" smtClean="0">
                          <a:effectLst/>
                        </a:rPr>
                        <a:t>2. Presupuesto</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Concepto y componentes</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3</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39 </a:t>
                      </a:r>
                      <a:r>
                        <a:rPr lang="es-CR" sz="2000" u="none" strike="noStrike" dirty="0" smtClean="0">
                          <a:effectLst/>
                        </a:rPr>
                        <a:t>a 40</a:t>
                      </a:r>
                      <a:r>
                        <a:rPr lang="es-CR" sz="2000" u="none" strike="noStrike" baseline="0" dirty="0" smtClean="0">
                          <a:effectLst/>
                        </a:rPr>
                        <a:t> y</a:t>
                      </a:r>
                      <a:r>
                        <a:rPr lang="es-CR" sz="2000" u="none" strike="noStrike" dirty="0" smtClean="0">
                          <a:effectLst/>
                        </a:rPr>
                        <a:t> </a:t>
                      </a:r>
                      <a:r>
                        <a:rPr lang="es-CR" sz="2000" u="none" strike="noStrike" dirty="0">
                          <a:effectLst/>
                        </a:rPr>
                        <a:t>48 a 49</a:t>
                      </a:r>
                      <a:endParaRPr lang="es-CR" sz="2000" b="0" i="0" u="none" strike="noStrike" dirty="0">
                        <a:solidFill>
                          <a:srgbClr val="000000"/>
                        </a:solidFill>
                        <a:effectLst/>
                        <a:latin typeface="Calibri"/>
                      </a:endParaRPr>
                    </a:p>
                  </a:txBody>
                  <a:tcPr marL="6175" marR="6175" marT="6175" marB="0" anchor="ctr"/>
                </a:tc>
              </a:tr>
              <a:tr h="552803">
                <a:tc vMerge="1">
                  <a:txBody>
                    <a:bodyPr/>
                    <a:lstStyle/>
                    <a:p>
                      <a:endParaRPr lang="es-CR"/>
                    </a:p>
                  </a:txBody>
                  <a:tcPr/>
                </a:tc>
                <a:tc>
                  <a:txBody>
                    <a:bodyPr/>
                    <a:lstStyle/>
                    <a:p>
                      <a:pPr algn="ctr" fontAlgn="ctr"/>
                      <a:r>
                        <a:rPr lang="es-CR" sz="2000" u="none" strike="noStrike" dirty="0">
                          <a:effectLst/>
                        </a:rPr>
                        <a:t>Elaboración de presupuestos</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4</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50</a:t>
                      </a:r>
                      <a:endParaRPr lang="es-CR" sz="2000" b="0" i="0" u="none" strike="noStrike" dirty="0">
                        <a:solidFill>
                          <a:srgbClr val="000000"/>
                        </a:solidFill>
                        <a:effectLst/>
                        <a:latin typeface="Calibri"/>
                      </a:endParaRPr>
                    </a:p>
                  </a:txBody>
                  <a:tcPr marL="6175" marR="6175" marT="6175" marB="0" anchor="ctr"/>
                </a:tc>
              </a:tr>
              <a:tr h="552803">
                <a:tc vMerge="1">
                  <a:txBody>
                    <a:bodyPr/>
                    <a:lstStyle/>
                    <a:p>
                      <a:endParaRPr lang="es-CR"/>
                    </a:p>
                  </a:txBody>
                  <a:tcPr/>
                </a:tc>
                <a:tc>
                  <a:txBody>
                    <a:bodyPr/>
                    <a:lstStyle/>
                    <a:p>
                      <a:pPr algn="ctr" fontAlgn="ctr"/>
                      <a:r>
                        <a:rPr lang="es-CR" sz="2000" u="none" strike="noStrike" dirty="0">
                          <a:effectLst/>
                        </a:rPr>
                        <a:t>Análisis de presupuestos</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5</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smtClean="0">
                          <a:effectLst/>
                        </a:rPr>
                        <a:t>50-51</a:t>
                      </a:r>
                    </a:p>
                  </a:txBody>
                  <a:tcPr marL="6175" marR="6175" marT="6175" marB="0" anchor="ctr"/>
                </a:tc>
              </a:tr>
              <a:tr h="552803">
                <a:tc rowSpan="2">
                  <a:txBody>
                    <a:bodyPr/>
                    <a:lstStyle/>
                    <a:p>
                      <a:pPr algn="ctr" fontAlgn="ctr"/>
                      <a:r>
                        <a:rPr lang="es-CR" sz="2000" u="none" strike="noStrike" dirty="0" smtClean="0">
                          <a:effectLst/>
                        </a:rPr>
                        <a:t>3.</a:t>
                      </a:r>
                      <a:r>
                        <a:rPr lang="es-CR" sz="2000" u="none" strike="noStrike" baseline="0" dirty="0" smtClean="0">
                          <a:effectLst/>
                        </a:rPr>
                        <a:t> </a:t>
                      </a:r>
                      <a:r>
                        <a:rPr lang="es-CR" sz="2000" u="none" strike="noStrike" dirty="0" smtClean="0">
                          <a:effectLst/>
                        </a:rPr>
                        <a:t>Ahorro</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¿Cómo hacer el plan de ahorro?</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a:effectLst/>
                        </a:rPr>
                        <a:t>6</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82-84</a:t>
                      </a:r>
                      <a:endParaRPr lang="es-CR" sz="2000" b="0" i="0" u="none" strike="noStrike" dirty="0">
                        <a:solidFill>
                          <a:srgbClr val="000000"/>
                        </a:solidFill>
                        <a:effectLst/>
                        <a:latin typeface="Calibri"/>
                      </a:endParaRPr>
                    </a:p>
                  </a:txBody>
                  <a:tcPr marL="6175" marR="6175" marT="6175" marB="0" anchor="ctr"/>
                </a:tc>
              </a:tr>
              <a:tr h="552803">
                <a:tc vMerge="1">
                  <a:txBody>
                    <a:bodyPr/>
                    <a:lstStyle/>
                    <a:p>
                      <a:endParaRPr lang="es-CR"/>
                    </a:p>
                  </a:txBody>
                  <a:tcPr/>
                </a:tc>
                <a:tc>
                  <a:txBody>
                    <a:bodyPr/>
                    <a:lstStyle/>
                    <a:p>
                      <a:pPr algn="ctr" fontAlgn="ctr"/>
                      <a:r>
                        <a:rPr lang="es-CR" sz="2000" u="none" strike="noStrike" dirty="0">
                          <a:effectLst/>
                        </a:rPr>
                        <a:t>Cálculo de interés</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7</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42-44</a:t>
                      </a:r>
                      <a:endParaRPr lang="es-CR" sz="2000" b="0" i="0" u="none" strike="noStrike" dirty="0">
                        <a:solidFill>
                          <a:srgbClr val="000000"/>
                        </a:solidFill>
                        <a:effectLst/>
                        <a:latin typeface="Calibri"/>
                      </a:endParaRPr>
                    </a:p>
                  </a:txBody>
                  <a:tcPr marL="6175" marR="6175" marT="6175" marB="0" anchor="ctr"/>
                </a:tc>
              </a:tr>
            </a:tbl>
          </a:graphicData>
        </a:graphic>
      </p:graphicFrame>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207601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txBox="1">
            <a:spLocks/>
          </p:cNvSpPr>
          <p:nvPr/>
        </p:nvSpPr>
        <p:spPr>
          <a:xfrm>
            <a:off x="3203848" y="620688"/>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Tarjetas de crédito</a:t>
            </a:r>
            <a:endParaRPr lang="es-CR" sz="3200" i="1" dirty="0">
              <a:solidFill>
                <a:srgbClr val="002060"/>
              </a:solidFill>
              <a:latin typeface="Arial" pitchFamily="34" charset="0"/>
              <a:cs typeface="Arial" pitchFamily="34" charset="0"/>
            </a:endParaRPr>
          </a:p>
        </p:txBody>
      </p:sp>
      <p:sp>
        <p:nvSpPr>
          <p:cNvPr id="19" name="1 Título"/>
          <p:cNvSpPr>
            <a:spLocks noGrp="1"/>
          </p:cNvSpPr>
          <p:nvPr>
            <p:ph type="title"/>
          </p:nvPr>
        </p:nvSpPr>
        <p:spPr>
          <a:xfrm>
            <a:off x="899592" y="191872"/>
            <a:ext cx="3071906" cy="778098"/>
          </a:xfrm>
        </p:spPr>
        <p:txBody>
          <a:bodyPr>
            <a:normAutofit/>
          </a:bodyPr>
          <a:lstStyle/>
          <a:p>
            <a:pPr algn="l"/>
            <a:r>
              <a:rPr lang="es-CR" dirty="0" smtClean="0">
                <a:solidFill>
                  <a:srgbClr val="CC0000"/>
                </a:solidFill>
                <a:latin typeface="Arial Rounded MT Bold" pitchFamily="34" charset="0"/>
                <a:cs typeface="Arial" pitchFamily="34" charset="0"/>
              </a:rPr>
              <a:t>4. Crédito</a:t>
            </a:r>
            <a:endParaRPr lang="es-CR" dirty="0">
              <a:solidFill>
                <a:srgbClr val="CC0000"/>
              </a:solidFill>
              <a:latin typeface="Arial Rounded MT Bold" pitchFamily="34" charset="0"/>
              <a:cs typeface="Arial" pitchFamily="34" charset="0"/>
            </a:endParaRPr>
          </a:p>
        </p:txBody>
      </p:sp>
      <p:sp>
        <p:nvSpPr>
          <p:cNvPr id="30" name="29 Rectángulo"/>
          <p:cNvSpPr/>
          <p:nvPr/>
        </p:nvSpPr>
        <p:spPr>
          <a:xfrm>
            <a:off x="1187624" y="1268760"/>
            <a:ext cx="6768752" cy="1440159"/>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just"/>
            <a:r>
              <a:rPr lang="es-CR" sz="2200" dirty="0">
                <a:solidFill>
                  <a:schemeClr val="tx2"/>
                </a:solidFill>
                <a:latin typeface="Arial" pitchFamily="34" charset="0"/>
                <a:cs typeface="Arial" pitchFamily="34" charset="0"/>
              </a:rPr>
              <a:t>La tarjeta de crédito es un documento de identificación </a:t>
            </a:r>
            <a:r>
              <a:rPr lang="es-CR" sz="2200" dirty="0" smtClean="0">
                <a:solidFill>
                  <a:schemeClr val="tx2"/>
                </a:solidFill>
                <a:latin typeface="Arial" pitchFamily="34" charset="0"/>
                <a:cs typeface="Arial" pitchFamily="34" charset="0"/>
              </a:rPr>
              <a:t>de un cliente, </a:t>
            </a:r>
            <a:r>
              <a:rPr lang="es-CR" sz="2200" dirty="0">
                <a:solidFill>
                  <a:schemeClr val="tx2"/>
                </a:solidFill>
                <a:latin typeface="Arial" pitchFamily="34" charset="0"/>
                <a:cs typeface="Arial" pitchFamily="34" charset="0"/>
              </a:rPr>
              <a:t>que ha </a:t>
            </a:r>
            <a:r>
              <a:rPr lang="es-CR" sz="2200" dirty="0" smtClean="0">
                <a:solidFill>
                  <a:schemeClr val="tx2"/>
                </a:solidFill>
                <a:latin typeface="Arial" pitchFamily="34" charset="0"/>
                <a:cs typeface="Arial" pitchFamily="34" charset="0"/>
              </a:rPr>
              <a:t>firmado un contrato de crédito </a:t>
            </a:r>
            <a:r>
              <a:rPr lang="es-CR" sz="2200" b="1" i="1" dirty="0" err="1" smtClean="0">
                <a:solidFill>
                  <a:schemeClr val="tx2"/>
                </a:solidFill>
                <a:latin typeface="Arial" pitchFamily="34" charset="0"/>
                <a:cs typeface="Arial" pitchFamily="34" charset="0"/>
              </a:rPr>
              <a:t>revolutivo</a:t>
            </a:r>
            <a:r>
              <a:rPr lang="es-CR" sz="2200" dirty="0" smtClean="0">
                <a:solidFill>
                  <a:schemeClr val="tx2"/>
                </a:solidFill>
                <a:latin typeface="Arial" pitchFamily="34" charset="0"/>
                <a:cs typeface="Arial" pitchFamily="34" charset="0"/>
              </a:rPr>
              <a:t>, es decir, que recobra su disponible conforme se abona a la cuenta.</a:t>
            </a:r>
            <a:endParaRPr lang="es-CR" sz="2200" b="1" dirty="0" smtClean="0">
              <a:solidFill>
                <a:schemeClr val="tx2"/>
              </a:solidFill>
              <a:latin typeface="Arial" pitchFamily="34" charset="0"/>
              <a:cs typeface="Arial" pitchFamily="34" charset="0"/>
            </a:endParaRPr>
          </a:p>
        </p:txBody>
      </p:sp>
      <p:pic>
        <p:nvPicPr>
          <p:cNvPr id="47" name="Picture 2" descr="http://1.bp.blogspot.com/-YzaUE3l-YLQ/Th2wGAvN-uI/AAAAAAAAAlQ/YrszjzouFYc/s1600/tarjeta%2Bde%2Bcredito.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23" b="11430"/>
          <a:stretch/>
        </p:blipFill>
        <p:spPr bwMode="auto">
          <a:xfrm>
            <a:off x="1212779" y="2780927"/>
            <a:ext cx="6959621" cy="3456385"/>
          </a:xfrm>
          <a:prstGeom prst="rect">
            <a:avLst/>
          </a:prstGeom>
          <a:noFill/>
          <a:extLst>
            <a:ext uri="{909E8E84-426E-40DD-AFC4-6F175D3DCCD1}">
              <a14:hiddenFill xmlns:a14="http://schemas.microsoft.com/office/drawing/2010/main">
                <a:solidFill>
                  <a:srgbClr val="FFFFFF"/>
                </a:solidFill>
              </a14:hiddenFill>
            </a:ext>
          </a:extLst>
        </p:spPr>
      </p:pic>
      <p:sp>
        <p:nvSpPr>
          <p:cNvPr id="32" name="31 Redondear rectángulo de esquina del mismo lado"/>
          <p:cNvSpPr/>
          <p:nvPr/>
        </p:nvSpPr>
        <p:spPr>
          <a:xfrm>
            <a:off x="1691680" y="2852936"/>
            <a:ext cx="5914018" cy="546323"/>
          </a:xfrm>
          <a:prstGeom prst="round2Same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2200" dirty="0"/>
              <a:t>No es una extensión del salario. </a:t>
            </a:r>
            <a:endParaRPr lang="es-CR" sz="2200" b="1" dirty="0">
              <a:solidFill>
                <a:schemeClr val="tx2"/>
              </a:solidFill>
              <a:latin typeface="Arial" pitchFamily="34" charset="0"/>
              <a:cs typeface="Arial" pitchFamily="34" charset="0"/>
            </a:endParaRPr>
          </a:p>
        </p:txBody>
      </p:sp>
      <p:sp>
        <p:nvSpPr>
          <p:cNvPr id="48" name="47 Rectángulo"/>
          <p:cNvSpPr/>
          <p:nvPr/>
        </p:nvSpPr>
        <p:spPr>
          <a:xfrm>
            <a:off x="1691681" y="3356992"/>
            <a:ext cx="5904656" cy="57325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dirty="0"/>
              <a:t>Las compras deben estar presupuestadas</a:t>
            </a:r>
            <a:r>
              <a:rPr lang="es-CR" sz="2000" dirty="0" smtClean="0"/>
              <a:t>.</a:t>
            </a:r>
            <a:endParaRPr lang="es-CR" sz="2000" b="1" dirty="0">
              <a:solidFill>
                <a:schemeClr val="tx2"/>
              </a:solidFill>
              <a:latin typeface="Arial" pitchFamily="34" charset="0"/>
              <a:cs typeface="Arial" pitchFamily="34" charset="0"/>
            </a:endParaRPr>
          </a:p>
        </p:txBody>
      </p:sp>
      <p:sp>
        <p:nvSpPr>
          <p:cNvPr id="49" name="48 Rectángulo"/>
          <p:cNvSpPr/>
          <p:nvPr/>
        </p:nvSpPr>
        <p:spPr>
          <a:xfrm>
            <a:off x="1691680" y="3861048"/>
            <a:ext cx="5904656" cy="82433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000" dirty="0"/>
              <a:t>Si no se paga todo lo comprado antes de la fecha </a:t>
            </a:r>
            <a:r>
              <a:rPr lang="es-CR" sz="2000" dirty="0" smtClean="0"/>
              <a:t>de pago de contado, el saldo </a:t>
            </a:r>
            <a:r>
              <a:rPr lang="es-CR" sz="2000" dirty="0"/>
              <a:t>se convierte en un </a:t>
            </a:r>
            <a:r>
              <a:rPr lang="es-CR" sz="2000" dirty="0" smtClean="0"/>
              <a:t>préstamo.</a:t>
            </a:r>
            <a:endParaRPr lang="es-CR" sz="2000" b="1" dirty="0">
              <a:solidFill>
                <a:schemeClr val="tx2"/>
              </a:solidFill>
              <a:latin typeface="Arial" pitchFamily="34" charset="0"/>
              <a:cs typeface="Arial" pitchFamily="34" charset="0"/>
            </a:endParaRPr>
          </a:p>
        </p:txBody>
      </p:sp>
      <p:sp>
        <p:nvSpPr>
          <p:cNvPr id="50" name="49 Rectángulo"/>
          <p:cNvSpPr/>
          <p:nvPr/>
        </p:nvSpPr>
        <p:spPr>
          <a:xfrm>
            <a:off x="1691680" y="4645310"/>
            <a:ext cx="5904656" cy="72790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R" sz="2000" dirty="0"/>
              <a:t>Si </a:t>
            </a:r>
            <a:r>
              <a:rPr lang="es-CR" sz="2000" dirty="0" smtClean="0"/>
              <a:t>el crédito no se paga antes de la fecha de pago mínimo, se cobran intereses </a:t>
            </a:r>
            <a:r>
              <a:rPr lang="es-CR" sz="2000" dirty="0"/>
              <a:t>moratorios</a:t>
            </a:r>
            <a:r>
              <a:rPr lang="es-CR" sz="2000" dirty="0" smtClean="0"/>
              <a:t>.</a:t>
            </a:r>
            <a:endParaRPr lang="es-CR" sz="2000" b="1" dirty="0">
              <a:solidFill>
                <a:schemeClr val="tx2"/>
              </a:solidFill>
              <a:latin typeface="Arial" pitchFamily="34" charset="0"/>
              <a:cs typeface="Arial" pitchFamily="34" charset="0"/>
            </a:endParaRPr>
          </a:p>
        </p:txBody>
      </p:sp>
      <p:sp>
        <p:nvSpPr>
          <p:cNvPr id="52" name="51 Rectángulo redondeado"/>
          <p:cNvSpPr/>
          <p:nvPr/>
        </p:nvSpPr>
        <p:spPr>
          <a:xfrm>
            <a:off x="1701042" y="5341278"/>
            <a:ext cx="5904656" cy="8240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CR" sz="2000" dirty="0"/>
              <a:t>Los retiros de efectivo implican gastos mayores y puedan hacer que la deuda se salga de </a:t>
            </a:r>
            <a:r>
              <a:rPr lang="es-CR" sz="2000" dirty="0" smtClean="0"/>
              <a:t>control</a:t>
            </a:r>
            <a:r>
              <a:rPr lang="es-CR" sz="2000" dirty="0"/>
              <a:t>.</a:t>
            </a:r>
          </a:p>
        </p:txBody>
      </p:sp>
    </p:spTree>
    <p:extLst>
      <p:ext uri="{BB962C8B-B14F-4D97-AF65-F5344CB8AC3E}">
        <p14:creationId xmlns:p14="http://schemas.microsoft.com/office/powerpoint/2010/main" val="371600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580">
                                          <p:stCondLst>
                                            <p:cond delay="0"/>
                                          </p:stCondLst>
                                        </p:cTn>
                                        <p:tgtEl>
                                          <p:spTgt spid="32"/>
                                        </p:tgtEl>
                                      </p:cBhvr>
                                    </p:animEffect>
                                    <p:anim calcmode="lin" valueType="num">
                                      <p:cBhvr>
                                        <p:cTn id="13"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8" dur="26">
                                          <p:stCondLst>
                                            <p:cond delay="650"/>
                                          </p:stCondLst>
                                        </p:cTn>
                                        <p:tgtEl>
                                          <p:spTgt spid="32"/>
                                        </p:tgtEl>
                                      </p:cBhvr>
                                      <p:to x="100000" y="60000"/>
                                    </p:animScale>
                                    <p:animScale>
                                      <p:cBhvr>
                                        <p:cTn id="19" dur="166" decel="50000">
                                          <p:stCondLst>
                                            <p:cond delay="676"/>
                                          </p:stCondLst>
                                        </p:cTn>
                                        <p:tgtEl>
                                          <p:spTgt spid="32"/>
                                        </p:tgtEl>
                                      </p:cBhvr>
                                      <p:to x="100000" y="100000"/>
                                    </p:animScale>
                                    <p:animScale>
                                      <p:cBhvr>
                                        <p:cTn id="20" dur="26">
                                          <p:stCondLst>
                                            <p:cond delay="1312"/>
                                          </p:stCondLst>
                                        </p:cTn>
                                        <p:tgtEl>
                                          <p:spTgt spid="32"/>
                                        </p:tgtEl>
                                      </p:cBhvr>
                                      <p:to x="100000" y="80000"/>
                                    </p:animScale>
                                    <p:animScale>
                                      <p:cBhvr>
                                        <p:cTn id="21" dur="166" decel="50000">
                                          <p:stCondLst>
                                            <p:cond delay="1338"/>
                                          </p:stCondLst>
                                        </p:cTn>
                                        <p:tgtEl>
                                          <p:spTgt spid="32"/>
                                        </p:tgtEl>
                                      </p:cBhvr>
                                      <p:to x="100000" y="100000"/>
                                    </p:animScale>
                                    <p:animScale>
                                      <p:cBhvr>
                                        <p:cTn id="22" dur="26">
                                          <p:stCondLst>
                                            <p:cond delay="1642"/>
                                          </p:stCondLst>
                                        </p:cTn>
                                        <p:tgtEl>
                                          <p:spTgt spid="32"/>
                                        </p:tgtEl>
                                      </p:cBhvr>
                                      <p:to x="100000" y="90000"/>
                                    </p:animScale>
                                    <p:animScale>
                                      <p:cBhvr>
                                        <p:cTn id="23" dur="166" decel="50000">
                                          <p:stCondLst>
                                            <p:cond delay="1668"/>
                                          </p:stCondLst>
                                        </p:cTn>
                                        <p:tgtEl>
                                          <p:spTgt spid="32"/>
                                        </p:tgtEl>
                                      </p:cBhvr>
                                      <p:to x="100000" y="100000"/>
                                    </p:animScale>
                                    <p:animScale>
                                      <p:cBhvr>
                                        <p:cTn id="24" dur="26">
                                          <p:stCondLst>
                                            <p:cond delay="1808"/>
                                          </p:stCondLst>
                                        </p:cTn>
                                        <p:tgtEl>
                                          <p:spTgt spid="32"/>
                                        </p:tgtEl>
                                      </p:cBhvr>
                                      <p:to x="100000" y="95000"/>
                                    </p:animScale>
                                    <p:animScale>
                                      <p:cBhvr>
                                        <p:cTn id="25" dur="166" decel="50000">
                                          <p:stCondLst>
                                            <p:cond delay="1834"/>
                                          </p:stCondLst>
                                        </p:cTn>
                                        <p:tgtEl>
                                          <p:spTgt spid="3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580">
                                          <p:stCondLst>
                                            <p:cond delay="0"/>
                                          </p:stCondLst>
                                        </p:cTn>
                                        <p:tgtEl>
                                          <p:spTgt spid="48"/>
                                        </p:tgtEl>
                                      </p:cBhvr>
                                    </p:animEffect>
                                    <p:anim calcmode="lin" valueType="num">
                                      <p:cBhvr>
                                        <p:cTn id="31"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36" dur="26">
                                          <p:stCondLst>
                                            <p:cond delay="650"/>
                                          </p:stCondLst>
                                        </p:cTn>
                                        <p:tgtEl>
                                          <p:spTgt spid="48"/>
                                        </p:tgtEl>
                                      </p:cBhvr>
                                      <p:to x="100000" y="60000"/>
                                    </p:animScale>
                                    <p:animScale>
                                      <p:cBhvr>
                                        <p:cTn id="37" dur="166" decel="50000">
                                          <p:stCondLst>
                                            <p:cond delay="676"/>
                                          </p:stCondLst>
                                        </p:cTn>
                                        <p:tgtEl>
                                          <p:spTgt spid="48"/>
                                        </p:tgtEl>
                                      </p:cBhvr>
                                      <p:to x="100000" y="100000"/>
                                    </p:animScale>
                                    <p:animScale>
                                      <p:cBhvr>
                                        <p:cTn id="38" dur="26">
                                          <p:stCondLst>
                                            <p:cond delay="1312"/>
                                          </p:stCondLst>
                                        </p:cTn>
                                        <p:tgtEl>
                                          <p:spTgt spid="48"/>
                                        </p:tgtEl>
                                      </p:cBhvr>
                                      <p:to x="100000" y="80000"/>
                                    </p:animScale>
                                    <p:animScale>
                                      <p:cBhvr>
                                        <p:cTn id="39" dur="166" decel="50000">
                                          <p:stCondLst>
                                            <p:cond delay="1338"/>
                                          </p:stCondLst>
                                        </p:cTn>
                                        <p:tgtEl>
                                          <p:spTgt spid="48"/>
                                        </p:tgtEl>
                                      </p:cBhvr>
                                      <p:to x="100000" y="100000"/>
                                    </p:animScale>
                                    <p:animScale>
                                      <p:cBhvr>
                                        <p:cTn id="40" dur="26">
                                          <p:stCondLst>
                                            <p:cond delay="1642"/>
                                          </p:stCondLst>
                                        </p:cTn>
                                        <p:tgtEl>
                                          <p:spTgt spid="48"/>
                                        </p:tgtEl>
                                      </p:cBhvr>
                                      <p:to x="100000" y="90000"/>
                                    </p:animScale>
                                    <p:animScale>
                                      <p:cBhvr>
                                        <p:cTn id="41" dur="166" decel="50000">
                                          <p:stCondLst>
                                            <p:cond delay="1668"/>
                                          </p:stCondLst>
                                        </p:cTn>
                                        <p:tgtEl>
                                          <p:spTgt spid="48"/>
                                        </p:tgtEl>
                                      </p:cBhvr>
                                      <p:to x="100000" y="100000"/>
                                    </p:animScale>
                                    <p:animScale>
                                      <p:cBhvr>
                                        <p:cTn id="42" dur="26">
                                          <p:stCondLst>
                                            <p:cond delay="1808"/>
                                          </p:stCondLst>
                                        </p:cTn>
                                        <p:tgtEl>
                                          <p:spTgt spid="48"/>
                                        </p:tgtEl>
                                      </p:cBhvr>
                                      <p:to x="100000" y="95000"/>
                                    </p:animScale>
                                    <p:animScale>
                                      <p:cBhvr>
                                        <p:cTn id="43" dur="166" decel="50000">
                                          <p:stCondLst>
                                            <p:cond delay="1834"/>
                                          </p:stCondLst>
                                        </p:cTn>
                                        <p:tgtEl>
                                          <p:spTgt spid="4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down)">
                                      <p:cBhvr>
                                        <p:cTn id="48" dur="580">
                                          <p:stCondLst>
                                            <p:cond delay="0"/>
                                          </p:stCondLst>
                                        </p:cTn>
                                        <p:tgtEl>
                                          <p:spTgt spid="49"/>
                                        </p:tgtEl>
                                      </p:cBhvr>
                                    </p:animEffect>
                                    <p:anim calcmode="lin" valueType="num">
                                      <p:cBhvr>
                                        <p:cTn id="49"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54" dur="26">
                                          <p:stCondLst>
                                            <p:cond delay="650"/>
                                          </p:stCondLst>
                                        </p:cTn>
                                        <p:tgtEl>
                                          <p:spTgt spid="49"/>
                                        </p:tgtEl>
                                      </p:cBhvr>
                                      <p:to x="100000" y="60000"/>
                                    </p:animScale>
                                    <p:animScale>
                                      <p:cBhvr>
                                        <p:cTn id="55" dur="166" decel="50000">
                                          <p:stCondLst>
                                            <p:cond delay="676"/>
                                          </p:stCondLst>
                                        </p:cTn>
                                        <p:tgtEl>
                                          <p:spTgt spid="49"/>
                                        </p:tgtEl>
                                      </p:cBhvr>
                                      <p:to x="100000" y="100000"/>
                                    </p:animScale>
                                    <p:animScale>
                                      <p:cBhvr>
                                        <p:cTn id="56" dur="26">
                                          <p:stCondLst>
                                            <p:cond delay="1312"/>
                                          </p:stCondLst>
                                        </p:cTn>
                                        <p:tgtEl>
                                          <p:spTgt spid="49"/>
                                        </p:tgtEl>
                                      </p:cBhvr>
                                      <p:to x="100000" y="80000"/>
                                    </p:animScale>
                                    <p:animScale>
                                      <p:cBhvr>
                                        <p:cTn id="57" dur="166" decel="50000">
                                          <p:stCondLst>
                                            <p:cond delay="1338"/>
                                          </p:stCondLst>
                                        </p:cTn>
                                        <p:tgtEl>
                                          <p:spTgt spid="49"/>
                                        </p:tgtEl>
                                      </p:cBhvr>
                                      <p:to x="100000" y="100000"/>
                                    </p:animScale>
                                    <p:animScale>
                                      <p:cBhvr>
                                        <p:cTn id="58" dur="26">
                                          <p:stCondLst>
                                            <p:cond delay="1642"/>
                                          </p:stCondLst>
                                        </p:cTn>
                                        <p:tgtEl>
                                          <p:spTgt spid="49"/>
                                        </p:tgtEl>
                                      </p:cBhvr>
                                      <p:to x="100000" y="90000"/>
                                    </p:animScale>
                                    <p:animScale>
                                      <p:cBhvr>
                                        <p:cTn id="59" dur="166" decel="50000">
                                          <p:stCondLst>
                                            <p:cond delay="1668"/>
                                          </p:stCondLst>
                                        </p:cTn>
                                        <p:tgtEl>
                                          <p:spTgt spid="49"/>
                                        </p:tgtEl>
                                      </p:cBhvr>
                                      <p:to x="100000" y="100000"/>
                                    </p:animScale>
                                    <p:animScale>
                                      <p:cBhvr>
                                        <p:cTn id="60" dur="26">
                                          <p:stCondLst>
                                            <p:cond delay="1808"/>
                                          </p:stCondLst>
                                        </p:cTn>
                                        <p:tgtEl>
                                          <p:spTgt spid="49"/>
                                        </p:tgtEl>
                                      </p:cBhvr>
                                      <p:to x="100000" y="95000"/>
                                    </p:animScale>
                                    <p:animScale>
                                      <p:cBhvr>
                                        <p:cTn id="61" dur="166" decel="50000">
                                          <p:stCondLst>
                                            <p:cond delay="1834"/>
                                          </p:stCondLst>
                                        </p:cTn>
                                        <p:tgtEl>
                                          <p:spTgt spid="49"/>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wipe(down)">
                                      <p:cBhvr>
                                        <p:cTn id="66" dur="580">
                                          <p:stCondLst>
                                            <p:cond delay="0"/>
                                          </p:stCondLst>
                                        </p:cTn>
                                        <p:tgtEl>
                                          <p:spTgt spid="50"/>
                                        </p:tgtEl>
                                      </p:cBhvr>
                                    </p:animEffect>
                                    <p:anim calcmode="lin" valueType="num">
                                      <p:cBhvr>
                                        <p:cTn id="67"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72" dur="26">
                                          <p:stCondLst>
                                            <p:cond delay="650"/>
                                          </p:stCondLst>
                                        </p:cTn>
                                        <p:tgtEl>
                                          <p:spTgt spid="50"/>
                                        </p:tgtEl>
                                      </p:cBhvr>
                                      <p:to x="100000" y="60000"/>
                                    </p:animScale>
                                    <p:animScale>
                                      <p:cBhvr>
                                        <p:cTn id="73" dur="166" decel="50000">
                                          <p:stCondLst>
                                            <p:cond delay="676"/>
                                          </p:stCondLst>
                                        </p:cTn>
                                        <p:tgtEl>
                                          <p:spTgt spid="50"/>
                                        </p:tgtEl>
                                      </p:cBhvr>
                                      <p:to x="100000" y="100000"/>
                                    </p:animScale>
                                    <p:animScale>
                                      <p:cBhvr>
                                        <p:cTn id="74" dur="26">
                                          <p:stCondLst>
                                            <p:cond delay="1312"/>
                                          </p:stCondLst>
                                        </p:cTn>
                                        <p:tgtEl>
                                          <p:spTgt spid="50"/>
                                        </p:tgtEl>
                                      </p:cBhvr>
                                      <p:to x="100000" y="80000"/>
                                    </p:animScale>
                                    <p:animScale>
                                      <p:cBhvr>
                                        <p:cTn id="75" dur="166" decel="50000">
                                          <p:stCondLst>
                                            <p:cond delay="1338"/>
                                          </p:stCondLst>
                                        </p:cTn>
                                        <p:tgtEl>
                                          <p:spTgt spid="50"/>
                                        </p:tgtEl>
                                      </p:cBhvr>
                                      <p:to x="100000" y="100000"/>
                                    </p:animScale>
                                    <p:animScale>
                                      <p:cBhvr>
                                        <p:cTn id="76" dur="26">
                                          <p:stCondLst>
                                            <p:cond delay="1642"/>
                                          </p:stCondLst>
                                        </p:cTn>
                                        <p:tgtEl>
                                          <p:spTgt spid="50"/>
                                        </p:tgtEl>
                                      </p:cBhvr>
                                      <p:to x="100000" y="90000"/>
                                    </p:animScale>
                                    <p:animScale>
                                      <p:cBhvr>
                                        <p:cTn id="77" dur="166" decel="50000">
                                          <p:stCondLst>
                                            <p:cond delay="1668"/>
                                          </p:stCondLst>
                                        </p:cTn>
                                        <p:tgtEl>
                                          <p:spTgt spid="50"/>
                                        </p:tgtEl>
                                      </p:cBhvr>
                                      <p:to x="100000" y="100000"/>
                                    </p:animScale>
                                    <p:animScale>
                                      <p:cBhvr>
                                        <p:cTn id="78" dur="26">
                                          <p:stCondLst>
                                            <p:cond delay="1808"/>
                                          </p:stCondLst>
                                        </p:cTn>
                                        <p:tgtEl>
                                          <p:spTgt spid="50"/>
                                        </p:tgtEl>
                                      </p:cBhvr>
                                      <p:to x="100000" y="95000"/>
                                    </p:animScale>
                                    <p:animScale>
                                      <p:cBhvr>
                                        <p:cTn id="79" dur="166" decel="50000">
                                          <p:stCondLst>
                                            <p:cond delay="1834"/>
                                          </p:stCondLst>
                                        </p:cTn>
                                        <p:tgtEl>
                                          <p:spTgt spid="50"/>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down)">
                                      <p:cBhvr>
                                        <p:cTn id="84" dur="580">
                                          <p:stCondLst>
                                            <p:cond delay="0"/>
                                          </p:stCondLst>
                                        </p:cTn>
                                        <p:tgtEl>
                                          <p:spTgt spid="52"/>
                                        </p:tgtEl>
                                      </p:cBhvr>
                                    </p:animEffect>
                                    <p:anim calcmode="lin" valueType="num">
                                      <p:cBhvr>
                                        <p:cTn id="85"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90" dur="26">
                                          <p:stCondLst>
                                            <p:cond delay="650"/>
                                          </p:stCondLst>
                                        </p:cTn>
                                        <p:tgtEl>
                                          <p:spTgt spid="52"/>
                                        </p:tgtEl>
                                      </p:cBhvr>
                                      <p:to x="100000" y="60000"/>
                                    </p:animScale>
                                    <p:animScale>
                                      <p:cBhvr>
                                        <p:cTn id="91" dur="166" decel="50000">
                                          <p:stCondLst>
                                            <p:cond delay="676"/>
                                          </p:stCondLst>
                                        </p:cTn>
                                        <p:tgtEl>
                                          <p:spTgt spid="52"/>
                                        </p:tgtEl>
                                      </p:cBhvr>
                                      <p:to x="100000" y="100000"/>
                                    </p:animScale>
                                    <p:animScale>
                                      <p:cBhvr>
                                        <p:cTn id="92" dur="26">
                                          <p:stCondLst>
                                            <p:cond delay="1312"/>
                                          </p:stCondLst>
                                        </p:cTn>
                                        <p:tgtEl>
                                          <p:spTgt spid="52"/>
                                        </p:tgtEl>
                                      </p:cBhvr>
                                      <p:to x="100000" y="80000"/>
                                    </p:animScale>
                                    <p:animScale>
                                      <p:cBhvr>
                                        <p:cTn id="93" dur="166" decel="50000">
                                          <p:stCondLst>
                                            <p:cond delay="1338"/>
                                          </p:stCondLst>
                                        </p:cTn>
                                        <p:tgtEl>
                                          <p:spTgt spid="52"/>
                                        </p:tgtEl>
                                      </p:cBhvr>
                                      <p:to x="100000" y="100000"/>
                                    </p:animScale>
                                    <p:animScale>
                                      <p:cBhvr>
                                        <p:cTn id="94" dur="26">
                                          <p:stCondLst>
                                            <p:cond delay="1642"/>
                                          </p:stCondLst>
                                        </p:cTn>
                                        <p:tgtEl>
                                          <p:spTgt spid="52"/>
                                        </p:tgtEl>
                                      </p:cBhvr>
                                      <p:to x="100000" y="90000"/>
                                    </p:animScale>
                                    <p:animScale>
                                      <p:cBhvr>
                                        <p:cTn id="95" dur="166" decel="50000">
                                          <p:stCondLst>
                                            <p:cond delay="1668"/>
                                          </p:stCondLst>
                                        </p:cTn>
                                        <p:tgtEl>
                                          <p:spTgt spid="52"/>
                                        </p:tgtEl>
                                      </p:cBhvr>
                                      <p:to x="100000" y="100000"/>
                                    </p:animScale>
                                    <p:animScale>
                                      <p:cBhvr>
                                        <p:cTn id="96" dur="26">
                                          <p:stCondLst>
                                            <p:cond delay="1808"/>
                                          </p:stCondLst>
                                        </p:cTn>
                                        <p:tgtEl>
                                          <p:spTgt spid="52"/>
                                        </p:tgtEl>
                                      </p:cBhvr>
                                      <p:to x="100000" y="95000"/>
                                    </p:animScale>
                                    <p:animScale>
                                      <p:cBhvr>
                                        <p:cTn id="97" dur="166" decel="50000">
                                          <p:stCondLst>
                                            <p:cond delay="1834"/>
                                          </p:stCondLst>
                                        </p:cTn>
                                        <p:tgtEl>
                                          <p:spTgt spid="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48" grpId="0" animBg="1"/>
      <p:bldP spid="49" grpId="0" animBg="1"/>
      <p:bldP spid="50" grpId="0" animBg="1"/>
      <p:bldP spid="5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txBox="1">
            <a:spLocks/>
          </p:cNvSpPr>
          <p:nvPr/>
        </p:nvSpPr>
        <p:spPr>
          <a:xfrm>
            <a:off x="2411760" y="692696"/>
            <a:ext cx="633670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2800" i="1" dirty="0" smtClean="0">
                <a:solidFill>
                  <a:srgbClr val="002060"/>
                </a:solidFill>
                <a:latin typeface="Arial" pitchFamily="34" charset="0"/>
                <a:cs typeface="Arial" pitchFamily="34" charset="0"/>
              </a:rPr>
              <a:t>¿Cómo funciona la tarjeta de crédito?</a:t>
            </a:r>
            <a:endParaRPr lang="es-CR" sz="2800" i="1" dirty="0">
              <a:solidFill>
                <a:srgbClr val="002060"/>
              </a:solidFill>
              <a:latin typeface="Arial" pitchFamily="34" charset="0"/>
              <a:cs typeface="Arial" pitchFamily="34" charset="0"/>
            </a:endParaRPr>
          </a:p>
        </p:txBody>
      </p:sp>
      <p:sp>
        <p:nvSpPr>
          <p:cNvPr id="19" name="1 Título"/>
          <p:cNvSpPr>
            <a:spLocks noGrp="1"/>
          </p:cNvSpPr>
          <p:nvPr>
            <p:ph type="title"/>
          </p:nvPr>
        </p:nvSpPr>
        <p:spPr>
          <a:xfrm>
            <a:off x="755576" y="116632"/>
            <a:ext cx="3071906" cy="778098"/>
          </a:xfrm>
        </p:spPr>
        <p:txBody>
          <a:bodyPr>
            <a:normAutofit/>
          </a:bodyPr>
          <a:lstStyle/>
          <a:p>
            <a:pPr algn="l"/>
            <a:r>
              <a:rPr lang="es-CR" dirty="0" smtClean="0">
                <a:solidFill>
                  <a:srgbClr val="CC0000"/>
                </a:solidFill>
                <a:latin typeface="Arial Rounded MT Bold" pitchFamily="34" charset="0"/>
                <a:cs typeface="Arial" pitchFamily="34" charset="0"/>
              </a:rPr>
              <a:t>4. Crédito</a:t>
            </a:r>
            <a:endParaRPr lang="es-CR" dirty="0">
              <a:solidFill>
                <a:srgbClr val="CC0000"/>
              </a:solidFill>
              <a:latin typeface="Arial Rounded MT Bold" pitchFamily="34" charset="0"/>
              <a:cs typeface="Arial" pitchFamily="34" charset="0"/>
            </a:endParaRPr>
          </a:p>
        </p:txBody>
      </p:sp>
      <p:sp>
        <p:nvSpPr>
          <p:cNvPr id="23" name="22 Elipse"/>
          <p:cNvSpPr/>
          <p:nvPr/>
        </p:nvSpPr>
        <p:spPr>
          <a:xfrm>
            <a:off x="467544" y="1484784"/>
            <a:ext cx="1177074" cy="5706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000" b="1" dirty="0" smtClean="0"/>
              <a:t>Mes 1</a:t>
            </a:r>
            <a:endParaRPr lang="es-CR" sz="2000" b="1" dirty="0"/>
          </a:p>
        </p:txBody>
      </p:sp>
      <p:sp>
        <p:nvSpPr>
          <p:cNvPr id="22" name="21 Rectángulo"/>
          <p:cNvSpPr/>
          <p:nvPr/>
        </p:nvSpPr>
        <p:spPr>
          <a:xfrm>
            <a:off x="5652120" y="1484784"/>
            <a:ext cx="3024336"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b="1" dirty="0" smtClean="0">
                <a:solidFill>
                  <a:schemeClr val="tx1"/>
                </a:solidFill>
              </a:rPr>
              <a:t>Fecha de corte:</a:t>
            </a:r>
          </a:p>
          <a:p>
            <a:pPr algn="ctr"/>
            <a:endParaRPr lang="es-CR" sz="800" b="1" dirty="0" smtClean="0">
              <a:solidFill>
                <a:schemeClr val="tx1"/>
              </a:solidFill>
            </a:endParaRPr>
          </a:p>
          <a:p>
            <a:pPr algn="ctr"/>
            <a:r>
              <a:rPr lang="es-CR" dirty="0" smtClean="0">
                <a:solidFill>
                  <a:schemeClr val="tx1"/>
                </a:solidFill>
              </a:rPr>
              <a:t>En esta fecha fija del mes se hace un corte de lo que el cliente ha comprado</a:t>
            </a:r>
            <a:endParaRPr lang="es-CR" dirty="0">
              <a:solidFill>
                <a:schemeClr val="tx1"/>
              </a:solidFill>
            </a:endParaRPr>
          </a:p>
        </p:txBody>
      </p:sp>
      <p:sp>
        <p:nvSpPr>
          <p:cNvPr id="26" name="25 Elipse"/>
          <p:cNvSpPr/>
          <p:nvPr/>
        </p:nvSpPr>
        <p:spPr>
          <a:xfrm>
            <a:off x="492490" y="2924944"/>
            <a:ext cx="1177074" cy="57606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000" b="1" dirty="0" smtClean="0"/>
              <a:t>Mes 2</a:t>
            </a:r>
            <a:endParaRPr lang="es-CR" sz="2000" b="1" dirty="0"/>
          </a:p>
        </p:txBody>
      </p:sp>
      <p:sp>
        <p:nvSpPr>
          <p:cNvPr id="18" name="17 Rectángulo"/>
          <p:cNvSpPr/>
          <p:nvPr/>
        </p:nvSpPr>
        <p:spPr>
          <a:xfrm>
            <a:off x="1500602" y="3501008"/>
            <a:ext cx="2448272" cy="874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b="1" dirty="0" smtClean="0">
                <a:solidFill>
                  <a:schemeClr val="tx1"/>
                </a:solidFill>
              </a:rPr>
              <a:t>Fecha de pago de contado:</a:t>
            </a:r>
          </a:p>
          <a:p>
            <a:pPr algn="ctr"/>
            <a:endParaRPr lang="es-CR" sz="900" b="1" dirty="0" smtClean="0">
              <a:solidFill>
                <a:schemeClr val="tx1"/>
              </a:solidFill>
            </a:endParaRPr>
          </a:p>
          <a:p>
            <a:pPr algn="ctr"/>
            <a:r>
              <a:rPr lang="es-CR" dirty="0" smtClean="0">
                <a:solidFill>
                  <a:schemeClr val="tx1"/>
                </a:solidFill>
              </a:rPr>
              <a:t>Antes de esta fecha se pueden pagar todas compras de la anterior fecha de corte sin pagar intereses.</a:t>
            </a:r>
            <a:endParaRPr lang="es-CR" dirty="0">
              <a:solidFill>
                <a:schemeClr val="tx1"/>
              </a:solidFill>
            </a:endParaRPr>
          </a:p>
        </p:txBody>
      </p:sp>
      <p:sp>
        <p:nvSpPr>
          <p:cNvPr id="24" name="23 Rectángulo"/>
          <p:cNvSpPr/>
          <p:nvPr/>
        </p:nvSpPr>
        <p:spPr>
          <a:xfrm>
            <a:off x="3876866" y="3501008"/>
            <a:ext cx="2448272" cy="874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b="1" dirty="0" smtClean="0">
                <a:solidFill>
                  <a:schemeClr val="tx1"/>
                </a:solidFill>
              </a:rPr>
              <a:t>Fecha de pago mínimo:</a:t>
            </a:r>
          </a:p>
          <a:p>
            <a:pPr algn="ctr"/>
            <a:endParaRPr lang="es-CR" sz="900" b="1" dirty="0" smtClean="0">
              <a:solidFill>
                <a:schemeClr val="tx1"/>
              </a:solidFill>
            </a:endParaRPr>
          </a:p>
          <a:p>
            <a:pPr algn="ctr"/>
            <a:r>
              <a:rPr lang="es-CR" dirty="0" smtClean="0">
                <a:solidFill>
                  <a:schemeClr val="tx1"/>
                </a:solidFill>
              </a:rPr>
              <a:t>Es la fecha límite para cubrir los intereses y abonar al saldo sin pagar intereses moratorios</a:t>
            </a:r>
            <a:endParaRPr lang="es-CR" dirty="0">
              <a:solidFill>
                <a:schemeClr val="tx1"/>
              </a:solidFill>
            </a:endParaRPr>
          </a:p>
        </p:txBody>
      </p:sp>
      <p:cxnSp>
        <p:nvCxnSpPr>
          <p:cNvPr id="3" name="2 Conector recto"/>
          <p:cNvCxnSpPr>
            <a:stCxn id="23" idx="6"/>
          </p:cNvCxnSpPr>
          <p:nvPr/>
        </p:nvCxnSpPr>
        <p:spPr>
          <a:xfrm>
            <a:off x="1644618" y="1770094"/>
            <a:ext cx="6887822" cy="2722"/>
          </a:xfrm>
          <a:prstGeom prst="line">
            <a:avLst/>
          </a:prstGeom>
          <a:ln>
            <a:tailEnd type="oval"/>
          </a:ln>
        </p:spPr>
        <p:style>
          <a:lnRef idx="3">
            <a:schemeClr val="accent4"/>
          </a:lnRef>
          <a:fillRef idx="0">
            <a:schemeClr val="accent4"/>
          </a:fillRef>
          <a:effectRef idx="2">
            <a:schemeClr val="accent4"/>
          </a:effectRef>
          <a:fontRef idx="minor">
            <a:schemeClr val="tx1"/>
          </a:fontRef>
        </p:style>
      </p:cxnSp>
      <p:cxnSp>
        <p:nvCxnSpPr>
          <p:cNvPr id="30" name="29 Conector recto"/>
          <p:cNvCxnSpPr/>
          <p:nvPr/>
        </p:nvCxnSpPr>
        <p:spPr>
          <a:xfrm>
            <a:off x="1644618" y="3210254"/>
            <a:ext cx="6887822" cy="2722"/>
          </a:xfrm>
          <a:prstGeom prst="line">
            <a:avLst/>
          </a:prstGeom>
          <a:ln>
            <a:tailEnd type="oval"/>
          </a:ln>
        </p:spPr>
        <p:style>
          <a:lnRef idx="3">
            <a:schemeClr val="accent4"/>
          </a:lnRef>
          <a:fillRef idx="0">
            <a:schemeClr val="accent4"/>
          </a:fillRef>
          <a:effectRef idx="2">
            <a:schemeClr val="accent4"/>
          </a:effectRef>
          <a:fontRef idx="minor">
            <a:schemeClr val="tx1"/>
          </a:fontRef>
        </p:style>
      </p:cxnSp>
      <p:sp>
        <p:nvSpPr>
          <p:cNvPr id="32" name="31 Rectángulo"/>
          <p:cNvSpPr/>
          <p:nvPr/>
        </p:nvSpPr>
        <p:spPr>
          <a:xfrm>
            <a:off x="6469154" y="2636912"/>
            <a:ext cx="1512168"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b="1" dirty="0">
                <a:solidFill>
                  <a:schemeClr val="tx1"/>
                </a:solidFill>
              </a:rPr>
              <a:t>F</a:t>
            </a:r>
            <a:r>
              <a:rPr lang="es-CR" sz="2000" b="1" dirty="0" smtClean="0">
                <a:solidFill>
                  <a:schemeClr val="tx1"/>
                </a:solidFill>
              </a:rPr>
              <a:t>echa de corte:</a:t>
            </a:r>
          </a:p>
        </p:txBody>
      </p:sp>
      <p:sp>
        <p:nvSpPr>
          <p:cNvPr id="33" name="32 Elipse"/>
          <p:cNvSpPr/>
          <p:nvPr/>
        </p:nvSpPr>
        <p:spPr>
          <a:xfrm>
            <a:off x="467544" y="5301208"/>
            <a:ext cx="1177074" cy="57606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R" sz="2000" b="1" dirty="0" smtClean="0"/>
              <a:t>Mes 3</a:t>
            </a:r>
            <a:endParaRPr lang="es-CR" sz="2000" b="1" dirty="0"/>
          </a:p>
        </p:txBody>
      </p:sp>
      <p:sp>
        <p:nvSpPr>
          <p:cNvPr id="34" name="33 Rectángulo"/>
          <p:cNvSpPr/>
          <p:nvPr/>
        </p:nvSpPr>
        <p:spPr>
          <a:xfrm>
            <a:off x="1691680" y="5218312"/>
            <a:ext cx="1944216" cy="874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b="1" dirty="0" smtClean="0">
                <a:solidFill>
                  <a:schemeClr val="tx1"/>
                </a:solidFill>
              </a:rPr>
              <a:t>Fecha de pago de contado:</a:t>
            </a:r>
          </a:p>
          <a:p>
            <a:pPr algn="ctr"/>
            <a:endParaRPr lang="es-CR" sz="900" b="1" dirty="0" smtClean="0">
              <a:solidFill>
                <a:schemeClr val="tx1"/>
              </a:solidFill>
            </a:endParaRPr>
          </a:p>
        </p:txBody>
      </p:sp>
      <p:sp>
        <p:nvSpPr>
          <p:cNvPr id="35" name="34 Rectángulo"/>
          <p:cNvSpPr/>
          <p:nvPr/>
        </p:nvSpPr>
        <p:spPr>
          <a:xfrm>
            <a:off x="3851920" y="5218312"/>
            <a:ext cx="2448272" cy="874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b="1" dirty="0" smtClean="0">
                <a:solidFill>
                  <a:schemeClr val="tx1"/>
                </a:solidFill>
              </a:rPr>
              <a:t>Fecha de pago mínimo:</a:t>
            </a:r>
          </a:p>
          <a:p>
            <a:pPr algn="ctr"/>
            <a:endParaRPr lang="es-CR" sz="900" b="1" dirty="0" smtClean="0">
              <a:solidFill>
                <a:schemeClr val="tx1"/>
              </a:solidFill>
            </a:endParaRPr>
          </a:p>
        </p:txBody>
      </p:sp>
      <p:cxnSp>
        <p:nvCxnSpPr>
          <p:cNvPr id="36" name="35 Conector recto"/>
          <p:cNvCxnSpPr/>
          <p:nvPr/>
        </p:nvCxnSpPr>
        <p:spPr>
          <a:xfrm>
            <a:off x="1619672" y="5586518"/>
            <a:ext cx="6887822" cy="2722"/>
          </a:xfrm>
          <a:prstGeom prst="line">
            <a:avLst/>
          </a:prstGeom>
          <a:ln>
            <a:tailEnd type="oval"/>
          </a:ln>
        </p:spPr>
        <p:style>
          <a:lnRef idx="3">
            <a:schemeClr val="accent4"/>
          </a:lnRef>
          <a:fillRef idx="0">
            <a:schemeClr val="accent4"/>
          </a:fillRef>
          <a:effectRef idx="2">
            <a:schemeClr val="accent4"/>
          </a:effectRef>
          <a:fontRef idx="minor">
            <a:schemeClr val="tx1"/>
          </a:fontRef>
        </p:style>
      </p:cxnSp>
      <p:sp>
        <p:nvSpPr>
          <p:cNvPr id="40" name="39 Rectángulo"/>
          <p:cNvSpPr/>
          <p:nvPr/>
        </p:nvSpPr>
        <p:spPr>
          <a:xfrm>
            <a:off x="6444208" y="5157192"/>
            <a:ext cx="1656184" cy="874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b="1" dirty="0">
                <a:solidFill>
                  <a:schemeClr val="tx1"/>
                </a:solidFill>
              </a:rPr>
              <a:t>F</a:t>
            </a:r>
            <a:r>
              <a:rPr lang="es-CR" sz="2000" b="1" dirty="0" smtClean="0">
                <a:solidFill>
                  <a:schemeClr val="tx1"/>
                </a:solidFill>
              </a:rPr>
              <a:t>echa de corte</a:t>
            </a:r>
            <a:endParaRPr lang="es-CR" sz="900" b="1" dirty="0" smtClean="0">
              <a:solidFill>
                <a:schemeClr val="tx1"/>
              </a:solidFill>
            </a:endParaRPr>
          </a:p>
        </p:txBody>
      </p:sp>
      <p:sp>
        <p:nvSpPr>
          <p:cNvPr id="8" name="7 Rectángulo redondeado"/>
          <p:cNvSpPr/>
          <p:nvPr/>
        </p:nvSpPr>
        <p:spPr>
          <a:xfrm>
            <a:off x="0" y="6237312"/>
            <a:ext cx="91440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b="1" dirty="0" smtClean="0"/>
              <a:t>En algunas instituciones la fecha de pago de contado y la de pago mínimo es la misma fecha.</a:t>
            </a:r>
            <a:endParaRPr lang="es-CR" b="1" dirty="0"/>
          </a:p>
        </p:txBody>
      </p:sp>
    </p:spTree>
    <p:extLst>
      <p:ext uri="{BB962C8B-B14F-4D97-AF65-F5344CB8AC3E}">
        <p14:creationId xmlns:p14="http://schemas.microsoft.com/office/powerpoint/2010/main" val="137616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heel(1)">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down)">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heel(1)">
                                      <p:cBhvr>
                                        <p:cTn id="49" dur="20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ppt_x"/>
                                          </p:val>
                                        </p:tav>
                                        <p:tav tm="100000">
                                          <p:val>
                                            <p:strVal val="#ppt_x"/>
                                          </p:val>
                                        </p:tav>
                                      </p:tavLst>
                                    </p:anim>
                                    <p:anim calcmode="lin" valueType="num">
                                      <p:cBhvr additive="base">
                                        <p:cTn id="5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down)">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9"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500" fill="hold"/>
                                        <p:tgtEl>
                                          <p:spTgt spid="8"/>
                                        </p:tgtEl>
                                        <p:attrNameLst>
                                          <p:attrName>ppt_x</p:attrName>
                                        </p:attrNameLst>
                                      </p:cBhvr>
                                      <p:tavLst>
                                        <p:tav tm="0">
                                          <p:val>
                                            <p:strVal val="0-#ppt_w/2"/>
                                          </p:val>
                                        </p:tav>
                                        <p:tav tm="100000">
                                          <p:val>
                                            <p:strVal val="#ppt_x"/>
                                          </p:val>
                                        </p:tav>
                                      </p:tavLst>
                                    </p:anim>
                                    <p:anim calcmode="lin" valueType="num">
                                      <p:cBhvr additive="base">
                                        <p:cTn id="7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p:bldP spid="26" grpId="0" animBg="1"/>
      <p:bldP spid="18" grpId="0"/>
      <p:bldP spid="24" grpId="0"/>
      <p:bldP spid="32" grpId="0"/>
      <p:bldP spid="33" grpId="0" animBg="1"/>
      <p:bldP spid="34" grpId="0"/>
      <p:bldP spid="35" grpId="0"/>
      <p:bldP spid="40" grpId="0"/>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1412776"/>
            <a:ext cx="8229600" cy="4392489"/>
          </a:xfrm>
          <a:ln w="25400">
            <a:solidFill>
              <a:schemeClr val="accent6">
                <a:lumMod val="75000"/>
              </a:schemeClr>
            </a:solidFill>
            <a:prstDash val="dash"/>
          </a:ln>
        </p:spPr>
        <p:txBody>
          <a:bodyPr>
            <a:normAutofit fontScale="92500" lnSpcReduction="20000"/>
          </a:bodyPr>
          <a:lstStyle/>
          <a:p>
            <a:pPr algn="just"/>
            <a:r>
              <a:rPr lang="es-CR" sz="2600" dirty="0" smtClean="0">
                <a:solidFill>
                  <a:schemeClr val="tx2"/>
                </a:solidFill>
                <a:latin typeface="Arial" pitchFamily="34" charset="0"/>
                <a:cs typeface="Arial" pitchFamily="34" charset="0"/>
              </a:rPr>
              <a:t>Se entregarán tarjetas de crédito a varias participantes, mientras que las demás se constituirán en pequeños grupos fungiendo como empresas que ofrecerán a las tarjetahabientes diferentes productos y servicios, como </a:t>
            </a:r>
            <a:r>
              <a:rPr lang="es-CR" sz="2600" dirty="0">
                <a:solidFill>
                  <a:schemeClr val="tx2"/>
                </a:solidFill>
                <a:latin typeface="Arial" pitchFamily="34" charset="0"/>
                <a:cs typeface="Arial" pitchFamily="34" charset="0"/>
              </a:rPr>
              <a:t>zapatería, joyería, supermercados, cafeterías, </a:t>
            </a:r>
            <a:r>
              <a:rPr lang="es-CR" sz="2600" dirty="0" smtClean="0">
                <a:solidFill>
                  <a:schemeClr val="tx2"/>
                </a:solidFill>
                <a:latin typeface="Arial" pitchFamily="34" charset="0"/>
                <a:cs typeface="Arial" pitchFamily="34" charset="0"/>
              </a:rPr>
              <a:t>farmacias.</a:t>
            </a:r>
          </a:p>
          <a:p>
            <a:pPr algn="just"/>
            <a:endParaRPr lang="es-CR" sz="1500" dirty="0" smtClean="0">
              <a:solidFill>
                <a:schemeClr val="tx2"/>
              </a:solidFill>
              <a:latin typeface="Arial" pitchFamily="34" charset="0"/>
              <a:cs typeface="Arial" pitchFamily="34" charset="0"/>
            </a:endParaRPr>
          </a:p>
          <a:p>
            <a:pPr algn="just"/>
            <a:r>
              <a:rPr lang="es-CR" sz="2600" dirty="0" smtClean="0">
                <a:solidFill>
                  <a:schemeClr val="tx2"/>
                </a:solidFill>
                <a:latin typeface="Arial" pitchFamily="34" charset="0"/>
                <a:cs typeface="Arial" pitchFamily="34" charset="0"/>
              </a:rPr>
              <a:t>Sus productos serán dibujados en papel y deben tener un precio máximo de ¢10.</a:t>
            </a:r>
          </a:p>
          <a:p>
            <a:pPr algn="just"/>
            <a:endParaRPr lang="es-CR" sz="1500" dirty="0" smtClean="0">
              <a:solidFill>
                <a:schemeClr val="tx2"/>
              </a:solidFill>
              <a:latin typeface="Arial" pitchFamily="34" charset="0"/>
              <a:cs typeface="Arial" pitchFamily="34" charset="0"/>
            </a:endParaRPr>
          </a:p>
          <a:p>
            <a:pPr algn="just"/>
            <a:r>
              <a:rPr lang="es-CR" sz="2600" dirty="0" smtClean="0">
                <a:solidFill>
                  <a:schemeClr val="tx2"/>
                </a:solidFill>
                <a:latin typeface="Arial" pitchFamily="34" charset="0"/>
                <a:cs typeface="Arial" pitchFamily="34" charset="0"/>
              </a:rPr>
              <a:t>Las tarjetahabientes: deben realizar compras considerando las condiciones específicas </a:t>
            </a:r>
            <a:r>
              <a:rPr lang="es-CR" sz="2600" dirty="0">
                <a:solidFill>
                  <a:schemeClr val="tx2"/>
                </a:solidFill>
                <a:latin typeface="Arial" pitchFamily="34" charset="0"/>
                <a:cs typeface="Arial" pitchFamily="34" charset="0"/>
              </a:rPr>
              <a:t>de límite, hora de pago de </a:t>
            </a:r>
            <a:r>
              <a:rPr lang="es-CR" sz="2600" dirty="0" smtClean="0">
                <a:solidFill>
                  <a:schemeClr val="tx2"/>
                </a:solidFill>
                <a:latin typeface="Arial" pitchFamily="34" charset="0"/>
                <a:cs typeface="Arial" pitchFamily="34" charset="0"/>
              </a:rPr>
              <a:t>contado intereses </a:t>
            </a:r>
            <a:r>
              <a:rPr lang="es-CR" sz="2600" dirty="0">
                <a:solidFill>
                  <a:schemeClr val="tx2"/>
                </a:solidFill>
                <a:latin typeface="Arial" pitchFamily="34" charset="0"/>
                <a:cs typeface="Arial" pitchFamily="34" charset="0"/>
              </a:rPr>
              <a:t>corrientes, </a:t>
            </a:r>
            <a:r>
              <a:rPr lang="es-CR" sz="2600" dirty="0" smtClean="0">
                <a:solidFill>
                  <a:schemeClr val="tx2"/>
                </a:solidFill>
                <a:latin typeface="Arial" pitchFamily="34" charset="0"/>
                <a:cs typeface="Arial" pitchFamily="34" charset="0"/>
              </a:rPr>
              <a:t>moratorios y cash back.</a:t>
            </a:r>
            <a:endParaRPr lang="es-CR" sz="2600" dirty="0">
              <a:solidFill>
                <a:schemeClr val="tx2"/>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7"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«De compras»</a:t>
            </a:r>
            <a:endParaRPr lang="es-CR" sz="35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13320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idx="1"/>
          </p:nvPr>
        </p:nvSpPr>
        <p:spPr>
          <a:xfrm>
            <a:off x="467543" y="1551253"/>
            <a:ext cx="8249211" cy="1877747"/>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pPr marL="0" indent="0" algn="ctr">
              <a:buNone/>
            </a:pPr>
            <a:r>
              <a:rPr lang="es-CR" sz="2800" dirty="0">
                <a:solidFill>
                  <a:schemeClr val="tx2"/>
                </a:solidFill>
                <a:latin typeface="Arial" pitchFamily="34" charset="0"/>
                <a:cs typeface="Arial" pitchFamily="34" charset="0"/>
              </a:rPr>
              <a:t>Invertir es tomar dinero y en lugar de </a:t>
            </a:r>
            <a:r>
              <a:rPr lang="es-CR" sz="2800" dirty="0" smtClean="0">
                <a:solidFill>
                  <a:schemeClr val="tx2"/>
                </a:solidFill>
                <a:latin typeface="Arial" pitchFamily="34" charset="0"/>
                <a:cs typeface="Arial" pitchFamily="34" charset="0"/>
              </a:rPr>
              <a:t>gastarlo, </a:t>
            </a:r>
            <a:r>
              <a:rPr lang="es-CR" sz="2800" dirty="0">
                <a:solidFill>
                  <a:schemeClr val="tx2"/>
                </a:solidFill>
                <a:latin typeface="Arial" pitchFamily="34" charset="0"/>
                <a:cs typeface="Arial" pitchFamily="34" charset="0"/>
              </a:rPr>
              <a:t>convertirlo en bienes o instrumentos financieros que puedan dar en el futuro más dinero que el que inicialmente tomamos.</a:t>
            </a:r>
            <a:endParaRPr lang="es-CR" sz="2800"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933056"/>
            <a:ext cx="1825175" cy="14954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0" name="1 Título"/>
          <p:cNvSpPr txBox="1">
            <a:spLocks/>
          </p:cNvSpPr>
          <p:nvPr/>
        </p:nvSpPr>
        <p:spPr>
          <a:xfrm>
            <a:off x="6636790" y="836712"/>
            <a:ext cx="201622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Definición</a:t>
            </a:r>
            <a:endParaRPr lang="es-CR" sz="3200" i="1" dirty="0">
              <a:solidFill>
                <a:srgbClr val="002060"/>
              </a:solidFill>
              <a:latin typeface="Arial" pitchFamily="34" charset="0"/>
              <a:cs typeface="Arial" pitchFamily="34" charset="0"/>
            </a:endParaRPr>
          </a:p>
        </p:txBody>
      </p:sp>
      <p:sp>
        <p:nvSpPr>
          <p:cNvPr id="11" name="1 Título"/>
          <p:cNvSpPr>
            <a:spLocks noGrp="1"/>
          </p:cNvSpPr>
          <p:nvPr>
            <p:ph type="title"/>
          </p:nvPr>
        </p:nvSpPr>
        <p:spPr>
          <a:xfrm>
            <a:off x="899592" y="191872"/>
            <a:ext cx="3071906" cy="778098"/>
          </a:xfrm>
        </p:spPr>
        <p:txBody>
          <a:bodyPr>
            <a:normAutofit fontScale="90000"/>
          </a:bodyPr>
          <a:lstStyle/>
          <a:p>
            <a:pPr algn="l"/>
            <a:r>
              <a:rPr lang="es-CR" dirty="0"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sp>
        <p:nvSpPr>
          <p:cNvPr id="12" name="6 Marcador de contenido"/>
          <p:cNvSpPr txBox="1">
            <a:spLocks/>
          </p:cNvSpPr>
          <p:nvPr/>
        </p:nvSpPr>
        <p:spPr>
          <a:xfrm>
            <a:off x="757431" y="3877749"/>
            <a:ext cx="5182721" cy="1495467"/>
          </a:xfrm>
          <a:prstGeom prst="rect">
            <a:avLst/>
          </a:prstGeom>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None/>
            </a:pPr>
            <a:r>
              <a:rPr lang="es-CR" sz="2800" dirty="0">
                <a:latin typeface="Arial" pitchFamily="34" charset="0"/>
                <a:cs typeface="Arial" pitchFamily="34" charset="0"/>
              </a:rPr>
              <a:t>El </a:t>
            </a:r>
            <a:r>
              <a:rPr lang="es-CR" sz="2800" b="1" dirty="0">
                <a:solidFill>
                  <a:schemeClr val="tx1"/>
                </a:solidFill>
                <a:latin typeface="Arial" pitchFamily="34" charset="0"/>
                <a:cs typeface="Arial" pitchFamily="34" charset="0"/>
              </a:rPr>
              <a:t>inversionista</a:t>
            </a:r>
            <a:r>
              <a:rPr lang="es-CR" sz="2800" dirty="0">
                <a:latin typeface="Arial" pitchFamily="34" charset="0"/>
                <a:cs typeface="Arial" pitchFamily="34" charset="0"/>
              </a:rPr>
              <a:t> es la persona que decide invertir, “poner a trabajar” sus recursos</a:t>
            </a:r>
            <a:r>
              <a:rPr lang="es-CR" sz="2800" dirty="0" smtClean="0">
                <a:latin typeface="Arial" pitchFamily="34" charset="0"/>
                <a:cs typeface="Arial" pitchFamily="34" charset="0"/>
              </a:rPr>
              <a:t>.</a:t>
            </a:r>
            <a:endParaRPr lang="es-CR" sz="2800" dirty="0"/>
          </a:p>
        </p:txBody>
      </p:sp>
    </p:spTree>
    <p:extLst>
      <p:ext uri="{BB962C8B-B14F-4D97-AF65-F5344CB8AC3E}">
        <p14:creationId xmlns:p14="http://schemas.microsoft.com/office/powerpoint/2010/main" val="399727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1000"/>
                                        <p:tgtEl>
                                          <p:spTgt spid="7">
                                            <p:bg/>
                                          </p:spTgt>
                                        </p:tgtEl>
                                      </p:cBhvr>
                                    </p:animEffect>
                                    <p:anim calcmode="lin" valueType="num">
                                      <p:cBhvr>
                                        <p:cTn id="8" dur="1000" fill="hold"/>
                                        <p:tgtEl>
                                          <p:spTgt spid="7">
                                            <p:bg/>
                                          </p:spTgt>
                                        </p:tgtEl>
                                        <p:attrNameLst>
                                          <p:attrName>ppt_x</p:attrName>
                                        </p:attrNameLst>
                                      </p:cBhvr>
                                      <p:tavLst>
                                        <p:tav tm="0">
                                          <p:val>
                                            <p:strVal val="#ppt_x"/>
                                          </p:val>
                                        </p:tav>
                                        <p:tav tm="100000">
                                          <p:val>
                                            <p:strVal val="#ppt_x"/>
                                          </p:val>
                                        </p:tav>
                                      </p:tavLst>
                                    </p:anim>
                                    <p:anim calcmode="lin" valueType="num">
                                      <p:cBhvr>
                                        <p:cTn id="9" dur="1000" fill="hold"/>
                                        <p:tgtEl>
                                          <p:spTgt spid="7">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80">
                                          <p:stCondLst>
                                            <p:cond delay="0"/>
                                          </p:stCondLst>
                                        </p:cTn>
                                        <p:tgtEl>
                                          <p:spTgt spid="12"/>
                                        </p:tgtEl>
                                      </p:cBhvr>
                                    </p:animEffect>
                                    <p:anim calcmode="lin" valueType="num">
                                      <p:cBhvr>
                                        <p:cTn id="2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7" dur="26">
                                          <p:stCondLst>
                                            <p:cond delay="650"/>
                                          </p:stCondLst>
                                        </p:cTn>
                                        <p:tgtEl>
                                          <p:spTgt spid="12"/>
                                        </p:tgtEl>
                                      </p:cBhvr>
                                      <p:to x="100000" y="60000"/>
                                    </p:animScale>
                                    <p:animScale>
                                      <p:cBhvr>
                                        <p:cTn id="28" dur="166" decel="50000">
                                          <p:stCondLst>
                                            <p:cond delay="676"/>
                                          </p:stCondLst>
                                        </p:cTn>
                                        <p:tgtEl>
                                          <p:spTgt spid="12"/>
                                        </p:tgtEl>
                                      </p:cBhvr>
                                      <p:to x="100000" y="100000"/>
                                    </p:animScale>
                                    <p:animScale>
                                      <p:cBhvr>
                                        <p:cTn id="29" dur="26">
                                          <p:stCondLst>
                                            <p:cond delay="1312"/>
                                          </p:stCondLst>
                                        </p:cTn>
                                        <p:tgtEl>
                                          <p:spTgt spid="12"/>
                                        </p:tgtEl>
                                      </p:cBhvr>
                                      <p:to x="100000" y="80000"/>
                                    </p:animScale>
                                    <p:animScale>
                                      <p:cBhvr>
                                        <p:cTn id="30" dur="166" decel="50000">
                                          <p:stCondLst>
                                            <p:cond delay="1338"/>
                                          </p:stCondLst>
                                        </p:cTn>
                                        <p:tgtEl>
                                          <p:spTgt spid="12"/>
                                        </p:tgtEl>
                                      </p:cBhvr>
                                      <p:to x="100000" y="100000"/>
                                    </p:animScale>
                                    <p:animScale>
                                      <p:cBhvr>
                                        <p:cTn id="31" dur="26">
                                          <p:stCondLst>
                                            <p:cond delay="1642"/>
                                          </p:stCondLst>
                                        </p:cTn>
                                        <p:tgtEl>
                                          <p:spTgt spid="12"/>
                                        </p:tgtEl>
                                      </p:cBhvr>
                                      <p:to x="100000" y="90000"/>
                                    </p:animScale>
                                    <p:animScale>
                                      <p:cBhvr>
                                        <p:cTn id="32" dur="166" decel="50000">
                                          <p:stCondLst>
                                            <p:cond delay="1668"/>
                                          </p:stCondLst>
                                        </p:cTn>
                                        <p:tgtEl>
                                          <p:spTgt spid="12"/>
                                        </p:tgtEl>
                                      </p:cBhvr>
                                      <p:to x="100000" y="100000"/>
                                    </p:animScale>
                                    <p:animScale>
                                      <p:cBhvr>
                                        <p:cTn id="33" dur="26">
                                          <p:stCondLst>
                                            <p:cond delay="1808"/>
                                          </p:stCondLst>
                                        </p:cTn>
                                        <p:tgtEl>
                                          <p:spTgt spid="12"/>
                                        </p:tgtEl>
                                      </p:cBhvr>
                                      <p:to x="100000" y="95000"/>
                                    </p:animScale>
                                    <p:animScale>
                                      <p:cBhvr>
                                        <p:cTn id="3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1556792"/>
            <a:ext cx="8229600" cy="4248472"/>
          </a:xfrm>
          <a:ln>
            <a:prstDash val="dash"/>
          </a:ln>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pPr algn="just"/>
            <a:r>
              <a:rPr lang="es-CR" sz="2600" dirty="0" smtClean="0">
                <a:solidFill>
                  <a:schemeClr val="tx2"/>
                </a:solidFill>
                <a:latin typeface="Arial" pitchFamily="34" charset="0"/>
                <a:cs typeface="Arial" pitchFamily="34" charset="0"/>
              </a:rPr>
              <a:t>En su equipo de trabajo:</a:t>
            </a:r>
          </a:p>
          <a:p>
            <a:pPr algn="just"/>
            <a:endParaRPr lang="es-CR" sz="1700" dirty="0" smtClean="0">
              <a:solidFill>
                <a:schemeClr val="tx2"/>
              </a:solidFill>
              <a:latin typeface="Arial" pitchFamily="34" charset="0"/>
              <a:cs typeface="Arial" pitchFamily="34" charset="0"/>
            </a:endParaRPr>
          </a:p>
          <a:p>
            <a:pPr marL="514350" indent="-514350" algn="just">
              <a:buAutoNum type="arabicPeriod"/>
            </a:pPr>
            <a:r>
              <a:rPr lang="es-CR" sz="2600" dirty="0" smtClean="0">
                <a:solidFill>
                  <a:schemeClr val="tx2"/>
                </a:solidFill>
                <a:latin typeface="Arial" pitchFamily="34" charset="0"/>
                <a:cs typeface="Arial" pitchFamily="34" charset="0"/>
              </a:rPr>
              <a:t>Definir las características de cada uno de los tres perfiles de inversionista según el aspecto que le corresponde: (edad </a:t>
            </a:r>
            <a:r>
              <a:rPr lang="es-CR" sz="2600" dirty="0">
                <a:solidFill>
                  <a:schemeClr val="tx2"/>
                </a:solidFill>
                <a:latin typeface="Arial" pitchFamily="34" charset="0"/>
                <a:cs typeface="Arial" pitchFamily="34" charset="0"/>
              </a:rPr>
              <a:t>y núcleo familiar, trabajo y actividades económicas, actividades recreativas y pasatiempos, tipo de bienes, relaciones </a:t>
            </a:r>
            <a:r>
              <a:rPr lang="es-CR" sz="2600" dirty="0" smtClean="0">
                <a:solidFill>
                  <a:schemeClr val="tx2"/>
                </a:solidFill>
                <a:latin typeface="Arial" pitchFamily="34" charset="0"/>
                <a:cs typeface="Arial" pitchFamily="34" charset="0"/>
              </a:rPr>
              <a:t>sociales)</a:t>
            </a:r>
          </a:p>
          <a:p>
            <a:pPr marL="514350" indent="-514350" algn="just">
              <a:buAutoNum type="arabicPeriod"/>
            </a:pPr>
            <a:endParaRPr lang="es-CR" sz="1700" dirty="0" smtClean="0">
              <a:solidFill>
                <a:schemeClr val="tx2"/>
              </a:solidFill>
              <a:latin typeface="Arial" pitchFamily="34" charset="0"/>
              <a:cs typeface="Arial" pitchFamily="34" charset="0"/>
            </a:endParaRPr>
          </a:p>
          <a:p>
            <a:pPr marL="514350" indent="-514350" algn="just">
              <a:buAutoNum type="arabicPeriod"/>
            </a:pPr>
            <a:r>
              <a:rPr lang="es-CR" sz="2600" dirty="0" smtClean="0">
                <a:solidFill>
                  <a:schemeClr val="tx2"/>
                </a:solidFill>
                <a:latin typeface="Arial" pitchFamily="34" charset="0"/>
                <a:cs typeface="Arial" pitchFamily="34" charset="0"/>
              </a:rPr>
              <a:t>Se </a:t>
            </a:r>
            <a:r>
              <a:rPr lang="es-CR" sz="2600" dirty="0">
                <a:solidFill>
                  <a:schemeClr val="tx2"/>
                </a:solidFill>
                <a:latin typeface="Arial" pitchFamily="34" charset="0"/>
                <a:cs typeface="Arial" pitchFamily="34" charset="0"/>
              </a:rPr>
              <a:t>elige a tres voluntarios que realizan una "estatua viviente" de cada perfil y los subgrupos </a:t>
            </a:r>
            <a:r>
              <a:rPr lang="es-CR" sz="2600" dirty="0" smtClean="0">
                <a:solidFill>
                  <a:schemeClr val="tx2"/>
                </a:solidFill>
                <a:latin typeface="Arial" pitchFamily="34" charset="0"/>
                <a:cs typeface="Arial" pitchFamily="34" charset="0"/>
              </a:rPr>
              <a:t>le “pegan” las tarjetas con las características que se definieron anteriormente.</a:t>
            </a:r>
            <a:endParaRPr lang="es-CR" sz="2600" dirty="0">
              <a:solidFill>
                <a:schemeClr val="tx2"/>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7"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«Estatuas»</a:t>
            </a:r>
            <a:endParaRPr lang="es-CR" sz="35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41192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71600" y="1916832"/>
            <a:ext cx="7159360" cy="2880320"/>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pPr marL="0" indent="0">
              <a:lnSpc>
                <a:spcPct val="110000"/>
              </a:lnSpc>
              <a:spcBef>
                <a:spcPts val="0"/>
              </a:spcBef>
              <a:buNone/>
            </a:pPr>
            <a:r>
              <a:rPr lang="es-CR" sz="2400" dirty="0" smtClean="0">
                <a:solidFill>
                  <a:schemeClr val="tx2"/>
                </a:solidFill>
                <a:latin typeface="Arial" pitchFamily="34" charset="0"/>
                <a:cs typeface="Arial" pitchFamily="34" charset="0"/>
              </a:rPr>
              <a:t>Es la ganancia que se obtiene por haber hecho una inversión.</a:t>
            </a:r>
          </a:p>
          <a:p>
            <a:pPr marL="0" indent="0">
              <a:lnSpc>
                <a:spcPct val="110000"/>
              </a:lnSpc>
              <a:spcBef>
                <a:spcPts val="0"/>
              </a:spcBef>
              <a:buNone/>
            </a:pPr>
            <a:endParaRPr lang="es-CR" sz="1400" dirty="0" smtClean="0">
              <a:solidFill>
                <a:schemeClr val="tx2"/>
              </a:solidFill>
              <a:latin typeface="Arial" pitchFamily="34" charset="0"/>
              <a:cs typeface="Arial" pitchFamily="34" charset="0"/>
            </a:endParaRPr>
          </a:p>
          <a:p>
            <a:pPr marL="0" indent="0">
              <a:lnSpc>
                <a:spcPct val="110000"/>
              </a:lnSpc>
              <a:spcBef>
                <a:spcPts val="0"/>
              </a:spcBef>
              <a:buNone/>
            </a:pPr>
            <a:r>
              <a:rPr lang="es-CR" sz="2400" dirty="0" smtClean="0">
                <a:solidFill>
                  <a:schemeClr val="tx2"/>
                </a:solidFill>
                <a:latin typeface="Arial" pitchFamily="34" charset="0"/>
                <a:cs typeface="Arial" pitchFamily="34" charset="0"/>
                <a:sym typeface="Wingdings" pitchFamily="2" charset="2"/>
              </a:rPr>
              <a:t>Algunos ejemplos son:</a:t>
            </a:r>
          </a:p>
          <a:p>
            <a:pPr>
              <a:lnSpc>
                <a:spcPct val="110000"/>
              </a:lnSpc>
              <a:spcBef>
                <a:spcPts val="0"/>
              </a:spcBef>
            </a:pPr>
            <a:r>
              <a:rPr lang="es-CR" sz="2400" dirty="0">
                <a:solidFill>
                  <a:schemeClr val="tx2"/>
                </a:solidFill>
                <a:latin typeface="Arial" pitchFamily="34" charset="0"/>
                <a:cs typeface="Arial" pitchFamily="34" charset="0"/>
                <a:sym typeface="Wingdings" pitchFamily="2" charset="2"/>
              </a:rPr>
              <a:t>Intereses </a:t>
            </a:r>
            <a:r>
              <a:rPr lang="es-CR" sz="2400" dirty="0" smtClean="0">
                <a:solidFill>
                  <a:schemeClr val="tx2"/>
                </a:solidFill>
                <a:latin typeface="Arial" pitchFamily="34" charset="0"/>
                <a:cs typeface="Arial" pitchFamily="34" charset="0"/>
                <a:sym typeface="Wingdings" pitchFamily="2" charset="2"/>
              </a:rPr>
              <a:t>ganados.</a:t>
            </a:r>
            <a:endParaRPr lang="es-CR" sz="2400" dirty="0">
              <a:solidFill>
                <a:schemeClr val="tx2"/>
              </a:solidFill>
              <a:latin typeface="Arial" pitchFamily="34" charset="0"/>
              <a:cs typeface="Arial" pitchFamily="34" charset="0"/>
              <a:sym typeface="Wingdings" pitchFamily="2" charset="2"/>
            </a:endParaRPr>
          </a:p>
          <a:p>
            <a:pPr>
              <a:lnSpc>
                <a:spcPct val="110000"/>
              </a:lnSpc>
              <a:spcBef>
                <a:spcPts val="0"/>
              </a:spcBef>
            </a:pPr>
            <a:r>
              <a:rPr lang="es-CR" sz="2400" dirty="0" smtClean="0">
                <a:solidFill>
                  <a:schemeClr val="tx2"/>
                </a:solidFill>
                <a:latin typeface="Arial" pitchFamily="34" charset="0"/>
                <a:cs typeface="Arial" pitchFamily="34" charset="0"/>
                <a:sym typeface="Wingdings" pitchFamily="2" charset="2"/>
              </a:rPr>
              <a:t>Plusvalía por propiedades.</a:t>
            </a:r>
          </a:p>
          <a:p>
            <a:pPr>
              <a:lnSpc>
                <a:spcPct val="110000"/>
              </a:lnSpc>
              <a:spcBef>
                <a:spcPts val="0"/>
              </a:spcBef>
            </a:pPr>
            <a:r>
              <a:rPr lang="es-CR" sz="2400" dirty="0" smtClean="0">
                <a:solidFill>
                  <a:schemeClr val="tx2"/>
                </a:solidFill>
                <a:latin typeface="Arial" pitchFamily="34" charset="0"/>
                <a:cs typeface="Arial" pitchFamily="34" charset="0"/>
                <a:sym typeface="Wingdings" pitchFamily="2" charset="2"/>
              </a:rPr>
              <a:t>Ganancias obtenidas por invertir en un negocio</a:t>
            </a:r>
          </a:p>
          <a:p>
            <a:pPr marL="0" indent="0">
              <a:lnSpc>
                <a:spcPct val="110000"/>
              </a:lnSpc>
              <a:spcBef>
                <a:spcPts val="0"/>
              </a:spcBef>
              <a:buNone/>
            </a:pPr>
            <a:endParaRPr lang="es-CR" sz="2400" dirty="0">
              <a:solidFill>
                <a:schemeClr val="tx2"/>
              </a:solidFill>
              <a:latin typeface="Arial" pitchFamily="34" charset="0"/>
              <a:cs typeface="Arial" pitchFamily="34" charset="0"/>
            </a:endParaRP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0" name="1 Título"/>
          <p:cNvSpPr txBox="1">
            <a:spLocks/>
          </p:cNvSpPr>
          <p:nvPr/>
        </p:nvSpPr>
        <p:spPr>
          <a:xfrm>
            <a:off x="284380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Rendimiento</a:t>
            </a:r>
            <a:endParaRPr lang="es-CR" sz="3200" i="1" dirty="0">
              <a:solidFill>
                <a:srgbClr val="002060"/>
              </a:solidFill>
              <a:latin typeface="Arial" pitchFamily="34" charset="0"/>
              <a:cs typeface="Arial" pitchFamily="34" charset="0"/>
            </a:endParaRPr>
          </a:p>
        </p:txBody>
      </p:sp>
      <p:sp>
        <p:nvSpPr>
          <p:cNvPr id="11" name="1 Título"/>
          <p:cNvSpPr>
            <a:spLocks noGrp="1"/>
          </p:cNvSpPr>
          <p:nvPr>
            <p:ph type="title"/>
          </p:nvPr>
        </p:nvSpPr>
        <p:spPr>
          <a:xfrm>
            <a:off x="899592" y="191872"/>
            <a:ext cx="3071906" cy="778098"/>
          </a:xfrm>
        </p:spPr>
        <p:txBody>
          <a:bodyPr>
            <a:normAutofit fontScale="90000"/>
          </a:bodyPr>
          <a:lstStyle/>
          <a:p>
            <a:pPr algn="l"/>
            <a:r>
              <a:rPr lang="es-CR" dirty="0"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pic>
        <p:nvPicPr>
          <p:cNvPr id="14338" name="Picture 2" descr="http://www.ucol.mx/boletines/fotos/g47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492896"/>
            <a:ext cx="1494113" cy="172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9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67744" y="1772816"/>
            <a:ext cx="6120680" cy="3528392"/>
          </a:xfrm>
          <a:ln>
            <a:prstDash val="dash"/>
          </a:ln>
        </p:spPr>
        <p:style>
          <a:lnRef idx="2">
            <a:schemeClr val="accent6"/>
          </a:lnRef>
          <a:fillRef idx="1">
            <a:schemeClr val="lt1"/>
          </a:fillRef>
          <a:effectRef idx="0">
            <a:schemeClr val="accent6"/>
          </a:effectRef>
          <a:fontRef idx="minor">
            <a:schemeClr val="dk1"/>
          </a:fontRef>
        </p:style>
        <p:txBody>
          <a:bodyPr>
            <a:noAutofit/>
          </a:bodyPr>
          <a:lstStyle/>
          <a:p>
            <a:pPr marL="0" indent="0" algn="just">
              <a:lnSpc>
                <a:spcPct val="120000"/>
              </a:lnSpc>
              <a:spcBef>
                <a:spcPts val="648"/>
              </a:spcBef>
              <a:buNone/>
            </a:pPr>
            <a:r>
              <a:rPr lang="es-CR" sz="2400" dirty="0" smtClean="0">
                <a:solidFill>
                  <a:schemeClr val="tx2"/>
                </a:solidFill>
                <a:latin typeface="Arial" pitchFamily="34" charset="0"/>
                <a:cs typeface="Arial" pitchFamily="34" charset="0"/>
              </a:rPr>
              <a:t>Es la probabilidad de no obtener la ganancia esperada, o incluso perder en la inversión.</a:t>
            </a:r>
          </a:p>
          <a:p>
            <a:pPr marL="0" indent="0" algn="just">
              <a:lnSpc>
                <a:spcPct val="120000"/>
              </a:lnSpc>
              <a:spcBef>
                <a:spcPts val="648"/>
              </a:spcBef>
              <a:buNone/>
            </a:pPr>
            <a:endParaRPr lang="es-CR" sz="900" dirty="0" smtClean="0">
              <a:solidFill>
                <a:schemeClr val="tx2"/>
              </a:solidFill>
              <a:latin typeface="Arial" pitchFamily="34" charset="0"/>
              <a:cs typeface="Arial" pitchFamily="34" charset="0"/>
            </a:endParaRPr>
          </a:p>
          <a:p>
            <a:pPr marL="0" indent="0" algn="just">
              <a:lnSpc>
                <a:spcPct val="120000"/>
              </a:lnSpc>
              <a:spcBef>
                <a:spcPts val="648"/>
              </a:spcBef>
              <a:buNone/>
            </a:pPr>
            <a:r>
              <a:rPr lang="es-CR" sz="2400" dirty="0" smtClean="0">
                <a:solidFill>
                  <a:schemeClr val="tx2"/>
                </a:solidFill>
                <a:latin typeface="Arial" pitchFamily="34" charset="0"/>
                <a:cs typeface="Arial" pitchFamily="34" charset="0"/>
              </a:rPr>
              <a:t>Los riesgos pueden estar presentes en varios aspectos de la inversión, pero los más importantes se presentan a continuación:</a:t>
            </a: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3059832" y="620688"/>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Riesgo</a:t>
            </a:r>
            <a:endParaRPr lang="es-CR" sz="3200" i="1" dirty="0">
              <a:solidFill>
                <a:srgbClr val="002060"/>
              </a:solidFill>
              <a:latin typeface="Arial" pitchFamily="34" charset="0"/>
              <a:cs typeface="Arial" pitchFamily="34" charset="0"/>
            </a:endParaRPr>
          </a:p>
        </p:txBody>
      </p:sp>
      <p:sp>
        <p:nvSpPr>
          <p:cNvPr id="12" name="1 Título"/>
          <p:cNvSpPr>
            <a:spLocks noGrp="1"/>
          </p:cNvSpPr>
          <p:nvPr>
            <p:ph type="title"/>
          </p:nvPr>
        </p:nvSpPr>
        <p:spPr>
          <a:xfrm>
            <a:off x="899592" y="191872"/>
            <a:ext cx="3071906" cy="778098"/>
          </a:xfrm>
        </p:spPr>
        <p:txBody>
          <a:bodyPr>
            <a:normAutofit fontScale="90000"/>
          </a:bodyPr>
          <a:lstStyle/>
          <a:p>
            <a:pPr algn="l"/>
            <a:r>
              <a:rPr lang="es-CR" dirty="0"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pic>
        <p:nvPicPr>
          <p:cNvPr id="133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791" b="8597"/>
          <a:stretch/>
        </p:blipFill>
        <p:spPr bwMode="auto">
          <a:xfrm>
            <a:off x="179512" y="2709081"/>
            <a:ext cx="1979907" cy="129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51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268760"/>
            <a:ext cx="7344816" cy="4536504"/>
          </a:xfrm>
          <a:ln>
            <a:prstDash val="dash"/>
          </a:ln>
        </p:spPr>
        <p:style>
          <a:lnRef idx="2">
            <a:schemeClr val="accent6"/>
          </a:lnRef>
          <a:fillRef idx="1">
            <a:schemeClr val="lt1"/>
          </a:fillRef>
          <a:effectRef idx="0">
            <a:schemeClr val="accent6"/>
          </a:effectRef>
          <a:fontRef idx="minor">
            <a:schemeClr val="dk1"/>
          </a:fontRef>
        </p:style>
        <p:txBody>
          <a:bodyPr>
            <a:noAutofit/>
          </a:bodyPr>
          <a:lstStyle/>
          <a:p>
            <a:pPr algn="just">
              <a:spcBef>
                <a:spcPts val="0"/>
              </a:spcBef>
              <a:buFont typeface="Wingdings" pitchFamily="2" charset="2"/>
              <a:buChar char="q"/>
            </a:pPr>
            <a:r>
              <a:rPr lang="es-CR" sz="2200" b="1" dirty="0" smtClean="0">
                <a:solidFill>
                  <a:schemeClr val="tx2"/>
                </a:solidFill>
                <a:latin typeface="Arial" pitchFamily="34" charset="0"/>
                <a:cs typeface="Arial" pitchFamily="34" charset="0"/>
              </a:rPr>
              <a:t>Riesgo financiero:  </a:t>
            </a:r>
            <a:r>
              <a:rPr lang="es-CR" sz="2200" dirty="0" smtClean="0">
                <a:solidFill>
                  <a:schemeClr val="tx2"/>
                </a:solidFill>
                <a:latin typeface="Arial" pitchFamily="34" charset="0"/>
                <a:cs typeface="Arial" pitchFamily="34" charset="0"/>
              </a:rPr>
              <a:t>Es </a:t>
            </a:r>
            <a:r>
              <a:rPr lang="es-CR" sz="2200" dirty="0">
                <a:solidFill>
                  <a:schemeClr val="tx2"/>
                </a:solidFill>
                <a:latin typeface="Arial" pitchFamily="34" charset="0"/>
                <a:cs typeface="Arial" pitchFamily="34" charset="0"/>
              </a:rPr>
              <a:t>el riesgo de que una institución no pueda cumplir con la promesa de pagar la inversión</a:t>
            </a:r>
            <a:r>
              <a:rPr lang="es-CR" sz="2200" dirty="0" smtClean="0">
                <a:solidFill>
                  <a:schemeClr val="tx2"/>
                </a:solidFill>
                <a:latin typeface="Arial" pitchFamily="34" charset="0"/>
                <a:cs typeface="Arial" pitchFamily="34" charset="0"/>
              </a:rPr>
              <a:t>.</a:t>
            </a:r>
          </a:p>
          <a:p>
            <a:pPr algn="just">
              <a:spcBef>
                <a:spcPts val="0"/>
              </a:spcBef>
              <a:buFont typeface="Wingdings" pitchFamily="2" charset="2"/>
              <a:buChar char="q"/>
            </a:pPr>
            <a:endParaRPr lang="es-CR" sz="1100" dirty="0" smtClean="0">
              <a:solidFill>
                <a:schemeClr val="tx2"/>
              </a:solidFill>
              <a:latin typeface="Arial" pitchFamily="34" charset="0"/>
              <a:cs typeface="Arial" pitchFamily="34" charset="0"/>
            </a:endParaRPr>
          </a:p>
          <a:p>
            <a:pPr algn="just">
              <a:spcBef>
                <a:spcPts val="0"/>
              </a:spcBef>
              <a:buFont typeface="Wingdings" pitchFamily="2" charset="2"/>
              <a:buChar char="q"/>
            </a:pPr>
            <a:r>
              <a:rPr lang="es-CR" sz="2200" b="1" dirty="0" smtClean="0">
                <a:solidFill>
                  <a:schemeClr val="tx2"/>
                </a:solidFill>
                <a:latin typeface="Arial" pitchFamily="34" charset="0"/>
                <a:cs typeface="Arial" pitchFamily="34" charset="0"/>
              </a:rPr>
              <a:t>Riesgo de precios de mercado:  </a:t>
            </a:r>
            <a:r>
              <a:rPr lang="es-CR" sz="2200" dirty="0" smtClean="0">
                <a:solidFill>
                  <a:schemeClr val="tx2"/>
                </a:solidFill>
                <a:latin typeface="Arial" pitchFamily="34" charset="0"/>
                <a:cs typeface="Arial" pitchFamily="34" charset="0"/>
              </a:rPr>
              <a:t>Es </a:t>
            </a:r>
            <a:r>
              <a:rPr lang="es-CR" sz="2200" dirty="0">
                <a:solidFill>
                  <a:schemeClr val="tx2"/>
                </a:solidFill>
                <a:latin typeface="Arial" pitchFamily="34" charset="0"/>
                <a:cs typeface="Arial" pitchFamily="34" charset="0"/>
              </a:rPr>
              <a:t>el riesgo de que el precio de una inversión pueda subir o bajar</a:t>
            </a:r>
            <a:r>
              <a:rPr lang="es-CR" sz="2200" dirty="0" smtClean="0">
                <a:solidFill>
                  <a:schemeClr val="tx2"/>
                </a:solidFill>
                <a:latin typeface="Arial" pitchFamily="34" charset="0"/>
                <a:cs typeface="Arial" pitchFamily="34" charset="0"/>
              </a:rPr>
              <a:t>.  Por ejemplo el precio de una acción o de algún bien que compramos para revenderlo.</a:t>
            </a:r>
            <a:endParaRPr lang="es-CR" sz="2200" dirty="0">
              <a:solidFill>
                <a:schemeClr val="tx2"/>
              </a:solidFill>
              <a:latin typeface="Arial" pitchFamily="34" charset="0"/>
              <a:cs typeface="Arial" pitchFamily="34" charset="0"/>
            </a:endParaRPr>
          </a:p>
          <a:p>
            <a:pPr algn="just">
              <a:spcBef>
                <a:spcPts val="0"/>
              </a:spcBef>
              <a:buFont typeface="Wingdings" pitchFamily="2" charset="2"/>
              <a:buChar char="q"/>
            </a:pPr>
            <a:endParaRPr lang="es-CR" sz="1200" dirty="0">
              <a:solidFill>
                <a:schemeClr val="tx2"/>
              </a:solidFill>
              <a:latin typeface="Arial" pitchFamily="34" charset="0"/>
              <a:cs typeface="Arial" pitchFamily="34" charset="0"/>
            </a:endParaRPr>
          </a:p>
          <a:p>
            <a:pPr algn="just">
              <a:spcBef>
                <a:spcPts val="0"/>
              </a:spcBef>
              <a:buFont typeface="Wingdings" pitchFamily="2" charset="2"/>
              <a:buChar char="q"/>
            </a:pPr>
            <a:r>
              <a:rPr lang="es-CR" sz="2200" b="1" dirty="0" smtClean="0">
                <a:solidFill>
                  <a:schemeClr val="tx2"/>
                </a:solidFill>
                <a:latin typeface="Arial" pitchFamily="34" charset="0"/>
                <a:cs typeface="Arial" pitchFamily="34" charset="0"/>
              </a:rPr>
              <a:t>Riesgo de liquidez:  </a:t>
            </a:r>
            <a:r>
              <a:rPr lang="es-CR" sz="2200" dirty="0" smtClean="0">
                <a:solidFill>
                  <a:schemeClr val="tx2"/>
                </a:solidFill>
                <a:latin typeface="Arial" pitchFamily="34" charset="0"/>
                <a:cs typeface="Arial" pitchFamily="34" charset="0"/>
              </a:rPr>
              <a:t>Se refiere al riesgo de quedarse sin efectivo por haberlo dedicado a la inversión. Ya que existen </a:t>
            </a:r>
            <a:r>
              <a:rPr lang="es-CR" sz="2200" dirty="0">
                <a:solidFill>
                  <a:schemeClr val="tx2"/>
                </a:solidFill>
                <a:latin typeface="Arial" pitchFamily="34" charset="0"/>
                <a:cs typeface="Arial" pitchFamily="34" charset="0"/>
              </a:rPr>
              <a:t>inversiones en las que no se puede disponer del dinero hasta que pase un periodo determinado.</a:t>
            </a:r>
          </a:p>
          <a:p>
            <a:pPr algn="just">
              <a:spcBef>
                <a:spcPts val="0"/>
              </a:spcBef>
              <a:buFont typeface="Wingdings" pitchFamily="2" charset="2"/>
              <a:buChar char="q"/>
            </a:pPr>
            <a:endParaRPr lang="es-CR" sz="1200" dirty="0" smtClean="0">
              <a:solidFill>
                <a:schemeClr val="tx2"/>
              </a:solidFill>
              <a:latin typeface="Arial" pitchFamily="34" charset="0"/>
              <a:cs typeface="Arial" pitchFamily="34" charset="0"/>
            </a:endParaRPr>
          </a:p>
          <a:p>
            <a:pPr marL="0" indent="0" algn="just">
              <a:spcBef>
                <a:spcPts val="0"/>
              </a:spcBef>
              <a:buNone/>
            </a:pPr>
            <a:endParaRPr lang="es-CR" sz="2200" dirty="0">
              <a:solidFill>
                <a:schemeClr val="tx2"/>
              </a:solidFill>
              <a:latin typeface="Arial" pitchFamily="34" charset="0"/>
              <a:cs typeface="Arial" pitchFamily="34" charset="0"/>
            </a:endParaRPr>
          </a:p>
          <a:p>
            <a:pPr marL="0" indent="0" algn="just">
              <a:spcBef>
                <a:spcPts val="0"/>
              </a:spcBef>
              <a:buNone/>
            </a:pPr>
            <a:endParaRPr lang="es-CR" sz="2200" dirty="0">
              <a:solidFill>
                <a:schemeClr val="tx2"/>
              </a:solidFill>
              <a:latin typeface="Arial" pitchFamily="34" charset="0"/>
              <a:cs typeface="Arial" pitchFamily="34" charset="0"/>
            </a:endParaRPr>
          </a:p>
          <a:p>
            <a:pPr marL="0" indent="0" algn="just">
              <a:spcBef>
                <a:spcPts val="0"/>
              </a:spcBef>
              <a:buNone/>
            </a:pPr>
            <a:endParaRPr lang="es-CR" sz="2200" dirty="0" smtClean="0">
              <a:solidFill>
                <a:schemeClr val="tx2"/>
              </a:solidFill>
              <a:latin typeface="Arial" pitchFamily="34" charset="0"/>
              <a:cs typeface="Arial" pitchFamily="34" charset="0"/>
            </a:endParaRPr>
          </a:p>
        </p:txBody>
      </p:sp>
      <p:sp>
        <p:nvSpPr>
          <p:cNvPr id="11" name="1 Título"/>
          <p:cNvSpPr txBox="1">
            <a:spLocks/>
          </p:cNvSpPr>
          <p:nvPr/>
        </p:nvSpPr>
        <p:spPr>
          <a:xfrm>
            <a:off x="3059832" y="592634"/>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Riesgo</a:t>
            </a:r>
            <a:endParaRPr lang="es-CR" sz="3200" i="1" dirty="0">
              <a:solidFill>
                <a:srgbClr val="002060"/>
              </a:solidFill>
              <a:latin typeface="Arial" pitchFamily="34" charset="0"/>
              <a:cs typeface="Arial" pitchFamily="34" charset="0"/>
            </a:endParaRPr>
          </a:p>
        </p:txBody>
      </p:sp>
      <p:sp>
        <p:nvSpPr>
          <p:cNvPr id="12" name="1 Título"/>
          <p:cNvSpPr>
            <a:spLocks noGrp="1"/>
          </p:cNvSpPr>
          <p:nvPr>
            <p:ph type="title"/>
          </p:nvPr>
        </p:nvSpPr>
        <p:spPr>
          <a:xfrm>
            <a:off x="899592" y="191872"/>
            <a:ext cx="3071906" cy="778098"/>
          </a:xfrm>
        </p:spPr>
        <p:txBody>
          <a:bodyPr>
            <a:normAutofit fontScale="90000"/>
          </a:bodyPr>
          <a:lstStyle/>
          <a:p>
            <a:pPr algn="l"/>
            <a:r>
              <a:rPr lang="es-CR" dirty="0"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161572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35660" y="1772735"/>
            <a:ext cx="5112568" cy="3456384"/>
          </a:xfrm>
          <a:ln>
            <a:prstDash val="dash"/>
          </a:ln>
        </p:spPr>
        <p:style>
          <a:lnRef idx="2">
            <a:schemeClr val="accent6"/>
          </a:lnRef>
          <a:fillRef idx="1">
            <a:schemeClr val="lt1"/>
          </a:fillRef>
          <a:effectRef idx="0">
            <a:schemeClr val="accent6"/>
          </a:effectRef>
          <a:fontRef idx="minor">
            <a:schemeClr val="dk1"/>
          </a:fontRef>
        </p:style>
        <p:txBody>
          <a:bodyPr>
            <a:noAutofit/>
          </a:bodyPr>
          <a:lstStyle/>
          <a:p>
            <a:pPr algn="just">
              <a:spcBef>
                <a:spcPts val="0"/>
              </a:spcBef>
              <a:buFont typeface="Wingdings" pitchFamily="2" charset="2"/>
              <a:buChar char="q"/>
            </a:pPr>
            <a:endParaRPr lang="es-CR" sz="1200" dirty="0" smtClean="0">
              <a:solidFill>
                <a:schemeClr val="tx2"/>
              </a:solidFill>
              <a:latin typeface="Arial" pitchFamily="34" charset="0"/>
              <a:cs typeface="Arial" pitchFamily="34" charset="0"/>
            </a:endParaRPr>
          </a:p>
          <a:p>
            <a:pPr algn="just">
              <a:spcBef>
                <a:spcPts val="0"/>
              </a:spcBef>
              <a:buFont typeface="Wingdings" pitchFamily="2" charset="2"/>
              <a:buChar char="q"/>
            </a:pPr>
            <a:r>
              <a:rPr lang="es-CR" sz="2200" b="1" dirty="0" smtClean="0">
                <a:solidFill>
                  <a:schemeClr val="tx2"/>
                </a:solidFill>
                <a:latin typeface="Arial" pitchFamily="34" charset="0"/>
                <a:cs typeface="Arial" pitchFamily="34" charset="0"/>
              </a:rPr>
              <a:t>Riesgo de inflación</a:t>
            </a:r>
            <a:r>
              <a:rPr lang="es-CR" sz="2200" dirty="0" smtClean="0">
                <a:solidFill>
                  <a:schemeClr val="tx2"/>
                </a:solidFill>
                <a:latin typeface="Arial" pitchFamily="34" charset="0"/>
                <a:cs typeface="Arial" pitchFamily="34" charset="0"/>
              </a:rPr>
              <a:t>:  Es </a:t>
            </a:r>
            <a:r>
              <a:rPr lang="es-CR" sz="2200" dirty="0">
                <a:solidFill>
                  <a:schemeClr val="tx2"/>
                </a:solidFill>
                <a:latin typeface="Arial" pitchFamily="34" charset="0"/>
                <a:cs typeface="Arial" pitchFamily="34" charset="0"/>
              </a:rPr>
              <a:t>el riesgo de que, si los precios suben, el rendimiento esperado y la inversión inicial van a tener menos valor.</a:t>
            </a:r>
          </a:p>
          <a:p>
            <a:pPr algn="just">
              <a:spcBef>
                <a:spcPts val="0"/>
              </a:spcBef>
              <a:buFont typeface="Wingdings" pitchFamily="2" charset="2"/>
              <a:buChar char="q"/>
            </a:pPr>
            <a:endParaRPr lang="es-CR" sz="1050" dirty="0" smtClean="0">
              <a:solidFill>
                <a:schemeClr val="tx2"/>
              </a:solidFill>
              <a:latin typeface="Arial" pitchFamily="34" charset="0"/>
              <a:cs typeface="Arial" pitchFamily="34" charset="0"/>
            </a:endParaRPr>
          </a:p>
          <a:p>
            <a:pPr algn="just">
              <a:spcBef>
                <a:spcPts val="0"/>
              </a:spcBef>
              <a:buFont typeface="Wingdings" pitchFamily="2" charset="2"/>
              <a:buChar char="q"/>
            </a:pPr>
            <a:r>
              <a:rPr lang="es-CR" sz="2200" b="1" dirty="0" smtClean="0">
                <a:solidFill>
                  <a:schemeClr val="tx2"/>
                </a:solidFill>
                <a:latin typeface="Arial" pitchFamily="34" charset="0"/>
                <a:cs typeface="Arial" pitchFamily="34" charset="0"/>
              </a:rPr>
              <a:t>Riesgo de fraude</a:t>
            </a:r>
            <a:r>
              <a:rPr lang="es-CR" sz="2200" dirty="0" smtClean="0">
                <a:solidFill>
                  <a:schemeClr val="tx2"/>
                </a:solidFill>
                <a:latin typeface="Arial" pitchFamily="34" charset="0"/>
                <a:cs typeface="Arial" pitchFamily="34" charset="0"/>
              </a:rPr>
              <a:t>:  Algunas </a:t>
            </a:r>
            <a:r>
              <a:rPr lang="es-CR" sz="2200" dirty="0">
                <a:solidFill>
                  <a:schemeClr val="tx2"/>
                </a:solidFill>
                <a:latin typeface="Arial" pitchFamily="34" charset="0"/>
                <a:cs typeface="Arial" pitchFamily="34" charset="0"/>
              </a:rPr>
              <a:t>inversiones pueden ser engañosas, por lo que es importante verificar si están debidamente respaldadas.</a:t>
            </a:r>
          </a:p>
          <a:p>
            <a:pPr marL="0" indent="0" algn="just">
              <a:spcBef>
                <a:spcPts val="0"/>
              </a:spcBef>
              <a:buNone/>
            </a:pPr>
            <a:endParaRPr lang="es-CR" sz="2200" dirty="0">
              <a:solidFill>
                <a:schemeClr val="tx2"/>
              </a:solidFill>
              <a:latin typeface="Arial" pitchFamily="34" charset="0"/>
              <a:cs typeface="Arial" pitchFamily="34" charset="0"/>
            </a:endParaRPr>
          </a:p>
          <a:p>
            <a:pPr marL="0" indent="0" algn="just">
              <a:spcBef>
                <a:spcPts val="0"/>
              </a:spcBef>
              <a:buNone/>
            </a:pPr>
            <a:endParaRPr lang="es-CR" sz="2200" dirty="0">
              <a:solidFill>
                <a:schemeClr val="tx2"/>
              </a:solidFill>
              <a:latin typeface="Arial" pitchFamily="34" charset="0"/>
              <a:cs typeface="Arial" pitchFamily="34" charset="0"/>
            </a:endParaRPr>
          </a:p>
          <a:p>
            <a:pPr marL="0" indent="0" algn="just">
              <a:spcBef>
                <a:spcPts val="0"/>
              </a:spcBef>
              <a:buNone/>
            </a:pPr>
            <a:endParaRPr lang="es-CR" sz="2200" dirty="0" smtClean="0">
              <a:solidFill>
                <a:schemeClr val="tx2"/>
              </a:solidFill>
              <a:latin typeface="Arial" pitchFamily="34" charset="0"/>
              <a:cs typeface="Arial" pitchFamily="34" charset="0"/>
            </a:endParaRPr>
          </a:p>
        </p:txBody>
      </p:sp>
      <p:sp>
        <p:nvSpPr>
          <p:cNvPr id="11" name="1 Título"/>
          <p:cNvSpPr txBox="1">
            <a:spLocks/>
          </p:cNvSpPr>
          <p:nvPr/>
        </p:nvSpPr>
        <p:spPr>
          <a:xfrm>
            <a:off x="2555776" y="592634"/>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Riesgo</a:t>
            </a:r>
            <a:endParaRPr lang="es-CR" sz="3200" i="1" dirty="0">
              <a:solidFill>
                <a:srgbClr val="002060"/>
              </a:solidFill>
              <a:latin typeface="Arial" pitchFamily="34" charset="0"/>
              <a:cs typeface="Arial" pitchFamily="34" charset="0"/>
            </a:endParaRPr>
          </a:p>
        </p:txBody>
      </p:sp>
      <p:sp>
        <p:nvSpPr>
          <p:cNvPr id="12" name="1 Título"/>
          <p:cNvSpPr>
            <a:spLocks noGrp="1"/>
          </p:cNvSpPr>
          <p:nvPr>
            <p:ph type="title"/>
          </p:nvPr>
        </p:nvSpPr>
        <p:spPr>
          <a:xfrm>
            <a:off x="899592" y="191872"/>
            <a:ext cx="3071906" cy="778098"/>
          </a:xfrm>
        </p:spPr>
        <p:txBody>
          <a:bodyPr>
            <a:normAutofit fontScale="90000"/>
          </a:bodyPr>
          <a:lstStyle/>
          <a:p>
            <a:pPr algn="l"/>
            <a:r>
              <a:rPr lang="es-CR" dirty="0"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97"/>
          <a:stretch/>
        </p:blipFill>
        <p:spPr bwMode="auto">
          <a:xfrm>
            <a:off x="6192244" y="2852936"/>
            <a:ext cx="2124172" cy="129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179764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50394" y="1628800"/>
            <a:ext cx="6973934" cy="4176464"/>
          </a:xfrm>
          <a:ln>
            <a:prstDash val="dash"/>
          </a:ln>
        </p:spPr>
        <p:style>
          <a:lnRef idx="2">
            <a:schemeClr val="accent6"/>
          </a:lnRef>
          <a:fillRef idx="1">
            <a:schemeClr val="lt1"/>
          </a:fillRef>
          <a:effectRef idx="0">
            <a:schemeClr val="accent6"/>
          </a:effectRef>
          <a:fontRef idx="minor">
            <a:schemeClr val="dk1"/>
          </a:fontRef>
        </p:style>
        <p:txBody>
          <a:bodyPr>
            <a:noAutofit/>
          </a:bodyPr>
          <a:lstStyle/>
          <a:p>
            <a:pPr algn="just">
              <a:buFont typeface="Wingdings" pitchFamily="2" charset="2"/>
              <a:buChar char="q"/>
            </a:pPr>
            <a:r>
              <a:rPr lang="es-CR" sz="2200" b="1" dirty="0" smtClean="0">
                <a:solidFill>
                  <a:schemeClr val="tx2"/>
                </a:solidFill>
                <a:latin typeface="Arial" pitchFamily="34" charset="0"/>
                <a:cs typeface="Arial" pitchFamily="34" charset="0"/>
              </a:rPr>
              <a:t>Monto</a:t>
            </a:r>
            <a:r>
              <a:rPr lang="es-CR" sz="2200" dirty="0" smtClean="0">
                <a:solidFill>
                  <a:schemeClr val="tx2"/>
                </a:solidFill>
                <a:latin typeface="Arial" pitchFamily="34" charset="0"/>
                <a:cs typeface="Arial" pitchFamily="34" charset="0"/>
              </a:rPr>
              <a:t>: Cantidad de dinero que se va a invertir.  Algunos instrumentos financieros exigen un monto mínimo a invertir</a:t>
            </a:r>
          </a:p>
          <a:p>
            <a:pPr algn="just">
              <a:buFont typeface="Wingdings" pitchFamily="2" charset="2"/>
              <a:buChar char="q"/>
            </a:pPr>
            <a:endParaRPr lang="es-CR" sz="1050" dirty="0" smtClean="0">
              <a:solidFill>
                <a:schemeClr val="tx2"/>
              </a:solidFill>
              <a:latin typeface="Arial" pitchFamily="34" charset="0"/>
              <a:cs typeface="Arial" pitchFamily="34" charset="0"/>
            </a:endParaRPr>
          </a:p>
          <a:p>
            <a:pPr algn="just">
              <a:buFont typeface="Wingdings" pitchFamily="2" charset="2"/>
              <a:buChar char="q"/>
            </a:pPr>
            <a:r>
              <a:rPr lang="es-CR" sz="2200" b="1" dirty="0" smtClean="0">
                <a:solidFill>
                  <a:schemeClr val="tx2"/>
                </a:solidFill>
                <a:latin typeface="Arial" pitchFamily="34" charset="0"/>
                <a:cs typeface="Arial" pitchFamily="34" charset="0"/>
              </a:rPr>
              <a:t>Horizonte o plazo:  </a:t>
            </a:r>
            <a:r>
              <a:rPr lang="es-CR" sz="2200" dirty="0" smtClean="0">
                <a:solidFill>
                  <a:schemeClr val="tx2"/>
                </a:solidFill>
                <a:latin typeface="Arial" pitchFamily="34" charset="0"/>
                <a:cs typeface="Arial" pitchFamily="34" charset="0"/>
              </a:rPr>
              <a:t>Tiempo </a:t>
            </a:r>
            <a:r>
              <a:rPr lang="es-CR" sz="2200" dirty="0">
                <a:solidFill>
                  <a:schemeClr val="tx2"/>
                </a:solidFill>
                <a:latin typeface="Arial" pitchFamily="34" charset="0"/>
                <a:cs typeface="Arial" pitchFamily="34" charset="0"/>
              </a:rPr>
              <a:t>en que permanecerán los recursos invertidos sin poder disponer de ellos. </a:t>
            </a:r>
          </a:p>
          <a:p>
            <a:pPr lvl="1" algn="just">
              <a:buFont typeface="Wingdings" pitchFamily="2" charset="2"/>
              <a:buChar char="§"/>
            </a:pPr>
            <a:r>
              <a:rPr lang="es-CR" sz="2000" b="1" i="1" dirty="0" smtClean="0">
                <a:solidFill>
                  <a:schemeClr val="tx2"/>
                </a:solidFill>
                <a:latin typeface="Arial" pitchFamily="34" charset="0"/>
                <a:cs typeface="Arial" pitchFamily="34" charset="0"/>
              </a:rPr>
              <a:t>A </a:t>
            </a:r>
            <a:r>
              <a:rPr lang="es-CR" sz="2000" b="1" i="1" dirty="0">
                <a:solidFill>
                  <a:schemeClr val="tx2"/>
                </a:solidFill>
                <a:latin typeface="Arial" pitchFamily="34" charset="0"/>
                <a:cs typeface="Arial" pitchFamily="34" charset="0"/>
              </a:rPr>
              <a:t>mayor plazo </a:t>
            </a:r>
            <a:r>
              <a:rPr lang="es-CR" sz="2000" b="1" i="1" dirty="0">
                <a:solidFill>
                  <a:schemeClr val="tx2"/>
                </a:solidFill>
                <a:latin typeface="Arial" pitchFamily="34" charset="0"/>
                <a:cs typeface="Arial" pitchFamily="34" charset="0"/>
                <a:sym typeface="Wingdings" pitchFamily="2" charset="2"/>
              </a:rPr>
              <a:t> mayor rendimiento.</a:t>
            </a:r>
            <a:r>
              <a:rPr lang="es-CR" sz="2000" b="1" i="1" dirty="0">
                <a:solidFill>
                  <a:schemeClr val="tx2"/>
                </a:solidFill>
                <a:latin typeface="Arial" pitchFamily="34" charset="0"/>
                <a:cs typeface="Arial" pitchFamily="34" charset="0"/>
              </a:rPr>
              <a:t> </a:t>
            </a:r>
          </a:p>
          <a:p>
            <a:pPr algn="just">
              <a:buFont typeface="Wingdings" pitchFamily="2" charset="2"/>
              <a:buChar char="q"/>
            </a:pPr>
            <a:endParaRPr lang="es-CR" sz="1050" dirty="0" smtClean="0">
              <a:solidFill>
                <a:schemeClr val="tx2"/>
              </a:solidFill>
              <a:latin typeface="Arial" pitchFamily="34" charset="0"/>
              <a:cs typeface="Arial" pitchFamily="34" charset="0"/>
            </a:endParaRPr>
          </a:p>
          <a:p>
            <a:pPr algn="just">
              <a:buFont typeface="Wingdings" pitchFamily="2" charset="2"/>
              <a:buChar char="q"/>
            </a:pPr>
            <a:r>
              <a:rPr lang="es-CR" sz="2200" b="1" dirty="0" smtClean="0">
                <a:solidFill>
                  <a:schemeClr val="tx2"/>
                </a:solidFill>
                <a:latin typeface="Arial" pitchFamily="34" charset="0"/>
                <a:cs typeface="Arial" pitchFamily="34" charset="0"/>
              </a:rPr>
              <a:t>Liquidez: </a:t>
            </a:r>
            <a:r>
              <a:rPr lang="es-CR" sz="2200" dirty="0" smtClean="0">
                <a:solidFill>
                  <a:schemeClr val="tx2"/>
                </a:solidFill>
                <a:latin typeface="Arial" pitchFamily="34" charset="0"/>
                <a:cs typeface="Arial" pitchFamily="34" charset="0"/>
              </a:rPr>
              <a:t>Es </a:t>
            </a:r>
            <a:r>
              <a:rPr lang="es-CR" sz="2200" dirty="0">
                <a:solidFill>
                  <a:schemeClr val="tx2"/>
                </a:solidFill>
                <a:latin typeface="Arial" pitchFamily="34" charset="0"/>
                <a:cs typeface="Arial" pitchFamily="34" charset="0"/>
              </a:rPr>
              <a:t>la capacidad en convertir un instrumento financiero en dinero en efectivo.</a:t>
            </a:r>
          </a:p>
          <a:p>
            <a:pPr lvl="1" algn="just">
              <a:buFont typeface="Wingdings" pitchFamily="2" charset="2"/>
              <a:buChar char="§"/>
            </a:pPr>
            <a:r>
              <a:rPr lang="es-CR" sz="2000" b="1" i="1" dirty="0" smtClean="0">
                <a:solidFill>
                  <a:schemeClr val="tx2"/>
                </a:solidFill>
                <a:latin typeface="Arial" pitchFamily="34" charset="0"/>
                <a:cs typeface="Arial" pitchFamily="34" charset="0"/>
              </a:rPr>
              <a:t>Entre </a:t>
            </a:r>
            <a:r>
              <a:rPr lang="es-CR" sz="2000" b="1" i="1" dirty="0">
                <a:solidFill>
                  <a:schemeClr val="tx2"/>
                </a:solidFill>
                <a:latin typeface="Arial" pitchFamily="34" charset="0"/>
                <a:cs typeface="Arial" pitchFamily="34" charset="0"/>
              </a:rPr>
              <a:t>más líquido </a:t>
            </a:r>
            <a:r>
              <a:rPr lang="es-CR" sz="2000" b="1" i="1" dirty="0">
                <a:solidFill>
                  <a:schemeClr val="tx2"/>
                </a:solidFill>
                <a:latin typeface="Arial" pitchFamily="34" charset="0"/>
                <a:cs typeface="Arial" pitchFamily="34" charset="0"/>
                <a:sym typeface="Wingdings" pitchFamily="2" charset="2"/>
              </a:rPr>
              <a:t> más fácil de vender</a:t>
            </a:r>
          </a:p>
          <a:p>
            <a:pPr lvl="1" algn="just">
              <a:buFont typeface="Wingdings" pitchFamily="2" charset="2"/>
              <a:buChar char="§"/>
            </a:pPr>
            <a:r>
              <a:rPr lang="es-CR" sz="2000" b="1" i="1" dirty="0">
                <a:solidFill>
                  <a:schemeClr val="tx2"/>
                </a:solidFill>
                <a:latin typeface="Arial" pitchFamily="34" charset="0"/>
                <a:cs typeface="Arial" pitchFamily="34" charset="0"/>
                <a:sym typeface="Wingdings" pitchFamily="2" charset="2"/>
              </a:rPr>
              <a:t>Entre más líquido  menor rendimiento</a:t>
            </a:r>
            <a:endParaRPr lang="es-CR" sz="2000" b="1" i="1" dirty="0">
              <a:solidFill>
                <a:schemeClr val="tx2"/>
              </a:solidFill>
              <a:latin typeface="Arial" pitchFamily="34" charset="0"/>
              <a:cs typeface="Arial" pitchFamily="34" charset="0"/>
            </a:endParaRPr>
          </a:p>
          <a:p>
            <a:pPr algn="just">
              <a:buFont typeface="Wingdings" pitchFamily="2" charset="2"/>
              <a:buChar char="q"/>
            </a:pPr>
            <a:endParaRPr lang="es-CR" sz="2200" dirty="0">
              <a:solidFill>
                <a:schemeClr val="tx2"/>
              </a:solidFill>
              <a:latin typeface="Arial" pitchFamily="34" charset="0"/>
              <a:cs typeface="Arial"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829" y="2924944"/>
            <a:ext cx="1384911" cy="164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2555776" y="808658"/>
            <a:ext cx="6120680"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Otros conceptos importantes</a:t>
            </a:r>
            <a:endParaRPr lang="es-CR" sz="3200" i="1" dirty="0">
              <a:solidFill>
                <a:srgbClr val="002060"/>
              </a:solidFill>
              <a:latin typeface="Arial" pitchFamily="34" charset="0"/>
              <a:cs typeface="Arial" pitchFamily="34" charset="0"/>
            </a:endParaRPr>
          </a:p>
        </p:txBody>
      </p:sp>
      <p:sp>
        <p:nvSpPr>
          <p:cNvPr id="12" name="1 Título"/>
          <p:cNvSpPr>
            <a:spLocks noGrp="1"/>
          </p:cNvSpPr>
          <p:nvPr>
            <p:ph type="title"/>
          </p:nvPr>
        </p:nvSpPr>
        <p:spPr>
          <a:xfrm>
            <a:off x="899592" y="191872"/>
            <a:ext cx="3071906" cy="778098"/>
          </a:xfrm>
        </p:spPr>
        <p:txBody>
          <a:bodyPr>
            <a:normAutofit fontScale="90000"/>
          </a:bodyPr>
          <a:lstStyle/>
          <a:p>
            <a:pPr algn="l"/>
            <a:r>
              <a:rPr lang="es-CR" dirty="0"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5578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74638"/>
            <a:ext cx="8229600" cy="562074"/>
          </a:xfrm>
        </p:spPr>
        <p:txBody>
          <a:bodyPr>
            <a:normAutofit fontScale="90000"/>
          </a:bodyPr>
          <a:lstStyle/>
          <a:p>
            <a:r>
              <a:rPr lang="es-CR" dirty="0" smtClean="0">
                <a:solidFill>
                  <a:srgbClr val="CC0000"/>
                </a:solidFill>
                <a:latin typeface="Arial Rounded MT Bold" pitchFamily="34" charset="0"/>
                <a:cs typeface="Arial" pitchFamily="34" charset="0"/>
              </a:rPr>
              <a:t>Propuesta de quince semanas</a:t>
            </a:r>
            <a:endParaRPr lang="es-CR" dirty="0">
              <a:solidFill>
                <a:srgbClr val="CC0000"/>
              </a:solidFill>
              <a:latin typeface="Arial Rounded MT Bold" pitchFamily="34" charset="0"/>
              <a:cs typeface="Arial" pitchFamily="34" charset="0"/>
            </a:endParaRPr>
          </a:p>
        </p:txBody>
      </p:sp>
      <p:pic>
        <p:nvPicPr>
          <p:cNvPr id="6"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6 Tabla"/>
          <p:cNvGraphicFramePr>
            <a:graphicFrameLocks noGrp="1"/>
          </p:cNvGraphicFramePr>
          <p:nvPr>
            <p:extLst>
              <p:ext uri="{D42A27DB-BD31-4B8C-83A1-F6EECF244321}">
                <p14:modId xmlns:p14="http://schemas.microsoft.com/office/powerpoint/2010/main" val="3438488403"/>
              </p:ext>
            </p:extLst>
          </p:nvPr>
        </p:nvGraphicFramePr>
        <p:xfrm>
          <a:off x="755576" y="1166813"/>
          <a:ext cx="7593251" cy="4600082"/>
        </p:xfrm>
        <a:graphic>
          <a:graphicData uri="http://schemas.openxmlformats.org/drawingml/2006/table">
            <a:tbl>
              <a:tblPr>
                <a:effectLst>
                  <a:outerShdw blurRad="63500" sx="102000" sy="102000" algn="ctr" rotWithShape="0">
                    <a:prstClr val="black">
                      <a:alpha val="40000"/>
                    </a:prstClr>
                  </a:outerShdw>
                </a:effectLst>
                <a:tableStyleId>{69C7853C-536D-4A76-A0AE-DD22124D55A5}</a:tableStyleId>
              </a:tblPr>
              <a:tblGrid>
                <a:gridCol w="1423955"/>
                <a:gridCol w="3393018"/>
                <a:gridCol w="895000"/>
                <a:gridCol w="1881278"/>
              </a:tblGrid>
              <a:tr h="533995">
                <a:tc>
                  <a:txBody>
                    <a:bodyPr/>
                    <a:lstStyle/>
                    <a:p>
                      <a:pPr algn="ctr" fontAlgn="ctr"/>
                      <a:r>
                        <a:rPr lang="es-CR" sz="2000" b="1" u="none" strike="noStrike" dirty="0">
                          <a:solidFill>
                            <a:schemeClr val="bg1"/>
                          </a:solidFill>
                          <a:effectLst/>
                        </a:rPr>
                        <a:t>Unidad</a:t>
                      </a:r>
                      <a:endParaRPr lang="es-CR" sz="2000" b="1" i="0" u="none" strike="noStrike" dirty="0">
                        <a:solidFill>
                          <a:schemeClr val="bg1"/>
                        </a:solidFill>
                        <a:effectLst/>
                        <a:latin typeface="Calibri"/>
                      </a:endParaRPr>
                    </a:p>
                  </a:txBody>
                  <a:tcPr marL="6175" marR="6175" marT="6175" marB="0" anchor="ctr">
                    <a:solidFill>
                      <a:schemeClr val="accent3">
                        <a:lumMod val="50000"/>
                      </a:schemeClr>
                    </a:solidFill>
                  </a:tcPr>
                </a:tc>
                <a:tc>
                  <a:txBody>
                    <a:bodyPr/>
                    <a:lstStyle/>
                    <a:p>
                      <a:pPr algn="ctr" fontAlgn="ctr"/>
                      <a:r>
                        <a:rPr lang="es-CR" sz="2000" b="1" u="none" strike="noStrike" dirty="0">
                          <a:solidFill>
                            <a:schemeClr val="bg1"/>
                          </a:solidFill>
                          <a:effectLst/>
                        </a:rPr>
                        <a:t>Sesión</a:t>
                      </a:r>
                      <a:endParaRPr lang="es-CR" sz="2000" b="1" i="0" u="none" strike="noStrike" dirty="0">
                        <a:solidFill>
                          <a:schemeClr val="bg1"/>
                        </a:solidFill>
                        <a:effectLst/>
                        <a:latin typeface="Calibri"/>
                      </a:endParaRPr>
                    </a:p>
                  </a:txBody>
                  <a:tcPr marL="6175" marR="6175" marT="6175" marB="0" anchor="ctr">
                    <a:solidFill>
                      <a:schemeClr val="accent3">
                        <a:lumMod val="50000"/>
                      </a:schemeClr>
                    </a:solidFill>
                  </a:tcPr>
                </a:tc>
                <a:tc>
                  <a:txBody>
                    <a:bodyPr/>
                    <a:lstStyle/>
                    <a:p>
                      <a:pPr algn="ctr" fontAlgn="ctr"/>
                      <a:r>
                        <a:rPr lang="es-CR" sz="2000" b="1" u="none" strike="noStrike" dirty="0">
                          <a:solidFill>
                            <a:schemeClr val="bg1"/>
                          </a:solidFill>
                          <a:effectLst/>
                        </a:rPr>
                        <a:t>Semana</a:t>
                      </a:r>
                      <a:endParaRPr lang="es-CR" sz="2000" b="1" i="0" u="none" strike="noStrike" dirty="0">
                        <a:solidFill>
                          <a:schemeClr val="bg1"/>
                        </a:solidFill>
                        <a:effectLst/>
                        <a:latin typeface="Calibri"/>
                      </a:endParaRPr>
                    </a:p>
                  </a:txBody>
                  <a:tcPr marL="6175" marR="6175" marT="6175" marB="0" anchor="ctr">
                    <a:solidFill>
                      <a:schemeClr val="accent3">
                        <a:lumMod val="50000"/>
                      </a:schemeClr>
                    </a:solidFill>
                  </a:tcPr>
                </a:tc>
                <a:tc>
                  <a:txBody>
                    <a:bodyPr/>
                    <a:lstStyle/>
                    <a:p>
                      <a:pPr algn="ctr" fontAlgn="ctr"/>
                      <a:r>
                        <a:rPr lang="es-CR" sz="2000" b="1" u="none" strike="noStrike" dirty="0">
                          <a:solidFill>
                            <a:schemeClr val="bg1"/>
                          </a:solidFill>
                          <a:effectLst/>
                        </a:rPr>
                        <a:t>Páginas</a:t>
                      </a:r>
                      <a:endParaRPr lang="es-CR" sz="2000" b="1" i="0" u="none" strike="noStrike" dirty="0">
                        <a:solidFill>
                          <a:schemeClr val="bg1"/>
                        </a:solidFill>
                        <a:effectLst/>
                        <a:latin typeface="Calibri"/>
                      </a:endParaRPr>
                    </a:p>
                  </a:txBody>
                  <a:tcPr marL="6175" marR="6175" marT="6175" marB="0" anchor="ctr">
                    <a:solidFill>
                      <a:schemeClr val="accent3">
                        <a:lumMod val="50000"/>
                      </a:schemeClr>
                    </a:solidFill>
                  </a:tcPr>
                </a:tc>
              </a:tr>
              <a:tr h="735934">
                <a:tc rowSpan="4">
                  <a:txBody>
                    <a:bodyPr/>
                    <a:lstStyle/>
                    <a:p>
                      <a:pPr algn="ctr" fontAlgn="ctr"/>
                      <a:r>
                        <a:rPr lang="es-CR" sz="2000" u="none" strike="noStrike" dirty="0">
                          <a:effectLst/>
                        </a:rPr>
                        <a:t>Crédito</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Conceptos claves</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8</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109 a 110  y </a:t>
                      </a:r>
                      <a:endParaRPr lang="es-CR" sz="2000" u="none" strike="noStrike" dirty="0" smtClean="0">
                        <a:effectLst/>
                      </a:endParaRPr>
                    </a:p>
                    <a:p>
                      <a:pPr algn="ctr" fontAlgn="ctr"/>
                      <a:r>
                        <a:rPr lang="es-CR" sz="2000" u="none" strike="noStrike" dirty="0" smtClean="0">
                          <a:effectLst/>
                        </a:rPr>
                        <a:t>124 </a:t>
                      </a:r>
                      <a:r>
                        <a:rPr lang="es-CR" sz="2000" u="none" strike="noStrike" dirty="0">
                          <a:effectLst/>
                        </a:rPr>
                        <a:t>a </a:t>
                      </a:r>
                      <a:r>
                        <a:rPr lang="es-CR" sz="2000" u="none" strike="noStrike" dirty="0" smtClean="0">
                          <a:effectLst/>
                        </a:rPr>
                        <a:t>125</a:t>
                      </a:r>
                      <a:endParaRPr lang="es-CR" sz="2000" b="0" i="0" u="none" strike="noStrike" dirty="0">
                        <a:solidFill>
                          <a:srgbClr val="000000"/>
                        </a:solidFill>
                        <a:effectLst/>
                        <a:latin typeface="Calibri"/>
                      </a:endParaRPr>
                    </a:p>
                  </a:txBody>
                  <a:tcPr marL="6175" marR="6175" marT="6175" marB="0" anchor="ctr"/>
                </a:tc>
              </a:tr>
              <a:tr h="371657">
                <a:tc vMerge="1">
                  <a:txBody>
                    <a:bodyPr/>
                    <a:lstStyle/>
                    <a:p>
                      <a:endParaRPr lang="es-CR"/>
                    </a:p>
                  </a:txBody>
                  <a:tcPr/>
                </a:tc>
                <a:tc>
                  <a:txBody>
                    <a:bodyPr/>
                    <a:lstStyle/>
                    <a:p>
                      <a:pPr algn="ctr" fontAlgn="ctr"/>
                      <a:r>
                        <a:rPr lang="es-CR" sz="2000" u="none" strike="noStrike" dirty="0">
                          <a:effectLst/>
                        </a:rPr>
                        <a:t>Usos del crédito</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9</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111-116</a:t>
                      </a:r>
                      <a:endParaRPr lang="es-CR" sz="2000" b="0" i="0" u="none" strike="noStrike" dirty="0">
                        <a:solidFill>
                          <a:srgbClr val="000000"/>
                        </a:solidFill>
                        <a:effectLst/>
                        <a:latin typeface="Calibri"/>
                      </a:endParaRPr>
                    </a:p>
                  </a:txBody>
                  <a:tcPr marL="6175" marR="6175" marT="6175" marB="0" anchor="ctr"/>
                </a:tc>
              </a:tr>
              <a:tr h="371657">
                <a:tc vMerge="1">
                  <a:txBody>
                    <a:bodyPr/>
                    <a:lstStyle/>
                    <a:p>
                      <a:endParaRPr lang="es-CR"/>
                    </a:p>
                  </a:txBody>
                  <a:tcPr/>
                </a:tc>
                <a:tc>
                  <a:txBody>
                    <a:bodyPr/>
                    <a:lstStyle/>
                    <a:p>
                      <a:pPr algn="ctr" fontAlgn="ctr"/>
                      <a:r>
                        <a:rPr lang="es-CR" sz="2000" u="none" strike="noStrike" dirty="0">
                          <a:effectLst/>
                        </a:rPr>
                        <a:t>Funcionamiento de las tarjetas</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10</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117-120</a:t>
                      </a:r>
                      <a:endParaRPr lang="es-CR" sz="2000" b="0" i="0" u="none" strike="noStrike" dirty="0">
                        <a:solidFill>
                          <a:srgbClr val="000000"/>
                        </a:solidFill>
                        <a:effectLst/>
                        <a:latin typeface="Calibri"/>
                      </a:endParaRPr>
                    </a:p>
                  </a:txBody>
                  <a:tcPr marL="6175" marR="6175" marT="6175" marB="0" anchor="ctr"/>
                </a:tc>
              </a:tr>
              <a:tr h="371657">
                <a:tc vMerge="1">
                  <a:txBody>
                    <a:bodyPr/>
                    <a:lstStyle/>
                    <a:p>
                      <a:endParaRPr lang="es-CR"/>
                    </a:p>
                  </a:txBody>
                  <a:tcPr/>
                </a:tc>
                <a:tc>
                  <a:txBody>
                    <a:bodyPr/>
                    <a:lstStyle/>
                    <a:p>
                      <a:pPr algn="ctr" fontAlgn="ctr"/>
                      <a:r>
                        <a:rPr lang="es-CR" sz="2000" u="none" strike="noStrike" dirty="0">
                          <a:effectLst/>
                        </a:rPr>
                        <a:t>Buen uso, ventajas y desventajas</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11</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121-124</a:t>
                      </a:r>
                      <a:endParaRPr lang="es-CR" sz="2000" b="0" i="0" u="none" strike="noStrike" dirty="0">
                        <a:solidFill>
                          <a:srgbClr val="000000"/>
                        </a:solidFill>
                        <a:effectLst/>
                        <a:latin typeface="Calibri"/>
                      </a:endParaRPr>
                    </a:p>
                  </a:txBody>
                  <a:tcPr marL="6175" marR="6175" marT="6175" marB="0" anchor="ctr"/>
                </a:tc>
              </a:tr>
              <a:tr h="735934">
                <a:tc rowSpan="3">
                  <a:txBody>
                    <a:bodyPr/>
                    <a:lstStyle/>
                    <a:p>
                      <a:pPr algn="ctr" fontAlgn="ctr"/>
                      <a:r>
                        <a:rPr lang="es-CR" sz="2000" u="none" strike="noStrike" dirty="0">
                          <a:effectLst/>
                        </a:rPr>
                        <a:t>Inversión</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Concepto de inversión e inversionista</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12</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143-145</a:t>
                      </a:r>
                      <a:endParaRPr lang="es-CR" sz="2000" b="0" i="0" u="none" strike="noStrike" dirty="0">
                        <a:solidFill>
                          <a:srgbClr val="000000"/>
                        </a:solidFill>
                        <a:effectLst/>
                        <a:latin typeface="Calibri"/>
                      </a:endParaRPr>
                    </a:p>
                  </a:txBody>
                  <a:tcPr marL="6175" marR="6175" marT="6175" marB="0" anchor="ctr"/>
                </a:tc>
              </a:tr>
              <a:tr h="371657">
                <a:tc vMerge="1">
                  <a:txBody>
                    <a:bodyPr/>
                    <a:lstStyle/>
                    <a:p>
                      <a:endParaRPr lang="es-CR"/>
                    </a:p>
                  </a:txBody>
                  <a:tcPr/>
                </a:tc>
                <a:tc>
                  <a:txBody>
                    <a:bodyPr/>
                    <a:lstStyle/>
                    <a:p>
                      <a:pPr algn="ctr" fontAlgn="ctr"/>
                      <a:r>
                        <a:rPr lang="es-CR" sz="2000" u="none" strike="noStrike" dirty="0">
                          <a:effectLst/>
                        </a:rPr>
                        <a:t>Pasos </a:t>
                      </a:r>
                      <a:r>
                        <a:rPr lang="es-CR" sz="2000" u="none" strike="noStrike" dirty="0" smtClean="0">
                          <a:effectLst/>
                        </a:rPr>
                        <a:t>y criterios</a:t>
                      </a:r>
                      <a:r>
                        <a:rPr lang="es-CR" sz="2000" u="none" strike="noStrike" baseline="0" dirty="0" smtClean="0">
                          <a:effectLst/>
                        </a:rPr>
                        <a:t> </a:t>
                      </a:r>
                      <a:r>
                        <a:rPr lang="es-CR" sz="2000" u="none" strike="noStrike" dirty="0" smtClean="0">
                          <a:effectLst/>
                        </a:rPr>
                        <a:t>para invertir</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13</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145-149</a:t>
                      </a:r>
                      <a:endParaRPr lang="es-CR" sz="2000" b="0" i="0" u="none" strike="noStrike" dirty="0">
                        <a:solidFill>
                          <a:srgbClr val="000000"/>
                        </a:solidFill>
                        <a:effectLst/>
                        <a:latin typeface="Calibri"/>
                      </a:endParaRPr>
                    </a:p>
                  </a:txBody>
                  <a:tcPr marL="6175" marR="6175" marT="6175" marB="0" anchor="ctr"/>
                </a:tc>
              </a:tr>
              <a:tr h="371657">
                <a:tc vMerge="1">
                  <a:txBody>
                    <a:bodyPr/>
                    <a:lstStyle/>
                    <a:p>
                      <a:endParaRPr lang="es-CR"/>
                    </a:p>
                  </a:txBody>
                  <a:tcPr/>
                </a:tc>
                <a:tc>
                  <a:txBody>
                    <a:bodyPr/>
                    <a:lstStyle/>
                    <a:p>
                      <a:pPr algn="ctr" fontAlgn="ctr"/>
                      <a:r>
                        <a:rPr lang="es-CR" sz="2000" u="none" strike="noStrike" dirty="0">
                          <a:effectLst/>
                        </a:rPr>
                        <a:t>Tipos de inversión</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14</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151-153</a:t>
                      </a:r>
                      <a:endParaRPr lang="es-CR" sz="2000" b="0" i="0" u="none" strike="noStrike" dirty="0">
                        <a:solidFill>
                          <a:srgbClr val="000000"/>
                        </a:solidFill>
                        <a:effectLst/>
                        <a:latin typeface="Calibri"/>
                      </a:endParaRPr>
                    </a:p>
                  </a:txBody>
                  <a:tcPr marL="6175" marR="6175" marT="6175" marB="0" anchor="ctr"/>
                </a:tc>
              </a:tr>
              <a:tr h="735934">
                <a:tc>
                  <a:txBody>
                    <a:bodyPr/>
                    <a:lstStyle/>
                    <a:p>
                      <a:pPr algn="ctr" fontAlgn="ctr"/>
                      <a:r>
                        <a:rPr lang="es-CR" sz="2000" u="none" strike="noStrike" dirty="0">
                          <a:effectLst/>
                        </a:rPr>
                        <a:t>Regulaciones</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dirty="0" smtClean="0">
                          <a:effectLst/>
                        </a:rPr>
                        <a:t>Impuestos </a:t>
                      </a:r>
                      <a:r>
                        <a:rPr lang="es-CR" sz="2000" u="none" strike="noStrike" dirty="0">
                          <a:effectLst/>
                        </a:rPr>
                        <a:t>y derechos del consumidor</a:t>
                      </a:r>
                      <a:endParaRPr lang="es-CR" sz="2000" b="0" i="0" u="none" strike="noStrike" dirty="0">
                        <a:solidFill>
                          <a:srgbClr val="000000"/>
                        </a:solidFill>
                        <a:effectLst/>
                        <a:latin typeface="Calibri"/>
                      </a:endParaRPr>
                    </a:p>
                  </a:txBody>
                  <a:tcPr marL="6175" marR="6175" marT="6175" marB="0" anchor="ctr"/>
                </a:tc>
                <a:tc>
                  <a:txBody>
                    <a:bodyPr/>
                    <a:lstStyle/>
                    <a:p>
                      <a:pPr algn="ctr" fontAlgn="ctr"/>
                      <a:r>
                        <a:rPr lang="es-CR" sz="2000" u="none" strike="noStrike">
                          <a:effectLst/>
                        </a:rPr>
                        <a:t>15</a:t>
                      </a:r>
                      <a:endParaRPr lang="es-CR" sz="2000" b="0" i="0" u="none" strike="noStrike">
                        <a:solidFill>
                          <a:srgbClr val="000000"/>
                        </a:solidFill>
                        <a:effectLst/>
                        <a:latin typeface="Calibri"/>
                      </a:endParaRPr>
                    </a:p>
                  </a:txBody>
                  <a:tcPr marL="6175" marR="6175" marT="6175" marB="0" anchor="ctr"/>
                </a:tc>
                <a:tc>
                  <a:txBody>
                    <a:bodyPr/>
                    <a:lstStyle/>
                    <a:p>
                      <a:pPr algn="ctr" fontAlgn="ctr"/>
                      <a:r>
                        <a:rPr lang="es-CR" sz="2000" u="none" strike="noStrike" dirty="0">
                          <a:effectLst/>
                        </a:rPr>
                        <a:t>44-48 y 105-106 </a:t>
                      </a:r>
                      <a:endParaRPr lang="es-CR" sz="2000" b="0" i="0" u="none" strike="noStrike" dirty="0">
                        <a:solidFill>
                          <a:srgbClr val="000000"/>
                        </a:solidFill>
                        <a:effectLst/>
                        <a:latin typeface="Calibri"/>
                      </a:endParaRPr>
                    </a:p>
                  </a:txBody>
                  <a:tcPr marL="6175" marR="6175" marT="6175" marB="0" anchor="ctr"/>
                </a:tc>
              </a:tr>
            </a:tbl>
          </a:graphicData>
        </a:graphic>
      </p:graphicFrame>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259146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7564" y="1772816"/>
            <a:ext cx="7931224" cy="1934301"/>
          </a:xfrm>
          <a:ln>
            <a:prstDash val="dash"/>
          </a:ln>
        </p:spPr>
        <p:style>
          <a:lnRef idx="2">
            <a:schemeClr val="accent6"/>
          </a:lnRef>
          <a:fillRef idx="1">
            <a:schemeClr val="lt1"/>
          </a:fillRef>
          <a:effectRef idx="0">
            <a:schemeClr val="accent6"/>
          </a:effectRef>
          <a:fontRef idx="minor">
            <a:schemeClr val="dk1"/>
          </a:fontRef>
        </p:style>
        <p:txBody>
          <a:bodyPr>
            <a:normAutofit lnSpcReduction="10000"/>
          </a:bodyPr>
          <a:lstStyle/>
          <a:p>
            <a:pPr algn="just">
              <a:buFont typeface="Wingdings" pitchFamily="2" charset="2"/>
              <a:buChar char="ü"/>
            </a:pPr>
            <a:r>
              <a:rPr lang="es-CR" sz="2400" dirty="0">
                <a:solidFill>
                  <a:schemeClr val="tx2"/>
                </a:solidFill>
                <a:latin typeface="Arial" pitchFamily="34" charset="0"/>
                <a:cs typeface="Arial" pitchFamily="34" charset="0"/>
              </a:rPr>
              <a:t>Consiste en bienes raíces (terrenos, edificios o casas, que pueden generar plusvalía o rentas). </a:t>
            </a:r>
            <a:endParaRPr lang="es-CR" sz="2400" dirty="0" smtClean="0">
              <a:solidFill>
                <a:schemeClr val="tx2"/>
              </a:solidFill>
              <a:latin typeface="Arial" pitchFamily="34" charset="0"/>
              <a:cs typeface="Arial" pitchFamily="34" charset="0"/>
            </a:endParaRPr>
          </a:p>
          <a:p>
            <a:pPr algn="just">
              <a:buFont typeface="Wingdings" pitchFamily="2" charset="2"/>
              <a:buChar char="ü"/>
            </a:pPr>
            <a:endParaRPr lang="es-CR" sz="1800" dirty="0">
              <a:solidFill>
                <a:schemeClr val="tx2"/>
              </a:solidFill>
              <a:latin typeface="Arial" pitchFamily="34" charset="0"/>
              <a:cs typeface="Arial" pitchFamily="34" charset="0"/>
            </a:endParaRPr>
          </a:p>
          <a:p>
            <a:pPr algn="just">
              <a:buFont typeface="Wingdings" pitchFamily="2" charset="2"/>
              <a:buChar char="ü"/>
            </a:pPr>
            <a:r>
              <a:rPr lang="es-CR" sz="2400" dirty="0" smtClean="0">
                <a:solidFill>
                  <a:schemeClr val="tx2"/>
                </a:solidFill>
                <a:latin typeface="Arial" pitchFamily="34" charset="0"/>
                <a:cs typeface="Arial" pitchFamily="34" charset="0"/>
              </a:rPr>
              <a:t>Otras </a:t>
            </a:r>
            <a:r>
              <a:rPr lang="es-CR" sz="2400" dirty="0">
                <a:solidFill>
                  <a:schemeClr val="tx2"/>
                </a:solidFill>
                <a:latin typeface="Arial" pitchFamily="34" charset="0"/>
                <a:cs typeface="Arial" pitchFamily="34" charset="0"/>
              </a:rPr>
              <a:t>propiedades son el oro, obras de arte, antigüedades, artículos de colección, entre otros</a:t>
            </a: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4.bp.blogspot.com/_nEZddcafnkk/TAJbk35cMBI/AAAAAAAAT94/SDQSQB_B768/s1600/pintura-edifici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8251" y="4936183"/>
            <a:ext cx="1029853" cy="1373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1.gstatic.com/images?q=tbn:ANd9GcQSM8-f-jJNsPBqatL4Y2kXZSdadLPWYVyr6Qkk7GTsKpusll6tv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129" y="4000079"/>
            <a:ext cx="1681423" cy="10809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5"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284380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Propiedades</a:t>
            </a:r>
            <a:endParaRPr lang="es-CR" sz="3200" i="1" dirty="0">
              <a:solidFill>
                <a:srgbClr val="002060"/>
              </a:solidFill>
              <a:latin typeface="Arial" pitchFamily="34" charset="0"/>
              <a:cs typeface="Arial" pitchFamily="34" charset="0"/>
            </a:endParaRPr>
          </a:p>
        </p:txBody>
      </p:sp>
      <p:sp>
        <p:nvSpPr>
          <p:cNvPr id="12" name="1 Título"/>
          <p:cNvSpPr txBox="1">
            <a:spLocks/>
          </p:cNvSpPr>
          <p:nvPr/>
        </p:nvSpPr>
        <p:spPr>
          <a:xfrm>
            <a:off x="899592" y="191872"/>
            <a:ext cx="3071906" cy="77809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24910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2411760" y="620688"/>
            <a:ext cx="6264696"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CDP y bonos</a:t>
            </a:r>
            <a:endParaRPr lang="es-CR" sz="3200" i="1" dirty="0">
              <a:solidFill>
                <a:srgbClr val="002060"/>
              </a:solidFill>
              <a:latin typeface="Arial" pitchFamily="34" charset="0"/>
              <a:cs typeface="Arial" pitchFamily="34" charset="0"/>
            </a:endParaRPr>
          </a:p>
        </p:txBody>
      </p:sp>
      <p:sp>
        <p:nvSpPr>
          <p:cNvPr id="12" name="1 Título"/>
          <p:cNvSpPr>
            <a:spLocks noGrp="1"/>
          </p:cNvSpPr>
          <p:nvPr>
            <p:ph type="title"/>
          </p:nvPr>
        </p:nvSpPr>
        <p:spPr>
          <a:xfrm>
            <a:off x="899592" y="191872"/>
            <a:ext cx="3071906" cy="778098"/>
          </a:xfrm>
        </p:spPr>
        <p:txBody>
          <a:bodyPr>
            <a:normAutofit fontScale="90000"/>
          </a:bodyPr>
          <a:lstStyle/>
          <a:p>
            <a:pPr algn="l"/>
            <a:r>
              <a:rPr lang="es-CR" dirty="0"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pic>
        <p:nvPicPr>
          <p:cNvPr id="1026" name="Picture 2" descr="http://www.hugovandermolen.nl/scripophily/pics/Zw,IOS.jp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59632" y="1368822"/>
            <a:ext cx="6696744" cy="4391026"/>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1308807" y="1890514"/>
            <a:ext cx="6598393" cy="3410694"/>
          </a:xfrm>
          <a:noFill/>
          <a:ln>
            <a:noFill/>
            <a:prstDash val="dash"/>
          </a:ln>
        </p:spPr>
        <p:style>
          <a:lnRef idx="2">
            <a:schemeClr val="accent6"/>
          </a:lnRef>
          <a:fillRef idx="1">
            <a:schemeClr val="lt1"/>
          </a:fillRef>
          <a:effectRef idx="0">
            <a:schemeClr val="accent6"/>
          </a:effectRef>
          <a:fontRef idx="minor">
            <a:schemeClr val="dk1"/>
          </a:fontRef>
        </p:style>
        <p:txBody>
          <a:bodyPr>
            <a:noAutofit/>
          </a:bodyPr>
          <a:lstStyle/>
          <a:p>
            <a:pPr algn="just">
              <a:buFont typeface="Wingdings" pitchFamily="2" charset="2"/>
              <a:buChar char="q"/>
            </a:pPr>
            <a:r>
              <a:rPr lang="es-CR" sz="2700" b="1" dirty="0" smtClean="0">
                <a:solidFill>
                  <a:schemeClr val="tx2"/>
                </a:solidFill>
                <a:latin typeface="Arial" pitchFamily="34" charset="0"/>
                <a:cs typeface="Arial" pitchFamily="34" charset="0"/>
              </a:rPr>
              <a:t>Certificado de depósito a plazo:  </a:t>
            </a:r>
            <a:r>
              <a:rPr lang="es-CR" sz="2700" dirty="0" smtClean="0">
                <a:solidFill>
                  <a:schemeClr val="tx2"/>
                </a:solidFill>
                <a:latin typeface="Arial" pitchFamily="34" charset="0"/>
                <a:cs typeface="Arial" pitchFamily="34" charset="0"/>
              </a:rPr>
              <a:t>Es </a:t>
            </a:r>
            <a:r>
              <a:rPr lang="es-CR" sz="2700" dirty="0">
                <a:solidFill>
                  <a:schemeClr val="tx2"/>
                </a:solidFill>
                <a:latin typeface="Arial" pitchFamily="34" charset="0"/>
                <a:cs typeface="Arial" pitchFamily="34" charset="0"/>
              </a:rPr>
              <a:t>un monto de dinero que se deposita por un plazo previamente definido, sobre el cual se recibe un rendimiento </a:t>
            </a:r>
            <a:r>
              <a:rPr lang="es-CR" sz="2700" dirty="0" smtClean="0">
                <a:solidFill>
                  <a:schemeClr val="tx2"/>
                </a:solidFill>
                <a:latin typeface="Arial" pitchFamily="34" charset="0"/>
                <a:cs typeface="Arial" pitchFamily="34" charset="0"/>
              </a:rPr>
              <a:t>fijo.</a:t>
            </a:r>
          </a:p>
          <a:p>
            <a:pPr algn="just">
              <a:buFont typeface="Wingdings" pitchFamily="2" charset="2"/>
              <a:buChar char="q"/>
            </a:pPr>
            <a:endParaRPr lang="es-CR" sz="1400" dirty="0" smtClean="0">
              <a:solidFill>
                <a:schemeClr val="tx2"/>
              </a:solidFill>
              <a:latin typeface="Arial" pitchFamily="34" charset="0"/>
              <a:cs typeface="Arial" pitchFamily="34" charset="0"/>
            </a:endParaRPr>
          </a:p>
          <a:p>
            <a:pPr algn="just">
              <a:buFont typeface="Wingdings" pitchFamily="2" charset="2"/>
              <a:buChar char="q"/>
            </a:pPr>
            <a:r>
              <a:rPr lang="es-CR" sz="2700" b="1" dirty="0" smtClean="0">
                <a:solidFill>
                  <a:schemeClr val="tx2"/>
                </a:solidFill>
                <a:latin typeface="Arial" pitchFamily="34" charset="0"/>
                <a:cs typeface="Arial" pitchFamily="34" charset="0"/>
              </a:rPr>
              <a:t>Bonos: </a:t>
            </a:r>
            <a:r>
              <a:rPr lang="es-CR" sz="2700" dirty="0" smtClean="0">
                <a:solidFill>
                  <a:schemeClr val="tx2"/>
                </a:solidFill>
                <a:latin typeface="Arial" pitchFamily="34" charset="0"/>
                <a:cs typeface="Arial" pitchFamily="34" charset="0"/>
              </a:rPr>
              <a:t>Son </a:t>
            </a:r>
            <a:r>
              <a:rPr lang="es-CR" sz="2700" dirty="0">
                <a:solidFill>
                  <a:schemeClr val="tx2"/>
                </a:solidFill>
                <a:latin typeface="Arial" pitchFamily="34" charset="0"/>
                <a:cs typeface="Arial" pitchFamily="34" charset="0"/>
              </a:rPr>
              <a:t>instrumentos que emiten corporaciones y gobiernos para financiarse a largo plazo</a:t>
            </a:r>
            <a:r>
              <a:rPr lang="es-CR" sz="2700" dirty="0" smtClean="0">
                <a:solidFill>
                  <a:schemeClr val="tx2"/>
                </a:solidFill>
                <a:latin typeface="Arial" pitchFamily="34" charset="0"/>
                <a:cs typeface="Arial" pitchFamily="34" charset="0"/>
              </a:rPr>
              <a:t>.</a:t>
            </a:r>
            <a:endParaRPr lang="es-CR" sz="27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4910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484784"/>
            <a:ext cx="5616624" cy="2304256"/>
          </a:xfrm>
          <a:ln>
            <a:prstDash val="dash"/>
          </a:ln>
        </p:spPr>
        <p:style>
          <a:lnRef idx="2">
            <a:schemeClr val="accent6"/>
          </a:lnRef>
          <a:fillRef idx="1">
            <a:schemeClr val="lt1"/>
          </a:fillRef>
          <a:effectRef idx="0">
            <a:schemeClr val="accent6"/>
          </a:effectRef>
          <a:fontRef idx="minor">
            <a:schemeClr val="dk1"/>
          </a:fontRef>
        </p:style>
        <p:txBody>
          <a:bodyPr>
            <a:noAutofit/>
          </a:bodyPr>
          <a:lstStyle/>
          <a:p>
            <a:pPr algn="just">
              <a:buFont typeface="Wingdings" pitchFamily="2" charset="2"/>
              <a:buChar char="ü"/>
            </a:pPr>
            <a:r>
              <a:rPr lang="es-CR" sz="2400" dirty="0">
                <a:solidFill>
                  <a:schemeClr val="tx2"/>
                </a:solidFill>
                <a:latin typeface="Arial" pitchFamily="34" charset="0"/>
                <a:cs typeface="Arial" pitchFamily="34" charset="0"/>
              </a:rPr>
              <a:t>Es hacerse dueño de una fracción de una empresa</a:t>
            </a:r>
            <a:r>
              <a:rPr lang="es-CR" sz="2400" dirty="0" smtClean="0">
                <a:solidFill>
                  <a:schemeClr val="tx2"/>
                </a:solidFill>
                <a:latin typeface="Arial" pitchFamily="34" charset="0"/>
                <a:cs typeface="Arial" pitchFamily="34" charset="0"/>
              </a:rPr>
              <a:t>.</a:t>
            </a:r>
          </a:p>
          <a:p>
            <a:pPr algn="just">
              <a:buFont typeface="Wingdings" pitchFamily="2" charset="2"/>
              <a:buChar char="ü"/>
            </a:pPr>
            <a:endParaRPr lang="es-CR" sz="1000" dirty="0" smtClean="0">
              <a:solidFill>
                <a:schemeClr val="tx2"/>
              </a:solidFill>
              <a:latin typeface="Arial" pitchFamily="34" charset="0"/>
              <a:cs typeface="Arial" pitchFamily="34" charset="0"/>
            </a:endParaRPr>
          </a:p>
          <a:p>
            <a:pPr algn="just">
              <a:buFont typeface="Wingdings" pitchFamily="2" charset="2"/>
              <a:buChar char="ü"/>
            </a:pPr>
            <a:r>
              <a:rPr lang="es-CR" sz="2400" dirty="0" smtClean="0">
                <a:solidFill>
                  <a:schemeClr val="tx2"/>
                </a:solidFill>
                <a:latin typeface="Arial" pitchFamily="34" charset="0"/>
                <a:cs typeface="Arial" pitchFamily="34" charset="0"/>
              </a:rPr>
              <a:t>El </a:t>
            </a:r>
            <a:r>
              <a:rPr lang="es-CR" sz="2400" dirty="0">
                <a:solidFill>
                  <a:schemeClr val="tx2"/>
                </a:solidFill>
                <a:latin typeface="Arial" pitchFamily="34" charset="0"/>
                <a:cs typeface="Arial" pitchFamily="34" charset="0"/>
              </a:rPr>
              <a:t>rendimiento se paga como dividendos cuando la empresa tiene ganancias.</a:t>
            </a:r>
          </a:p>
        </p:txBody>
      </p:sp>
      <p:pic>
        <p:nvPicPr>
          <p:cNvPr id="11"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3" name="1 Título"/>
          <p:cNvSpPr txBox="1">
            <a:spLocks/>
          </p:cNvSpPr>
          <p:nvPr/>
        </p:nvSpPr>
        <p:spPr>
          <a:xfrm>
            <a:off x="2411760" y="620688"/>
            <a:ext cx="6264696"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Acciones</a:t>
            </a:r>
            <a:endParaRPr lang="es-CR" sz="3200" i="1" dirty="0">
              <a:solidFill>
                <a:srgbClr val="002060"/>
              </a:solidFill>
              <a:latin typeface="Arial" pitchFamily="34" charset="0"/>
              <a:cs typeface="Arial" pitchFamily="34" charset="0"/>
            </a:endParaRPr>
          </a:p>
        </p:txBody>
      </p:sp>
      <p:sp>
        <p:nvSpPr>
          <p:cNvPr id="14" name="1 Título"/>
          <p:cNvSpPr txBox="1">
            <a:spLocks/>
          </p:cNvSpPr>
          <p:nvPr/>
        </p:nvSpPr>
        <p:spPr>
          <a:xfrm>
            <a:off x="899592" y="191872"/>
            <a:ext cx="3071906" cy="77809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977" t="32733" r="37587" b="33633"/>
          <a:stretch/>
        </p:blipFill>
        <p:spPr bwMode="auto">
          <a:xfrm>
            <a:off x="3419872" y="3353088"/>
            <a:ext cx="5062322" cy="300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10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03648" y="1628801"/>
            <a:ext cx="6408712" cy="2088231"/>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pPr marL="0" indent="0" algn="just">
              <a:buNone/>
            </a:pPr>
            <a:r>
              <a:rPr lang="es-CR" sz="2400" dirty="0">
                <a:solidFill>
                  <a:schemeClr val="tx2"/>
                </a:solidFill>
                <a:latin typeface="Arial" pitchFamily="34" charset="0"/>
                <a:cs typeface="Arial" pitchFamily="34" charset="0"/>
              </a:rPr>
              <a:t>Es cuando se invierte en conjunto con otros inversionistas, en una combinación de varios instrumentos financieros, que son integrados y administrados por una organización financiera competente. </a:t>
            </a: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t3.gstatic.com/images?q=tbn:ANd9GcTaVcLw9kEnuR8uS3vzOXQVaAz1PXVbXM2d1af6W6PzaQLkRKuuB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085461"/>
            <a:ext cx="2587873" cy="21954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2411760" y="620688"/>
            <a:ext cx="6264696"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Fondos de inversión</a:t>
            </a:r>
            <a:endParaRPr lang="es-CR" sz="3200" i="1" dirty="0">
              <a:solidFill>
                <a:srgbClr val="002060"/>
              </a:solidFill>
              <a:latin typeface="Arial" pitchFamily="34" charset="0"/>
              <a:cs typeface="Arial" pitchFamily="34" charset="0"/>
            </a:endParaRPr>
          </a:p>
        </p:txBody>
      </p:sp>
      <p:sp>
        <p:nvSpPr>
          <p:cNvPr id="12" name="1 Título"/>
          <p:cNvSpPr txBox="1">
            <a:spLocks/>
          </p:cNvSpPr>
          <p:nvPr/>
        </p:nvSpPr>
        <p:spPr>
          <a:xfrm>
            <a:off x="899592" y="191872"/>
            <a:ext cx="3071906" cy="77809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24910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63688" y="2060849"/>
            <a:ext cx="6120680" cy="1728191"/>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pPr marL="0" lvl="0" indent="0" algn="just">
              <a:spcBef>
                <a:spcPts val="0"/>
              </a:spcBef>
              <a:buNone/>
              <a:defRPr/>
            </a:pPr>
            <a:r>
              <a:rPr lang="es-CR" sz="2400" dirty="0">
                <a:solidFill>
                  <a:schemeClr val="tx2"/>
                </a:solidFill>
                <a:latin typeface="Arial" pitchFamily="34" charset="0"/>
                <a:cs typeface="Arial" pitchFamily="34" charset="0"/>
              </a:rPr>
              <a:t>Es un fondo voluntario de capitalización individual que permite complementar la pensión de la CCSS y la Pensión Complementaria Obligatoria.</a:t>
            </a: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www.ameliarueda.com/media/134329/Adulto%20Mayor_b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222" y="4288056"/>
            <a:ext cx="3361556" cy="16807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2411760" y="620688"/>
            <a:ext cx="6264696"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Fondos de pensión</a:t>
            </a:r>
            <a:endParaRPr lang="es-CR" sz="3200" i="1" dirty="0">
              <a:solidFill>
                <a:srgbClr val="002060"/>
              </a:solidFill>
              <a:latin typeface="Arial" pitchFamily="34" charset="0"/>
              <a:cs typeface="Arial" pitchFamily="34" charset="0"/>
            </a:endParaRPr>
          </a:p>
        </p:txBody>
      </p:sp>
      <p:sp>
        <p:nvSpPr>
          <p:cNvPr id="12" name="1 Título"/>
          <p:cNvSpPr txBox="1">
            <a:spLocks/>
          </p:cNvSpPr>
          <p:nvPr/>
        </p:nvSpPr>
        <p:spPr>
          <a:xfrm>
            <a:off x="899592" y="191872"/>
            <a:ext cx="3071906" cy="77809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24910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07704" y="1772816"/>
            <a:ext cx="5472608" cy="1728192"/>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pPr marL="0" indent="0" algn="just">
              <a:buNone/>
            </a:pPr>
            <a:r>
              <a:rPr lang="es-CR" sz="2400" dirty="0">
                <a:solidFill>
                  <a:schemeClr val="tx2"/>
                </a:solidFill>
                <a:latin typeface="Arial" pitchFamily="34" charset="0"/>
                <a:cs typeface="Arial" pitchFamily="34" charset="0"/>
              </a:rPr>
              <a:t>A partir de las habilidades y capacidades propias o del núcleo familiar, se pueden obtener ganancias a través de algún negocio propio.</a:t>
            </a: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2411760" y="620688"/>
            <a:ext cx="6264696"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Negocio propio</a:t>
            </a:r>
            <a:endParaRPr lang="es-CR" sz="3200" i="1" dirty="0">
              <a:solidFill>
                <a:srgbClr val="002060"/>
              </a:solidFill>
              <a:latin typeface="Arial" pitchFamily="34" charset="0"/>
              <a:cs typeface="Arial" pitchFamily="34" charset="0"/>
            </a:endParaRPr>
          </a:p>
        </p:txBody>
      </p:sp>
      <p:sp>
        <p:nvSpPr>
          <p:cNvPr id="12" name="1 Título"/>
          <p:cNvSpPr txBox="1">
            <a:spLocks/>
          </p:cNvSpPr>
          <p:nvPr/>
        </p:nvSpPr>
        <p:spPr>
          <a:xfrm>
            <a:off x="899592" y="191872"/>
            <a:ext cx="3071906" cy="77809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pic>
        <p:nvPicPr>
          <p:cNvPr id="3076" name="Picture 4" descr="http://abrirnegocio.com/wp-content/uploads/2011/10/negocio_propio_1oc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415629"/>
            <a:ext cx="3429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0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868958"/>
          </a:xfrm>
        </p:spPr>
        <p:txBody>
          <a:bodyPr/>
          <a:lstStyle/>
          <a:p>
            <a:r>
              <a:rPr lang="es-CR" dirty="0" smtClean="0">
                <a:solidFill>
                  <a:schemeClr val="accent2">
                    <a:lumMod val="75000"/>
                  </a:schemeClr>
                </a:solidFill>
                <a:latin typeface="Arial" pitchFamily="34" charset="0"/>
                <a:cs typeface="Arial" pitchFamily="34" charset="0"/>
              </a:rPr>
              <a:t>Tipos de inversiones</a:t>
            </a:r>
            <a:endParaRPr lang="es-CR" dirty="0">
              <a:solidFill>
                <a:schemeClr val="accent2">
                  <a:lumMod val="75000"/>
                </a:schemeClr>
              </a:solidFill>
              <a:latin typeface="Arial" pitchFamily="34" charset="0"/>
              <a:cs typeface="Arial" pitchFamily="34" charset="0"/>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796376577"/>
              </p:ext>
            </p:extLst>
          </p:nvPr>
        </p:nvGraphicFramePr>
        <p:xfrm>
          <a:off x="467544" y="1052736"/>
          <a:ext cx="8229600" cy="5318452"/>
        </p:xfrm>
        <a:graphic>
          <a:graphicData uri="http://schemas.openxmlformats.org/drawingml/2006/table">
            <a:tbl>
              <a:tblPr firstRow="1" bandRow="1">
                <a:tableStyleId>{5DA37D80-6434-44D0-A028-1B22A696006F}</a:tableStyleId>
              </a:tblPr>
              <a:tblGrid>
                <a:gridCol w="1666528"/>
                <a:gridCol w="6563072"/>
              </a:tblGrid>
              <a:tr h="648072">
                <a:tc>
                  <a:txBody>
                    <a:bodyPr/>
                    <a:lstStyle/>
                    <a:p>
                      <a:pPr marL="0" algn="l" defTabSz="914400" rtl="0" eaLnBrk="1" latinLnBrk="0" hangingPunct="1"/>
                      <a:r>
                        <a:rPr lang="es-CR" sz="1600" b="0" kern="1200" dirty="0" smtClean="0">
                          <a:solidFill>
                            <a:schemeClr val="tx1"/>
                          </a:solidFill>
                          <a:latin typeface="Arial" pitchFamily="34" charset="0"/>
                          <a:ea typeface="+mn-ea"/>
                          <a:cs typeface="Arial" pitchFamily="34" charset="0"/>
                        </a:rPr>
                        <a:t>Propiedades</a:t>
                      </a:r>
                      <a:endParaRPr lang="es-CR" sz="1600" b="0" kern="1200" dirty="0">
                        <a:solidFill>
                          <a:schemeClr val="tx1"/>
                        </a:solidFill>
                        <a:latin typeface="Arial" pitchFamily="34" charset="0"/>
                        <a:ea typeface="+mn-ea"/>
                        <a:cs typeface="Arial" pitchFamily="34" charset="0"/>
                      </a:endParaRPr>
                    </a:p>
                  </a:txBody>
                  <a:tcPr/>
                </a:tc>
                <a:tc>
                  <a:txBody>
                    <a:bodyPr/>
                    <a:lstStyle/>
                    <a:p>
                      <a:pPr marL="0" indent="0">
                        <a:buNone/>
                      </a:pPr>
                      <a:r>
                        <a:rPr lang="es-CR" sz="1600" b="0" dirty="0" smtClean="0">
                          <a:latin typeface="Arial" pitchFamily="34" charset="0"/>
                          <a:cs typeface="Arial" pitchFamily="34" charset="0"/>
                        </a:rPr>
                        <a:t>Consiste en bienes raíces (terrenos, edificios o casas, que pueden generar</a:t>
                      </a:r>
                      <a:r>
                        <a:rPr lang="es-CR" sz="1600" b="0" baseline="0" dirty="0" smtClean="0">
                          <a:latin typeface="Arial" pitchFamily="34" charset="0"/>
                          <a:cs typeface="Arial" pitchFamily="34" charset="0"/>
                        </a:rPr>
                        <a:t> plusvalía o rentas</a:t>
                      </a:r>
                      <a:r>
                        <a:rPr lang="es-CR" sz="1600" b="0" dirty="0" smtClean="0">
                          <a:latin typeface="Arial" pitchFamily="34" charset="0"/>
                          <a:cs typeface="Arial" pitchFamily="34" charset="0"/>
                        </a:rPr>
                        <a:t>). Otras propiedades son el oro, obras de arte, antigüedades, artículos de colección, entre</a:t>
                      </a:r>
                      <a:r>
                        <a:rPr lang="es-CR" sz="1600" b="0" baseline="0" dirty="0" smtClean="0">
                          <a:latin typeface="Arial" pitchFamily="34" charset="0"/>
                          <a:cs typeface="Arial" pitchFamily="34" charset="0"/>
                        </a:rPr>
                        <a:t> otros</a:t>
                      </a:r>
                      <a:r>
                        <a:rPr lang="es-CR" sz="1600" b="0" dirty="0" smtClean="0">
                          <a:latin typeface="Arial" pitchFamily="34" charset="0"/>
                          <a:cs typeface="Arial" pitchFamily="34" charset="0"/>
                        </a:rPr>
                        <a:t>. </a:t>
                      </a:r>
                      <a:endParaRPr lang="es-CR" sz="1600" b="0" dirty="0">
                        <a:latin typeface="Arial" pitchFamily="34" charset="0"/>
                        <a:cs typeface="Arial" pitchFamily="34" charset="0"/>
                      </a:endParaRPr>
                    </a:p>
                  </a:txBody>
                  <a:tcPr/>
                </a:tc>
              </a:tr>
              <a:tr h="673710">
                <a:tc>
                  <a:txBody>
                    <a:bodyPr/>
                    <a:lstStyle/>
                    <a:p>
                      <a:r>
                        <a:rPr lang="es-CR" sz="1600" dirty="0" smtClean="0">
                          <a:latin typeface="Arial" pitchFamily="34" charset="0"/>
                          <a:cs typeface="Arial" pitchFamily="34" charset="0"/>
                        </a:rPr>
                        <a:t>Certificados</a:t>
                      </a:r>
                      <a:r>
                        <a:rPr lang="es-CR" sz="1600" baseline="0" dirty="0" smtClean="0">
                          <a:latin typeface="Arial" pitchFamily="34" charset="0"/>
                          <a:cs typeface="Arial" pitchFamily="34" charset="0"/>
                        </a:rPr>
                        <a:t> de depósito a plazo</a:t>
                      </a:r>
                      <a:endParaRPr lang="es-CR" sz="1600" i="0" dirty="0">
                        <a:latin typeface="Arial" pitchFamily="34" charset="0"/>
                        <a:cs typeface="Arial" pitchFamily="34" charset="0"/>
                      </a:endParaRPr>
                    </a:p>
                  </a:txBody>
                  <a:tcPr/>
                </a:tc>
                <a:tc>
                  <a:txBody>
                    <a:bodyPr/>
                    <a:lstStyle/>
                    <a:p>
                      <a:r>
                        <a:rPr lang="es-CR" sz="1600" dirty="0" smtClean="0">
                          <a:latin typeface="Arial" pitchFamily="34" charset="0"/>
                          <a:cs typeface="Arial" pitchFamily="34" charset="0"/>
                        </a:rPr>
                        <a:t>Es un monto de dinero que se deposita por un plazo previamente definido,</a:t>
                      </a:r>
                      <a:r>
                        <a:rPr lang="es-CR" sz="1600" baseline="0" dirty="0" smtClean="0">
                          <a:latin typeface="Arial" pitchFamily="34" charset="0"/>
                          <a:cs typeface="Arial" pitchFamily="34" charset="0"/>
                        </a:rPr>
                        <a:t> </a:t>
                      </a:r>
                      <a:r>
                        <a:rPr lang="es-CR" sz="1600" dirty="0" smtClean="0">
                          <a:latin typeface="Arial" pitchFamily="34" charset="0"/>
                          <a:cs typeface="Arial" pitchFamily="34" charset="0"/>
                        </a:rPr>
                        <a:t>sobre el cual se recibe un rendimiento determinado.</a:t>
                      </a:r>
                      <a:endParaRPr lang="es-CR" sz="1600" dirty="0">
                        <a:latin typeface="Arial" pitchFamily="34" charset="0"/>
                        <a:cs typeface="Arial" pitchFamily="34" charset="0"/>
                      </a:endParaRPr>
                    </a:p>
                  </a:txBody>
                  <a:tcPr/>
                </a:tc>
              </a:tr>
              <a:tr h="694442">
                <a:tc>
                  <a:txBody>
                    <a:bodyPr/>
                    <a:lstStyle/>
                    <a:p>
                      <a:r>
                        <a:rPr lang="es-CR" sz="1600" dirty="0" smtClean="0">
                          <a:latin typeface="Arial" pitchFamily="34" charset="0"/>
                          <a:cs typeface="Arial" pitchFamily="34" charset="0"/>
                        </a:rPr>
                        <a:t>Bonos</a:t>
                      </a:r>
                      <a:endParaRPr lang="es-CR" sz="1600" dirty="0">
                        <a:latin typeface="Arial" pitchFamily="34" charset="0"/>
                        <a:cs typeface="Arial" pitchFamily="34" charset="0"/>
                      </a:endParaRPr>
                    </a:p>
                  </a:txBody>
                  <a:tcPr/>
                </a:tc>
                <a:tc>
                  <a:txBody>
                    <a:bodyPr/>
                    <a:lstStyle/>
                    <a:p>
                      <a:r>
                        <a:rPr lang="es-CR" sz="1600" dirty="0" smtClean="0">
                          <a:latin typeface="Arial" pitchFamily="34" charset="0"/>
                          <a:cs typeface="Arial" pitchFamily="34" charset="0"/>
                        </a:rPr>
                        <a:t>Son</a:t>
                      </a:r>
                      <a:r>
                        <a:rPr lang="es-CR" sz="1600" baseline="0" dirty="0" smtClean="0">
                          <a:latin typeface="Arial" pitchFamily="34" charset="0"/>
                          <a:cs typeface="Arial" pitchFamily="34" charset="0"/>
                        </a:rPr>
                        <a:t> i</a:t>
                      </a:r>
                      <a:r>
                        <a:rPr lang="es-CR" sz="1600" dirty="0" smtClean="0">
                          <a:latin typeface="Arial" pitchFamily="34" charset="0"/>
                          <a:cs typeface="Arial" pitchFamily="34" charset="0"/>
                        </a:rPr>
                        <a:t>nstrumentos que emiten </a:t>
                      </a:r>
                      <a:r>
                        <a:rPr lang="es-CR" sz="1600" baseline="0" dirty="0" smtClean="0">
                          <a:latin typeface="Arial" pitchFamily="34" charset="0"/>
                          <a:cs typeface="Arial" pitchFamily="34" charset="0"/>
                        </a:rPr>
                        <a:t>corporaciones y gobiernos para financiarse a largo plazo. </a:t>
                      </a:r>
                      <a:endParaRPr lang="es-CR" sz="1600" dirty="0">
                        <a:latin typeface="Arial" pitchFamily="34" charset="0"/>
                        <a:cs typeface="Arial" pitchFamily="34" charset="0"/>
                      </a:endParaRPr>
                    </a:p>
                  </a:txBody>
                  <a:tcPr/>
                </a:tc>
              </a:tr>
              <a:tr h="807586">
                <a:tc>
                  <a:txBody>
                    <a:bodyPr/>
                    <a:lstStyle/>
                    <a:p>
                      <a:r>
                        <a:rPr lang="es-CR" sz="1600" dirty="0" smtClean="0">
                          <a:latin typeface="Arial" pitchFamily="34" charset="0"/>
                          <a:cs typeface="Arial" pitchFamily="34" charset="0"/>
                        </a:rPr>
                        <a:t>Acciones ordinarias</a:t>
                      </a:r>
                      <a:endParaRPr lang="es-CR" sz="1600" dirty="0">
                        <a:latin typeface="Arial" pitchFamily="34" charset="0"/>
                        <a:cs typeface="Arial" pitchFamily="34" charset="0"/>
                      </a:endParaRPr>
                    </a:p>
                  </a:txBody>
                  <a:tcPr/>
                </a:tc>
                <a:tc>
                  <a:txBody>
                    <a:bodyPr/>
                    <a:lstStyle/>
                    <a:p>
                      <a:r>
                        <a:rPr lang="es-CR" sz="1600" dirty="0" smtClean="0">
                          <a:latin typeface="Arial" pitchFamily="34" charset="0"/>
                          <a:cs typeface="Arial" pitchFamily="34" charset="0"/>
                        </a:rPr>
                        <a:t>Es hacerse</a:t>
                      </a:r>
                      <a:r>
                        <a:rPr lang="es-CR" sz="1600" baseline="0" dirty="0" smtClean="0">
                          <a:latin typeface="Arial" pitchFamily="34" charset="0"/>
                          <a:cs typeface="Arial" pitchFamily="34" charset="0"/>
                        </a:rPr>
                        <a:t> </a:t>
                      </a:r>
                      <a:r>
                        <a:rPr lang="es-CR" sz="1600" dirty="0" smtClean="0">
                          <a:latin typeface="Arial" pitchFamily="34" charset="0"/>
                          <a:cs typeface="Arial" pitchFamily="34" charset="0"/>
                        </a:rPr>
                        <a:t>dueño de</a:t>
                      </a:r>
                      <a:r>
                        <a:rPr lang="es-CR" sz="1600" baseline="0" dirty="0" smtClean="0">
                          <a:latin typeface="Arial" pitchFamily="34" charset="0"/>
                          <a:cs typeface="Arial" pitchFamily="34" charset="0"/>
                        </a:rPr>
                        <a:t> una fracción de una empresa. El rendimiento se paga como dividendos cuando la empresa tiene ganancias.</a:t>
                      </a:r>
                      <a:endParaRPr lang="es-CR" sz="1600" dirty="0">
                        <a:latin typeface="Arial" pitchFamily="34" charset="0"/>
                        <a:cs typeface="Arial" pitchFamily="34" charset="0"/>
                      </a:endParaRPr>
                    </a:p>
                  </a:txBody>
                  <a:tcPr/>
                </a:tc>
              </a:tr>
              <a:tr h="632698">
                <a:tc>
                  <a:txBody>
                    <a:bodyPr/>
                    <a:lstStyle/>
                    <a:p>
                      <a:r>
                        <a:rPr lang="es-CR" sz="1600" dirty="0" smtClean="0">
                          <a:latin typeface="Arial" pitchFamily="34" charset="0"/>
                          <a:cs typeface="Arial" pitchFamily="34" charset="0"/>
                        </a:rPr>
                        <a:t>Fondos de inversión</a:t>
                      </a:r>
                      <a:endParaRPr lang="es-CR" sz="1600" dirty="0">
                        <a:latin typeface="Arial" pitchFamily="34" charset="0"/>
                        <a:cs typeface="Arial" pitchFamily="34" charset="0"/>
                      </a:endParaRPr>
                    </a:p>
                  </a:txBody>
                  <a:tcPr/>
                </a:tc>
                <a:tc>
                  <a:txBody>
                    <a:bodyPr/>
                    <a:lstStyle/>
                    <a:p>
                      <a:r>
                        <a:rPr lang="es-CR" sz="1600" dirty="0" smtClean="0">
                          <a:latin typeface="Arial" pitchFamily="34" charset="0"/>
                          <a:cs typeface="Arial" pitchFamily="34" charset="0"/>
                        </a:rPr>
                        <a:t>Es cuando</a:t>
                      </a:r>
                      <a:r>
                        <a:rPr lang="es-CR" sz="1600" baseline="0" dirty="0" smtClean="0">
                          <a:latin typeface="Arial" pitchFamily="34" charset="0"/>
                          <a:cs typeface="Arial" pitchFamily="34" charset="0"/>
                        </a:rPr>
                        <a:t> se invierte en conjunto con otros inversionistas, en una combinación de varios instrumentos financieros, que son integrados y administrados por una organización financiera competente. </a:t>
                      </a:r>
                      <a:endParaRPr lang="es-CR" sz="1600" dirty="0">
                        <a:latin typeface="Arial" pitchFamily="34" charset="0"/>
                        <a:cs typeface="Arial" pitchFamily="34" charset="0"/>
                      </a:endParaRPr>
                    </a:p>
                  </a:txBody>
                  <a:tcPr/>
                </a:tc>
              </a:tr>
              <a:tr h="864096">
                <a:tc>
                  <a:txBody>
                    <a:bodyPr/>
                    <a:lstStyle/>
                    <a:p>
                      <a:r>
                        <a:rPr lang="es-CR" sz="1600" dirty="0" smtClean="0">
                          <a:latin typeface="Arial" pitchFamily="34" charset="0"/>
                          <a:cs typeface="Arial" pitchFamily="34" charset="0"/>
                        </a:rPr>
                        <a:t>Fondo</a:t>
                      </a:r>
                      <a:r>
                        <a:rPr lang="es-CR" sz="1600" baseline="0" dirty="0" smtClean="0">
                          <a:latin typeface="Arial" pitchFamily="34" charset="0"/>
                          <a:cs typeface="Arial" pitchFamily="34" charset="0"/>
                        </a:rPr>
                        <a:t> de pensión voluntaria</a:t>
                      </a:r>
                      <a:endParaRPr lang="es-CR" sz="1600"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kern="1200" dirty="0" smtClean="0">
                          <a:solidFill>
                            <a:schemeClr val="tx1"/>
                          </a:solidFill>
                          <a:effectLst/>
                          <a:latin typeface="Arial" pitchFamily="34" charset="0"/>
                          <a:ea typeface="+mn-ea"/>
                          <a:cs typeface="Arial" pitchFamily="34" charset="0"/>
                        </a:rPr>
                        <a:t>Es un fondo voluntario de capitalización individual que permite complementar la pensión de la CCSS y la Pensión Complementaria Obligatoria.</a:t>
                      </a:r>
                    </a:p>
                  </a:txBody>
                  <a:tcPr/>
                </a:tc>
              </a:tr>
              <a:tr h="632698">
                <a:tc>
                  <a:txBody>
                    <a:bodyPr/>
                    <a:lstStyle/>
                    <a:p>
                      <a:r>
                        <a:rPr lang="es-CR" sz="1600" dirty="0" smtClean="0">
                          <a:latin typeface="Arial" pitchFamily="34" charset="0"/>
                          <a:cs typeface="Arial" pitchFamily="34" charset="0"/>
                        </a:rPr>
                        <a:t>Negocio</a:t>
                      </a:r>
                      <a:r>
                        <a:rPr lang="es-CR" sz="1600" baseline="0" dirty="0" smtClean="0">
                          <a:latin typeface="Arial" pitchFamily="34" charset="0"/>
                          <a:cs typeface="Arial" pitchFamily="34" charset="0"/>
                        </a:rPr>
                        <a:t> propio</a:t>
                      </a:r>
                      <a:endParaRPr lang="es-CR" sz="1600" dirty="0">
                        <a:latin typeface="Arial" pitchFamily="34" charset="0"/>
                        <a:cs typeface="Arial" pitchFamily="34" charset="0"/>
                      </a:endParaRPr>
                    </a:p>
                  </a:txBody>
                  <a:tcPr/>
                </a:tc>
                <a:tc>
                  <a:txBody>
                    <a:bodyPr/>
                    <a:lstStyle/>
                    <a:p>
                      <a:r>
                        <a:rPr lang="es-CR" sz="1600" dirty="0" smtClean="0">
                          <a:latin typeface="Arial" pitchFamily="34" charset="0"/>
                          <a:cs typeface="Arial" pitchFamily="34" charset="0"/>
                        </a:rPr>
                        <a:t>A partir</a:t>
                      </a:r>
                      <a:r>
                        <a:rPr lang="es-CR" sz="1600" baseline="0" dirty="0" smtClean="0">
                          <a:latin typeface="Arial" pitchFamily="34" charset="0"/>
                          <a:cs typeface="Arial" pitchFamily="34" charset="0"/>
                        </a:rPr>
                        <a:t> de las habilidades y capacidades propias o del núcleo familiar, se pueden obtener ganancias a través de algún negocio propio.</a:t>
                      </a:r>
                      <a:endParaRPr lang="es-CR" sz="16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7115481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68835"/>
            <a:ext cx="864096" cy="813832"/>
          </a:xfrm>
          <a:prstGeom prst="rect">
            <a:avLst/>
          </a:prstGeom>
          <a:noFill/>
          <a:ln>
            <a:noFill/>
          </a:ln>
          <a:extLst/>
        </p:spPr>
      </p:pic>
      <p:sp>
        <p:nvSpPr>
          <p:cNvPr id="4" name="3 Marcador de contenido"/>
          <p:cNvSpPr>
            <a:spLocks noGrp="1"/>
          </p:cNvSpPr>
          <p:nvPr>
            <p:ph idx="1"/>
          </p:nvPr>
        </p:nvSpPr>
        <p:spPr>
          <a:xfrm>
            <a:off x="518864" y="1484784"/>
            <a:ext cx="8229600" cy="4392488"/>
          </a:xfrm>
          <a:ln>
            <a:prstDash val="dash"/>
          </a:ln>
        </p:spPr>
        <p:style>
          <a:lnRef idx="2">
            <a:schemeClr val="accent6"/>
          </a:lnRef>
          <a:fillRef idx="1">
            <a:schemeClr val="lt1"/>
          </a:fillRef>
          <a:effectRef idx="0">
            <a:schemeClr val="accent6"/>
          </a:effectRef>
          <a:fontRef idx="minor">
            <a:schemeClr val="dk1"/>
          </a:fontRef>
        </p:style>
        <p:txBody>
          <a:bodyPr>
            <a:normAutofit fontScale="85000" lnSpcReduction="20000"/>
          </a:bodyPr>
          <a:lstStyle/>
          <a:p>
            <a:pPr marL="0" indent="0" algn="just">
              <a:buNone/>
            </a:pPr>
            <a:endParaRPr lang="es-CR" sz="2600" dirty="0" smtClean="0">
              <a:latin typeface="Arial" pitchFamily="34" charset="0"/>
              <a:cs typeface="Arial" pitchFamily="34" charset="0"/>
            </a:endParaRPr>
          </a:p>
          <a:p>
            <a:pPr algn="just"/>
            <a:r>
              <a:rPr lang="es-CR" sz="2600" dirty="0" smtClean="0">
                <a:latin typeface="Arial" pitchFamily="34" charset="0"/>
                <a:cs typeface="Arial" pitchFamily="34" charset="0"/>
              </a:rPr>
              <a:t>En su equipo de trabajo:</a:t>
            </a:r>
          </a:p>
          <a:p>
            <a:pPr algn="just"/>
            <a:endParaRPr lang="es-CR" sz="2600" dirty="0" smtClean="0">
              <a:latin typeface="Arial" pitchFamily="34" charset="0"/>
              <a:cs typeface="Arial" pitchFamily="34" charset="0"/>
            </a:endParaRPr>
          </a:p>
          <a:p>
            <a:pPr marL="514350" indent="-514350" algn="just">
              <a:buAutoNum type="arabicPeriod"/>
            </a:pPr>
            <a:r>
              <a:rPr lang="es-CR" sz="2600" dirty="0" smtClean="0">
                <a:latin typeface="Arial" pitchFamily="34" charset="0"/>
                <a:cs typeface="Arial" pitchFamily="34" charset="0"/>
              </a:rPr>
              <a:t>De la baraja se toma una carta para esconder, luego se reparte todas las cartas por igual entre todas las participantes.</a:t>
            </a:r>
          </a:p>
          <a:p>
            <a:pPr marL="514350" indent="-514350" algn="just">
              <a:buAutoNum type="arabicPeriod"/>
            </a:pPr>
            <a:endParaRPr lang="es-CR" sz="2600" dirty="0" smtClean="0">
              <a:latin typeface="Arial" pitchFamily="34" charset="0"/>
              <a:cs typeface="Arial" pitchFamily="34" charset="0"/>
            </a:endParaRPr>
          </a:p>
          <a:p>
            <a:pPr marL="514350" indent="-514350" algn="just">
              <a:buAutoNum type="arabicPeriod"/>
            </a:pPr>
            <a:r>
              <a:rPr lang="es-CR" sz="2600" dirty="0" smtClean="0">
                <a:latin typeface="Arial" pitchFamily="34" charset="0"/>
                <a:cs typeface="Arial" pitchFamily="34" charset="0"/>
              </a:rPr>
              <a:t>Las participantes arman parejas entre los conceptos y los ejemplos, luego una participante le come a otra hasta completar todas las parejas. Quien se haya quedado con la carta sin pareja, es el “tonto”.</a:t>
            </a:r>
          </a:p>
          <a:p>
            <a:pPr marL="514350" indent="-514350" algn="just">
              <a:buAutoNum type="arabicPeriod"/>
            </a:pPr>
            <a:endParaRPr lang="es-CR" sz="2600" dirty="0" smtClean="0">
              <a:latin typeface="Arial" pitchFamily="34" charset="0"/>
              <a:cs typeface="Arial" pitchFamily="34" charset="0"/>
            </a:endParaRPr>
          </a:p>
          <a:p>
            <a:pPr marL="514350" indent="-514350" algn="just">
              <a:buAutoNum type="arabicPeriod"/>
            </a:pPr>
            <a:r>
              <a:rPr lang="es-CR" sz="2600" dirty="0" smtClean="0">
                <a:latin typeface="Arial" pitchFamily="34" charset="0"/>
                <a:cs typeface="Arial" pitchFamily="34" charset="0"/>
              </a:rPr>
              <a:t>En grupo se verifica que todas las parejas sean correctas.</a:t>
            </a:r>
            <a:endParaRPr lang="es-CR" sz="2600" dirty="0">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7"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«El tonto»</a:t>
            </a:r>
            <a:endParaRPr lang="es-CR" sz="35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37144588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txBox="1">
            <a:spLocks/>
          </p:cNvSpPr>
          <p:nvPr/>
        </p:nvSpPr>
        <p:spPr>
          <a:xfrm>
            <a:off x="3203848" y="69269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El Plan de inversión</a:t>
            </a:r>
            <a:endParaRPr lang="es-CR" sz="3200" i="1" dirty="0">
              <a:solidFill>
                <a:srgbClr val="002060"/>
              </a:solidFill>
              <a:latin typeface="Arial" pitchFamily="34" charset="0"/>
              <a:cs typeface="Arial" pitchFamily="34" charset="0"/>
            </a:endParaRPr>
          </a:p>
        </p:txBody>
      </p:sp>
      <p:sp>
        <p:nvSpPr>
          <p:cNvPr id="19" name="1 Título"/>
          <p:cNvSpPr>
            <a:spLocks noGrp="1"/>
          </p:cNvSpPr>
          <p:nvPr>
            <p:ph type="title"/>
          </p:nvPr>
        </p:nvSpPr>
        <p:spPr>
          <a:xfrm>
            <a:off x="899592" y="191872"/>
            <a:ext cx="3071906" cy="778098"/>
          </a:xfrm>
        </p:spPr>
        <p:txBody>
          <a:bodyPr>
            <a:normAutofit fontScale="90000"/>
          </a:bodyPr>
          <a:lstStyle/>
          <a:p>
            <a:pPr algn="l"/>
            <a:r>
              <a:rPr lang="es-CR" dirty="0" smtClean="0">
                <a:solidFill>
                  <a:srgbClr val="CC0000"/>
                </a:solidFill>
                <a:latin typeface="Arial Rounded MT Bold" pitchFamily="34" charset="0"/>
                <a:cs typeface="Arial" pitchFamily="34" charset="0"/>
              </a:rPr>
              <a:t>5. Inversión</a:t>
            </a:r>
            <a:endParaRPr lang="es-CR" dirty="0">
              <a:solidFill>
                <a:srgbClr val="CC0000"/>
              </a:solidFill>
              <a:latin typeface="Arial Rounded MT Bold" pitchFamily="34" charset="0"/>
              <a:cs typeface="Arial" pitchFamily="34" charset="0"/>
            </a:endParaRPr>
          </a:p>
        </p:txBody>
      </p:sp>
      <p:pic>
        <p:nvPicPr>
          <p:cNvPr id="33"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pic>
        <p:nvPicPr>
          <p:cNvPr id="34" name="Picture 3" descr="E:\Respaldo Lago y Sarmiento\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2 Tabla"/>
          <p:cNvGraphicFramePr>
            <a:graphicFrameLocks noGrp="1"/>
          </p:cNvGraphicFramePr>
          <p:nvPr>
            <p:extLst>
              <p:ext uri="{D42A27DB-BD31-4B8C-83A1-F6EECF244321}">
                <p14:modId xmlns:p14="http://schemas.microsoft.com/office/powerpoint/2010/main" val="3132145042"/>
              </p:ext>
            </p:extLst>
          </p:nvPr>
        </p:nvGraphicFramePr>
        <p:xfrm>
          <a:off x="489891" y="1386855"/>
          <a:ext cx="8186565" cy="4408264"/>
        </p:xfrm>
        <a:graphic>
          <a:graphicData uri="http://schemas.openxmlformats.org/drawingml/2006/table">
            <a:tbl>
              <a:tblPr firstRow="1" bandRow="1">
                <a:tableStyleId>{6E25E649-3F16-4E02-A733-19D2CDBF48F0}</a:tableStyleId>
              </a:tblPr>
              <a:tblGrid>
                <a:gridCol w="1608075"/>
                <a:gridCol w="1666551"/>
                <a:gridCol w="1637313"/>
                <a:gridCol w="1637313"/>
                <a:gridCol w="1637313"/>
              </a:tblGrid>
              <a:tr h="1102066">
                <a:tc>
                  <a:txBody>
                    <a:bodyPr/>
                    <a:lstStyle/>
                    <a:p>
                      <a:pPr algn="ctr"/>
                      <a:r>
                        <a:rPr lang="es-CR" sz="2800" dirty="0" smtClean="0"/>
                        <a:t>Plazo</a:t>
                      </a:r>
                      <a:endParaRPr lang="es-CR" sz="2800" dirty="0"/>
                    </a:p>
                  </a:txBody>
                  <a:tcPr anchor="ctr"/>
                </a:tc>
                <a:tc>
                  <a:txBody>
                    <a:bodyPr/>
                    <a:lstStyle/>
                    <a:p>
                      <a:pPr algn="ctr"/>
                      <a:r>
                        <a:rPr lang="es-CR" sz="2800" dirty="0" smtClean="0"/>
                        <a:t>Meta</a:t>
                      </a:r>
                      <a:endParaRPr lang="es-CR" sz="2800" dirty="0"/>
                    </a:p>
                  </a:txBody>
                  <a:tcPr anchor="ctr"/>
                </a:tc>
                <a:tc>
                  <a:txBody>
                    <a:bodyPr/>
                    <a:lstStyle/>
                    <a:p>
                      <a:pPr algn="ctr"/>
                      <a:r>
                        <a:rPr lang="es-CR" sz="2800" dirty="0" smtClean="0"/>
                        <a:t>Monto</a:t>
                      </a:r>
                      <a:endParaRPr lang="es-CR" sz="2800" dirty="0"/>
                    </a:p>
                  </a:txBody>
                  <a:tcPr anchor="ctr"/>
                </a:tc>
                <a:tc>
                  <a:txBody>
                    <a:bodyPr/>
                    <a:lstStyle/>
                    <a:p>
                      <a:pPr algn="ctr"/>
                      <a:r>
                        <a:rPr lang="es-CR" sz="2800" dirty="0" smtClean="0"/>
                        <a:t>Nivel de riesgo</a:t>
                      </a:r>
                      <a:endParaRPr lang="es-CR"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R" sz="2800" dirty="0" smtClean="0"/>
                        <a:t>Tipo de inversión</a:t>
                      </a:r>
                      <a:endParaRPr lang="es-CR" sz="2800" dirty="0"/>
                    </a:p>
                  </a:txBody>
                  <a:tcPr anchor="ctr"/>
                </a:tc>
              </a:tr>
              <a:tr h="1102066">
                <a:tc>
                  <a:txBody>
                    <a:bodyPr/>
                    <a:lstStyle/>
                    <a:p>
                      <a:pPr algn="ctr"/>
                      <a:r>
                        <a:rPr lang="es-CR" sz="2800" dirty="0" smtClean="0"/>
                        <a:t>A un año o menos</a:t>
                      </a:r>
                      <a:endParaRPr lang="es-CR" sz="2800" dirty="0"/>
                    </a:p>
                  </a:txBody>
                  <a:tcPr anchor="ctr"/>
                </a:tc>
                <a:tc>
                  <a:txBody>
                    <a:bodyPr/>
                    <a:lstStyle/>
                    <a:p>
                      <a:pPr algn="ctr"/>
                      <a:endParaRPr lang="es-CR" sz="2000" dirty="0"/>
                    </a:p>
                  </a:txBody>
                  <a:tcPr anchor="ctr"/>
                </a:tc>
                <a:tc>
                  <a:txBody>
                    <a:bodyPr/>
                    <a:lstStyle/>
                    <a:p>
                      <a:pPr algn="ctr"/>
                      <a:endParaRPr lang="es-CR" sz="2800" dirty="0"/>
                    </a:p>
                  </a:txBody>
                  <a:tcPr anchor="ctr"/>
                </a:tc>
                <a:tc>
                  <a:txBody>
                    <a:bodyPr/>
                    <a:lstStyle/>
                    <a:p>
                      <a:pPr algn="ctr"/>
                      <a:endParaRPr lang="es-CR" sz="2800" dirty="0"/>
                    </a:p>
                  </a:txBody>
                  <a:tcPr anchor="ctr"/>
                </a:tc>
                <a:tc>
                  <a:txBody>
                    <a:bodyPr/>
                    <a:lstStyle/>
                    <a:p>
                      <a:pPr algn="ctr"/>
                      <a:endParaRPr lang="es-CR" sz="2000" dirty="0"/>
                    </a:p>
                  </a:txBody>
                  <a:tcPr anchor="ctr"/>
                </a:tc>
              </a:tr>
              <a:tr h="1102066">
                <a:tc>
                  <a:txBody>
                    <a:bodyPr/>
                    <a:lstStyle/>
                    <a:p>
                      <a:pPr algn="ctr"/>
                      <a:r>
                        <a:rPr lang="es-CR" sz="2800" dirty="0" smtClean="0"/>
                        <a:t>De uno a tres años</a:t>
                      </a:r>
                      <a:endParaRPr lang="es-CR" sz="2800" dirty="0"/>
                    </a:p>
                  </a:txBody>
                  <a:tcPr anchor="ctr"/>
                </a:tc>
                <a:tc>
                  <a:txBody>
                    <a:bodyPr/>
                    <a:lstStyle/>
                    <a:p>
                      <a:pPr algn="ctr"/>
                      <a:endParaRPr lang="es-CR" sz="2000" dirty="0"/>
                    </a:p>
                  </a:txBody>
                  <a:tcPr anchor="ctr"/>
                </a:tc>
                <a:tc>
                  <a:txBody>
                    <a:bodyPr/>
                    <a:lstStyle/>
                    <a:p>
                      <a:pPr algn="ctr"/>
                      <a:endParaRPr lang="es-CR" sz="2000" dirty="0"/>
                    </a:p>
                  </a:txBody>
                  <a:tcPr anchor="ctr"/>
                </a:tc>
                <a:tc>
                  <a:txBody>
                    <a:bodyPr/>
                    <a:lstStyle/>
                    <a:p>
                      <a:pPr algn="ctr"/>
                      <a:endParaRPr lang="es-CR" sz="2000"/>
                    </a:p>
                  </a:txBody>
                  <a:tcPr anchor="ctr"/>
                </a:tc>
                <a:tc>
                  <a:txBody>
                    <a:bodyPr/>
                    <a:lstStyle/>
                    <a:p>
                      <a:pPr algn="ctr"/>
                      <a:endParaRPr lang="es-CR" sz="2000" dirty="0"/>
                    </a:p>
                  </a:txBody>
                  <a:tcPr anchor="ctr"/>
                </a:tc>
              </a:tr>
              <a:tr h="1102066">
                <a:tc>
                  <a:txBody>
                    <a:bodyPr/>
                    <a:lstStyle/>
                    <a:p>
                      <a:pPr algn="ctr"/>
                      <a:r>
                        <a:rPr lang="es-CR" sz="2800" dirty="0" smtClean="0"/>
                        <a:t>Largo</a:t>
                      </a:r>
                      <a:r>
                        <a:rPr lang="es-CR" sz="2800" baseline="0" dirty="0" smtClean="0"/>
                        <a:t> plazo</a:t>
                      </a:r>
                      <a:endParaRPr lang="es-CR" sz="2800" dirty="0"/>
                    </a:p>
                  </a:txBody>
                  <a:tcPr anchor="ctr"/>
                </a:tc>
                <a:tc>
                  <a:txBody>
                    <a:bodyPr/>
                    <a:lstStyle/>
                    <a:p>
                      <a:pPr algn="ctr"/>
                      <a:endParaRPr lang="es-CR" sz="2000"/>
                    </a:p>
                  </a:txBody>
                  <a:tcPr anchor="ctr"/>
                </a:tc>
                <a:tc>
                  <a:txBody>
                    <a:bodyPr/>
                    <a:lstStyle/>
                    <a:p>
                      <a:pPr algn="ctr"/>
                      <a:endParaRPr lang="es-CR" sz="2000"/>
                    </a:p>
                  </a:txBody>
                  <a:tcPr anchor="ctr"/>
                </a:tc>
                <a:tc>
                  <a:txBody>
                    <a:bodyPr/>
                    <a:lstStyle/>
                    <a:p>
                      <a:pPr algn="ctr"/>
                      <a:endParaRPr lang="es-CR" sz="2000" dirty="0"/>
                    </a:p>
                  </a:txBody>
                  <a:tcPr anchor="ctr"/>
                </a:tc>
                <a:tc>
                  <a:txBody>
                    <a:bodyPr/>
                    <a:lstStyle/>
                    <a:p>
                      <a:pPr algn="ctr"/>
                      <a:endParaRPr lang="es-CR" sz="2000" dirty="0"/>
                    </a:p>
                  </a:txBody>
                  <a:tcPr anchor="ctr"/>
                </a:tc>
              </a:tr>
            </a:tbl>
          </a:graphicData>
        </a:graphic>
      </p:graphicFrame>
      <p:sp>
        <p:nvSpPr>
          <p:cNvPr id="39" name="38 Rectángulo"/>
          <p:cNvSpPr/>
          <p:nvPr/>
        </p:nvSpPr>
        <p:spPr>
          <a:xfrm>
            <a:off x="2195736" y="2564904"/>
            <a:ext cx="1512168"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Pasar una navidad tranquilos</a:t>
            </a:r>
            <a:endParaRPr lang="es-CR" sz="2000" b="1" dirty="0">
              <a:solidFill>
                <a:schemeClr val="tx1"/>
              </a:solidFill>
            </a:endParaRPr>
          </a:p>
        </p:txBody>
      </p:sp>
      <p:sp>
        <p:nvSpPr>
          <p:cNvPr id="21" name="20 Rectángulo"/>
          <p:cNvSpPr/>
          <p:nvPr/>
        </p:nvSpPr>
        <p:spPr>
          <a:xfrm>
            <a:off x="2195736" y="3645024"/>
            <a:ext cx="1512168"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Una nueva luna de miel en Europa</a:t>
            </a:r>
            <a:endParaRPr lang="es-CR" sz="2000" b="1" dirty="0">
              <a:solidFill>
                <a:schemeClr val="tx1"/>
              </a:solidFill>
            </a:endParaRPr>
          </a:p>
        </p:txBody>
      </p:sp>
      <p:sp>
        <p:nvSpPr>
          <p:cNvPr id="24" name="23 Rectángulo"/>
          <p:cNvSpPr/>
          <p:nvPr/>
        </p:nvSpPr>
        <p:spPr>
          <a:xfrm>
            <a:off x="3851920" y="256490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¢300.000</a:t>
            </a:r>
            <a:endParaRPr lang="es-CR" sz="2000" b="1" dirty="0">
              <a:solidFill>
                <a:schemeClr val="tx1"/>
              </a:solidFill>
            </a:endParaRPr>
          </a:p>
        </p:txBody>
      </p:sp>
      <p:sp>
        <p:nvSpPr>
          <p:cNvPr id="25" name="24 Rectángulo"/>
          <p:cNvSpPr/>
          <p:nvPr/>
        </p:nvSpPr>
        <p:spPr>
          <a:xfrm>
            <a:off x="5364088" y="2564904"/>
            <a:ext cx="1656184"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Bajo, es un banco regulado</a:t>
            </a:r>
            <a:endParaRPr lang="es-CR" sz="2000" b="1" dirty="0">
              <a:solidFill>
                <a:schemeClr val="tx1"/>
              </a:solidFill>
            </a:endParaRPr>
          </a:p>
        </p:txBody>
      </p:sp>
      <p:sp>
        <p:nvSpPr>
          <p:cNvPr id="26" name="25 Rectángulo"/>
          <p:cNvSpPr/>
          <p:nvPr/>
        </p:nvSpPr>
        <p:spPr>
          <a:xfrm>
            <a:off x="7164288" y="2582875"/>
            <a:ext cx="1512168"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C.D.P. </a:t>
            </a:r>
          </a:p>
          <a:p>
            <a:pPr algn="ctr"/>
            <a:r>
              <a:rPr lang="es-CR" sz="2000" b="1" dirty="0" smtClean="0">
                <a:solidFill>
                  <a:schemeClr val="tx1"/>
                </a:solidFill>
              </a:rPr>
              <a:t>Meses plazo</a:t>
            </a:r>
          </a:p>
        </p:txBody>
      </p:sp>
      <p:sp>
        <p:nvSpPr>
          <p:cNvPr id="27" name="26 Rectángulo"/>
          <p:cNvSpPr/>
          <p:nvPr/>
        </p:nvSpPr>
        <p:spPr>
          <a:xfrm>
            <a:off x="3851920" y="364502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¢6.000.000</a:t>
            </a:r>
            <a:endParaRPr lang="es-CR" sz="2000" b="1" dirty="0">
              <a:solidFill>
                <a:schemeClr val="tx1"/>
              </a:solidFill>
            </a:endParaRPr>
          </a:p>
        </p:txBody>
      </p:sp>
      <p:sp>
        <p:nvSpPr>
          <p:cNvPr id="29" name="28 Rectángulo"/>
          <p:cNvSpPr/>
          <p:nvPr/>
        </p:nvSpPr>
        <p:spPr>
          <a:xfrm>
            <a:off x="5364088" y="3645024"/>
            <a:ext cx="1656184"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b="1" dirty="0" smtClean="0">
                <a:solidFill>
                  <a:schemeClr val="tx1"/>
                </a:solidFill>
              </a:rPr>
              <a:t>Medio, los rendimientos pueden variar</a:t>
            </a:r>
            <a:endParaRPr lang="es-CR" b="1" dirty="0">
              <a:solidFill>
                <a:schemeClr val="tx1"/>
              </a:solidFill>
            </a:endParaRPr>
          </a:p>
        </p:txBody>
      </p:sp>
      <p:sp>
        <p:nvSpPr>
          <p:cNvPr id="30" name="29 Rectángulo"/>
          <p:cNvSpPr/>
          <p:nvPr/>
        </p:nvSpPr>
        <p:spPr>
          <a:xfrm>
            <a:off x="7164288" y="3645024"/>
            <a:ext cx="1512168"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1900" b="1" dirty="0" smtClean="0">
                <a:solidFill>
                  <a:schemeClr val="tx1"/>
                </a:solidFill>
              </a:rPr>
              <a:t>Negocio propio</a:t>
            </a:r>
            <a:endParaRPr lang="es-CR" sz="1900" b="1" dirty="0">
              <a:solidFill>
                <a:schemeClr val="tx1"/>
              </a:solidFill>
            </a:endParaRPr>
          </a:p>
        </p:txBody>
      </p:sp>
      <p:sp>
        <p:nvSpPr>
          <p:cNvPr id="31" name="30 Rectángulo"/>
          <p:cNvSpPr/>
          <p:nvPr/>
        </p:nvSpPr>
        <p:spPr>
          <a:xfrm>
            <a:off x="2195736" y="4725144"/>
            <a:ext cx="1512168"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Mi propia sala de belleza</a:t>
            </a:r>
            <a:endParaRPr lang="es-CR" sz="2000" b="1" dirty="0">
              <a:solidFill>
                <a:schemeClr val="tx1"/>
              </a:solidFill>
            </a:endParaRPr>
          </a:p>
        </p:txBody>
      </p:sp>
      <p:sp>
        <p:nvSpPr>
          <p:cNvPr id="32" name="31 Rectángulo"/>
          <p:cNvSpPr/>
          <p:nvPr/>
        </p:nvSpPr>
        <p:spPr>
          <a:xfrm>
            <a:off x="3851920" y="4725144"/>
            <a:ext cx="1368152"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R" sz="2000" b="1" dirty="0" smtClean="0">
              <a:solidFill>
                <a:schemeClr val="tx1"/>
              </a:solidFill>
            </a:endParaRPr>
          </a:p>
          <a:p>
            <a:pPr algn="ctr"/>
            <a:r>
              <a:rPr lang="es-CR" sz="2000" b="1" dirty="0" smtClean="0">
                <a:solidFill>
                  <a:schemeClr val="tx1"/>
                </a:solidFill>
              </a:rPr>
              <a:t>¢2.500.000</a:t>
            </a:r>
            <a:endParaRPr lang="es-CR" sz="2000" b="1" dirty="0">
              <a:solidFill>
                <a:schemeClr val="tx1"/>
              </a:solidFill>
            </a:endParaRPr>
          </a:p>
        </p:txBody>
      </p:sp>
      <p:sp>
        <p:nvSpPr>
          <p:cNvPr id="41" name="40 Rectángulo"/>
          <p:cNvSpPr/>
          <p:nvPr/>
        </p:nvSpPr>
        <p:spPr>
          <a:xfrm>
            <a:off x="5344764" y="4725144"/>
            <a:ext cx="1675508"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2000" b="1" dirty="0" smtClean="0">
                <a:solidFill>
                  <a:schemeClr val="tx1"/>
                </a:solidFill>
              </a:rPr>
              <a:t>Alto, es con crédito y ya hay varias</a:t>
            </a:r>
            <a:endParaRPr lang="es-CR" sz="2000" b="1" dirty="0">
              <a:solidFill>
                <a:schemeClr val="tx1"/>
              </a:solidFill>
            </a:endParaRPr>
          </a:p>
        </p:txBody>
      </p:sp>
      <p:sp>
        <p:nvSpPr>
          <p:cNvPr id="43" name="42 Rectángulo"/>
          <p:cNvSpPr/>
          <p:nvPr/>
        </p:nvSpPr>
        <p:spPr>
          <a:xfrm>
            <a:off x="7164288" y="4725144"/>
            <a:ext cx="1512168" cy="10081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1900" b="1" dirty="0" smtClean="0">
                <a:solidFill>
                  <a:schemeClr val="tx1"/>
                </a:solidFill>
              </a:rPr>
              <a:t>Fondos de inversión</a:t>
            </a:r>
          </a:p>
          <a:p>
            <a:pPr algn="ctr"/>
            <a:r>
              <a:rPr lang="es-CR" sz="1900" b="1" dirty="0">
                <a:solidFill>
                  <a:schemeClr val="tx1"/>
                </a:solidFill>
              </a:rPr>
              <a:t>B</a:t>
            </a:r>
          </a:p>
        </p:txBody>
      </p:sp>
    </p:spTree>
    <p:extLst>
      <p:ext uri="{BB962C8B-B14F-4D97-AF65-F5344CB8AC3E}">
        <p14:creationId xmlns:p14="http://schemas.microsoft.com/office/powerpoint/2010/main" val="57692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80">
                                          <p:stCondLst>
                                            <p:cond delay="0"/>
                                          </p:stCondLst>
                                        </p:cTn>
                                        <p:tgtEl>
                                          <p:spTgt spid="39"/>
                                        </p:tgtEl>
                                      </p:cBhvr>
                                    </p:animEffect>
                                    <p:anim calcmode="lin" valueType="num">
                                      <p:cBhvr>
                                        <p:cTn id="1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9" dur="26">
                                          <p:stCondLst>
                                            <p:cond delay="650"/>
                                          </p:stCondLst>
                                        </p:cTn>
                                        <p:tgtEl>
                                          <p:spTgt spid="39"/>
                                        </p:tgtEl>
                                      </p:cBhvr>
                                      <p:to x="100000" y="60000"/>
                                    </p:animScale>
                                    <p:animScale>
                                      <p:cBhvr>
                                        <p:cTn id="20" dur="166" decel="50000">
                                          <p:stCondLst>
                                            <p:cond delay="676"/>
                                          </p:stCondLst>
                                        </p:cTn>
                                        <p:tgtEl>
                                          <p:spTgt spid="39"/>
                                        </p:tgtEl>
                                      </p:cBhvr>
                                      <p:to x="100000" y="100000"/>
                                    </p:animScale>
                                    <p:animScale>
                                      <p:cBhvr>
                                        <p:cTn id="21" dur="26">
                                          <p:stCondLst>
                                            <p:cond delay="1312"/>
                                          </p:stCondLst>
                                        </p:cTn>
                                        <p:tgtEl>
                                          <p:spTgt spid="39"/>
                                        </p:tgtEl>
                                      </p:cBhvr>
                                      <p:to x="100000" y="80000"/>
                                    </p:animScale>
                                    <p:animScale>
                                      <p:cBhvr>
                                        <p:cTn id="22" dur="166" decel="50000">
                                          <p:stCondLst>
                                            <p:cond delay="1338"/>
                                          </p:stCondLst>
                                        </p:cTn>
                                        <p:tgtEl>
                                          <p:spTgt spid="39"/>
                                        </p:tgtEl>
                                      </p:cBhvr>
                                      <p:to x="100000" y="100000"/>
                                    </p:animScale>
                                    <p:animScale>
                                      <p:cBhvr>
                                        <p:cTn id="23" dur="26">
                                          <p:stCondLst>
                                            <p:cond delay="1642"/>
                                          </p:stCondLst>
                                        </p:cTn>
                                        <p:tgtEl>
                                          <p:spTgt spid="39"/>
                                        </p:tgtEl>
                                      </p:cBhvr>
                                      <p:to x="100000" y="90000"/>
                                    </p:animScale>
                                    <p:animScale>
                                      <p:cBhvr>
                                        <p:cTn id="24" dur="166" decel="50000">
                                          <p:stCondLst>
                                            <p:cond delay="1668"/>
                                          </p:stCondLst>
                                        </p:cTn>
                                        <p:tgtEl>
                                          <p:spTgt spid="39"/>
                                        </p:tgtEl>
                                      </p:cBhvr>
                                      <p:to x="100000" y="100000"/>
                                    </p:animScale>
                                    <p:animScale>
                                      <p:cBhvr>
                                        <p:cTn id="25" dur="26">
                                          <p:stCondLst>
                                            <p:cond delay="1808"/>
                                          </p:stCondLst>
                                        </p:cTn>
                                        <p:tgtEl>
                                          <p:spTgt spid="39"/>
                                        </p:tgtEl>
                                      </p:cBhvr>
                                      <p:to x="100000" y="95000"/>
                                    </p:animScale>
                                    <p:animScale>
                                      <p:cBhvr>
                                        <p:cTn id="26" dur="166" decel="50000">
                                          <p:stCondLst>
                                            <p:cond delay="1834"/>
                                          </p:stCondLst>
                                        </p:cTn>
                                        <p:tgtEl>
                                          <p:spTgt spid="39"/>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80">
                                          <p:stCondLst>
                                            <p:cond delay="0"/>
                                          </p:stCondLst>
                                        </p:cTn>
                                        <p:tgtEl>
                                          <p:spTgt spid="24"/>
                                        </p:tgtEl>
                                      </p:cBhvr>
                                    </p:animEffect>
                                    <p:anim calcmode="lin" valueType="num">
                                      <p:cBhvr>
                                        <p:cTn id="3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7" dur="26">
                                          <p:stCondLst>
                                            <p:cond delay="650"/>
                                          </p:stCondLst>
                                        </p:cTn>
                                        <p:tgtEl>
                                          <p:spTgt spid="24"/>
                                        </p:tgtEl>
                                      </p:cBhvr>
                                      <p:to x="100000" y="60000"/>
                                    </p:animScale>
                                    <p:animScale>
                                      <p:cBhvr>
                                        <p:cTn id="38" dur="166" decel="50000">
                                          <p:stCondLst>
                                            <p:cond delay="676"/>
                                          </p:stCondLst>
                                        </p:cTn>
                                        <p:tgtEl>
                                          <p:spTgt spid="24"/>
                                        </p:tgtEl>
                                      </p:cBhvr>
                                      <p:to x="100000" y="100000"/>
                                    </p:animScale>
                                    <p:animScale>
                                      <p:cBhvr>
                                        <p:cTn id="39" dur="26">
                                          <p:stCondLst>
                                            <p:cond delay="1312"/>
                                          </p:stCondLst>
                                        </p:cTn>
                                        <p:tgtEl>
                                          <p:spTgt spid="24"/>
                                        </p:tgtEl>
                                      </p:cBhvr>
                                      <p:to x="100000" y="80000"/>
                                    </p:animScale>
                                    <p:animScale>
                                      <p:cBhvr>
                                        <p:cTn id="40" dur="166" decel="50000">
                                          <p:stCondLst>
                                            <p:cond delay="1338"/>
                                          </p:stCondLst>
                                        </p:cTn>
                                        <p:tgtEl>
                                          <p:spTgt spid="24"/>
                                        </p:tgtEl>
                                      </p:cBhvr>
                                      <p:to x="100000" y="100000"/>
                                    </p:animScale>
                                    <p:animScale>
                                      <p:cBhvr>
                                        <p:cTn id="41" dur="26">
                                          <p:stCondLst>
                                            <p:cond delay="1642"/>
                                          </p:stCondLst>
                                        </p:cTn>
                                        <p:tgtEl>
                                          <p:spTgt spid="24"/>
                                        </p:tgtEl>
                                      </p:cBhvr>
                                      <p:to x="100000" y="90000"/>
                                    </p:animScale>
                                    <p:animScale>
                                      <p:cBhvr>
                                        <p:cTn id="42" dur="166" decel="50000">
                                          <p:stCondLst>
                                            <p:cond delay="1668"/>
                                          </p:stCondLst>
                                        </p:cTn>
                                        <p:tgtEl>
                                          <p:spTgt spid="24"/>
                                        </p:tgtEl>
                                      </p:cBhvr>
                                      <p:to x="100000" y="100000"/>
                                    </p:animScale>
                                    <p:animScale>
                                      <p:cBhvr>
                                        <p:cTn id="43" dur="26">
                                          <p:stCondLst>
                                            <p:cond delay="1808"/>
                                          </p:stCondLst>
                                        </p:cTn>
                                        <p:tgtEl>
                                          <p:spTgt spid="24"/>
                                        </p:tgtEl>
                                      </p:cBhvr>
                                      <p:to x="100000" y="95000"/>
                                    </p:animScale>
                                    <p:animScale>
                                      <p:cBhvr>
                                        <p:cTn id="44" dur="166" decel="50000">
                                          <p:stCondLst>
                                            <p:cond delay="1834"/>
                                          </p:stCondLst>
                                        </p:cTn>
                                        <p:tgtEl>
                                          <p:spTgt spid="24"/>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80">
                                          <p:stCondLst>
                                            <p:cond delay="0"/>
                                          </p:stCondLst>
                                        </p:cTn>
                                        <p:tgtEl>
                                          <p:spTgt spid="25"/>
                                        </p:tgtEl>
                                      </p:cBhvr>
                                    </p:animEffect>
                                    <p:anim calcmode="lin" valueType="num">
                                      <p:cBhvr>
                                        <p:cTn id="5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55" dur="26">
                                          <p:stCondLst>
                                            <p:cond delay="650"/>
                                          </p:stCondLst>
                                        </p:cTn>
                                        <p:tgtEl>
                                          <p:spTgt spid="25"/>
                                        </p:tgtEl>
                                      </p:cBhvr>
                                      <p:to x="100000" y="60000"/>
                                    </p:animScale>
                                    <p:animScale>
                                      <p:cBhvr>
                                        <p:cTn id="56" dur="166" decel="50000">
                                          <p:stCondLst>
                                            <p:cond delay="676"/>
                                          </p:stCondLst>
                                        </p:cTn>
                                        <p:tgtEl>
                                          <p:spTgt spid="25"/>
                                        </p:tgtEl>
                                      </p:cBhvr>
                                      <p:to x="100000" y="100000"/>
                                    </p:animScale>
                                    <p:animScale>
                                      <p:cBhvr>
                                        <p:cTn id="57" dur="26">
                                          <p:stCondLst>
                                            <p:cond delay="1312"/>
                                          </p:stCondLst>
                                        </p:cTn>
                                        <p:tgtEl>
                                          <p:spTgt spid="25"/>
                                        </p:tgtEl>
                                      </p:cBhvr>
                                      <p:to x="100000" y="80000"/>
                                    </p:animScale>
                                    <p:animScale>
                                      <p:cBhvr>
                                        <p:cTn id="58" dur="166" decel="50000">
                                          <p:stCondLst>
                                            <p:cond delay="1338"/>
                                          </p:stCondLst>
                                        </p:cTn>
                                        <p:tgtEl>
                                          <p:spTgt spid="25"/>
                                        </p:tgtEl>
                                      </p:cBhvr>
                                      <p:to x="100000" y="100000"/>
                                    </p:animScale>
                                    <p:animScale>
                                      <p:cBhvr>
                                        <p:cTn id="59" dur="26">
                                          <p:stCondLst>
                                            <p:cond delay="1642"/>
                                          </p:stCondLst>
                                        </p:cTn>
                                        <p:tgtEl>
                                          <p:spTgt spid="25"/>
                                        </p:tgtEl>
                                      </p:cBhvr>
                                      <p:to x="100000" y="90000"/>
                                    </p:animScale>
                                    <p:animScale>
                                      <p:cBhvr>
                                        <p:cTn id="60" dur="166" decel="50000">
                                          <p:stCondLst>
                                            <p:cond delay="1668"/>
                                          </p:stCondLst>
                                        </p:cTn>
                                        <p:tgtEl>
                                          <p:spTgt spid="25"/>
                                        </p:tgtEl>
                                      </p:cBhvr>
                                      <p:to x="100000" y="100000"/>
                                    </p:animScale>
                                    <p:animScale>
                                      <p:cBhvr>
                                        <p:cTn id="61" dur="26">
                                          <p:stCondLst>
                                            <p:cond delay="1808"/>
                                          </p:stCondLst>
                                        </p:cTn>
                                        <p:tgtEl>
                                          <p:spTgt spid="25"/>
                                        </p:tgtEl>
                                      </p:cBhvr>
                                      <p:to x="100000" y="95000"/>
                                    </p:animScale>
                                    <p:animScale>
                                      <p:cBhvr>
                                        <p:cTn id="62" dur="166" decel="50000">
                                          <p:stCondLst>
                                            <p:cond delay="1834"/>
                                          </p:stCondLst>
                                        </p:cTn>
                                        <p:tgtEl>
                                          <p:spTgt spid="25"/>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80">
                                          <p:stCondLst>
                                            <p:cond delay="0"/>
                                          </p:stCondLst>
                                        </p:cTn>
                                        <p:tgtEl>
                                          <p:spTgt spid="26"/>
                                        </p:tgtEl>
                                      </p:cBhvr>
                                    </p:animEffect>
                                    <p:anim calcmode="lin" valueType="num">
                                      <p:cBhvr>
                                        <p:cTn id="6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73" dur="26">
                                          <p:stCondLst>
                                            <p:cond delay="650"/>
                                          </p:stCondLst>
                                        </p:cTn>
                                        <p:tgtEl>
                                          <p:spTgt spid="26"/>
                                        </p:tgtEl>
                                      </p:cBhvr>
                                      <p:to x="100000" y="60000"/>
                                    </p:animScale>
                                    <p:animScale>
                                      <p:cBhvr>
                                        <p:cTn id="74" dur="166" decel="50000">
                                          <p:stCondLst>
                                            <p:cond delay="676"/>
                                          </p:stCondLst>
                                        </p:cTn>
                                        <p:tgtEl>
                                          <p:spTgt spid="26"/>
                                        </p:tgtEl>
                                      </p:cBhvr>
                                      <p:to x="100000" y="100000"/>
                                    </p:animScale>
                                    <p:animScale>
                                      <p:cBhvr>
                                        <p:cTn id="75" dur="26">
                                          <p:stCondLst>
                                            <p:cond delay="1312"/>
                                          </p:stCondLst>
                                        </p:cTn>
                                        <p:tgtEl>
                                          <p:spTgt spid="26"/>
                                        </p:tgtEl>
                                      </p:cBhvr>
                                      <p:to x="100000" y="80000"/>
                                    </p:animScale>
                                    <p:animScale>
                                      <p:cBhvr>
                                        <p:cTn id="76" dur="166" decel="50000">
                                          <p:stCondLst>
                                            <p:cond delay="1338"/>
                                          </p:stCondLst>
                                        </p:cTn>
                                        <p:tgtEl>
                                          <p:spTgt spid="26"/>
                                        </p:tgtEl>
                                      </p:cBhvr>
                                      <p:to x="100000" y="100000"/>
                                    </p:animScale>
                                    <p:animScale>
                                      <p:cBhvr>
                                        <p:cTn id="77" dur="26">
                                          <p:stCondLst>
                                            <p:cond delay="1642"/>
                                          </p:stCondLst>
                                        </p:cTn>
                                        <p:tgtEl>
                                          <p:spTgt spid="26"/>
                                        </p:tgtEl>
                                      </p:cBhvr>
                                      <p:to x="100000" y="90000"/>
                                    </p:animScale>
                                    <p:animScale>
                                      <p:cBhvr>
                                        <p:cTn id="78" dur="166" decel="50000">
                                          <p:stCondLst>
                                            <p:cond delay="1668"/>
                                          </p:stCondLst>
                                        </p:cTn>
                                        <p:tgtEl>
                                          <p:spTgt spid="26"/>
                                        </p:tgtEl>
                                      </p:cBhvr>
                                      <p:to x="100000" y="100000"/>
                                    </p:animScale>
                                    <p:animScale>
                                      <p:cBhvr>
                                        <p:cTn id="79" dur="26">
                                          <p:stCondLst>
                                            <p:cond delay="1808"/>
                                          </p:stCondLst>
                                        </p:cTn>
                                        <p:tgtEl>
                                          <p:spTgt spid="26"/>
                                        </p:tgtEl>
                                      </p:cBhvr>
                                      <p:to x="100000" y="95000"/>
                                    </p:animScale>
                                    <p:animScale>
                                      <p:cBhvr>
                                        <p:cTn id="80" dur="166" decel="50000">
                                          <p:stCondLst>
                                            <p:cond delay="1834"/>
                                          </p:stCondLst>
                                        </p:cTn>
                                        <p:tgtEl>
                                          <p:spTgt spid="26"/>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down)">
                                      <p:cBhvr>
                                        <p:cTn id="85" dur="580">
                                          <p:stCondLst>
                                            <p:cond delay="0"/>
                                          </p:stCondLst>
                                        </p:cTn>
                                        <p:tgtEl>
                                          <p:spTgt spid="21"/>
                                        </p:tgtEl>
                                      </p:cBhvr>
                                    </p:animEffect>
                                    <p:anim calcmode="lin" valueType="num">
                                      <p:cBhvr>
                                        <p:cTn id="8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91" dur="26">
                                          <p:stCondLst>
                                            <p:cond delay="650"/>
                                          </p:stCondLst>
                                        </p:cTn>
                                        <p:tgtEl>
                                          <p:spTgt spid="21"/>
                                        </p:tgtEl>
                                      </p:cBhvr>
                                      <p:to x="100000" y="60000"/>
                                    </p:animScale>
                                    <p:animScale>
                                      <p:cBhvr>
                                        <p:cTn id="92" dur="166" decel="50000">
                                          <p:stCondLst>
                                            <p:cond delay="676"/>
                                          </p:stCondLst>
                                        </p:cTn>
                                        <p:tgtEl>
                                          <p:spTgt spid="21"/>
                                        </p:tgtEl>
                                      </p:cBhvr>
                                      <p:to x="100000" y="100000"/>
                                    </p:animScale>
                                    <p:animScale>
                                      <p:cBhvr>
                                        <p:cTn id="93" dur="26">
                                          <p:stCondLst>
                                            <p:cond delay="1312"/>
                                          </p:stCondLst>
                                        </p:cTn>
                                        <p:tgtEl>
                                          <p:spTgt spid="21"/>
                                        </p:tgtEl>
                                      </p:cBhvr>
                                      <p:to x="100000" y="80000"/>
                                    </p:animScale>
                                    <p:animScale>
                                      <p:cBhvr>
                                        <p:cTn id="94" dur="166" decel="50000">
                                          <p:stCondLst>
                                            <p:cond delay="1338"/>
                                          </p:stCondLst>
                                        </p:cTn>
                                        <p:tgtEl>
                                          <p:spTgt spid="21"/>
                                        </p:tgtEl>
                                      </p:cBhvr>
                                      <p:to x="100000" y="100000"/>
                                    </p:animScale>
                                    <p:animScale>
                                      <p:cBhvr>
                                        <p:cTn id="95" dur="26">
                                          <p:stCondLst>
                                            <p:cond delay="1642"/>
                                          </p:stCondLst>
                                        </p:cTn>
                                        <p:tgtEl>
                                          <p:spTgt spid="21"/>
                                        </p:tgtEl>
                                      </p:cBhvr>
                                      <p:to x="100000" y="90000"/>
                                    </p:animScale>
                                    <p:animScale>
                                      <p:cBhvr>
                                        <p:cTn id="96" dur="166" decel="50000">
                                          <p:stCondLst>
                                            <p:cond delay="1668"/>
                                          </p:stCondLst>
                                        </p:cTn>
                                        <p:tgtEl>
                                          <p:spTgt spid="21"/>
                                        </p:tgtEl>
                                      </p:cBhvr>
                                      <p:to x="100000" y="100000"/>
                                    </p:animScale>
                                    <p:animScale>
                                      <p:cBhvr>
                                        <p:cTn id="97" dur="26">
                                          <p:stCondLst>
                                            <p:cond delay="1808"/>
                                          </p:stCondLst>
                                        </p:cTn>
                                        <p:tgtEl>
                                          <p:spTgt spid="21"/>
                                        </p:tgtEl>
                                      </p:cBhvr>
                                      <p:to x="100000" y="95000"/>
                                    </p:animScale>
                                    <p:animScale>
                                      <p:cBhvr>
                                        <p:cTn id="98" dur="166" decel="50000">
                                          <p:stCondLst>
                                            <p:cond delay="1834"/>
                                          </p:stCondLst>
                                        </p:cTn>
                                        <p:tgtEl>
                                          <p:spTgt spid="21"/>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26" presetClass="entr" presetSubtype="0"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80">
                                          <p:stCondLst>
                                            <p:cond delay="0"/>
                                          </p:stCondLst>
                                        </p:cTn>
                                        <p:tgtEl>
                                          <p:spTgt spid="27"/>
                                        </p:tgtEl>
                                      </p:cBhvr>
                                    </p:animEffect>
                                    <p:anim calcmode="lin" valueType="num">
                                      <p:cBhvr>
                                        <p:cTn id="10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09" dur="26">
                                          <p:stCondLst>
                                            <p:cond delay="650"/>
                                          </p:stCondLst>
                                        </p:cTn>
                                        <p:tgtEl>
                                          <p:spTgt spid="27"/>
                                        </p:tgtEl>
                                      </p:cBhvr>
                                      <p:to x="100000" y="60000"/>
                                    </p:animScale>
                                    <p:animScale>
                                      <p:cBhvr>
                                        <p:cTn id="110" dur="166" decel="50000">
                                          <p:stCondLst>
                                            <p:cond delay="676"/>
                                          </p:stCondLst>
                                        </p:cTn>
                                        <p:tgtEl>
                                          <p:spTgt spid="27"/>
                                        </p:tgtEl>
                                      </p:cBhvr>
                                      <p:to x="100000" y="100000"/>
                                    </p:animScale>
                                    <p:animScale>
                                      <p:cBhvr>
                                        <p:cTn id="111" dur="26">
                                          <p:stCondLst>
                                            <p:cond delay="1312"/>
                                          </p:stCondLst>
                                        </p:cTn>
                                        <p:tgtEl>
                                          <p:spTgt spid="27"/>
                                        </p:tgtEl>
                                      </p:cBhvr>
                                      <p:to x="100000" y="80000"/>
                                    </p:animScale>
                                    <p:animScale>
                                      <p:cBhvr>
                                        <p:cTn id="112" dur="166" decel="50000">
                                          <p:stCondLst>
                                            <p:cond delay="1338"/>
                                          </p:stCondLst>
                                        </p:cTn>
                                        <p:tgtEl>
                                          <p:spTgt spid="27"/>
                                        </p:tgtEl>
                                      </p:cBhvr>
                                      <p:to x="100000" y="100000"/>
                                    </p:animScale>
                                    <p:animScale>
                                      <p:cBhvr>
                                        <p:cTn id="113" dur="26">
                                          <p:stCondLst>
                                            <p:cond delay="1642"/>
                                          </p:stCondLst>
                                        </p:cTn>
                                        <p:tgtEl>
                                          <p:spTgt spid="27"/>
                                        </p:tgtEl>
                                      </p:cBhvr>
                                      <p:to x="100000" y="90000"/>
                                    </p:animScale>
                                    <p:animScale>
                                      <p:cBhvr>
                                        <p:cTn id="114" dur="166" decel="50000">
                                          <p:stCondLst>
                                            <p:cond delay="1668"/>
                                          </p:stCondLst>
                                        </p:cTn>
                                        <p:tgtEl>
                                          <p:spTgt spid="27"/>
                                        </p:tgtEl>
                                      </p:cBhvr>
                                      <p:to x="100000" y="100000"/>
                                    </p:animScale>
                                    <p:animScale>
                                      <p:cBhvr>
                                        <p:cTn id="115" dur="26">
                                          <p:stCondLst>
                                            <p:cond delay="1808"/>
                                          </p:stCondLst>
                                        </p:cTn>
                                        <p:tgtEl>
                                          <p:spTgt spid="27"/>
                                        </p:tgtEl>
                                      </p:cBhvr>
                                      <p:to x="100000" y="95000"/>
                                    </p:animScale>
                                    <p:animScale>
                                      <p:cBhvr>
                                        <p:cTn id="116" dur="166" decel="50000">
                                          <p:stCondLst>
                                            <p:cond delay="1834"/>
                                          </p:stCondLst>
                                        </p:cTn>
                                        <p:tgtEl>
                                          <p:spTgt spid="27"/>
                                        </p:tgtEl>
                                      </p:cBhvr>
                                      <p:to x="100000" y="100000"/>
                                    </p:animScale>
                                  </p:childTnLst>
                                </p:cTn>
                              </p:par>
                            </p:childTnLst>
                          </p:cTn>
                        </p:par>
                      </p:childTnLst>
                    </p:cTn>
                  </p:par>
                  <p:par>
                    <p:cTn id="117" fill="hold">
                      <p:stCondLst>
                        <p:cond delay="indefinite"/>
                      </p:stCondLst>
                      <p:childTnLst>
                        <p:par>
                          <p:cTn id="118" fill="hold">
                            <p:stCondLst>
                              <p:cond delay="0"/>
                            </p:stCondLst>
                            <p:childTnLst>
                              <p:par>
                                <p:cTn id="119" presetID="26" presetClass="entr" presetSubtype="0" fill="hold" grpId="0"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80">
                                          <p:stCondLst>
                                            <p:cond delay="0"/>
                                          </p:stCondLst>
                                        </p:cTn>
                                        <p:tgtEl>
                                          <p:spTgt spid="29"/>
                                        </p:tgtEl>
                                      </p:cBhvr>
                                    </p:animEffect>
                                    <p:anim calcmode="lin" valueType="num">
                                      <p:cBhvr>
                                        <p:cTn id="12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27" dur="26">
                                          <p:stCondLst>
                                            <p:cond delay="650"/>
                                          </p:stCondLst>
                                        </p:cTn>
                                        <p:tgtEl>
                                          <p:spTgt spid="29"/>
                                        </p:tgtEl>
                                      </p:cBhvr>
                                      <p:to x="100000" y="60000"/>
                                    </p:animScale>
                                    <p:animScale>
                                      <p:cBhvr>
                                        <p:cTn id="128" dur="166" decel="50000">
                                          <p:stCondLst>
                                            <p:cond delay="676"/>
                                          </p:stCondLst>
                                        </p:cTn>
                                        <p:tgtEl>
                                          <p:spTgt spid="29"/>
                                        </p:tgtEl>
                                      </p:cBhvr>
                                      <p:to x="100000" y="100000"/>
                                    </p:animScale>
                                    <p:animScale>
                                      <p:cBhvr>
                                        <p:cTn id="129" dur="26">
                                          <p:stCondLst>
                                            <p:cond delay="1312"/>
                                          </p:stCondLst>
                                        </p:cTn>
                                        <p:tgtEl>
                                          <p:spTgt spid="29"/>
                                        </p:tgtEl>
                                      </p:cBhvr>
                                      <p:to x="100000" y="80000"/>
                                    </p:animScale>
                                    <p:animScale>
                                      <p:cBhvr>
                                        <p:cTn id="130" dur="166" decel="50000">
                                          <p:stCondLst>
                                            <p:cond delay="1338"/>
                                          </p:stCondLst>
                                        </p:cTn>
                                        <p:tgtEl>
                                          <p:spTgt spid="29"/>
                                        </p:tgtEl>
                                      </p:cBhvr>
                                      <p:to x="100000" y="100000"/>
                                    </p:animScale>
                                    <p:animScale>
                                      <p:cBhvr>
                                        <p:cTn id="131" dur="26">
                                          <p:stCondLst>
                                            <p:cond delay="1642"/>
                                          </p:stCondLst>
                                        </p:cTn>
                                        <p:tgtEl>
                                          <p:spTgt spid="29"/>
                                        </p:tgtEl>
                                      </p:cBhvr>
                                      <p:to x="100000" y="90000"/>
                                    </p:animScale>
                                    <p:animScale>
                                      <p:cBhvr>
                                        <p:cTn id="132" dur="166" decel="50000">
                                          <p:stCondLst>
                                            <p:cond delay="1668"/>
                                          </p:stCondLst>
                                        </p:cTn>
                                        <p:tgtEl>
                                          <p:spTgt spid="29"/>
                                        </p:tgtEl>
                                      </p:cBhvr>
                                      <p:to x="100000" y="100000"/>
                                    </p:animScale>
                                    <p:animScale>
                                      <p:cBhvr>
                                        <p:cTn id="133" dur="26">
                                          <p:stCondLst>
                                            <p:cond delay="1808"/>
                                          </p:stCondLst>
                                        </p:cTn>
                                        <p:tgtEl>
                                          <p:spTgt spid="29"/>
                                        </p:tgtEl>
                                      </p:cBhvr>
                                      <p:to x="100000" y="95000"/>
                                    </p:animScale>
                                    <p:animScale>
                                      <p:cBhvr>
                                        <p:cTn id="134" dur="166" decel="50000">
                                          <p:stCondLst>
                                            <p:cond delay="1834"/>
                                          </p:stCondLst>
                                        </p:cTn>
                                        <p:tgtEl>
                                          <p:spTgt spid="29"/>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6" presetClass="entr" presetSubtype="0" fill="hold" grpId="0" nodeType="click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80">
                                          <p:stCondLst>
                                            <p:cond delay="0"/>
                                          </p:stCondLst>
                                        </p:cTn>
                                        <p:tgtEl>
                                          <p:spTgt spid="30"/>
                                        </p:tgtEl>
                                      </p:cBhvr>
                                    </p:animEffect>
                                    <p:anim calcmode="lin" valueType="num">
                                      <p:cBhvr>
                                        <p:cTn id="140"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45" dur="26">
                                          <p:stCondLst>
                                            <p:cond delay="650"/>
                                          </p:stCondLst>
                                        </p:cTn>
                                        <p:tgtEl>
                                          <p:spTgt spid="30"/>
                                        </p:tgtEl>
                                      </p:cBhvr>
                                      <p:to x="100000" y="60000"/>
                                    </p:animScale>
                                    <p:animScale>
                                      <p:cBhvr>
                                        <p:cTn id="146" dur="166" decel="50000">
                                          <p:stCondLst>
                                            <p:cond delay="676"/>
                                          </p:stCondLst>
                                        </p:cTn>
                                        <p:tgtEl>
                                          <p:spTgt spid="30"/>
                                        </p:tgtEl>
                                      </p:cBhvr>
                                      <p:to x="100000" y="100000"/>
                                    </p:animScale>
                                    <p:animScale>
                                      <p:cBhvr>
                                        <p:cTn id="147" dur="26">
                                          <p:stCondLst>
                                            <p:cond delay="1312"/>
                                          </p:stCondLst>
                                        </p:cTn>
                                        <p:tgtEl>
                                          <p:spTgt spid="30"/>
                                        </p:tgtEl>
                                      </p:cBhvr>
                                      <p:to x="100000" y="80000"/>
                                    </p:animScale>
                                    <p:animScale>
                                      <p:cBhvr>
                                        <p:cTn id="148" dur="166" decel="50000">
                                          <p:stCondLst>
                                            <p:cond delay="1338"/>
                                          </p:stCondLst>
                                        </p:cTn>
                                        <p:tgtEl>
                                          <p:spTgt spid="30"/>
                                        </p:tgtEl>
                                      </p:cBhvr>
                                      <p:to x="100000" y="100000"/>
                                    </p:animScale>
                                    <p:animScale>
                                      <p:cBhvr>
                                        <p:cTn id="149" dur="26">
                                          <p:stCondLst>
                                            <p:cond delay="1642"/>
                                          </p:stCondLst>
                                        </p:cTn>
                                        <p:tgtEl>
                                          <p:spTgt spid="30"/>
                                        </p:tgtEl>
                                      </p:cBhvr>
                                      <p:to x="100000" y="90000"/>
                                    </p:animScale>
                                    <p:animScale>
                                      <p:cBhvr>
                                        <p:cTn id="150" dur="166" decel="50000">
                                          <p:stCondLst>
                                            <p:cond delay="1668"/>
                                          </p:stCondLst>
                                        </p:cTn>
                                        <p:tgtEl>
                                          <p:spTgt spid="30"/>
                                        </p:tgtEl>
                                      </p:cBhvr>
                                      <p:to x="100000" y="100000"/>
                                    </p:animScale>
                                    <p:animScale>
                                      <p:cBhvr>
                                        <p:cTn id="151" dur="26">
                                          <p:stCondLst>
                                            <p:cond delay="1808"/>
                                          </p:stCondLst>
                                        </p:cTn>
                                        <p:tgtEl>
                                          <p:spTgt spid="30"/>
                                        </p:tgtEl>
                                      </p:cBhvr>
                                      <p:to x="100000" y="95000"/>
                                    </p:animScale>
                                    <p:animScale>
                                      <p:cBhvr>
                                        <p:cTn id="152" dur="166" decel="50000">
                                          <p:stCondLst>
                                            <p:cond delay="1834"/>
                                          </p:stCondLst>
                                        </p:cTn>
                                        <p:tgtEl>
                                          <p:spTgt spid="30"/>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6" presetClass="entr" presetSubtype="0" fill="hold" grpId="0" nodeType="clickEffect">
                                  <p:stCondLst>
                                    <p:cond delay="0"/>
                                  </p:stCondLst>
                                  <p:childTnLst>
                                    <p:set>
                                      <p:cBhvr>
                                        <p:cTn id="156" dur="1" fill="hold">
                                          <p:stCondLst>
                                            <p:cond delay="0"/>
                                          </p:stCondLst>
                                        </p:cTn>
                                        <p:tgtEl>
                                          <p:spTgt spid="31"/>
                                        </p:tgtEl>
                                        <p:attrNameLst>
                                          <p:attrName>style.visibility</p:attrName>
                                        </p:attrNameLst>
                                      </p:cBhvr>
                                      <p:to>
                                        <p:strVal val="visible"/>
                                      </p:to>
                                    </p:set>
                                    <p:animEffect transition="in" filter="wipe(down)">
                                      <p:cBhvr>
                                        <p:cTn id="157" dur="580">
                                          <p:stCondLst>
                                            <p:cond delay="0"/>
                                          </p:stCondLst>
                                        </p:cTn>
                                        <p:tgtEl>
                                          <p:spTgt spid="31"/>
                                        </p:tgtEl>
                                      </p:cBhvr>
                                    </p:animEffect>
                                    <p:anim calcmode="lin" valueType="num">
                                      <p:cBhvr>
                                        <p:cTn id="15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63" dur="26">
                                          <p:stCondLst>
                                            <p:cond delay="650"/>
                                          </p:stCondLst>
                                        </p:cTn>
                                        <p:tgtEl>
                                          <p:spTgt spid="31"/>
                                        </p:tgtEl>
                                      </p:cBhvr>
                                      <p:to x="100000" y="60000"/>
                                    </p:animScale>
                                    <p:animScale>
                                      <p:cBhvr>
                                        <p:cTn id="164" dur="166" decel="50000">
                                          <p:stCondLst>
                                            <p:cond delay="676"/>
                                          </p:stCondLst>
                                        </p:cTn>
                                        <p:tgtEl>
                                          <p:spTgt spid="31"/>
                                        </p:tgtEl>
                                      </p:cBhvr>
                                      <p:to x="100000" y="100000"/>
                                    </p:animScale>
                                    <p:animScale>
                                      <p:cBhvr>
                                        <p:cTn id="165" dur="26">
                                          <p:stCondLst>
                                            <p:cond delay="1312"/>
                                          </p:stCondLst>
                                        </p:cTn>
                                        <p:tgtEl>
                                          <p:spTgt spid="31"/>
                                        </p:tgtEl>
                                      </p:cBhvr>
                                      <p:to x="100000" y="80000"/>
                                    </p:animScale>
                                    <p:animScale>
                                      <p:cBhvr>
                                        <p:cTn id="166" dur="166" decel="50000">
                                          <p:stCondLst>
                                            <p:cond delay="1338"/>
                                          </p:stCondLst>
                                        </p:cTn>
                                        <p:tgtEl>
                                          <p:spTgt spid="31"/>
                                        </p:tgtEl>
                                      </p:cBhvr>
                                      <p:to x="100000" y="100000"/>
                                    </p:animScale>
                                    <p:animScale>
                                      <p:cBhvr>
                                        <p:cTn id="167" dur="26">
                                          <p:stCondLst>
                                            <p:cond delay="1642"/>
                                          </p:stCondLst>
                                        </p:cTn>
                                        <p:tgtEl>
                                          <p:spTgt spid="31"/>
                                        </p:tgtEl>
                                      </p:cBhvr>
                                      <p:to x="100000" y="90000"/>
                                    </p:animScale>
                                    <p:animScale>
                                      <p:cBhvr>
                                        <p:cTn id="168" dur="166" decel="50000">
                                          <p:stCondLst>
                                            <p:cond delay="1668"/>
                                          </p:stCondLst>
                                        </p:cTn>
                                        <p:tgtEl>
                                          <p:spTgt spid="31"/>
                                        </p:tgtEl>
                                      </p:cBhvr>
                                      <p:to x="100000" y="100000"/>
                                    </p:animScale>
                                    <p:animScale>
                                      <p:cBhvr>
                                        <p:cTn id="169" dur="26">
                                          <p:stCondLst>
                                            <p:cond delay="1808"/>
                                          </p:stCondLst>
                                        </p:cTn>
                                        <p:tgtEl>
                                          <p:spTgt spid="31"/>
                                        </p:tgtEl>
                                      </p:cBhvr>
                                      <p:to x="100000" y="95000"/>
                                    </p:animScale>
                                    <p:animScale>
                                      <p:cBhvr>
                                        <p:cTn id="170" dur="166" decel="50000">
                                          <p:stCondLst>
                                            <p:cond delay="1834"/>
                                          </p:stCondLst>
                                        </p:cTn>
                                        <p:tgtEl>
                                          <p:spTgt spid="31"/>
                                        </p:tgtEl>
                                      </p:cBhvr>
                                      <p:to x="100000" y="100000"/>
                                    </p:animScale>
                                  </p:childTnLst>
                                </p:cTn>
                              </p:par>
                            </p:childTnLst>
                          </p:cTn>
                        </p:par>
                      </p:childTnLst>
                    </p:cTn>
                  </p:par>
                  <p:par>
                    <p:cTn id="171" fill="hold">
                      <p:stCondLst>
                        <p:cond delay="indefinite"/>
                      </p:stCondLst>
                      <p:childTnLst>
                        <p:par>
                          <p:cTn id="172" fill="hold">
                            <p:stCondLst>
                              <p:cond delay="0"/>
                            </p:stCondLst>
                            <p:childTnLst>
                              <p:par>
                                <p:cTn id="173" presetID="26" presetClass="entr" presetSubtype="0" fill="hold" grpId="0" nodeType="clickEffect">
                                  <p:stCondLst>
                                    <p:cond delay="0"/>
                                  </p:stCondLst>
                                  <p:childTnLst>
                                    <p:set>
                                      <p:cBhvr>
                                        <p:cTn id="174" dur="1" fill="hold">
                                          <p:stCondLst>
                                            <p:cond delay="0"/>
                                          </p:stCondLst>
                                        </p:cTn>
                                        <p:tgtEl>
                                          <p:spTgt spid="32"/>
                                        </p:tgtEl>
                                        <p:attrNameLst>
                                          <p:attrName>style.visibility</p:attrName>
                                        </p:attrNameLst>
                                      </p:cBhvr>
                                      <p:to>
                                        <p:strVal val="visible"/>
                                      </p:to>
                                    </p:set>
                                    <p:animEffect transition="in" filter="wipe(down)">
                                      <p:cBhvr>
                                        <p:cTn id="175" dur="580">
                                          <p:stCondLst>
                                            <p:cond delay="0"/>
                                          </p:stCondLst>
                                        </p:cTn>
                                        <p:tgtEl>
                                          <p:spTgt spid="32"/>
                                        </p:tgtEl>
                                      </p:cBhvr>
                                    </p:animEffect>
                                    <p:anim calcmode="lin" valueType="num">
                                      <p:cBhvr>
                                        <p:cTn id="17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81" dur="26">
                                          <p:stCondLst>
                                            <p:cond delay="650"/>
                                          </p:stCondLst>
                                        </p:cTn>
                                        <p:tgtEl>
                                          <p:spTgt spid="32"/>
                                        </p:tgtEl>
                                      </p:cBhvr>
                                      <p:to x="100000" y="60000"/>
                                    </p:animScale>
                                    <p:animScale>
                                      <p:cBhvr>
                                        <p:cTn id="182" dur="166" decel="50000">
                                          <p:stCondLst>
                                            <p:cond delay="676"/>
                                          </p:stCondLst>
                                        </p:cTn>
                                        <p:tgtEl>
                                          <p:spTgt spid="32"/>
                                        </p:tgtEl>
                                      </p:cBhvr>
                                      <p:to x="100000" y="100000"/>
                                    </p:animScale>
                                    <p:animScale>
                                      <p:cBhvr>
                                        <p:cTn id="183" dur="26">
                                          <p:stCondLst>
                                            <p:cond delay="1312"/>
                                          </p:stCondLst>
                                        </p:cTn>
                                        <p:tgtEl>
                                          <p:spTgt spid="32"/>
                                        </p:tgtEl>
                                      </p:cBhvr>
                                      <p:to x="100000" y="80000"/>
                                    </p:animScale>
                                    <p:animScale>
                                      <p:cBhvr>
                                        <p:cTn id="184" dur="166" decel="50000">
                                          <p:stCondLst>
                                            <p:cond delay="1338"/>
                                          </p:stCondLst>
                                        </p:cTn>
                                        <p:tgtEl>
                                          <p:spTgt spid="32"/>
                                        </p:tgtEl>
                                      </p:cBhvr>
                                      <p:to x="100000" y="100000"/>
                                    </p:animScale>
                                    <p:animScale>
                                      <p:cBhvr>
                                        <p:cTn id="185" dur="26">
                                          <p:stCondLst>
                                            <p:cond delay="1642"/>
                                          </p:stCondLst>
                                        </p:cTn>
                                        <p:tgtEl>
                                          <p:spTgt spid="32"/>
                                        </p:tgtEl>
                                      </p:cBhvr>
                                      <p:to x="100000" y="90000"/>
                                    </p:animScale>
                                    <p:animScale>
                                      <p:cBhvr>
                                        <p:cTn id="186" dur="166" decel="50000">
                                          <p:stCondLst>
                                            <p:cond delay="1668"/>
                                          </p:stCondLst>
                                        </p:cTn>
                                        <p:tgtEl>
                                          <p:spTgt spid="32"/>
                                        </p:tgtEl>
                                      </p:cBhvr>
                                      <p:to x="100000" y="100000"/>
                                    </p:animScale>
                                    <p:animScale>
                                      <p:cBhvr>
                                        <p:cTn id="187" dur="26">
                                          <p:stCondLst>
                                            <p:cond delay="1808"/>
                                          </p:stCondLst>
                                        </p:cTn>
                                        <p:tgtEl>
                                          <p:spTgt spid="32"/>
                                        </p:tgtEl>
                                      </p:cBhvr>
                                      <p:to x="100000" y="95000"/>
                                    </p:animScale>
                                    <p:animScale>
                                      <p:cBhvr>
                                        <p:cTn id="188" dur="166" decel="50000">
                                          <p:stCondLst>
                                            <p:cond delay="1834"/>
                                          </p:stCondLst>
                                        </p:cTn>
                                        <p:tgtEl>
                                          <p:spTgt spid="32"/>
                                        </p:tgtEl>
                                      </p:cBhvr>
                                      <p:to x="100000" y="100000"/>
                                    </p:animScale>
                                  </p:childTnLst>
                                </p:cTn>
                              </p:par>
                            </p:childTnLst>
                          </p:cTn>
                        </p:par>
                      </p:childTnLst>
                    </p:cTn>
                  </p:par>
                  <p:par>
                    <p:cTn id="189" fill="hold">
                      <p:stCondLst>
                        <p:cond delay="indefinite"/>
                      </p:stCondLst>
                      <p:childTnLst>
                        <p:par>
                          <p:cTn id="190" fill="hold">
                            <p:stCondLst>
                              <p:cond delay="0"/>
                            </p:stCondLst>
                            <p:childTnLst>
                              <p:par>
                                <p:cTn id="191" presetID="26" presetClass="entr" presetSubtype="0" fill="hold" grpId="0" nodeType="clickEffect">
                                  <p:stCondLst>
                                    <p:cond delay="0"/>
                                  </p:stCondLst>
                                  <p:childTnLst>
                                    <p:set>
                                      <p:cBhvr>
                                        <p:cTn id="192" dur="1" fill="hold">
                                          <p:stCondLst>
                                            <p:cond delay="0"/>
                                          </p:stCondLst>
                                        </p:cTn>
                                        <p:tgtEl>
                                          <p:spTgt spid="41"/>
                                        </p:tgtEl>
                                        <p:attrNameLst>
                                          <p:attrName>style.visibility</p:attrName>
                                        </p:attrNameLst>
                                      </p:cBhvr>
                                      <p:to>
                                        <p:strVal val="visible"/>
                                      </p:to>
                                    </p:set>
                                    <p:animEffect transition="in" filter="wipe(down)">
                                      <p:cBhvr>
                                        <p:cTn id="193" dur="580">
                                          <p:stCondLst>
                                            <p:cond delay="0"/>
                                          </p:stCondLst>
                                        </p:cTn>
                                        <p:tgtEl>
                                          <p:spTgt spid="41"/>
                                        </p:tgtEl>
                                      </p:cBhvr>
                                    </p:animEffect>
                                    <p:anim calcmode="lin" valueType="num">
                                      <p:cBhvr>
                                        <p:cTn id="194"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195"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196"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197"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198"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199" dur="26">
                                          <p:stCondLst>
                                            <p:cond delay="650"/>
                                          </p:stCondLst>
                                        </p:cTn>
                                        <p:tgtEl>
                                          <p:spTgt spid="41"/>
                                        </p:tgtEl>
                                      </p:cBhvr>
                                      <p:to x="100000" y="60000"/>
                                    </p:animScale>
                                    <p:animScale>
                                      <p:cBhvr>
                                        <p:cTn id="200" dur="166" decel="50000">
                                          <p:stCondLst>
                                            <p:cond delay="676"/>
                                          </p:stCondLst>
                                        </p:cTn>
                                        <p:tgtEl>
                                          <p:spTgt spid="41"/>
                                        </p:tgtEl>
                                      </p:cBhvr>
                                      <p:to x="100000" y="100000"/>
                                    </p:animScale>
                                    <p:animScale>
                                      <p:cBhvr>
                                        <p:cTn id="201" dur="26">
                                          <p:stCondLst>
                                            <p:cond delay="1312"/>
                                          </p:stCondLst>
                                        </p:cTn>
                                        <p:tgtEl>
                                          <p:spTgt spid="41"/>
                                        </p:tgtEl>
                                      </p:cBhvr>
                                      <p:to x="100000" y="80000"/>
                                    </p:animScale>
                                    <p:animScale>
                                      <p:cBhvr>
                                        <p:cTn id="202" dur="166" decel="50000">
                                          <p:stCondLst>
                                            <p:cond delay="1338"/>
                                          </p:stCondLst>
                                        </p:cTn>
                                        <p:tgtEl>
                                          <p:spTgt spid="41"/>
                                        </p:tgtEl>
                                      </p:cBhvr>
                                      <p:to x="100000" y="100000"/>
                                    </p:animScale>
                                    <p:animScale>
                                      <p:cBhvr>
                                        <p:cTn id="203" dur="26">
                                          <p:stCondLst>
                                            <p:cond delay="1642"/>
                                          </p:stCondLst>
                                        </p:cTn>
                                        <p:tgtEl>
                                          <p:spTgt spid="41"/>
                                        </p:tgtEl>
                                      </p:cBhvr>
                                      <p:to x="100000" y="90000"/>
                                    </p:animScale>
                                    <p:animScale>
                                      <p:cBhvr>
                                        <p:cTn id="204" dur="166" decel="50000">
                                          <p:stCondLst>
                                            <p:cond delay="1668"/>
                                          </p:stCondLst>
                                        </p:cTn>
                                        <p:tgtEl>
                                          <p:spTgt spid="41"/>
                                        </p:tgtEl>
                                      </p:cBhvr>
                                      <p:to x="100000" y="100000"/>
                                    </p:animScale>
                                    <p:animScale>
                                      <p:cBhvr>
                                        <p:cTn id="205" dur="26">
                                          <p:stCondLst>
                                            <p:cond delay="1808"/>
                                          </p:stCondLst>
                                        </p:cTn>
                                        <p:tgtEl>
                                          <p:spTgt spid="41"/>
                                        </p:tgtEl>
                                      </p:cBhvr>
                                      <p:to x="100000" y="95000"/>
                                    </p:animScale>
                                    <p:animScale>
                                      <p:cBhvr>
                                        <p:cTn id="206" dur="166" decel="50000">
                                          <p:stCondLst>
                                            <p:cond delay="1834"/>
                                          </p:stCondLst>
                                        </p:cTn>
                                        <p:tgtEl>
                                          <p:spTgt spid="41"/>
                                        </p:tgtEl>
                                      </p:cBhvr>
                                      <p:to x="100000" y="100000"/>
                                    </p:animScale>
                                  </p:childTnLst>
                                </p:cTn>
                              </p:par>
                            </p:childTnLst>
                          </p:cTn>
                        </p:par>
                      </p:childTnLst>
                    </p:cTn>
                  </p:par>
                  <p:par>
                    <p:cTn id="207" fill="hold">
                      <p:stCondLst>
                        <p:cond delay="indefinite"/>
                      </p:stCondLst>
                      <p:childTnLst>
                        <p:par>
                          <p:cTn id="208" fill="hold">
                            <p:stCondLst>
                              <p:cond delay="0"/>
                            </p:stCondLst>
                            <p:childTnLst>
                              <p:par>
                                <p:cTn id="209" presetID="26" presetClass="entr" presetSubtype="0" fill="hold" grpId="0" nodeType="clickEffect">
                                  <p:stCondLst>
                                    <p:cond delay="0"/>
                                  </p:stCondLst>
                                  <p:childTnLst>
                                    <p:set>
                                      <p:cBhvr>
                                        <p:cTn id="210" dur="1" fill="hold">
                                          <p:stCondLst>
                                            <p:cond delay="0"/>
                                          </p:stCondLst>
                                        </p:cTn>
                                        <p:tgtEl>
                                          <p:spTgt spid="43"/>
                                        </p:tgtEl>
                                        <p:attrNameLst>
                                          <p:attrName>style.visibility</p:attrName>
                                        </p:attrNameLst>
                                      </p:cBhvr>
                                      <p:to>
                                        <p:strVal val="visible"/>
                                      </p:to>
                                    </p:set>
                                    <p:animEffect transition="in" filter="wipe(down)">
                                      <p:cBhvr>
                                        <p:cTn id="211" dur="580">
                                          <p:stCondLst>
                                            <p:cond delay="0"/>
                                          </p:stCondLst>
                                        </p:cTn>
                                        <p:tgtEl>
                                          <p:spTgt spid="43"/>
                                        </p:tgtEl>
                                      </p:cBhvr>
                                    </p:animEffect>
                                    <p:anim calcmode="lin" valueType="num">
                                      <p:cBhvr>
                                        <p:cTn id="212"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13"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14"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215"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216"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217" dur="26">
                                          <p:stCondLst>
                                            <p:cond delay="650"/>
                                          </p:stCondLst>
                                        </p:cTn>
                                        <p:tgtEl>
                                          <p:spTgt spid="43"/>
                                        </p:tgtEl>
                                      </p:cBhvr>
                                      <p:to x="100000" y="60000"/>
                                    </p:animScale>
                                    <p:animScale>
                                      <p:cBhvr>
                                        <p:cTn id="218" dur="166" decel="50000">
                                          <p:stCondLst>
                                            <p:cond delay="676"/>
                                          </p:stCondLst>
                                        </p:cTn>
                                        <p:tgtEl>
                                          <p:spTgt spid="43"/>
                                        </p:tgtEl>
                                      </p:cBhvr>
                                      <p:to x="100000" y="100000"/>
                                    </p:animScale>
                                    <p:animScale>
                                      <p:cBhvr>
                                        <p:cTn id="219" dur="26">
                                          <p:stCondLst>
                                            <p:cond delay="1312"/>
                                          </p:stCondLst>
                                        </p:cTn>
                                        <p:tgtEl>
                                          <p:spTgt spid="43"/>
                                        </p:tgtEl>
                                      </p:cBhvr>
                                      <p:to x="100000" y="80000"/>
                                    </p:animScale>
                                    <p:animScale>
                                      <p:cBhvr>
                                        <p:cTn id="220" dur="166" decel="50000">
                                          <p:stCondLst>
                                            <p:cond delay="1338"/>
                                          </p:stCondLst>
                                        </p:cTn>
                                        <p:tgtEl>
                                          <p:spTgt spid="43"/>
                                        </p:tgtEl>
                                      </p:cBhvr>
                                      <p:to x="100000" y="100000"/>
                                    </p:animScale>
                                    <p:animScale>
                                      <p:cBhvr>
                                        <p:cTn id="221" dur="26">
                                          <p:stCondLst>
                                            <p:cond delay="1642"/>
                                          </p:stCondLst>
                                        </p:cTn>
                                        <p:tgtEl>
                                          <p:spTgt spid="43"/>
                                        </p:tgtEl>
                                      </p:cBhvr>
                                      <p:to x="100000" y="90000"/>
                                    </p:animScale>
                                    <p:animScale>
                                      <p:cBhvr>
                                        <p:cTn id="222" dur="166" decel="50000">
                                          <p:stCondLst>
                                            <p:cond delay="1668"/>
                                          </p:stCondLst>
                                        </p:cTn>
                                        <p:tgtEl>
                                          <p:spTgt spid="43"/>
                                        </p:tgtEl>
                                      </p:cBhvr>
                                      <p:to x="100000" y="100000"/>
                                    </p:animScale>
                                    <p:animScale>
                                      <p:cBhvr>
                                        <p:cTn id="223" dur="26">
                                          <p:stCondLst>
                                            <p:cond delay="1808"/>
                                          </p:stCondLst>
                                        </p:cTn>
                                        <p:tgtEl>
                                          <p:spTgt spid="43"/>
                                        </p:tgtEl>
                                      </p:cBhvr>
                                      <p:to x="100000" y="95000"/>
                                    </p:animScale>
                                    <p:animScale>
                                      <p:cBhvr>
                                        <p:cTn id="224" dur="166" decel="50000">
                                          <p:stCondLst>
                                            <p:cond delay="1834"/>
                                          </p:stCondLst>
                                        </p:cTn>
                                        <p:tgtEl>
                                          <p:spTgt spid="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1" grpId="0" animBg="1"/>
      <p:bldP spid="24" grpId="0" animBg="1"/>
      <p:bldP spid="25" grpId="0" animBg="1"/>
      <p:bldP spid="26" grpId="0" animBg="1"/>
      <p:bldP spid="27" grpId="0" animBg="1"/>
      <p:bldP spid="29" grpId="0" animBg="1"/>
      <p:bldP spid="30" grpId="0" animBg="1"/>
      <p:bldP spid="31" grpId="0" animBg="1"/>
      <p:bldP spid="32" grpId="0" animBg="1"/>
      <p:bldP spid="41" grpId="0" animBg="1"/>
      <p:bldP spid="4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68835"/>
            <a:ext cx="864096" cy="813832"/>
          </a:xfrm>
          <a:prstGeom prst="rect">
            <a:avLst/>
          </a:prstGeom>
          <a:noFill/>
          <a:ln>
            <a:noFill/>
          </a:ln>
          <a:extLst/>
        </p:spPr>
      </p:pic>
      <p:sp>
        <p:nvSpPr>
          <p:cNvPr id="4" name="3 Marcador de contenido"/>
          <p:cNvSpPr>
            <a:spLocks noGrp="1"/>
          </p:cNvSpPr>
          <p:nvPr>
            <p:ph idx="1"/>
          </p:nvPr>
        </p:nvSpPr>
        <p:spPr>
          <a:xfrm>
            <a:off x="465784" y="1756883"/>
            <a:ext cx="8229600" cy="3832357"/>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r>
              <a:rPr lang="es-CR" sz="2600" dirty="0" smtClean="0">
                <a:latin typeface="Arial" pitchFamily="34" charset="0"/>
                <a:cs typeface="Arial" pitchFamily="34" charset="0"/>
              </a:rPr>
              <a:t>En su equipo de trabajo:</a:t>
            </a:r>
          </a:p>
          <a:p>
            <a:endParaRPr lang="es-CR" sz="2600" dirty="0" smtClean="0">
              <a:latin typeface="Arial" pitchFamily="34" charset="0"/>
              <a:cs typeface="Arial" pitchFamily="34" charset="0"/>
            </a:endParaRPr>
          </a:p>
          <a:p>
            <a:pPr marL="514350" indent="-514350" algn="just">
              <a:buAutoNum type="arabicPeriod"/>
            </a:pPr>
            <a:r>
              <a:rPr lang="es-CR" sz="2600" dirty="0" smtClean="0">
                <a:latin typeface="Arial" pitchFamily="34" charset="0"/>
                <a:cs typeface="Arial" pitchFamily="34" charset="0"/>
              </a:rPr>
              <a:t>Elegir un </a:t>
            </a:r>
            <a:r>
              <a:rPr lang="es-CR" sz="2600" dirty="0">
                <a:latin typeface="Arial" pitchFamily="34" charset="0"/>
                <a:cs typeface="Arial" pitchFamily="34" charset="0"/>
              </a:rPr>
              <a:t>perfil de inversionista y se </a:t>
            </a:r>
            <a:r>
              <a:rPr lang="es-CR" sz="2600" dirty="0" smtClean="0">
                <a:latin typeface="Arial" pitchFamily="34" charset="0"/>
                <a:cs typeface="Arial" pitchFamily="34" charset="0"/>
              </a:rPr>
              <a:t>construir </a:t>
            </a:r>
            <a:r>
              <a:rPr lang="es-CR" sz="2600" dirty="0">
                <a:latin typeface="Arial" pitchFamily="34" charset="0"/>
                <a:cs typeface="Arial" pitchFamily="34" charset="0"/>
              </a:rPr>
              <a:t>un plan de inversión realista </a:t>
            </a:r>
            <a:r>
              <a:rPr lang="es-CR" sz="2600" dirty="0" smtClean="0">
                <a:latin typeface="Arial" pitchFamily="34" charset="0"/>
                <a:cs typeface="Arial" pitchFamily="34" charset="0"/>
              </a:rPr>
              <a:t>para ese personaje (puede ser para un integrante del grupo o de alguien ficticio).</a:t>
            </a:r>
          </a:p>
          <a:p>
            <a:pPr marL="514350" indent="-514350">
              <a:buAutoNum type="arabicPeriod"/>
            </a:pPr>
            <a:endParaRPr lang="es-CR" sz="2600" dirty="0">
              <a:latin typeface="Arial" pitchFamily="34" charset="0"/>
              <a:cs typeface="Arial" pitchFamily="34" charset="0"/>
            </a:endParaRPr>
          </a:p>
          <a:p>
            <a:pPr marL="514350" indent="-514350">
              <a:buAutoNum type="arabicPeriod"/>
            </a:pPr>
            <a:r>
              <a:rPr lang="es-CR" sz="2600" dirty="0" smtClean="0">
                <a:latin typeface="Arial" pitchFamily="34" charset="0"/>
                <a:cs typeface="Arial" pitchFamily="34" charset="0"/>
              </a:rPr>
              <a:t>Elaborar un </a:t>
            </a:r>
            <a:r>
              <a:rPr lang="es-CR" sz="2600" dirty="0" err="1" smtClean="0">
                <a:latin typeface="Arial" pitchFamily="34" charset="0"/>
                <a:cs typeface="Arial" pitchFamily="34" charset="0"/>
              </a:rPr>
              <a:t>papelógrafo</a:t>
            </a:r>
            <a:r>
              <a:rPr lang="es-CR" sz="2600" dirty="0" smtClean="0">
                <a:latin typeface="Arial" pitchFamily="34" charset="0"/>
                <a:cs typeface="Arial" pitchFamily="34" charset="0"/>
              </a:rPr>
              <a:t>.</a:t>
            </a:r>
            <a:endParaRPr lang="es-CR" sz="2600" dirty="0">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Lagos &amp; Sarmiento\A CONSULTOR\LOGISTICA\LOGO\Logo Lago &amp; Sarmiento.jpg"/>
          <p:cNvPicPr/>
          <p:nvPr/>
        </p:nvPicPr>
        <p:blipFill rotWithShape="1">
          <a:blip r:embed="rId2"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9" name="1 Título"/>
          <p:cNvSpPr txBox="1">
            <a:spLocks/>
          </p:cNvSpPr>
          <p:nvPr/>
        </p:nvSpPr>
        <p:spPr>
          <a:xfrm>
            <a:off x="0" y="620688"/>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«Mi Plan de Inversión»</a:t>
            </a:r>
            <a:endParaRPr lang="es-CR" sz="35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19921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Marcador de contenido"/>
          <p:cNvSpPr>
            <a:spLocks noGrp="1"/>
          </p:cNvSpPr>
          <p:nvPr>
            <p:ph idx="1"/>
          </p:nvPr>
        </p:nvSpPr>
        <p:spPr>
          <a:xfrm>
            <a:off x="467544" y="1628800"/>
            <a:ext cx="8229600" cy="4525963"/>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pPr marL="0" indent="0" algn="just">
              <a:buNone/>
            </a:pPr>
            <a:r>
              <a:rPr lang="es-CR" sz="2800" dirty="0" smtClean="0">
                <a:latin typeface="Arial" pitchFamily="34" charset="0"/>
                <a:cs typeface="Arial" pitchFamily="34" charset="0"/>
              </a:rPr>
              <a:t>Indique en su grupo de trabajo con las tarjetas «SI» y «NO», si esta de acuerdo con las afirmaciones que se presentarán en pantalla.</a:t>
            </a:r>
            <a:endParaRPr lang="es-CR" sz="2800" dirty="0">
              <a:latin typeface="Arial" pitchFamily="34" charset="0"/>
              <a:cs typeface="Arial" pitchFamily="34" charset="0"/>
            </a:endParaRPr>
          </a:p>
          <a:p>
            <a:pPr algn="just"/>
            <a:endParaRPr lang="es-CR" sz="2800" dirty="0">
              <a:latin typeface="Arial" pitchFamily="34" charset="0"/>
              <a:cs typeface="Arial" pitchFamily="34" charset="0"/>
            </a:endParaRPr>
          </a:p>
          <a:p>
            <a:pPr marL="0" indent="0" algn="just">
              <a:buNone/>
            </a:pPr>
            <a:endParaRPr lang="es-CR" sz="2800" dirty="0">
              <a:latin typeface="Arial" pitchFamily="34" charset="0"/>
              <a:cs typeface="Arial" pitchFamily="34" charset="0"/>
            </a:endParaRPr>
          </a:p>
        </p:txBody>
      </p:sp>
      <p:sp>
        <p:nvSpPr>
          <p:cNvPr id="2" name="1 Título"/>
          <p:cNvSpPr>
            <a:spLocks noGrp="1"/>
          </p:cNvSpPr>
          <p:nvPr>
            <p:ph type="title"/>
          </p:nvPr>
        </p:nvSpPr>
        <p:spPr>
          <a:xfrm>
            <a:off x="-17168" y="404664"/>
            <a:ext cx="9161168" cy="72008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CR" dirty="0" smtClean="0">
                <a:solidFill>
                  <a:schemeClr val="bg1"/>
                </a:solidFill>
                <a:latin typeface="Arial Rounded MT Bold" pitchFamily="34" charset="0"/>
                <a:cs typeface="Arial" pitchFamily="34" charset="0"/>
              </a:rPr>
              <a:t>«</a:t>
            </a:r>
            <a:r>
              <a:rPr lang="es-CR" dirty="0" err="1" smtClean="0">
                <a:solidFill>
                  <a:schemeClr val="bg1"/>
                </a:solidFill>
                <a:latin typeface="Arial Rounded MT Bold" pitchFamily="34" charset="0"/>
                <a:cs typeface="Arial" pitchFamily="34" charset="0"/>
              </a:rPr>
              <a:t>Referendum</a:t>
            </a:r>
            <a:r>
              <a:rPr lang="es-CR" dirty="0" smtClean="0">
                <a:solidFill>
                  <a:schemeClr val="bg1"/>
                </a:solidFill>
                <a:latin typeface="Arial Rounded MT Bold" pitchFamily="34" charset="0"/>
                <a:cs typeface="Arial" pitchFamily="34" charset="0"/>
              </a:rPr>
              <a:t>»</a:t>
            </a:r>
            <a:endParaRPr lang="es-CR" dirty="0">
              <a:solidFill>
                <a:schemeClr val="bg1"/>
              </a:solidFill>
              <a:latin typeface="Arial Rounded MT Bold" pitchFamily="34" charset="0"/>
              <a:cs typeface="Arial" pitchFamily="34" charset="0"/>
            </a:endParaRPr>
          </a:p>
        </p:txBody>
      </p:sp>
      <p:sp>
        <p:nvSpPr>
          <p:cNvPr id="9" name="8 Llamada de nube"/>
          <p:cNvSpPr/>
          <p:nvPr/>
        </p:nvSpPr>
        <p:spPr>
          <a:xfrm>
            <a:off x="5580112" y="3463798"/>
            <a:ext cx="2637953" cy="1909418"/>
          </a:xfrm>
          <a:prstGeom prst="cloud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7200" dirty="0" smtClean="0">
                <a:solidFill>
                  <a:schemeClr val="tx1"/>
                </a:solidFill>
              </a:rPr>
              <a:t>No</a:t>
            </a:r>
            <a:endParaRPr lang="es-CR" sz="7200" dirty="0">
              <a:solidFill>
                <a:schemeClr val="tx1"/>
              </a:solidFill>
            </a:endParaRPr>
          </a:p>
        </p:txBody>
      </p:sp>
      <p:sp>
        <p:nvSpPr>
          <p:cNvPr id="8" name="7 Llamada de nube"/>
          <p:cNvSpPr/>
          <p:nvPr/>
        </p:nvSpPr>
        <p:spPr>
          <a:xfrm>
            <a:off x="827584" y="3501008"/>
            <a:ext cx="2808312" cy="1944216"/>
          </a:xfrm>
          <a:prstGeom prst="cloudCallout">
            <a:avLst>
              <a:gd name="adj1" fmla="val 21193"/>
              <a:gd name="adj2" fmla="val 5429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7200" dirty="0" smtClean="0">
                <a:solidFill>
                  <a:schemeClr val="tx1"/>
                </a:solidFill>
              </a:rPr>
              <a:t>S</a:t>
            </a:r>
            <a:r>
              <a:rPr lang="es-CR" sz="7200" dirty="0">
                <a:solidFill>
                  <a:schemeClr val="tx1"/>
                </a:solidFill>
              </a:rPr>
              <a:t>í</a:t>
            </a:r>
          </a:p>
        </p:txBody>
      </p:sp>
      <p:pic>
        <p:nvPicPr>
          <p:cNvPr id="10"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193883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1484785"/>
            <a:ext cx="8229600" cy="4392487"/>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r>
              <a:rPr lang="es-CR" sz="2600" dirty="0" smtClean="0">
                <a:solidFill>
                  <a:schemeClr val="tx2"/>
                </a:solidFill>
                <a:latin typeface="Arial" pitchFamily="34" charset="0"/>
                <a:cs typeface="Arial" pitchFamily="34" charset="0"/>
              </a:rPr>
              <a:t>En los grupos de trabajo:</a:t>
            </a:r>
          </a:p>
          <a:p>
            <a:endParaRPr lang="es-CR" sz="1050" dirty="0" smtClean="0">
              <a:solidFill>
                <a:schemeClr val="tx2"/>
              </a:solidFill>
              <a:latin typeface="Arial" pitchFamily="34" charset="0"/>
              <a:cs typeface="Arial" pitchFamily="34" charset="0"/>
            </a:endParaRPr>
          </a:p>
          <a:p>
            <a:pPr marL="514350" indent="-514350">
              <a:buAutoNum type="arabicPeriod"/>
            </a:pPr>
            <a:r>
              <a:rPr lang="es-CR" sz="2600" dirty="0" smtClean="0">
                <a:solidFill>
                  <a:schemeClr val="tx2"/>
                </a:solidFill>
                <a:latin typeface="Arial" pitchFamily="34" charset="0"/>
                <a:cs typeface="Arial" pitchFamily="34" charset="0"/>
              </a:rPr>
              <a:t>Circular por todo el salón donde se encuentran los diferentes tipos de inversión.</a:t>
            </a:r>
          </a:p>
          <a:p>
            <a:pPr marL="514350" indent="-514350">
              <a:buAutoNum type="arabicPeriod"/>
            </a:pPr>
            <a:endParaRPr lang="es-CR" sz="1400" dirty="0" smtClean="0">
              <a:solidFill>
                <a:schemeClr val="tx2"/>
              </a:solidFill>
              <a:latin typeface="Arial" pitchFamily="34" charset="0"/>
              <a:cs typeface="Arial" pitchFamily="34" charset="0"/>
            </a:endParaRPr>
          </a:p>
          <a:p>
            <a:pPr marL="514350" indent="-514350">
              <a:buAutoNum type="arabicPeriod"/>
            </a:pPr>
            <a:r>
              <a:rPr lang="es-CR" sz="2600" dirty="0" smtClean="0">
                <a:solidFill>
                  <a:schemeClr val="tx2"/>
                </a:solidFill>
                <a:latin typeface="Arial" pitchFamily="34" charset="0"/>
                <a:cs typeface="Arial" pitchFamily="34" charset="0"/>
              </a:rPr>
              <a:t>Examinan </a:t>
            </a:r>
            <a:r>
              <a:rPr lang="es-CR" sz="2600" dirty="0">
                <a:solidFill>
                  <a:schemeClr val="tx2"/>
                </a:solidFill>
                <a:latin typeface="Arial" pitchFamily="34" charset="0"/>
                <a:cs typeface="Arial" pitchFamily="34" charset="0"/>
              </a:rPr>
              <a:t>las opciones </a:t>
            </a:r>
            <a:r>
              <a:rPr lang="es-CR" sz="2600" dirty="0" smtClean="0">
                <a:solidFill>
                  <a:schemeClr val="tx2"/>
                </a:solidFill>
                <a:latin typeface="Arial" pitchFamily="34" charset="0"/>
                <a:cs typeface="Arial" pitchFamily="34" charset="0"/>
              </a:rPr>
              <a:t>y </a:t>
            </a:r>
            <a:r>
              <a:rPr lang="es-CR" sz="2600" dirty="0">
                <a:solidFill>
                  <a:schemeClr val="tx2"/>
                </a:solidFill>
                <a:latin typeface="Arial" pitchFamily="34" charset="0"/>
                <a:cs typeface="Arial" pitchFamily="34" charset="0"/>
              </a:rPr>
              <a:t>decidir </a:t>
            </a:r>
            <a:r>
              <a:rPr lang="es-CR" sz="2600" dirty="0" smtClean="0">
                <a:solidFill>
                  <a:schemeClr val="tx2"/>
                </a:solidFill>
                <a:latin typeface="Arial" pitchFamily="34" charset="0"/>
                <a:cs typeface="Arial" pitchFamily="34" charset="0"/>
              </a:rPr>
              <a:t>cuáles son más apropiadas para el </a:t>
            </a:r>
            <a:r>
              <a:rPr lang="es-CR" sz="2600" dirty="0">
                <a:solidFill>
                  <a:schemeClr val="tx2"/>
                </a:solidFill>
                <a:latin typeface="Arial" pitchFamily="34" charset="0"/>
                <a:cs typeface="Arial" pitchFamily="34" charset="0"/>
              </a:rPr>
              <a:t>plan de </a:t>
            </a:r>
            <a:r>
              <a:rPr lang="es-CR" sz="2600" dirty="0" smtClean="0">
                <a:solidFill>
                  <a:schemeClr val="tx2"/>
                </a:solidFill>
                <a:latin typeface="Arial" pitchFamily="34" charset="0"/>
                <a:cs typeface="Arial" pitchFamily="34" charset="0"/>
              </a:rPr>
              <a:t>inversión anteriormente elaborado.</a:t>
            </a:r>
          </a:p>
          <a:p>
            <a:pPr marL="514350" indent="-514350">
              <a:buAutoNum type="arabicPeriod"/>
            </a:pPr>
            <a:endParaRPr lang="es-CR" sz="1100" dirty="0" smtClean="0">
              <a:solidFill>
                <a:schemeClr val="tx2"/>
              </a:solidFill>
              <a:latin typeface="Arial" pitchFamily="34" charset="0"/>
              <a:cs typeface="Arial" pitchFamily="34" charset="0"/>
            </a:endParaRPr>
          </a:p>
          <a:p>
            <a:pPr marL="514350" indent="-514350">
              <a:buAutoNum type="arabicPeriod"/>
            </a:pPr>
            <a:r>
              <a:rPr lang="es-CR" sz="2600" dirty="0" smtClean="0">
                <a:solidFill>
                  <a:schemeClr val="tx2"/>
                </a:solidFill>
                <a:latin typeface="Arial" pitchFamily="34" charset="0"/>
                <a:cs typeface="Arial" pitchFamily="34" charset="0"/>
              </a:rPr>
              <a:t>Completar el </a:t>
            </a:r>
            <a:r>
              <a:rPr lang="es-CR" sz="2600" dirty="0" err="1" smtClean="0">
                <a:solidFill>
                  <a:schemeClr val="tx2"/>
                </a:solidFill>
                <a:latin typeface="Arial" pitchFamily="34" charset="0"/>
                <a:cs typeface="Arial" pitchFamily="34" charset="0"/>
              </a:rPr>
              <a:t>papelógrafo</a:t>
            </a:r>
            <a:r>
              <a:rPr lang="es-CR" sz="2600" dirty="0" smtClean="0">
                <a:solidFill>
                  <a:schemeClr val="tx2"/>
                </a:solidFill>
                <a:latin typeface="Arial" pitchFamily="34" charset="0"/>
                <a:cs typeface="Arial" pitchFamily="34" charset="0"/>
              </a:rPr>
              <a:t> con las opciones de inversión elegidas.</a:t>
            </a:r>
            <a:endParaRPr lang="es-CR" sz="2600" dirty="0">
              <a:solidFill>
                <a:schemeClr val="tx2"/>
              </a:solidFill>
              <a:latin typeface="Arial" pitchFamily="34" charset="0"/>
              <a:cs typeface="Arial" pitchFamily="34" charset="0"/>
            </a:endParaRP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7"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«Invirtamos»</a:t>
            </a:r>
            <a:endParaRPr lang="es-CR" sz="35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245969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71600" y="1628800"/>
            <a:ext cx="7315564" cy="2215582"/>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pPr marL="0" indent="0" algn="just">
              <a:buNone/>
            </a:pPr>
            <a:r>
              <a:rPr lang="es-CR" sz="2400" dirty="0" smtClean="0">
                <a:solidFill>
                  <a:schemeClr val="tx2"/>
                </a:solidFill>
                <a:latin typeface="Arial" pitchFamily="34" charset="0"/>
                <a:cs typeface="Arial" pitchFamily="34" charset="0"/>
              </a:rPr>
              <a:t>La ley 8220 de Promoción de la Competencia y Defensa Efectiva del Consumidor ofrece:</a:t>
            </a:r>
          </a:p>
          <a:p>
            <a:pPr algn="just"/>
            <a:r>
              <a:rPr lang="es-CR" sz="2400" dirty="0" smtClean="0">
                <a:solidFill>
                  <a:schemeClr val="tx2"/>
                </a:solidFill>
                <a:latin typeface="Arial" pitchFamily="34" charset="0"/>
                <a:cs typeface="Arial" pitchFamily="34" charset="0"/>
              </a:rPr>
              <a:t>Capacitación al consumidor</a:t>
            </a:r>
          </a:p>
          <a:p>
            <a:pPr algn="just"/>
            <a:r>
              <a:rPr lang="es-CR" sz="2400" dirty="0" smtClean="0">
                <a:solidFill>
                  <a:schemeClr val="tx2"/>
                </a:solidFill>
                <a:latin typeface="Arial" pitchFamily="34" charset="0"/>
                <a:cs typeface="Arial" pitchFamily="34" charset="0"/>
              </a:rPr>
              <a:t>Comisión Nacional del Consumidor </a:t>
            </a:r>
            <a:r>
              <a:rPr lang="es-CR" sz="2400" dirty="0" smtClean="0">
                <a:solidFill>
                  <a:schemeClr val="tx2"/>
                </a:solidFill>
                <a:latin typeface="Arial" pitchFamily="34" charset="0"/>
                <a:cs typeface="Arial" pitchFamily="34" charset="0"/>
                <a:sym typeface="Wingdings" pitchFamily="2" charset="2"/>
              </a:rPr>
              <a:t> atiende y resuelve conflictos.</a:t>
            </a:r>
            <a:endParaRPr lang="es-CR" sz="2400" dirty="0">
              <a:solidFill>
                <a:schemeClr val="tx2"/>
              </a:solidFill>
              <a:latin typeface="Arial" pitchFamily="34" charset="0"/>
              <a:cs typeface="Arial" pitchFamily="34" charset="0"/>
            </a:endParaRP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8" name="1 Título"/>
          <p:cNvSpPr txBox="1">
            <a:spLocks/>
          </p:cNvSpPr>
          <p:nvPr/>
        </p:nvSpPr>
        <p:spPr>
          <a:xfrm>
            <a:off x="3347864" y="808658"/>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Protección del consumidor</a:t>
            </a:r>
            <a:endParaRPr lang="es-CR" sz="3200" i="1" dirty="0">
              <a:solidFill>
                <a:srgbClr val="002060"/>
              </a:solidFill>
              <a:latin typeface="Arial" pitchFamily="34" charset="0"/>
              <a:cs typeface="Arial" pitchFamily="34" charset="0"/>
            </a:endParaRPr>
          </a:p>
        </p:txBody>
      </p:sp>
      <p:sp>
        <p:nvSpPr>
          <p:cNvPr id="11" name="1 Título"/>
          <p:cNvSpPr txBox="1">
            <a:spLocks/>
          </p:cNvSpPr>
          <p:nvPr/>
        </p:nvSpPr>
        <p:spPr>
          <a:xfrm>
            <a:off x="899592" y="191872"/>
            <a:ext cx="3528392" cy="778098"/>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dirty="0" smtClean="0">
                <a:solidFill>
                  <a:srgbClr val="CC0000"/>
                </a:solidFill>
                <a:latin typeface="Arial Rounded MT Bold" pitchFamily="34" charset="0"/>
                <a:cs typeface="Arial" pitchFamily="34" charset="0"/>
              </a:rPr>
              <a:t>6. Regulación</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377260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71484" y="1700808"/>
            <a:ext cx="8004536" cy="2952328"/>
          </a:xfrm>
          <a:ln>
            <a:prstDash val="dash"/>
          </a:ln>
        </p:spPr>
        <p:style>
          <a:lnRef idx="2">
            <a:schemeClr val="accent6"/>
          </a:lnRef>
          <a:fillRef idx="1">
            <a:schemeClr val="lt1"/>
          </a:fillRef>
          <a:effectRef idx="0">
            <a:schemeClr val="accent6"/>
          </a:effectRef>
          <a:fontRef idx="minor">
            <a:schemeClr val="dk1"/>
          </a:fontRef>
        </p:style>
        <p:txBody>
          <a:bodyPr>
            <a:noAutofit/>
          </a:bodyPr>
          <a:lstStyle/>
          <a:p>
            <a:r>
              <a:rPr lang="es-CR" sz="2400" dirty="0">
                <a:solidFill>
                  <a:schemeClr val="tx2"/>
                </a:solidFill>
                <a:latin typeface="Arial" pitchFamily="34" charset="0"/>
                <a:cs typeface="Arial" pitchFamily="34" charset="0"/>
              </a:rPr>
              <a:t>Protección contra riesgos a la salud, la seguridad y el medio ambiente.</a:t>
            </a:r>
          </a:p>
          <a:p>
            <a:r>
              <a:rPr lang="es-CR" sz="2400" dirty="0">
                <a:solidFill>
                  <a:schemeClr val="tx2"/>
                </a:solidFill>
                <a:latin typeface="Arial" pitchFamily="34" charset="0"/>
                <a:cs typeface="Arial" pitchFamily="34" charset="0"/>
              </a:rPr>
              <a:t>Protección de los intereses económicos y sociales (calidad y precios</a:t>
            </a:r>
            <a:r>
              <a:rPr lang="es-CR" sz="2400" dirty="0" smtClean="0">
                <a:solidFill>
                  <a:schemeClr val="tx2"/>
                </a:solidFill>
                <a:latin typeface="Arial" pitchFamily="34" charset="0"/>
                <a:cs typeface="Arial" pitchFamily="34" charset="0"/>
              </a:rPr>
              <a:t>).</a:t>
            </a:r>
          </a:p>
          <a:p>
            <a:r>
              <a:rPr lang="es-CR" sz="2400" dirty="0" smtClean="0">
                <a:solidFill>
                  <a:schemeClr val="tx2"/>
                </a:solidFill>
                <a:latin typeface="Arial" pitchFamily="34" charset="0"/>
                <a:cs typeface="Arial" pitchFamily="34" charset="0"/>
              </a:rPr>
              <a:t>Información veraz y oportuna sobre bienes y servicios.</a:t>
            </a:r>
          </a:p>
          <a:p>
            <a:r>
              <a:rPr lang="es-CR" sz="2400" dirty="0" smtClean="0">
                <a:solidFill>
                  <a:schemeClr val="tx2"/>
                </a:solidFill>
                <a:latin typeface="Arial" pitchFamily="34" charset="0"/>
                <a:cs typeface="Arial" pitchFamily="34" charset="0"/>
              </a:rPr>
              <a:t>Educación y divulgación sobre oferta de bienes y servicios.</a:t>
            </a:r>
          </a:p>
          <a:p>
            <a:pPr marL="0" indent="0">
              <a:buNone/>
            </a:pPr>
            <a:endParaRPr lang="es-CR" sz="2000" dirty="0">
              <a:solidFill>
                <a:schemeClr val="tx2"/>
              </a:solidFill>
            </a:endParaRP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8" name="1 Título"/>
          <p:cNvSpPr txBox="1">
            <a:spLocks/>
          </p:cNvSpPr>
          <p:nvPr/>
        </p:nvSpPr>
        <p:spPr>
          <a:xfrm>
            <a:off x="3203848" y="880666"/>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Derechos del consumidor</a:t>
            </a:r>
            <a:endParaRPr lang="es-CR" sz="3200" i="1" dirty="0">
              <a:solidFill>
                <a:srgbClr val="002060"/>
              </a:solidFill>
              <a:latin typeface="Arial" pitchFamily="34" charset="0"/>
              <a:cs typeface="Arial" pitchFamily="34" charset="0"/>
            </a:endParaRPr>
          </a:p>
        </p:txBody>
      </p:sp>
      <p:sp>
        <p:nvSpPr>
          <p:cNvPr id="9" name="1 Título"/>
          <p:cNvSpPr txBox="1">
            <a:spLocks/>
          </p:cNvSpPr>
          <p:nvPr/>
        </p:nvSpPr>
        <p:spPr>
          <a:xfrm>
            <a:off x="899592" y="191872"/>
            <a:ext cx="3312368" cy="77809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z="3600" dirty="0" smtClean="0">
                <a:solidFill>
                  <a:srgbClr val="CC0000"/>
                </a:solidFill>
                <a:latin typeface="Arial Rounded MT Bold" pitchFamily="34" charset="0"/>
                <a:cs typeface="Arial" pitchFamily="34" charset="0"/>
              </a:rPr>
              <a:t>6. Regulación</a:t>
            </a:r>
            <a:endParaRPr lang="es-CR" sz="3600"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423467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6771" y="1772817"/>
            <a:ext cx="8229600" cy="2880320"/>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r>
              <a:rPr lang="es-CR" sz="2800" dirty="0" smtClean="0">
                <a:solidFill>
                  <a:schemeClr val="tx2"/>
                </a:solidFill>
                <a:latin typeface="Arial" pitchFamily="34" charset="0"/>
                <a:cs typeface="Arial" pitchFamily="34" charset="0"/>
              </a:rPr>
              <a:t>Protección administrativa y judicial contra publicidad engañosa y prácticas abusivas</a:t>
            </a:r>
          </a:p>
          <a:p>
            <a:r>
              <a:rPr lang="es-CR" sz="2800" dirty="0" smtClean="0">
                <a:solidFill>
                  <a:schemeClr val="tx2"/>
                </a:solidFill>
                <a:latin typeface="Arial" pitchFamily="34" charset="0"/>
                <a:cs typeface="Arial" pitchFamily="34" charset="0"/>
              </a:rPr>
              <a:t>Mecanismos para prevenir, sancionar y reparar daños.</a:t>
            </a:r>
          </a:p>
          <a:p>
            <a:r>
              <a:rPr lang="es-CR" sz="2800" dirty="0" smtClean="0">
                <a:solidFill>
                  <a:schemeClr val="tx2"/>
                </a:solidFill>
                <a:latin typeface="Arial" pitchFamily="34" charset="0"/>
                <a:cs typeface="Arial" pitchFamily="34" charset="0"/>
              </a:rPr>
              <a:t>Apoyo del Estado para formar organizaciones de consumidores</a:t>
            </a:r>
            <a:endParaRPr lang="es-CR" sz="2800" dirty="0">
              <a:solidFill>
                <a:schemeClr val="tx2"/>
              </a:solidFill>
            </a:endParaRP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10" name="1 Título"/>
          <p:cNvSpPr>
            <a:spLocks noGrp="1"/>
          </p:cNvSpPr>
          <p:nvPr>
            <p:ph type="title"/>
          </p:nvPr>
        </p:nvSpPr>
        <p:spPr>
          <a:xfrm>
            <a:off x="3527376" y="764704"/>
            <a:ext cx="5293096" cy="792088"/>
          </a:xfrm>
        </p:spPr>
        <p:txBody>
          <a:bodyPr>
            <a:normAutofit fontScale="90000"/>
          </a:bodyPr>
          <a:lstStyle/>
          <a:p>
            <a:pPr algn="l"/>
            <a:r>
              <a:rPr lang="es-CR" sz="3200" i="1" dirty="0" smtClean="0">
                <a:solidFill>
                  <a:srgbClr val="002060"/>
                </a:solidFill>
                <a:latin typeface="Arial" pitchFamily="34" charset="0"/>
                <a:cs typeface="Arial" pitchFamily="34" charset="0"/>
              </a:rPr>
              <a:t>Derechos de los consumidores</a:t>
            </a:r>
            <a:endParaRPr lang="es-CR" sz="3200" i="1" dirty="0">
              <a:solidFill>
                <a:srgbClr val="002060"/>
              </a:solidFill>
              <a:latin typeface="Arial" pitchFamily="34" charset="0"/>
              <a:cs typeface="Arial" pitchFamily="34" charset="0"/>
            </a:endParaRPr>
          </a:p>
        </p:txBody>
      </p:sp>
      <p:pic>
        <p:nvPicPr>
          <p:cNvPr id="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9" name="1 Título"/>
          <p:cNvSpPr txBox="1">
            <a:spLocks/>
          </p:cNvSpPr>
          <p:nvPr/>
        </p:nvSpPr>
        <p:spPr>
          <a:xfrm>
            <a:off x="899592" y="191872"/>
            <a:ext cx="3312368" cy="778098"/>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dirty="0" smtClean="0">
                <a:solidFill>
                  <a:srgbClr val="CC0000"/>
                </a:solidFill>
                <a:latin typeface="Arial Rounded MT Bold" pitchFamily="34" charset="0"/>
                <a:cs typeface="Arial" pitchFamily="34" charset="0"/>
              </a:rPr>
              <a:t>6. Regulación</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145735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35596" y="1988840"/>
            <a:ext cx="7452828" cy="2520280"/>
          </a:xfrm>
        </p:spPr>
        <p:style>
          <a:lnRef idx="2">
            <a:schemeClr val="accent6"/>
          </a:lnRef>
          <a:fillRef idx="1">
            <a:schemeClr val="lt1"/>
          </a:fillRef>
          <a:effectRef idx="0">
            <a:schemeClr val="accent6"/>
          </a:effectRef>
          <a:fontRef idx="minor">
            <a:schemeClr val="dk1"/>
          </a:fontRef>
        </p:style>
        <p:txBody>
          <a:bodyPr>
            <a:normAutofit fontScale="85000" lnSpcReduction="10000"/>
          </a:bodyPr>
          <a:lstStyle/>
          <a:p>
            <a:r>
              <a:rPr lang="es-CR" sz="2800" dirty="0" smtClean="0">
                <a:solidFill>
                  <a:schemeClr val="tx2"/>
                </a:solidFill>
                <a:latin typeface="Arial" pitchFamily="34" charset="0"/>
                <a:cs typeface="Arial" pitchFamily="34" charset="0"/>
              </a:rPr>
              <a:t>Son pagos obligatorios al Ministerio de Hacienda</a:t>
            </a:r>
          </a:p>
          <a:p>
            <a:r>
              <a:rPr lang="es-CR" sz="2800" dirty="0" smtClean="0">
                <a:solidFill>
                  <a:schemeClr val="tx2"/>
                </a:solidFill>
                <a:latin typeface="Arial" pitchFamily="34" charset="0"/>
                <a:cs typeface="Arial" pitchFamily="34" charset="0"/>
              </a:rPr>
              <a:t>Hay impuestos directos: se aplican a ingresos (impuesto sobre la renta) o a pertenencias (casas, automóviles)</a:t>
            </a:r>
          </a:p>
          <a:p>
            <a:r>
              <a:rPr lang="es-CR" sz="2800" dirty="0" smtClean="0">
                <a:solidFill>
                  <a:schemeClr val="tx2"/>
                </a:solidFill>
                <a:latin typeface="Arial" pitchFamily="34" charset="0"/>
                <a:cs typeface="Arial" pitchFamily="34" charset="0"/>
              </a:rPr>
              <a:t>Hay impuestos indirectos: se aplican con la compra de bienes y servicios (impuesto de ventas)</a:t>
            </a: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8" name="1 Título"/>
          <p:cNvSpPr>
            <a:spLocks noGrp="1"/>
          </p:cNvSpPr>
          <p:nvPr>
            <p:ph type="title"/>
          </p:nvPr>
        </p:nvSpPr>
        <p:spPr>
          <a:xfrm>
            <a:off x="3563888" y="894730"/>
            <a:ext cx="2880320" cy="720080"/>
          </a:xfrm>
        </p:spPr>
        <p:txBody>
          <a:bodyPr>
            <a:noAutofit/>
          </a:bodyPr>
          <a:lstStyle/>
          <a:p>
            <a:pPr algn="l"/>
            <a:r>
              <a:rPr lang="es-CR" sz="3600" i="1" dirty="0" smtClean="0">
                <a:solidFill>
                  <a:srgbClr val="002060"/>
                </a:solidFill>
                <a:latin typeface="Arial" pitchFamily="34" charset="0"/>
                <a:cs typeface="Arial" pitchFamily="34" charset="0"/>
              </a:rPr>
              <a:t>Impuestos</a:t>
            </a:r>
            <a:endParaRPr lang="es-CR" sz="3600" i="1" dirty="0">
              <a:solidFill>
                <a:srgbClr val="002060"/>
              </a:solidFill>
              <a:latin typeface="Arial" pitchFamily="34" charset="0"/>
              <a:cs typeface="Arial" pitchFamily="34" charset="0"/>
            </a:endParaRPr>
          </a:p>
        </p:txBody>
      </p:sp>
      <p:pic>
        <p:nvPicPr>
          <p:cNvPr id="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899592" y="332656"/>
            <a:ext cx="3600400" cy="77809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z="3600" dirty="0" smtClean="0">
                <a:solidFill>
                  <a:srgbClr val="CC0000"/>
                </a:solidFill>
                <a:latin typeface="Arial Rounded MT Bold" pitchFamily="34" charset="0"/>
                <a:cs typeface="Arial" pitchFamily="34" charset="0"/>
              </a:rPr>
              <a:t>6. Regulación</a:t>
            </a:r>
            <a:endParaRPr lang="es-CR" sz="3600"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130215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9572" y="2587400"/>
            <a:ext cx="5724636" cy="2569792"/>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r>
              <a:rPr lang="es-CR" sz="2400" dirty="0" smtClean="0">
                <a:solidFill>
                  <a:schemeClr val="tx2"/>
                </a:solidFill>
                <a:latin typeface="Arial" pitchFamily="34" charset="0"/>
                <a:cs typeface="Arial" pitchFamily="34" charset="0"/>
              </a:rPr>
              <a:t>Está regido por el Banco Central </a:t>
            </a:r>
          </a:p>
          <a:p>
            <a:r>
              <a:rPr lang="es-CR" sz="2400" dirty="0" smtClean="0">
                <a:solidFill>
                  <a:schemeClr val="tx2"/>
                </a:solidFill>
                <a:latin typeface="Arial" pitchFamily="34" charset="0"/>
                <a:cs typeface="Arial" pitchFamily="34" charset="0"/>
              </a:rPr>
              <a:t>Es supervisado por la Superintendencia de Entidades Financieras (SUGEF)</a:t>
            </a:r>
          </a:p>
          <a:p>
            <a:r>
              <a:rPr lang="es-CR" sz="2400" dirty="0" smtClean="0">
                <a:solidFill>
                  <a:schemeClr val="tx2"/>
                </a:solidFill>
                <a:latin typeface="Arial" pitchFamily="34" charset="0"/>
                <a:cs typeface="Arial" pitchFamily="34" charset="0"/>
              </a:rPr>
              <a:t>Está constituido por 16 bancos comerciales (públicos y privados)</a:t>
            </a:r>
            <a:endParaRPr lang="es-CR" sz="2800" dirty="0" smtClean="0">
              <a:solidFill>
                <a:schemeClr val="tx2"/>
              </a:solidFill>
              <a:latin typeface="Arial" pitchFamily="34" charset="0"/>
              <a:cs typeface="Arial" pitchFamily="34" charset="0"/>
            </a:endParaRPr>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9" name="1 Título"/>
          <p:cNvSpPr>
            <a:spLocks noGrp="1"/>
          </p:cNvSpPr>
          <p:nvPr>
            <p:ph type="title"/>
          </p:nvPr>
        </p:nvSpPr>
        <p:spPr>
          <a:xfrm>
            <a:off x="2339752" y="836712"/>
            <a:ext cx="5328592" cy="792088"/>
          </a:xfrm>
        </p:spPr>
        <p:txBody>
          <a:bodyPr>
            <a:normAutofit/>
          </a:bodyPr>
          <a:lstStyle/>
          <a:p>
            <a:pPr algn="l"/>
            <a:r>
              <a:rPr lang="es-CR" sz="3200" i="1" dirty="0" smtClean="0">
                <a:solidFill>
                  <a:srgbClr val="002060"/>
                </a:solidFill>
                <a:latin typeface="Arial" pitchFamily="34" charset="0"/>
                <a:cs typeface="Arial" pitchFamily="34" charset="0"/>
              </a:rPr>
              <a:t>Sistema Bancario Nacional</a:t>
            </a:r>
            <a:endParaRPr lang="es-CR" sz="3200" i="1" dirty="0">
              <a:solidFill>
                <a:srgbClr val="002060"/>
              </a:solidFill>
              <a:latin typeface="Arial" pitchFamily="34" charset="0"/>
              <a:cs typeface="Arial" pitchFamily="34" charset="0"/>
            </a:endParaRPr>
          </a:p>
        </p:txBody>
      </p:sp>
      <p:pic>
        <p:nvPicPr>
          <p:cNvPr id="2052" name="Picture 4" descr="http://lh6.ggpht.com/_rkquPV4ke0o/Sd1QeJPAFZI/AAAAAAAAACU/Vpmfw4129uw/CostaRica017%255B38%255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548" y="2924944"/>
            <a:ext cx="2093751" cy="18647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2" name="1 Título"/>
          <p:cNvSpPr txBox="1">
            <a:spLocks/>
          </p:cNvSpPr>
          <p:nvPr/>
        </p:nvSpPr>
        <p:spPr>
          <a:xfrm>
            <a:off x="899592" y="191872"/>
            <a:ext cx="3672408" cy="77809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dirty="0" smtClean="0">
                <a:solidFill>
                  <a:srgbClr val="CC0000"/>
                </a:solidFill>
                <a:latin typeface="Arial Rounded MT Bold" pitchFamily="34" charset="0"/>
                <a:cs typeface="Arial" pitchFamily="34" charset="0"/>
              </a:rPr>
              <a:t>6. Regulación</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29035409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65920" y="1811957"/>
            <a:ext cx="6718448" cy="3561259"/>
          </a:xfrm>
        </p:spPr>
        <p:txBody>
          <a:bodyPr>
            <a:noAutofit/>
          </a:bodyPr>
          <a:lstStyle/>
          <a:p>
            <a:pPr marL="0" indent="0">
              <a:buNone/>
            </a:pPr>
            <a:r>
              <a:rPr lang="es-CR" sz="2800" b="1" dirty="0" smtClean="0"/>
              <a:t>BANCOS </a:t>
            </a:r>
            <a:r>
              <a:rPr lang="es-CR" sz="2800" b="1" dirty="0"/>
              <a:t>COMERCIALES DEL ESTADO </a:t>
            </a:r>
            <a:endParaRPr lang="es-CR" sz="2800" dirty="0"/>
          </a:p>
          <a:p>
            <a:r>
              <a:rPr lang="es-CR" sz="2800" dirty="0" smtClean="0"/>
              <a:t>Banco </a:t>
            </a:r>
            <a:r>
              <a:rPr lang="es-CR" sz="2800" dirty="0"/>
              <a:t>Crédito Agrícola de Cartago </a:t>
            </a:r>
          </a:p>
          <a:p>
            <a:r>
              <a:rPr lang="es-CR" sz="2800" dirty="0" smtClean="0"/>
              <a:t>Banco </a:t>
            </a:r>
            <a:r>
              <a:rPr lang="es-CR" sz="2800" dirty="0"/>
              <a:t>de Costa Rica </a:t>
            </a:r>
          </a:p>
          <a:p>
            <a:r>
              <a:rPr lang="es-CR" sz="2800" dirty="0" smtClean="0"/>
              <a:t>Banco </a:t>
            </a:r>
            <a:r>
              <a:rPr lang="es-CR" sz="2800" dirty="0"/>
              <a:t>Nacional de Costa Rica </a:t>
            </a:r>
          </a:p>
          <a:p>
            <a:pPr marL="0" indent="0">
              <a:buNone/>
            </a:pPr>
            <a:endParaRPr lang="es-CR" sz="2800" b="1" dirty="0" smtClean="0"/>
          </a:p>
          <a:p>
            <a:pPr marL="0" indent="0">
              <a:buNone/>
            </a:pPr>
            <a:r>
              <a:rPr lang="es-CR" sz="2800" b="1" dirty="0" smtClean="0"/>
              <a:t>BANCOS </a:t>
            </a:r>
            <a:r>
              <a:rPr lang="es-CR" sz="2800" b="1" dirty="0"/>
              <a:t>CREADOS POR LEYES ESPECIALES </a:t>
            </a:r>
            <a:endParaRPr lang="es-CR" sz="2800" dirty="0"/>
          </a:p>
          <a:p>
            <a:r>
              <a:rPr lang="es-CR" sz="2800" dirty="0" smtClean="0"/>
              <a:t>Banco </a:t>
            </a:r>
            <a:r>
              <a:rPr lang="es-CR" sz="2800" dirty="0"/>
              <a:t>Popular y de Desarrollo Comunal </a:t>
            </a:r>
          </a:p>
          <a:p>
            <a:endParaRPr lang="es-CR" sz="2800" dirty="0"/>
          </a:p>
          <a:p>
            <a:endParaRPr lang="es-CR" sz="2800" dirty="0" smtClean="0"/>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8" name="1 Título"/>
          <p:cNvSpPr>
            <a:spLocks noGrp="1"/>
          </p:cNvSpPr>
          <p:nvPr>
            <p:ph type="title"/>
          </p:nvPr>
        </p:nvSpPr>
        <p:spPr>
          <a:xfrm>
            <a:off x="3347864" y="764704"/>
            <a:ext cx="5040561" cy="792088"/>
          </a:xfrm>
        </p:spPr>
        <p:txBody>
          <a:bodyPr>
            <a:normAutofit fontScale="90000"/>
          </a:bodyPr>
          <a:lstStyle/>
          <a:p>
            <a:pPr algn="l"/>
            <a:r>
              <a:rPr lang="es-CR" sz="3200" i="1" dirty="0" smtClean="0">
                <a:solidFill>
                  <a:srgbClr val="002060"/>
                </a:solidFill>
                <a:latin typeface="Arial" pitchFamily="34" charset="0"/>
                <a:cs typeface="Arial" pitchFamily="34" charset="0"/>
              </a:rPr>
              <a:t>Sistema Bancario Nacional</a:t>
            </a:r>
            <a:endParaRPr lang="es-CR" sz="3200" i="1" dirty="0">
              <a:solidFill>
                <a:srgbClr val="002060"/>
              </a:solidFill>
              <a:latin typeface="Arial" pitchFamily="34" charset="0"/>
              <a:cs typeface="Arial" pitchFamily="34" charset="0"/>
            </a:endParaRPr>
          </a:p>
        </p:txBody>
      </p:sp>
      <p:pic>
        <p:nvPicPr>
          <p:cNvPr id="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899592" y="274638"/>
            <a:ext cx="3528392" cy="77809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sz="3600" dirty="0" smtClean="0">
                <a:solidFill>
                  <a:srgbClr val="CC0000"/>
                </a:solidFill>
                <a:latin typeface="Arial Rounded MT Bold" pitchFamily="34" charset="0"/>
                <a:cs typeface="Arial" pitchFamily="34" charset="0"/>
              </a:rPr>
              <a:t>6. Regulación</a:t>
            </a:r>
            <a:endParaRPr lang="es-CR" sz="3600"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283981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2665" y="1916832"/>
            <a:ext cx="8229600" cy="3705275"/>
          </a:xfrm>
        </p:spPr>
        <p:txBody>
          <a:bodyPr numCol="2">
            <a:noAutofit/>
          </a:bodyPr>
          <a:lstStyle/>
          <a:p>
            <a:pPr marL="0" indent="0">
              <a:buNone/>
            </a:pPr>
            <a:r>
              <a:rPr lang="es-CR" sz="2800" b="1" dirty="0"/>
              <a:t>BANCOS </a:t>
            </a:r>
            <a:r>
              <a:rPr lang="es-CR" sz="2800" b="1" dirty="0" smtClean="0"/>
              <a:t>PRIVADOS</a:t>
            </a:r>
            <a:endParaRPr lang="es-CR" sz="2800" dirty="0"/>
          </a:p>
          <a:p>
            <a:r>
              <a:rPr lang="es-CR" sz="2800" dirty="0" smtClean="0"/>
              <a:t>Banco </a:t>
            </a:r>
            <a:r>
              <a:rPr lang="es-CR" sz="2800" dirty="0"/>
              <a:t>BAC San </a:t>
            </a:r>
            <a:r>
              <a:rPr lang="es-CR" sz="2800" dirty="0" smtClean="0"/>
              <a:t>José </a:t>
            </a:r>
            <a:endParaRPr lang="es-CR" sz="2800" dirty="0"/>
          </a:p>
          <a:p>
            <a:r>
              <a:rPr lang="es-CR" sz="2800" dirty="0"/>
              <a:t>Banco BCT </a:t>
            </a:r>
          </a:p>
          <a:p>
            <a:r>
              <a:rPr lang="es-CR" sz="2800" dirty="0" smtClean="0"/>
              <a:t>Banco </a:t>
            </a:r>
            <a:r>
              <a:rPr lang="es-CR" sz="2800" dirty="0" err="1" smtClean="0"/>
              <a:t>Cathay</a:t>
            </a:r>
            <a:endParaRPr lang="es-CR" sz="2800" dirty="0"/>
          </a:p>
          <a:p>
            <a:r>
              <a:rPr lang="es-CR" sz="2800" dirty="0"/>
              <a:t>Banco </a:t>
            </a:r>
            <a:r>
              <a:rPr lang="es-CR" sz="2800" dirty="0" err="1" smtClean="0"/>
              <a:t>Citibank</a:t>
            </a:r>
            <a:endParaRPr lang="es-CR" sz="2800" dirty="0"/>
          </a:p>
          <a:p>
            <a:r>
              <a:rPr lang="es-CR" sz="2800" dirty="0"/>
              <a:t>Banco </a:t>
            </a:r>
            <a:r>
              <a:rPr lang="es-CR" sz="2800" dirty="0" smtClean="0"/>
              <a:t>CMB</a:t>
            </a:r>
          </a:p>
          <a:p>
            <a:r>
              <a:rPr lang="es-CR" sz="2800" dirty="0"/>
              <a:t>Banco General</a:t>
            </a:r>
          </a:p>
          <a:p>
            <a:endParaRPr lang="es-CR" sz="2800" dirty="0" smtClean="0"/>
          </a:p>
          <a:p>
            <a:endParaRPr lang="es-CR" sz="2800" dirty="0"/>
          </a:p>
          <a:p>
            <a:pPr marL="0" indent="0">
              <a:buNone/>
            </a:pPr>
            <a:endParaRPr lang="es-CR" sz="2800" dirty="0" smtClean="0"/>
          </a:p>
          <a:p>
            <a:r>
              <a:rPr lang="es-CR" sz="2800" dirty="0" err="1" smtClean="0"/>
              <a:t>Bansol</a:t>
            </a:r>
            <a:r>
              <a:rPr lang="es-CR" sz="2800" dirty="0" smtClean="0"/>
              <a:t> </a:t>
            </a:r>
            <a:endParaRPr lang="es-CR" sz="2800" dirty="0"/>
          </a:p>
          <a:p>
            <a:r>
              <a:rPr lang="es-CR" sz="2800" dirty="0" smtClean="0"/>
              <a:t>Banco HSBC </a:t>
            </a:r>
            <a:endParaRPr lang="es-CR" sz="2800" dirty="0"/>
          </a:p>
          <a:p>
            <a:r>
              <a:rPr lang="es-CR" sz="2800" dirty="0"/>
              <a:t>Banco </a:t>
            </a:r>
            <a:r>
              <a:rPr lang="es-CR" sz="2800" dirty="0" err="1" smtClean="0"/>
              <a:t>Improsa</a:t>
            </a:r>
            <a:endParaRPr lang="es-CR" sz="2800" dirty="0"/>
          </a:p>
          <a:p>
            <a:r>
              <a:rPr lang="es-CR" sz="2800" dirty="0"/>
              <a:t>Banco </a:t>
            </a:r>
            <a:r>
              <a:rPr lang="es-CR" sz="2800" dirty="0" err="1" smtClean="0"/>
              <a:t>Lafise</a:t>
            </a:r>
            <a:endParaRPr lang="es-CR" sz="2800" dirty="0"/>
          </a:p>
          <a:p>
            <a:r>
              <a:rPr lang="es-CR" sz="2800" dirty="0"/>
              <a:t>Banco </a:t>
            </a:r>
            <a:r>
              <a:rPr lang="es-CR" sz="2800" dirty="0" err="1" smtClean="0"/>
              <a:t>Promérica</a:t>
            </a:r>
            <a:endParaRPr lang="es-CR" sz="2800" dirty="0"/>
          </a:p>
          <a:p>
            <a:r>
              <a:rPr lang="es-CR" sz="2800" dirty="0" err="1"/>
              <a:t>Scotiabank</a:t>
            </a:r>
            <a:r>
              <a:rPr lang="es-CR" sz="2800" dirty="0"/>
              <a:t> de Costa </a:t>
            </a:r>
            <a:r>
              <a:rPr lang="es-CR" sz="2800" dirty="0" smtClean="0"/>
              <a:t>Rica</a:t>
            </a:r>
            <a:endParaRPr lang="es-CR" sz="2800" dirty="0"/>
          </a:p>
          <a:p>
            <a:endParaRPr lang="es-CR" sz="2800" dirty="0"/>
          </a:p>
          <a:p>
            <a:endParaRPr lang="es-CR" sz="2800" dirty="0" smtClean="0"/>
          </a:p>
        </p:txBody>
      </p:sp>
      <p:pic>
        <p:nvPicPr>
          <p:cNvPr id="7"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sp>
        <p:nvSpPr>
          <p:cNvPr id="8" name="1 Título"/>
          <p:cNvSpPr>
            <a:spLocks noGrp="1"/>
          </p:cNvSpPr>
          <p:nvPr>
            <p:ph type="title"/>
          </p:nvPr>
        </p:nvSpPr>
        <p:spPr>
          <a:xfrm>
            <a:off x="3419872" y="764704"/>
            <a:ext cx="5112568" cy="792088"/>
          </a:xfrm>
        </p:spPr>
        <p:txBody>
          <a:bodyPr>
            <a:normAutofit/>
          </a:bodyPr>
          <a:lstStyle/>
          <a:p>
            <a:pPr algn="l"/>
            <a:r>
              <a:rPr lang="es-CR" sz="3200" i="1" dirty="0" smtClean="0">
                <a:solidFill>
                  <a:srgbClr val="002060"/>
                </a:solidFill>
                <a:latin typeface="Arial" pitchFamily="34" charset="0"/>
                <a:cs typeface="Arial" pitchFamily="34" charset="0"/>
              </a:rPr>
              <a:t>Sistema Bancario Nacional</a:t>
            </a:r>
            <a:endParaRPr lang="es-CR" sz="3200" i="1" dirty="0">
              <a:solidFill>
                <a:srgbClr val="002060"/>
              </a:solidFill>
              <a:latin typeface="Arial" pitchFamily="34" charset="0"/>
              <a:cs typeface="Arial" pitchFamily="34" charset="0"/>
            </a:endParaRPr>
          </a:p>
        </p:txBody>
      </p:sp>
      <p:pic>
        <p:nvPicPr>
          <p:cNvPr id="6"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11" name="1 Título"/>
          <p:cNvSpPr txBox="1">
            <a:spLocks/>
          </p:cNvSpPr>
          <p:nvPr/>
        </p:nvSpPr>
        <p:spPr>
          <a:xfrm>
            <a:off x="899592" y="191872"/>
            <a:ext cx="3312368" cy="778098"/>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dirty="0" smtClean="0">
                <a:solidFill>
                  <a:srgbClr val="CC0000"/>
                </a:solidFill>
                <a:latin typeface="Arial Rounded MT Bold" pitchFamily="34" charset="0"/>
                <a:cs typeface="Arial" pitchFamily="34" charset="0"/>
              </a:rPr>
              <a:t>6. Regulación</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95768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8 Marcador de contenido"/>
          <p:cNvGraphicFramePr>
            <a:graphicFrameLocks noGrp="1"/>
          </p:cNvGraphicFramePr>
          <p:nvPr>
            <p:ph idx="1"/>
            <p:extLst>
              <p:ext uri="{D42A27DB-BD31-4B8C-83A1-F6EECF244321}">
                <p14:modId xmlns:p14="http://schemas.microsoft.com/office/powerpoint/2010/main" val="2589200834"/>
              </p:ext>
            </p:extLst>
          </p:nvPr>
        </p:nvGraphicFramePr>
        <p:xfrm>
          <a:off x="457200" y="1268760"/>
          <a:ext cx="8229600"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1 Título"/>
          <p:cNvSpPr txBox="1">
            <a:spLocks/>
          </p:cNvSpPr>
          <p:nvPr/>
        </p:nvSpPr>
        <p:spPr>
          <a:xfrm>
            <a:off x="3203848" y="664642"/>
            <a:ext cx="5256584" cy="53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R" sz="3200" i="1" dirty="0" smtClean="0">
                <a:solidFill>
                  <a:srgbClr val="002060"/>
                </a:solidFill>
                <a:latin typeface="Arial" pitchFamily="34" charset="0"/>
                <a:cs typeface="Arial" pitchFamily="34" charset="0"/>
              </a:rPr>
              <a:t>Componentes</a:t>
            </a:r>
            <a:endParaRPr lang="es-CR" sz="3200" i="1" dirty="0">
              <a:solidFill>
                <a:srgbClr val="002060"/>
              </a:solidFill>
              <a:latin typeface="Arial" pitchFamily="34" charset="0"/>
              <a:cs typeface="Arial" pitchFamily="34" charset="0"/>
            </a:endParaRPr>
          </a:p>
        </p:txBody>
      </p:sp>
      <p:sp>
        <p:nvSpPr>
          <p:cNvPr id="8" name="1 Título"/>
          <p:cNvSpPr txBox="1">
            <a:spLocks/>
          </p:cNvSpPr>
          <p:nvPr/>
        </p:nvSpPr>
        <p:spPr>
          <a:xfrm>
            <a:off x="899592" y="191872"/>
            <a:ext cx="3071906" cy="778098"/>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CR" dirty="0" smtClean="0">
                <a:solidFill>
                  <a:srgbClr val="CC0000"/>
                </a:solidFill>
                <a:latin typeface="Arial Rounded MT Bold" pitchFamily="34" charset="0"/>
                <a:cs typeface="Arial" pitchFamily="34" charset="0"/>
              </a:rPr>
              <a:t>7. Proyectos</a:t>
            </a:r>
            <a:endParaRPr lang="es-CR" dirty="0">
              <a:solidFill>
                <a:srgbClr val="CC0000"/>
              </a:solidFill>
              <a:latin typeface="Arial Rounded MT Bold" pitchFamily="34" charset="0"/>
              <a:cs typeface="Arial" pitchFamily="34" charset="0"/>
            </a:endParaRPr>
          </a:p>
        </p:txBody>
      </p:sp>
    </p:spTree>
    <p:extLst>
      <p:ext uri="{BB962C8B-B14F-4D97-AF65-F5344CB8AC3E}">
        <p14:creationId xmlns:p14="http://schemas.microsoft.com/office/powerpoint/2010/main" val="1542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4C7AC3C8-BE18-438D-9740-CC2112D3DAF0}"/>
                                            </p:graphicEl>
                                          </p:spTgt>
                                        </p:tgtEl>
                                        <p:attrNameLst>
                                          <p:attrName>style.visibility</p:attrName>
                                        </p:attrNameLst>
                                      </p:cBhvr>
                                      <p:to>
                                        <p:strVal val="visible"/>
                                      </p:to>
                                    </p:set>
                                    <p:animEffect transition="in" filter="fade">
                                      <p:cBhvr>
                                        <p:cTn id="7" dur="1000"/>
                                        <p:tgtEl>
                                          <p:spTgt spid="9">
                                            <p:graphicEl>
                                              <a:dgm id="{4C7AC3C8-BE18-438D-9740-CC2112D3DAF0}"/>
                                            </p:graphicEl>
                                          </p:spTgt>
                                        </p:tgtEl>
                                      </p:cBhvr>
                                    </p:animEffect>
                                    <p:anim calcmode="lin" valueType="num">
                                      <p:cBhvr>
                                        <p:cTn id="8" dur="1000" fill="hold"/>
                                        <p:tgtEl>
                                          <p:spTgt spid="9">
                                            <p:graphicEl>
                                              <a:dgm id="{4C7AC3C8-BE18-438D-9740-CC2112D3DAF0}"/>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4C7AC3C8-BE18-438D-9740-CC2112D3DAF0}"/>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983E3421-438E-42B5-B828-C71FE052BB14}"/>
                                            </p:graphicEl>
                                          </p:spTgt>
                                        </p:tgtEl>
                                        <p:attrNameLst>
                                          <p:attrName>style.visibility</p:attrName>
                                        </p:attrNameLst>
                                      </p:cBhvr>
                                      <p:to>
                                        <p:strVal val="visible"/>
                                      </p:to>
                                    </p:set>
                                    <p:animEffect transition="in" filter="fade">
                                      <p:cBhvr>
                                        <p:cTn id="14" dur="1000"/>
                                        <p:tgtEl>
                                          <p:spTgt spid="9">
                                            <p:graphicEl>
                                              <a:dgm id="{983E3421-438E-42B5-B828-C71FE052BB14}"/>
                                            </p:graphicEl>
                                          </p:spTgt>
                                        </p:tgtEl>
                                      </p:cBhvr>
                                    </p:animEffect>
                                    <p:anim calcmode="lin" valueType="num">
                                      <p:cBhvr>
                                        <p:cTn id="15" dur="1000" fill="hold"/>
                                        <p:tgtEl>
                                          <p:spTgt spid="9">
                                            <p:graphicEl>
                                              <a:dgm id="{983E3421-438E-42B5-B828-C71FE052BB14}"/>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983E3421-438E-42B5-B828-C71FE052BB14}"/>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graphicEl>
                                              <a:dgm id="{A86411B8-12A5-4A9A-97C3-1DD2AC77FB2F}"/>
                                            </p:graphicEl>
                                          </p:spTgt>
                                        </p:tgtEl>
                                        <p:attrNameLst>
                                          <p:attrName>style.visibility</p:attrName>
                                        </p:attrNameLst>
                                      </p:cBhvr>
                                      <p:to>
                                        <p:strVal val="visible"/>
                                      </p:to>
                                    </p:set>
                                    <p:animEffect transition="in" filter="fade">
                                      <p:cBhvr>
                                        <p:cTn id="21" dur="1000"/>
                                        <p:tgtEl>
                                          <p:spTgt spid="9">
                                            <p:graphicEl>
                                              <a:dgm id="{A86411B8-12A5-4A9A-97C3-1DD2AC77FB2F}"/>
                                            </p:graphicEl>
                                          </p:spTgt>
                                        </p:tgtEl>
                                      </p:cBhvr>
                                    </p:animEffect>
                                    <p:anim calcmode="lin" valueType="num">
                                      <p:cBhvr>
                                        <p:cTn id="22" dur="1000" fill="hold"/>
                                        <p:tgtEl>
                                          <p:spTgt spid="9">
                                            <p:graphicEl>
                                              <a:dgm id="{A86411B8-12A5-4A9A-97C3-1DD2AC77FB2F}"/>
                                            </p:graphicEl>
                                          </p:spTgt>
                                        </p:tgtEl>
                                        <p:attrNameLst>
                                          <p:attrName>ppt_x</p:attrName>
                                        </p:attrNameLst>
                                      </p:cBhvr>
                                      <p:tavLst>
                                        <p:tav tm="0">
                                          <p:val>
                                            <p:strVal val="#ppt_x"/>
                                          </p:val>
                                        </p:tav>
                                        <p:tav tm="100000">
                                          <p:val>
                                            <p:strVal val="#ppt_x"/>
                                          </p:val>
                                        </p:tav>
                                      </p:tavLst>
                                    </p:anim>
                                    <p:anim calcmode="lin" valueType="num">
                                      <p:cBhvr>
                                        <p:cTn id="23" dur="1000" fill="hold"/>
                                        <p:tgtEl>
                                          <p:spTgt spid="9">
                                            <p:graphicEl>
                                              <a:dgm id="{A86411B8-12A5-4A9A-97C3-1DD2AC77FB2F}"/>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graphicEl>
                                              <a:dgm id="{AFFAAF08-F8A4-434B-9BEC-ADD871D4EE53}"/>
                                            </p:graphicEl>
                                          </p:spTgt>
                                        </p:tgtEl>
                                        <p:attrNameLst>
                                          <p:attrName>style.visibility</p:attrName>
                                        </p:attrNameLst>
                                      </p:cBhvr>
                                      <p:to>
                                        <p:strVal val="visible"/>
                                      </p:to>
                                    </p:set>
                                    <p:animEffect transition="in" filter="fade">
                                      <p:cBhvr>
                                        <p:cTn id="28" dur="1000"/>
                                        <p:tgtEl>
                                          <p:spTgt spid="9">
                                            <p:graphicEl>
                                              <a:dgm id="{AFFAAF08-F8A4-434B-9BEC-ADD871D4EE53}"/>
                                            </p:graphicEl>
                                          </p:spTgt>
                                        </p:tgtEl>
                                      </p:cBhvr>
                                    </p:animEffect>
                                    <p:anim calcmode="lin" valueType="num">
                                      <p:cBhvr>
                                        <p:cTn id="29" dur="1000" fill="hold"/>
                                        <p:tgtEl>
                                          <p:spTgt spid="9">
                                            <p:graphicEl>
                                              <a:dgm id="{AFFAAF08-F8A4-434B-9BEC-ADD871D4EE53}"/>
                                            </p:graphicEl>
                                          </p:spTgt>
                                        </p:tgtEl>
                                        <p:attrNameLst>
                                          <p:attrName>ppt_x</p:attrName>
                                        </p:attrNameLst>
                                      </p:cBhvr>
                                      <p:tavLst>
                                        <p:tav tm="0">
                                          <p:val>
                                            <p:strVal val="#ppt_x"/>
                                          </p:val>
                                        </p:tav>
                                        <p:tav tm="100000">
                                          <p:val>
                                            <p:strVal val="#ppt_x"/>
                                          </p:val>
                                        </p:tav>
                                      </p:tavLst>
                                    </p:anim>
                                    <p:anim calcmode="lin" valueType="num">
                                      <p:cBhvr>
                                        <p:cTn id="30" dur="1000" fill="hold"/>
                                        <p:tgtEl>
                                          <p:spTgt spid="9">
                                            <p:graphicEl>
                                              <a:dgm id="{AFFAAF08-F8A4-434B-9BEC-ADD871D4EE53}"/>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graphicEl>
                                              <a:dgm id="{02544D62-1211-433E-8893-FAF701F6C4B3}"/>
                                            </p:graphicEl>
                                          </p:spTgt>
                                        </p:tgtEl>
                                        <p:attrNameLst>
                                          <p:attrName>style.visibility</p:attrName>
                                        </p:attrNameLst>
                                      </p:cBhvr>
                                      <p:to>
                                        <p:strVal val="visible"/>
                                      </p:to>
                                    </p:set>
                                    <p:animEffect transition="in" filter="fade">
                                      <p:cBhvr>
                                        <p:cTn id="35" dur="1000"/>
                                        <p:tgtEl>
                                          <p:spTgt spid="9">
                                            <p:graphicEl>
                                              <a:dgm id="{02544D62-1211-433E-8893-FAF701F6C4B3}"/>
                                            </p:graphicEl>
                                          </p:spTgt>
                                        </p:tgtEl>
                                      </p:cBhvr>
                                    </p:animEffect>
                                    <p:anim calcmode="lin" valueType="num">
                                      <p:cBhvr>
                                        <p:cTn id="36" dur="1000" fill="hold"/>
                                        <p:tgtEl>
                                          <p:spTgt spid="9">
                                            <p:graphicEl>
                                              <a:dgm id="{02544D62-1211-433E-8893-FAF701F6C4B3}"/>
                                            </p:graphicEl>
                                          </p:spTgt>
                                        </p:tgtEl>
                                        <p:attrNameLst>
                                          <p:attrName>ppt_x</p:attrName>
                                        </p:attrNameLst>
                                      </p:cBhvr>
                                      <p:tavLst>
                                        <p:tav tm="0">
                                          <p:val>
                                            <p:strVal val="#ppt_x"/>
                                          </p:val>
                                        </p:tav>
                                        <p:tav tm="100000">
                                          <p:val>
                                            <p:strVal val="#ppt_x"/>
                                          </p:val>
                                        </p:tav>
                                      </p:tavLst>
                                    </p:anim>
                                    <p:anim calcmode="lin" valueType="num">
                                      <p:cBhvr>
                                        <p:cTn id="37" dur="1000" fill="hold"/>
                                        <p:tgtEl>
                                          <p:spTgt spid="9">
                                            <p:graphicEl>
                                              <a:dgm id="{02544D62-1211-433E-8893-FAF701F6C4B3}"/>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graphicEl>
                                              <a:dgm id="{87CFCE7D-EA0B-424B-9C7E-B2A832E865A1}"/>
                                            </p:graphicEl>
                                          </p:spTgt>
                                        </p:tgtEl>
                                        <p:attrNameLst>
                                          <p:attrName>style.visibility</p:attrName>
                                        </p:attrNameLst>
                                      </p:cBhvr>
                                      <p:to>
                                        <p:strVal val="visible"/>
                                      </p:to>
                                    </p:set>
                                    <p:animEffect transition="in" filter="fade">
                                      <p:cBhvr>
                                        <p:cTn id="42" dur="1000"/>
                                        <p:tgtEl>
                                          <p:spTgt spid="9">
                                            <p:graphicEl>
                                              <a:dgm id="{87CFCE7D-EA0B-424B-9C7E-B2A832E865A1}"/>
                                            </p:graphicEl>
                                          </p:spTgt>
                                        </p:tgtEl>
                                      </p:cBhvr>
                                    </p:animEffect>
                                    <p:anim calcmode="lin" valueType="num">
                                      <p:cBhvr>
                                        <p:cTn id="43" dur="1000" fill="hold"/>
                                        <p:tgtEl>
                                          <p:spTgt spid="9">
                                            <p:graphicEl>
                                              <a:dgm id="{87CFCE7D-EA0B-424B-9C7E-B2A832E865A1}"/>
                                            </p:graphicEl>
                                          </p:spTgt>
                                        </p:tgtEl>
                                        <p:attrNameLst>
                                          <p:attrName>ppt_x</p:attrName>
                                        </p:attrNameLst>
                                      </p:cBhvr>
                                      <p:tavLst>
                                        <p:tav tm="0">
                                          <p:val>
                                            <p:strVal val="#ppt_x"/>
                                          </p:val>
                                        </p:tav>
                                        <p:tav tm="100000">
                                          <p:val>
                                            <p:strVal val="#ppt_x"/>
                                          </p:val>
                                        </p:tav>
                                      </p:tavLst>
                                    </p:anim>
                                    <p:anim calcmode="lin" valueType="num">
                                      <p:cBhvr>
                                        <p:cTn id="44" dur="1000" fill="hold"/>
                                        <p:tgtEl>
                                          <p:spTgt spid="9">
                                            <p:graphicEl>
                                              <a:dgm id="{87CFCE7D-EA0B-424B-9C7E-B2A832E865A1}"/>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graphicEl>
                                              <a:dgm id="{2D1A201D-3EE9-4439-B475-A872C03C6DBA}"/>
                                            </p:graphicEl>
                                          </p:spTgt>
                                        </p:tgtEl>
                                        <p:attrNameLst>
                                          <p:attrName>style.visibility</p:attrName>
                                        </p:attrNameLst>
                                      </p:cBhvr>
                                      <p:to>
                                        <p:strVal val="visible"/>
                                      </p:to>
                                    </p:set>
                                    <p:animEffect transition="in" filter="fade">
                                      <p:cBhvr>
                                        <p:cTn id="49" dur="1000"/>
                                        <p:tgtEl>
                                          <p:spTgt spid="9">
                                            <p:graphicEl>
                                              <a:dgm id="{2D1A201D-3EE9-4439-B475-A872C03C6DBA}"/>
                                            </p:graphicEl>
                                          </p:spTgt>
                                        </p:tgtEl>
                                      </p:cBhvr>
                                    </p:animEffect>
                                    <p:anim calcmode="lin" valueType="num">
                                      <p:cBhvr>
                                        <p:cTn id="50" dur="1000" fill="hold"/>
                                        <p:tgtEl>
                                          <p:spTgt spid="9">
                                            <p:graphicEl>
                                              <a:dgm id="{2D1A201D-3EE9-4439-B475-A872C03C6DBA}"/>
                                            </p:graphicEl>
                                          </p:spTgt>
                                        </p:tgtEl>
                                        <p:attrNameLst>
                                          <p:attrName>ppt_x</p:attrName>
                                        </p:attrNameLst>
                                      </p:cBhvr>
                                      <p:tavLst>
                                        <p:tav tm="0">
                                          <p:val>
                                            <p:strVal val="#ppt_x"/>
                                          </p:val>
                                        </p:tav>
                                        <p:tav tm="100000">
                                          <p:val>
                                            <p:strVal val="#ppt_x"/>
                                          </p:val>
                                        </p:tav>
                                      </p:tavLst>
                                    </p:anim>
                                    <p:anim calcmode="lin" valueType="num">
                                      <p:cBhvr>
                                        <p:cTn id="51" dur="1000" fill="hold"/>
                                        <p:tgtEl>
                                          <p:spTgt spid="9">
                                            <p:graphicEl>
                                              <a:dgm id="{2D1A201D-3EE9-4439-B475-A872C03C6DBA}"/>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graphicEl>
                                              <a:dgm id="{8A4A045C-BEFF-4AE6-8F8F-8F69417E6079}"/>
                                            </p:graphicEl>
                                          </p:spTgt>
                                        </p:tgtEl>
                                        <p:attrNameLst>
                                          <p:attrName>style.visibility</p:attrName>
                                        </p:attrNameLst>
                                      </p:cBhvr>
                                      <p:to>
                                        <p:strVal val="visible"/>
                                      </p:to>
                                    </p:set>
                                    <p:animEffect transition="in" filter="fade">
                                      <p:cBhvr>
                                        <p:cTn id="56" dur="1000"/>
                                        <p:tgtEl>
                                          <p:spTgt spid="9">
                                            <p:graphicEl>
                                              <a:dgm id="{8A4A045C-BEFF-4AE6-8F8F-8F69417E6079}"/>
                                            </p:graphicEl>
                                          </p:spTgt>
                                        </p:tgtEl>
                                      </p:cBhvr>
                                    </p:animEffect>
                                    <p:anim calcmode="lin" valueType="num">
                                      <p:cBhvr>
                                        <p:cTn id="57" dur="1000" fill="hold"/>
                                        <p:tgtEl>
                                          <p:spTgt spid="9">
                                            <p:graphicEl>
                                              <a:dgm id="{8A4A045C-BEFF-4AE6-8F8F-8F69417E6079}"/>
                                            </p:graphicEl>
                                          </p:spTgt>
                                        </p:tgtEl>
                                        <p:attrNameLst>
                                          <p:attrName>ppt_x</p:attrName>
                                        </p:attrNameLst>
                                      </p:cBhvr>
                                      <p:tavLst>
                                        <p:tav tm="0">
                                          <p:val>
                                            <p:strVal val="#ppt_x"/>
                                          </p:val>
                                        </p:tav>
                                        <p:tav tm="100000">
                                          <p:val>
                                            <p:strVal val="#ppt_x"/>
                                          </p:val>
                                        </p:tav>
                                      </p:tavLst>
                                    </p:anim>
                                    <p:anim calcmode="lin" valueType="num">
                                      <p:cBhvr>
                                        <p:cTn id="58" dur="1000" fill="hold"/>
                                        <p:tgtEl>
                                          <p:spTgt spid="9">
                                            <p:graphicEl>
                                              <a:dgm id="{8A4A045C-BEFF-4AE6-8F8F-8F69417E6079}"/>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9">
                                            <p:graphicEl>
                                              <a:dgm id="{D4B27BB0-8501-4401-B4F8-FE18BCB411B1}"/>
                                            </p:graphicEl>
                                          </p:spTgt>
                                        </p:tgtEl>
                                        <p:attrNameLst>
                                          <p:attrName>style.visibility</p:attrName>
                                        </p:attrNameLst>
                                      </p:cBhvr>
                                      <p:to>
                                        <p:strVal val="visible"/>
                                      </p:to>
                                    </p:set>
                                    <p:animEffect transition="in" filter="fade">
                                      <p:cBhvr>
                                        <p:cTn id="63" dur="1000"/>
                                        <p:tgtEl>
                                          <p:spTgt spid="9">
                                            <p:graphicEl>
                                              <a:dgm id="{D4B27BB0-8501-4401-B4F8-FE18BCB411B1}"/>
                                            </p:graphicEl>
                                          </p:spTgt>
                                        </p:tgtEl>
                                      </p:cBhvr>
                                    </p:animEffect>
                                    <p:anim calcmode="lin" valueType="num">
                                      <p:cBhvr>
                                        <p:cTn id="64" dur="1000" fill="hold"/>
                                        <p:tgtEl>
                                          <p:spTgt spid="9">
                                            <p:graphicEl>
                                              <a:dgm id="{D4B27BB0-8501-4401-B4F8-FE18BCB411B1}"/>
                                            </p:graphicEl>
                                          </p:spTgt>
                                        </p:tgtEl>
                                        <p:attrNameLst>
                                          <p:attrName>ppt_x</p:attrName>
                                        </p:attrNameLst>
                                      </p:cBhvr>
                                      <p:tavLst>
                                        <p:tav tm="0">
                                          <p:val>
                                            <p:strVal val="#ppt_x"/>
                                          </p:val>
                                        </p:tav>
                                        <p:tav tm="100000">
                                          <p:val>
                                            <p:strVal val="#ppt_x"/>
                                          </p:val>
                                        </p:tav>
                                      </p:tavLst>
                                    </p:anim>
                                    <p:anim calcmode="lin" valueType="num">
                                      <p:cBhvr>
                                        <p:cTn id="65" dur="1000" fill="hold"/>
                                        <p:tgtEl>
                                          <p:spTgt spid="9">
                                            <p:graphicEl>
                                              <a:dgm id="{D4B27BB0-8501-4401-B4F8-FE18BCB411B1}"/>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graphicEl>
                                              <a:dgm id="{94359374-0C05-4B2A-A5DA-03FECBF91F32}"/>
                                            </p:graphicEl>
                                          </p:spTgt>
                                        </p:tgtEl>
                                        <p:attrNameLst>
                                          <p:attrName>style.visibility</p:attrName>
                                        </p:attrNameLst>
                                      </p:cBhvr>
                                      <p:to>
                                        <p:strVal val="visible"/>
                                      </p:to>
                                    </p:set>
                                    <p:animEffect transition="in" filter="fade">
                                      <p:cBhvr>
                                        <p:cTn id="70" dur="1000"/>
                                        <p:tgtEl>
                                          <p:spTgt spid="9">
                                            <p:graphicEl>
                                              <a:dgm id="{94359374-0C05-4B2A-A5DA-03FECBF91F32}"/>
                                            </p:graphicEl>
                                          </p:spTgt>
                                        </p:tgtEl>
                                      </p:cBhvr>
                                    </p:animEffect>
                                    <p:anim calcmode="lin" valueType="num">
                                      <p:cBhvr>
                                        <p:cTn id="71" dur="1000" fill="hold"/>
                                        <p:tgtEl>
                                          <p:spTgt spid="9">
                                            <p:graphicEl>
                                              <a:dgm id="{94359374-0C05-4B2A-A5DA-03FECBF91F32}"/>
                                            </p:graphicEl>
                                          </p:spTgt>
                                        </p:tgtEl>
                                        <p:attrNameLst>
                                          <p:attrName>ppt_x</p:attrName>
                                        </p:attrNameLst>
                                      </p:cBhvr>
                                      <p:tavLst>
                                        <p:tav tm="0">
                                          <p:val>
                                            <p:strVal val="#ppt_x"/>
                                          </p:val>
                                        </p:tav>
                                        <p:tav tm="100000">
                                          <p:val>
                                            <p:strVal val="#ppt_x"/>
                                          </p:val>
                                        </p:tav>
                                      </p:tavLst>
                                    </p:anim>
                                    <p:anim calcmode="lin" valueType="num">
                                      <p:cBhvr>
                                        <p:cTn id="72" dur="1000" fill="hold"/>
                                        <p:tgtEl>
                                          <p:spTgt spid="9">
                                            <p:graphicEl>
                                              <a:dgm id="{94359374-0C05-4B2A-A5DA-03FECBF91F32}"/>
                                            </p:graphic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
                                            <p:graphicEl>
                                              <a:dgm id="{38D48960-FCFA-4FDB-B934-FB4418C28BB0}"/>
                                            </p:graphicEl>
                                          </p:spTgt>
                                        </p:tgtEl>
                                        <p:attrNameLst>
                                          <p:attrName>style.visibility</p:attrName>
                                        </p:attrNameLst>
                                      </p:cBhvr>
                                      <p:to>
                                        <p:strVal val="visible"/>
                                      </p:to>
                                    </p:set>
                                    <p:animEffect transition="in" filter="fade">
                                      <p:cBhvr>
                                        <p:cTn id="77" dur="1000"/>
                                        <p:tgtEl>
                                          <p:spTgt spid="9">
                                            <p:graphicEl>
                                              <a:dgm id="{38D48960-FCFA-4FDB-B934-FB4418C28BB0}"/>
                                            </p:graphicEl>
                                          </p:spTgt>
                                        </p:tgtEl>
                                      </p:cBhvr>
                                    </p:animEffect>
                                    <p:anim calcmode="lin" valueType="num">
                                      <p:cBhvr>
                                        <p:cTn id="78" dur="1000" fill="hold"/>
                                        <p:tgtEl>
                                          <p:spTgt spid="9">
                                            <p:graphicEl>
                                              <a:dgm id="{38D48960-FCFA-4FDB-B934-FB4418C28BB0}"/>
                                            </p:graphicEl>
                                          </p:spTgt>
                                        </p:tgtEl>
                                        <p:attrNameLst>
                                          <p:attrName>ppt_x</p:attrName>
                                        </p:attrNameLst>
                                      </p:cBhvr>
                                      <p:tavLst>
                                        <p:tav tm="0">
                                          <p:val>
                                            <p:strVal val="#ppt_x"/>
                                          </p:val>
                                        </p:tav>
                                        <p:tav tm="100000">
                                          <p:val>
                                            <p:strVal val="#ppt_x"/>
                                          </p:val>
                                        </p:tav>
                                      </p:tavLst>
                                    </p:anim>
                                    <p:anim calcmode="lin" valueType="num">
                                      <p:cBhvr>
                                        <p:cTn id="79" dur="1000" fill="hold"/>
                                        <p:tgtEl>
                                          <p:spTgt spid="9">
                                            <p:graphicEl>
                                              <a:dgm id="{38D48960-FCFA-4FDB-B934-FB4418C28BB0}"/>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9">
                                            <p:graphicEl>
                                              <a:dgm id="{778DA5BB-1ADF-421E-8AD5-913717BC9D0F}"/>
                                            </p:graphicEl>
                                          </p:spTgt>
                                        </p:tgtEl>
                                        <p:attrNameLst>
                                          <p:attrName>style.visibility</p:attrName>
                                        </p:attrNameLst>
                                      </p:cBhvr>
                                      <p:to>
                                        <p:strVal val="visible"/>
                                      </p:to>
                                    </p:set>
                                    <p:animEffect transition="in" filter="fade">
                                      <p:cBhvr>
                                        <p:cTn id="84" dur="1000"/>
                                        <p:tgtEl>
                                          <p:spTgt spid="9">
                                            <p:graphicEl>
                                              <a:dgm id="{778DA5BB-1ADF-421E-8AD5-913717BC9D0F}"/>
                                            </p:graphicEl>
                                          </p:spTgt>
                                        </p:tgtEl>
                                      </p:cBhvr>
                                    </p:animEffect>
                                    <p:anim calcmode="lin" valueType="num">
                                      <p:cBhvr>
                                        <p:cTn id="85" dur="1000" fill="hold"/>
                                        <p:tgtEl>
                                          <p:spTgt spid="9">
                                            <p:graphicEl>
                                              <a:dgm id="{778DA5BB-1ADF-421E-8AD5-913717BC9D0F}"/>
                                            </p:graphicEl>
                                          </p:spTgt>
                                        </p:tgtEl>
                                        <p:attrNameLst>
                                          <p:attrName>ppt_x</p:attrName>
                                        </p:attrNameLst>
                                      </p:cBhvr>
                                      <p:tavLst>
                                        <p:tav tm="0">
                                          <p:val>
                                            <p:strVal val="#ppt_x"/>
                                          </p:val>
                                        </p:tav>
                                        <p:tav tm="100000">
                                          <p:val>
                                            <p:strVal val="#ppt_x"/>
                                          </p:val>
                                        </p:tav>
                                      </p:tavLst>
                                    </p:anim>
                                    <p:anim calcmode="lin" valueType="num">
                                      <p:cBhvr>
                                        <p:cTn id="86" dur="1000" fill="hold"/>
                                        <p:tgtEl>
                                          <p:spTgt spid="9">
                                            <p:graphicEl>
                                              <a:dgm id="{778DA5BB-1ADF-421E-8AD5-913717BC9D0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1043608" y="1628800"/>
            <a:ext cx="6986536" cy="2016223"/>
          </a:xfrm>
          <a:ln>
            <a:prstDash val="dash"/>
          </a:ln>
        </p:spPr>
        <p:style>
          <a:lnRef idx="2">
            <a:schemeClr val="accent6"/>
          </a:lnRef>
          <a:fillRef idx="1">
            <a:schemeClr val="lt1"/>
          </a:fillRef>
          <a:effectRef idx="0">
            <a:schemeClr val="accent6"/>
          </a:effectRef>
          <a:fontRef idx="minor">
            <a:schemeClr val="dk1"/>
          </a:fontRef>
        </p:style>
        <p:txBody>
          <a:bodyPr>
            <a:normAutofit/>
          </a:bodyPr>
          <a:lstStyle/>
          <a:p>
            <a:r>
              <a:rPr lang="es-CR" sz="2600" dirty="0" smtClean="0">
                <a:latin typeface="Arial" pitchFamily="34" charset="0"/>
                <a:cs typeface="Arial" pitchFamily="34" charset="0"/>
              </a:rPr>
              <a:t>En los grupos de trabajo:</a:t>
            </a:r>
          </a:p>
          <a:p>
            <a:endParaRPr lang="es-CR" sz="2600" dirty="0" smtClean="0">
              <a:latin typeface="Arial" pitchFamily="34" charset="0"/>
              <a:cs typeface="Arial" pitchFamily="34" charset="0"/>
            </a:endParaRPr>
          </a:p>
          <a:p>
            <a:pPr marL="0" indent="0">
              <a:buNone/>
            </a:pPr>
            <a:r>
              <a:rPr lang="es-CR" sz="2600" dirty="0" smtClean="0">
                <a:latin typeface="Arial" pitchFamily="34" charset="0"/>
                <a:cs typeface="Arial" pitchFamily="34" charset="0"/>
              </a:rPr>
              <a:t>1. Preparar un nuevo de ejemplo de proyecto a partir de los ejemplos que se les ofrece.</a:t>
            </a:r>
          </a:p>
        </p:txBody>
      </p:sp>
      <p:pic>
        <p:nvPicPr>
          <p:cNvPr id="8"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
        <p:nvSpPr>
          <p:cNvPr id="7" name="1 Título"/>
          <p:cNvSpPr txBox="1">
            <a:spLocks/>
          </p:cNvSpPr>
          <p:nvPr/>
        </p:nvSpPr>
        <p:spPr>
          <a:xfrm>
            <a:off x="0" y="462025"/>
            <a:ext cx="9161168" cy="64807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CR" sz="4000" dirty="0" smtClean="0">
                <a:solidFill>
                  <a:schemeClr val="bg1"/>
                </a:solidFill>
                <a:latin typeface="Arial Rounded MT Bold" pitchFamily="34" charset="0"/>
                <a:cs typeface="Arial" pitchFamily="34" charset="0"/>
              </a:rPr>
              <a:t>«Dando y dando»</a:t>
            </a:r>
            <a:endParaRPr lang="es-CR" sz="3500" dirty="0">
              <a:solidFill>
                <a:schemeClr val="bg1"/>
              </a:solidFill>
              <a:latin typeface="Arial Rounded MT Bold" pitchFamily="34" charset="0"/>
              <a:cs typeface="Arial" pitchFamily="34" charset="0"/>
            </a:endParaRPr>
          </a:p>
        </p:txBody>
      </p:sp>
      <p:pic>
        <p:nvPicPr>
          <p:cNvPr id="1026" name="Picture 2" descr="E:\Respaldo Lago y Sarmiento\Pictures\CAPACITACION\IMAGENES\VARIAS\Estrechar mano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005064"/>
            <a:ext cx="2184512"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5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es-CR" dirty="0" smtClean="0">
                <a:solidFill>
                  <a:srgbClr val="CC0000"/>
                </a:solidFill>
                <a:latin typeface="Arial Rounded MT Bold" pitchFamily="34" charset="0"/>
                <a:cs typeface="Arial" pitchFamily="34" charset="0"/>
              </a:rPr>
              <a:t>¿Estoy de acuerdo?</a:t>
            </a:r>
            <a:endParaRPr lang="es-CR" dirty="0">
              <a:solidFill>
                <a:srgbClr val="CC0000"/>
              </a:solidFill>
              <a:latin typeface="Arial Rounded MT Bold" pitchFamily="34" charset="0"/>
              <a:cs typeface="Arial" pitchFamily="34" charset="0"/>
            </a:endParaRPr>
          </a:p>
        </p:txBody>
      </p:sp>
      <p:sp>
        <p:nvSpPr>
          <p:cNvPr id="5" name="4 Llamada rectangular redondeada"/>
          <p:cNvSpPr/>
          <p:nvPr/>
        </p:nvSpPr>
        <p:spPr>
          <a:xfrm>
            <a:off x="1210115" y="2276872"/>
            <a:ext cx="6984776" cy="2808312"/>
          </a:xfrm>
          <a:prstGeom prst="wedgeRoundRectCallout">
            <a:avLst>
              <a:gd name="adj1" fmla="val -44239"/>
              <a:gd name="adj2" fmla="val 78465"/>
              <a:gd name="adj3" fmla="val 1666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s-CR" sz="3600" i="1" dirty="0">
                <a:latin typeface="Arial" pitchFamily="34" charset="0"/>
                <a:cs typeface="Arial" pitchFamily="34" charset="0"/>
              </a:rPr>
              <a:t>Los costarricenses sabemos manejar muy bien nuestras finanzas personales y familiares</a:t>
            </a:r>
            <a:r>
              <a:rPr lang="es-CR" sz="3600" i="1" dirty="0" smtClean="0">
                <a:latin typeface="Arial" pitchFamily="34" charset="0"/>
                <a:cs typeface="Arial" pitchFamily="34" charset="0"/>
              </a:rPr>
              <a:t>.</a:t>
            </a:r>
            <a:endParaRPr lang="es-CR" sz="3600" i="1" dirty="0">
              <a:latin typeface="Arial" pitchFamily="34" charset="0"/>
              <a:cs typeface="Arial" pitchFamily="34" charset="0"/>
            </a:endParaRPr>
          </a:p>
        </p:txBody>
      </p:sp>
      <p:sp>
        <p:nvSpPr>
          <p:cNvPr id="9" name="8 Llamada de nube"/>
          <p:cNvSpPr/>
          <p:nvPr/>
        </p:nvSpPr>
        <p:spPr>
          <a:xfrm>
            <a:off x="7092280" y="1143144"/>
            <a:ext cx="1872208" cy="1296144"/>
          </a:xfrm>
          <a:prstGeom prst="cloud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4000" dirty="0" smtClean="0">
                <a:solidFill>
                  <a:schemeClr val="tx1"/>
                </a:solidFill>
              </a:rPr>
              <a:t>No</a:t>
            </a:r>
            <a:endParaRPr lang="es-CR" sz="4000" dirty="0">
              <a:solidFill>
                <a:schemeClr val="tx1"/>
              </a:solidFill>
            </a:endParaRPr>
          </a:p>
        </p:txBody>
      </p:sp>
      <p:sp>
        <p:nvSpPr>
          <p:cNvPr id="8" name="7 Llamada de nube"/>
          <p:cNvSpPr/>
          <p:nvPr/>
        </p:nvSpPr>
        <p:spPr>
          <a:xfrm>
            <a:off x="328477" y="1196752"/>
            <a:ext cx="1872208" cy="1296144"/>
          </a:xfrm>
          <a:prstGeom prst="cloudCallout">
            <a:avLst>
              <a:gd name="adj1" fmla="val 21193"/>
              <a:gd name="adj2" fmla="val 5429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4000" dirty="0" smtClean="0">
                <a:solidFill>
                  <a:schemeClr val="tx1"/>
                </a:solidFill>
              </a:rPr>
              <a:t>S</a:t>
            </a:r>
            <a:r>
              <a:rPr lang="es-CR" sz="4000" dirty="0">
                <a:solidFill>
                  <a:schemeClr val="tx1"/>
                </a:solidFill>
              </a:rPr>
              <a:t>í</a:t>
            </a:r>
          </a:p>
        </p:txBody>
      </p:sp>
      <p:pic>
        <p:nvPicPr>
          <p:cNvPr id="10"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6868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45232" y="3068960"/>
            <a:ext cx="7859216" cy="1440160"/>
          </a:xfrm>
        </p:spPr>
        <p:txBody>
          <a:bodyPr>
            <a:normAutofit/>
          </a:bodyPr>
          <a:lstStyle/>
          <a:p>
            <a:r>
              <a:rPr lang="es-CR" sz="5400" dirty="0" smtClean="0">
                <a:solidFill>
                  <a:srgbClr val="CC0000"/>
                </a:solidFill>
                <a:latin typeface="Arial Rounded MT Bold" pitchFamily="34" charset="0"/>
              </a:rPr>
              <a:t>¡Muchas gracias!</a:t>
            </a:r>
            <a:endParaRPr lang="es-CR" sz="5400" dirty="0">
              <a:solidFill>
                <a:srgbClr val="CC0000"/>
              </a:solidFill>
              <a:latin typeface="Arial Rounded MT Bold" pitchFamily="34" charset="0"/>
            </a:endParaRPr>
          </a:p>
        </p:txBody>
      </p:sp>
      <p:pic>
        <p:nvPicPr>
          <p:cNvPr id="4" name="3 Marcador de contenido"/>
          <p:cNvPicPr>
            <a:picLocks noGrp="1" noChangeAspect="1"/>
          </p:cNvPicPr>
          <p:nvPr>
            <p:ph idx="1"/>
          </p:nvPr>
        </p:nvPicPr>
        <p:blipFill rotWithShape="1">
          <a:blip r:embed="rId2"/>
          <a:srcRect t="5357" r="41629" b="43439"/>
          <a:stretch/>
        </p:blipFill>
        <p:spPr>
          <a:xfrm>
            <a:off x="6267558" y="343620"/>
            <a:ext cx="2336890" cy="2437308"/>
          </a:xfrm>
          <a:prstGeom prst="rect">
            <a:avLst/>
          </a:prstGeom>
          <a:ln>
            <a:noFill/>
          </a:ln>
          <a:effectLst>
            <a:outerShdw blurRad="292100" dist="139700" dir="2700000" algn="tl" rotWithShape="0">
              <a:srgbClr val="333333">
                <a:alpha val="65000"/>
              </a:srgbClr>
            </a:outerShdw>
          </a:effectLst>
        </p:spPr>
      </p:pic>
      <p:pic>
        <p:nvPicPr>
          <p:cNvPr id="6" name="Picture 3" descr="E:\Respaldo Lago y Sarmiento\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661248"/>
            <a:ext cx="3240360"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agos &amp; Sarmiento\A CONSULTOR\LOGISTICA\LOGO\Logo Lago &amp; Sarmiento.jpg"/>
          <p:cNvPicPr/>
          <p:nvPr/>
        </p:nvPicPr>
        <p:blipFill rotWithShape="1">
          <a:blip r:embed="rId4" cstate="print">
            <a:extLst>
              <a:ext uri="{28A0092B-C50C-407E-A947-70E740481C1C}">
                <a14:useLocalDpi xmlns:a14="http://schemas.microsoft.com/office/drawing/2010/main" val="0"/>
              </a:ext>
            </a:extLst>
          </a:blip>
          <a:srcRect l="10039" t="12074" r="67972" b="36541"/>
          <a:stretch/>
        </p:blipFill>
        <p:spPr bwMode="auto">
          <a:xfrm>
            <a:off x="7596336" y="5735147"/>
            <a:ext cx="792088" cy="813832"/>
          </a:xfrm>
          <a:prstGeom prst="rect">
            <a:avLst/>
          </a:prstGeom>
          <a:noFill/>
          <a:ln>
            <a:noFill/>
          </a:ln>
          <a:extLst/>
        </p:spPr>
      </p:pic>
    </p:spTree>
    <p:extLst>
      <p:ext uri="{BB962C8B-B14F-4D97-AF65-F5344CB8AC3E}">
        <p14:creationId xmlns:p14="http://schemas.microsoft.com/office/powerpoint/2010/main" val="1718422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es-CR" dirty="0" smtClean="0">
                <a:solidFill>
                  <a:srgbClr val="CC0000"/>
                </a:solidFill>
                <a:latin typeface="Arial Rounded MT Bold" pitchFamily="34" charset="0"/>
                <a:cs typeface="Arial" pitchFamily="34" charset="0"/>
              </a:rPr>
              <a:t>¿Estoy de acuerdo?</a:t>
            </a:r>
            <a:endParaRPr lang="es-CR" dirty="0">
              <a:solidFill>
                <a:srgbClr val="CC0000"/>
              </a:solidFill>
              <a:latin typeface="Arial Rounded MT Bold" pitchFamily="34" charset="0"/>
              <a:cs typeface="Arial" pitchFamily="34" charset="0"/>
            </a:endParaRPr>
          </a:p>
        </p:txBody>
      </p:sp>
      <p:sp>
        <p:nvSpPr>
          <p:cNvPr id="5" name="4 Llamada rectangular redondeada"/>
          <p:cNvSpPr/>
          <p:nvPr/>
        </p:nvSpPr>
        <p:spPr>
          <a:xfrm>
            <a:off x="1187624" y="2276872"/>
            <a:ext cx="6984776" cy="2808312"/>
          </a:xfrm>
          <a:prstGeom prst="wedgeRoundRectCallout">
            <a:avLst>
              <a:gd name="adj1" fmla="val -44239"/>
              <a:gd name="adj2" fmla="val 78465"/>
              <a:gd name="adj3" fmla="val 1666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s-CR" sz="3600" i="1" dirty="0">
                <a:latin typeface="Arial" pitchFamily="34" charset="0"/>
                <a:cs typeface="Arial" pitchFamily="34" charset="0"/>
              </a:rPr>
              <a:t>No tiene sentido enseñar </a:t>
            </a:r>
            <a:r>
              <a:rPr lang="es-CR" sz="3600" i="1" dirty="0" smtClean="0">
                <a:latin typeface="Arial" pitchFamily="34" charset="0"/>
                <a:cs typeface="Arial" pitchFamily="34" charset="0"/>
              </a:rPr>
              <a:t>finanzas </a:t>
            </a:r>
            <a:r>
              <a:rPr lang="es-CR" sz="3600" i="1" dirty="0">
                <a:latin typeface="Arial" pitchFamily="34" charset="0"/>
                <a:cs typeface="Arial" pitchFamily="34" charset="0"/>
              </a:rPr>
              <a:t>familiares </a:t>
            </a:r>
            <a:r>
              <a:rPr lang="es-CR" sz="3600" i="1" dirty="0" smtClean="0">
                <a:latin typeface="Arial" pitchFamily="34" charset="0"/>
                <a:cs typeface="Arial" pitchFamily="34" charset="0"/>
              </a:rPr>
              <a:t>a </a:t>
            </a:r>
            <a:r>
              <a:rPr lang="es-CR" sz="3600" i="1" dirty="0">
                <a:latin typeface="Arial" pitchFamily="34" charset="0"/>
                <a:cs typeface="Arial" pitchFamily="34" charset="0"/>
              </a:rPr>
              <a:t>adolescentes porque ellos no tienen ingresos propios</a:t>
            </a:r>
            <a:r>
              <a:rPr lang="es-CR" sz="3600" i="1" dirty="0" smtClean="0">
                <a:latin typeface="Arial" pitchFamily="34" charset="0"/>
                <a:cs typeface="Arial" pitchFamily="34" charset="0"/>
              </a:rPr>
              <a:t>.</a:t>
            </a:r>
            <a:endParaRPr lang="es-CR" sz="3600" i="1" dirty="0">
              <a:latin typeface="Arial" pitchFamily="34" charset="0"/>
              <a:cs typeface="Arial" pitchFamily="34" charset="0"/>
            </a:endParaRPr>
          </a:p>
        </p:txBody>
      </p:sp>
      <p:sp>
        <p:nvSpPr>
          <p:cNvPr id="9" name="8 Llamada de nube"/>
          <p:cNvSpPr/>
          <p:nvPr/>
        </p:nvSpPr>
        <p:spPr>
          <a:xfrm>
            <a:off x="7092280" y="1143144"/>
            <a:ext cx="1872208" cy="1296144"/>
          </a:xfrm>
          <a:prstGeom prst="cloud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R" sz="4000" dirty="0" smtClean="0">
                <a:solidFill>
                  <a:schemeClr val="tx1"/>
                </a:solidFill>
              </a:rPr>
              <a:t>No</a:t>
            </a:r>
            <a:endParaRPr lang="es-CR" sz="4000" dirty="0">
              <a:solidFill>
                <a:schemeClr val="tx1"/>
              </a:solidFill>
            </a:endParaRPr>
          </a:p>
        </p:txBody>
      </p:sp>
      <p:sp>
        <p:nvSpPr>
          <p:cNvPr id="8" name="7 Llamada de nube"/>
          <p:cNvSpPr/>
          <p:nvPr/>
        </p:nvSpPr>
        <p:spPr>
          <a:xfrm>
            <a:off x="328477" y="1196752"/>
            <a:ext cx="1872208" cy="1296144"/>
          </a:xfrm>
          <a:prstGeom prst="cloudCallout">
            <a:avLst>
              <a:gd name="adj1" fmla="val 21193"/>
              <a:gd name="adj2" fmla="val 5429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R" sz="4000" dirty="0" smtClean="0">
                <a:solidFill>
                  <a:schemeClr val="tx1"/>
                </a:solidFill>
              </a:rPr>
              <a:t>S</a:t>
            </a:r>
            <a:r>
              <a:rPr lang="es-CR" sz="4000" dirty="0">
                <a:solidFill>
                  <a:schemeClr val="tx1"/>
                </a:solidFill>
              </a:rPr>
              <a:t>í</a:t>
            </a:r>
          </a:p>
        </p:txBody>
      </p:sp>
      <p:pic>
        <p:nvPicPr>
          <p:cNvPr id="10" name="Picture 3" descr="E:\Respaldo Lago y Sarmiento\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48" y="5968834"/>
            <a:ext cx="2356939" cy="628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Lagos &amp; Sarmiento\A CONSULTOR\LOGISTICA\LOGO\Logo Lago &amp; Sarmiento.jpg"/>
          <p:cNvPicPr/>
          <p:nvPr/>
        </p:nvPicPr>
        <p:blipFill rotWithShape="1">
          <a:blip r:embed="rId3" cstate="print">
            <a:extLst>
              <a:ext uri="{28A0092B-C50C-407E-A947-70E740481C1C}">
                <a14:useLocalDpi xmlns:a14="http://schemas.microsoft.com/office/drawing/2010/main" val="0"/>
              </a:ext>
            </a:extLst>
          </a:blip>
          <a:srcRect l="10039" t="12074" r="67972" b="36541"/>
          <a:stretch/>
        </p:blipFill>
        <p:spPr bwMode="auto">
          <a:xfrm>
            <a:off x="251520" y="5949280"/>
            <a:ext cx="792088" cy="813832"/>
          </a:xfrm>
          <a:prstGeom prst="rect">
            <a:avLst/>
          </a:prstGeom>
          <a:noFill/>
          <a:ln>
            <a:noFill/>
          </a:ln>
          <a:extLst/>
        </p:spPr>
      </p:pic>
    </p:spTree>
    <p:extLst>
      <p:ext uri="{BB962C8B-B14F-4D97-AF65-F5344CB8AC3E}">
        <p14:creationId xmlns:p14="http://schemas.microsoft.com/office/powerpoint/2010/main" val="146906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6531</TotalTime>
  <Words>4105</Words>
  <Application>Microsoft Office PowerPoint</Application>
  <PresentationFormat>Presentación en pantalla (4:3)</PresentationFormat>
  <Paragraphs>744</Paragraphs>
  <Slides>80</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80</vt:i4>
      </vt:variant>
    </vt:vector>
  </HeadingPairs>
  <TitlesOfParts>
    <vt:vector size="86" baseType="lpstr">
      <vt:lpstr>Arial</vt:lpstr>
      <vt:lpstr>Arial Rounded MT Bold</vt:lpstr>
      <vt:lpstr>Calibri</vt:lpstr>
      <vt:lpstr>Times New Roman</vt:lpstr>
      <vt:lpstr>Wingdings</vt:lpstr>
      <vt:lpstr>Tema de Office</vt:lpstr>
      <vt:lpstr>FINANZAS PERSONALES Y FAMILIARES</vt:lpstr>
      <vt:lpstr>«La Radio»</vt:lpstr>
      <vt:lpstr>Objetivos del taller</vt:lpstr>
      <vt:lpstr>Objetivos del taller</vt:lpstr>
      <vt:lpstr>Propuesta de quince semanas</vt:lpstr>
      <vt:lpstr>Propuesta de quince semanas</vt:lpstr>
      <vt:lpstr>«Referendum»</vt:lpstr>
      <vt:lpstr>¿Estoy de acuerdo?</vt:lpstr>
      <vt:lpstr>¿Estoy de acuerdo?</vt:lpstr>
      <vt:lpstr>¿Estoy de acuerdo?</vt:lpstr>
      <vt:lpstr>¿Estoy de acuerdo?</vt:lpstr>
      <vt:lpstr>1. Vida Financiera</vt:lpstr>
      <vt:lpstr>Presentación de PowerPoint</vt:lpstr>
      <vt:lpstr>1. Vida Financiera</vt:lpstr>
      <vt:lpstr>1. Vida Financiera</vt:lpstr>
      <vt:lpstr>1. Vida Financiera</vt:lpstr>
      <vt:lpstr>«Cartel creativo»</vt:lpstr>
      <vt:lpstr>«Familias»</vt:lpstr>
      <vt:lpstr>2. Presupuesto</vt:lpstr>
      <vt:lpstr>2. Presupuesto</vt:lpstr>
      <vt:lpstr>2. Presupuesto</vt:lpstr>
      <vt:lpstr>2. Presupuesto</vt:lpstr>
      <vt:lpstr>2. Presupuesto</vt:lpstr>
      <vt:lpstr>2. Presupuesto</vt:lpstr>
      <vt:lpstr>2. Presupuesto</vt:lpstr>
      <vt:lpstr>«Los secretos de Beatriz»</vt:lpstr>
      <vt:lpstr>2. Presupuesto</vt:lpstr>
      <vt:lpstr>2. Presupuesto</vt:lpstr>
      <vt:lpstr>Presentación de PowerPoint</vt:lpstr>
      <vt:lpstr>3. Ahorro</vt:lpstr>
      <vt:lpstr>Presentación de PowerPoint</vt:lpstr>
      <vt:lpstr>3. Ahorro</vt:lpstr>
      <vt:lpstr>Presentación de PowerPoint</vt:lpstr>
      <vt:lpstr>4. Crédito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 Crédito</vt:lpstr>
      <vt:lpstr>4. Crédito</vt:lpstr>
      <vt:lpstr>Presentación de PowerPoint</vt:lpstr>
      <vt:lpstr>5. Inversión</vt:lpstr>
      <vt:lpstr>Presentación de PowerPoint</vt:lpstr>
      <vt:lpstr>5. Inversión</vt:lpstr>
      <vt:lpstr>5. Inversión</vt:lpstr>
      <vt:lpstr>5. Inversión</vt:lpstr>
      <vt:lpstr>5. Inversión</vt:lpstr>
      <vt:lpstr>5. Inversión</vt:lpstr>
      <vt:lpstr>Presentación de PowerPoint</vt:lpstr>
      <vt:lpstr>5. Inversión</vt:lpstr>
      <vt:lpstr>Presentación de PowerPoint</vt:lpstr>
      <vt:lpstr>Presentación de PowerPoint</vt:lpstr>
      <vt:lpstr>Presentación de PowerPoint</vt:lpstr>
      <vt:lpstr>Presentación de PowerPoint</vt:lpstr>
      <vt:lpstr>Tipos de inversiones</vt:lpstr>
      <vt:lpstr>Presentación de PowerPoint</vt:lpstr>
      <vt:lpstr>5. Inversión</vt:lpstr>
      <vt:lpstr>Presentación de PowerPoint</vt:lpstr>
      <vt:lpstr>Presentación de PowerPoint</vt:lpstr>
      <vt:lpstr>Presentación de PowerPoint</vt:lpstr>
      <vt:lpstr>Presentación de PowerPoint</vt:lpstr>
      <vt:lpstr>Derechos de los consumidores</vt:lpstr>
      <vt:lpstr>Impuestos</vt:lpstr>
      <vt:lpstr>Sistema Bancario Nacional</vt:lpstr>
      <vt:lpstr>Sistema Bancario Nacional</vt:lpstr>
      <vt:lpstr>Sistema Bancario Nacional</vt:lpstr>
      <vt:lpstr>Presentación de PowerPoint</vt:lpstr>
      <vt:lpstr>Presentación de PowerPoint</vt:lpstr>
      <vt:lpstr>¡Muchas 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INVERSIÓN</dc:title>
  <dc:creator>Ericka</dc:creator>
  <cp:lastModifiedBy>Ruth Aguilar Cabezas</cp:lastModifiedBy>
  <cp:revision>270</cp:revision>
  <cp:lastPrinted>2012-10-03T18:08:13Z</cp:lastPrinted>
  <dcterms:created xsi:type="dcterms:W3CDTF">2012-08-30T17:25:24Z</dcterms:created>
  <dcterms:modified xsi:type="dcterms:W3CDTF">2017-02-22T14:04:54Z</dcterms:modified>
</cp:coreProperties>
</file>