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91" r:id="rId2"/>
    <p:sldId id="409" r:id="rId3"/>
    <p:sldId id="285" r:id="rId4"/>
    <p:sldId id="410" r:id="rId5"/>
    <p:sldId id="426" r:id="rId6"/>
    <p:sldId id="427" r:id="rId7"/>
    <p:sldId id="428" r:id="rId8"/>
    <p:sldId id="342" r:id="rId9"/>
    <p:sldId id="349" r:id="rId10"/>
    <p:sldId id="377" r:id="rId11"/>
    <p:sldId id="378" r:id="rId12"/>
    <p:sldId id="422" r:id="rId13"/>
    <p:sldId id="423" r:id="rId14"/>
    <p:sldId id="424" r:id="rId15"/>
    <p:sldId id="425" r:id="rId16"/>
    <p:sldId id="411" r:id="rId17"/>
    <p:sldId id="413" r:id="rId18"/>
    <p:sldId id="415" r:id="rId19"/>
    <p:sldId id="416" r:id="rId20"/>
    <p:sldId id="417" r:id="rId21"/>
    <p:sldId id="418" r:id="rId22"/>
    <p:sldId id="419" r:id="rId23"/>
    <p:sldId id="431" r:id="rId24"/>
    <p:sldId id="432" r:id="rId25"/>
    <p:sldId id="420" r:id="rId26"/>
    <p:sldId id="421" r:id="rId27"/>
    <p:sldId id="429" r:id="rId28"/>
    <p:sldId id="430" r:id="rId29"/>
  </p:sldIdLst>
  <p:sldSz cx="9144000" cy="6858000" type="screen4x3"/>
  <p:notesSz cx="6858000" cy="9312275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1" autoAdjust="0"/>
    <p:restoredTop sz="94684" autoAdjust="0"/>
  </p:normalViewPr>
  <p:slideViewPr>
    <p:cSldViewPr>
      <p:cViewPr varScale="1">
        <p:scale>
          <a:sx n="87" d="100"/>
          <a:sy n="87" d="100"/>
        </p:scale>
        <p:origin x="167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57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AC65F0-4A04-4EF0-8503-1979E3CBC267}" type="doc">
      <dgm:prSet loTypeId="urn:microsoft.com/office/officeart/2005/8/layout/list1" loCatId="list" qsTypeId="urn:microsoft.com/office/officeart/2005/8/quickstyle/3d3" qsCatId="3D" csTypeId="urn:microsoft.com/office/officeart/2005/8/colors/colorful1#4" csCatId="colorful" phldr="1"/>
      <dgm:spPr/>
      <dgm:t>
        <a:bodyPr/>
        <a:lstStyle/>
        <a:p>
          <a:endParaRPr lang="es-CR"/>
        </a:p>
      </dgm:t>
    </dgm:pt>
    <dgm:pt modelId="{B1B77F1D-CB18-44CF-A3CE-BBC102799679}">
      <dgm:prSet phldrT="[Texto]" custT="1"/>
      <dgm:spPr/>
      <dgm:t>
        <a:bodyPr/>
        <a:lstStyle/>
        <a:p>
          <a:r>
            <a:rPr lang="es-CR" sz="2000" b="0" dirty="0" smtClean="0">
              <a:latin typeface="Corbel" pitchFamily="34" charset="0"/>
            </a:rPr>
            <a:t>Un gasto fijo</a:t>
          </a:r>
          <a:endParaRPr lang="es-CR" sz="2000" b="0" dirty="0">
            <a:latin typeface="Corbel" pitchFamily="34" charset="0"/>
          </a:endParaRPr>
        </a:p>
      </dgm:t>
    </dgm:pt>
    <dgm:pt modelId="{A31551F3-F5E4-4E9E-88EA-80C1FDEA0EC0}" type="parTrans" cxnId="{EF9F97A8-E5E6-40DE-9D61-83E8ADBA7701}">
      <dgm:prSet/>
      <dgm:spPr/>
      <dgm:t>
        <a:bodyPr/>
        <a:lstStyle/>
        <a:p>
          <a:endParaRPr lang="es-CR"/>
        </a:p>
      </dgm:t>
    </dgm:pt>
    <dgm:pt modelId="{8E0D9BED-9C6B-4A14-BD60-DF71DC90EDEF}" type="sibTrans" cxnId="{EF9F97A8-E5E6-40DE-9D61-83E8ADBA7701}">
      <dgm:prSet/>
      <dgm:spPr/>
      <dgm:t>
        <a:bodyPr/>
        <a:lstStyle/>
        <a:p>
          <a:endParaRPr lang="es-CR"/>
        </a:p>
      </dgm:t>
    </dgm:pt>
    <dgm:pt modelId="{9E661BA2-A88A-4248-9BF4-CDA5DEA8A44D}">
      <dgm:prSet phldrT="[Texto]" custT="1"/>
      <dgm:spPr/>
      <dgm:t>
        <a:bodyPr/>
        <a:lstStyle/>
        <a:p>
          <a:r>
            <a:rPr lang="es-CR" sz="2000" dirty="0" smtClean="0">
              <a:latin typeface="Corbel" pitchFamily="34" charset="0"/>
            </a:rPr>
            <a:t>Una deuda</a:t>
          </a:r>
          <a:endParaRPr lang="es-CR" sz="2000" dirty="0">
            <a:latin typeface="Corbel" pitchFamily="34" charset="0"/>
          </a:endParaRPr>
        </a:p>
      </dgm:t>
    </dgm:pt>
    <dgm:pt modelId="{E864A3AE-7FA0-4BFD-A660-F08472E79CA8}" type="parTrans" cxnId="{06D18C44-8226-4A7B-B66C-C8B6D2268E74}">
      <dgm:prSet/>
      <dgm:spPr/>
      <dgm:t>
        <a:bodyPr/>
        <a:lstStyle/>
        <a:p>
          <a:endParaRPr lang="es-CR"/>
        </a:p>
      </dgm:t>
    </dgm:pt>
    <dgm:pt modelId="{435E82ED-D7FA-4078-8921-C51F3108608A}" type="sibTrans" cxnId="{06D18C44-8226-4A7B-B66C-C8B6D2268E74}">
      <dgm:prSet/>
      <dgm:spPr/>
      <dgm:t>
        <a:bodyPr/>
        <a:lstStyle/>
        <a:p>
          <a:endParaRPr lang="es-CR"/>
        </a:p>
      </dgm:t>
    </dgm:pt>
    <dgm:pt modelId="{702F8197-611F-4FCE-8E77-D1A668B33813}">
      <dgm:prSet phldrT="[Texto]" custT="1"/>
      <dgm:spPr/>
      <dgm:t>
        <a:bodyPr/>
        <a:lstStyle/>
        <a:p>
          <a:r>
            <a:rPr lang="es-CR" sz="2000" dirty="0" smtClean="0">
              <a:latin typeface="Corbel" pitchFamily="34" charset="0"/>
            </a:rPr>
            <a:t>Un gasto variable</a:t>
          </a:r>
          <a:endParaRPr lang="es-CR" sz="2000" dirty="0">
            <a:latin typeface="Corbel" pitchFamily="34" charset="0"/>
          </a:endParaRPr>
        </a:p>
      </dgm:t>
    </dgm:pt>
    <dgm:pt modelId="{79337D70-4088-4139-8573-5E1E9FFC76EC}" type="parTrans" cxnId="{977C414A-90E9-4EE6-A5A4-D0CDDCE63C40}">
      <dgm:prSet/>
      <dgm:spPr/>
      <dgm:t>
        <a:bodyPr/>
        <a:lstStyle/>
        <a:p>
          <a:endParaRPr lang="es-CR"/>
        </a:p>
      </dgm:t>
    </dgm:pt>
    <dgm:pt modelId="{6DA3843A-F409-47C2-A095-438BBBA6A97A}" type="sibTrans" cxnId="{977C414A-90E9-4EE6-A5A4-D0CDDCE63C40}">
      <dgm:prSet/>
      <dgm:spPr/>
      <dgm:t>
        <a:bodyPr/>
        <a:lstStyle/>
        <a:p>
          <a:endParaRPr lang="es-CR"/>
        </a:p>
      </dgm:t>
    </dgm:pt>
    <dgm:pt modelId="{D4DA24BC-2667-496F-A059-C1ACC3AE2BFB}">
      <dgm:prSet phldrT="[Texto]" custT="1"/>
      <dgm:spPr/>
      <dgm:t>
        <a:bodyPr/>
        <a:lstStyle/>
        <a:p>
          <a:r>
            <a:rPr lang="es-CR" sz="2000" dirty="0" smtClean="0">
              <a:latin typeface="Corbel" pitchFamily="34" charset="0"/>
            </a:rPr>
            <a:t>Ninguno de los anteriores</a:t>
          </a:r>
          <a:endParaRPr lang="es-CR" sz="2000" dirty="0">
            <a:latin typeface="Corbel" pitchFamily="34" charset="0"/>
          </a:endParaRPr>
        </a:p>
      </dgm:t>
    </dgm:pt>
    <dgm:pt modelId="{C692BA05-5406-4530-B1C1-ADBF0C3FC160}" type="parTrans" cxnId="{A0C5E505-135C-4BAA-B03D-4B664AE94207}">
      <dgm:prSet/>
      <dgm:spPr/>
      <dgm:t>
        <a:bodyPr/>
        <a:lstStyle/>
        <a:p>
          <a:endParaRPr lang="es-CR"/>
        </a:p>
      </dgm:t>
    </dgm:pt>
    <dgm:pt modelId="{0E2EFF56-5A45-42C7-870B-54BCA60B55C7}" type="sibTrans" cxnId="{A0C5E505-135C-4BAA-B03D-4B664AE94207}">
      <dgm:prSet/>
      <dgm:spPr/>
      <dgm:t>
        <a:bodyPr/>
        <a:lstStyle/>
        <a:p>
          <a:endParaRPr lang="es-CR"/>
        </a:p>
      </dgm:t>
    </dgm:pt>
    <dgm:pt modelId="{AD76B5FD-66DF-46A1-8070-0D7FE7A69864}" type="pres">
      <dgm:prSet presAssocID="{9AAC65F0-4A04-4EF0-8503-1979E3CBC26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R"/>
        </a:p>
      </dgm:t>
    </dgm:pt>
    <dgm:pt modelId="{F0AE93FD-0BC8-434A-8197-BDB7092A9B4C}" type="pres">
      <dgm:prSet presAssocID="{B1B77F1D-CB18-44CF-A3CE-BBC102799679}" presName="parentLin" presStyleCnt="0"/>
      <dgm:spPr/>
    </dgm:pt>
    <dgm:pt modelId="{FEE04486-F44D-4D8A-A532-044C7294A670}" type="pres">
      <dgm:prSet presAssocID="{B1B77F1D-CB18-44CF-A3CE-BBC102799679}" presName="parentLeftMargin" presStyleLbl="node1" presStyleIdx="0" presStyleCnt="4"/>
      <dgm:spPr/>
      <dgm:t>
        <a:bodyPr/>
        <a:lstStyle/>
        <a:p>
          <a:endParaRPr lang="es-CR"/>
        </a:p>
      </dgm:t>
    </dgm:pt>
    <dgm:pt modelId="{905A59FB-D5DF-4435-BBFE-1EFEC0D6B972}" type="pres">
      <dgm:prSet presAssocID="{B1B77F1D-CB18-44CF-A3CE-BBC10279967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A0C33F15-3BE5-406B-9EA0-A564AF636D3D}" type="pres">
      <dgm:prSet presAssocID="{B1B77F1D-CB18-44CF-A3CE-BBC102799679}" presName="negativeSpace" presStyleCnt="0"/>
      <dgm:spPr/>
    </dgm:pt>
    <dgm:pt modelId="{98BB7F5E-86DC-4DE0-8ABA-FA3A71D7D841}" type="pres">
      <dgm:prSet presAssocID="{B1B77F1D-CB18-44CF-A3CE-BBC102799679}" presName="childText" presStyleLbl="conFgAcc1" presStyleIdx="0" presStyleCnt="4">
        <dgm:presLayoutVars>
          <dgm:bulletEnabled val="1"/>
        </dgm:presLayoutVars>
      </dgm:prSet>
      <dgm:spPr/>
    </dgm:pt>
    <dgm:pt modelId="{A23BD3DD-0BAF-4C59-AA12-E432E980568F}" type="pres">
      <dgm:prSet presAssocID="{8E0D9BED-9C6B-4A14-BD60-DF71DC90EDEF}" presName="spaceBetweenRectangles" presStyleCnt="0"/>
      <dgm:spPr/>
    </dgm:pt>
    <dgm:pt modelId="{0F59A423-14C1-43F2-9DD5-B29206BC3ED3}" type="pres">
      <dgm:prSet presAssocID="{9E661BA2-A88A-4248-9BF4-CDA5DEA8A44D}" presName="parentLin" presStyleCnt="0"/>
      <dgm:spPr/>
    </dgm:pt>
    <dgm:pt modelId="{E3911DD7-6EA8-420D-86F5-41275A5D7205}" type="pres">
      <dgm:prSet presAssocID="{9E661BA2-A88A-4248-9BF4-CDA5DEA8A44D}" presName="parentLeftMargin" presStyleLbl="node1" presStyleIdx="0" presStyleCnt="4"/>
      <dgm:spPr/>
      <dgm:t>
        <a:bodyPr/>
        <a:lstStyle/>
        <a:p>
          <a:endParaRPr lang="es-CR"/>
        </a:p>
      </dgm:t>
    </dgm:pt>
    <dgm:pt modelId="{CD2C66D7-860C-46BE-BAED-180CA2AEE398}" type="pres">
      <dgm:prSet presAssocID="{9E661BA2-A88A-4248-9BF4-CDA5DEA8A44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E621CED4-3109-46FD-8FB5-2D520D0F4E59}" type="pres">
      <dgm:prSet presAssocID="{9E661BA2-A88A-4248-9BF4-CDA5DEA8A44D}" presName="negativeSpace" presStyleCnt="0"/>
      <dgm:spPr/>
    </dgm:pt>
    <dgm:pt modelId="{9C150DCC-E98C-481B-BF37-2EBB52272E31}" type="pres">
      <dgm:prSet presAssocID="{9E661BA2-A88A-4248-9BF4-CDA5DEA8A44D}" presName="childText" presStyleLbl="conFgAcc1" presStyleIdx="1" presStyleCnt="4">
        <dgm:presLayoutVars>
          <dgm:bulletEnabled val="1"/>
        </dgm:presLayoutVars>
      </dgm:prSet>
      <dgm:spPr/>
    </dgm:pt>
    <dgm:pt modelId="{826C3D2D-09BF-4C86-9596-4A69287660B2}" type="pres">
      <dgm:prSet presAssocID="{435E82ED-D7FA-4078-8921-C51F3108608A}" presName="spaceBetweenRectangles" presStyleCnt="0"/>
      <dgm:spPr/>
    </dgm:pt>
    <dgm:pt modelId="{65EDCDAA-A8F5-481B-8451-830C5B484E67}" type="pres">
      <dgm:prSet presAssocID="{702F8197-611F-4FCE-8E77-D1A668B33813}" presName="parentLin" presStyleCnt="0"/>
      <dgm:spPr/>
    </dgm:pt>
    <dgm:pt modelId="{FF3AFE13-2136-46EB-B113-F50695438FF3}" type="pres">
      <dgm:prSet presAssocID="{702F8197-611F-4FCE-8E77-D1A668B33813}" presName="parentLeftMargin" presStyleLbl="node1" presStyleIdx="1" presStyleCnt="4"/>
      <dgm:spPr/>
      <dgm:t>
        <a:bodyPr/>
        <a:lstStyle/>
        <a:p>
          <a:endParaRPr lang="es-CR"/>
        </a:p>
      </dgm:t>
    </dgm:pt>
    <dgm:pt modelId="{DAFE2CE6-24A8-42EC-8C89-4B55A8F949FF}" type="pres">
      <dgm:prSet presAssocID="{702F8197-611F-4FCE-8E77-D1A668B3381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35860874-2584-451F-9601-42B050BCF29C}" type="pres">
      <dgm:prSet presAssocID="{702F8197-611F-4FCE-8E77-D1A668B33813}" presName="negativeSpace" presStyleCnt="0"/>
      <dgm:spPr/>
    </dgm:pt>
    <dgm:pt modelId="{16F121B3-80D6-4A16-B62F-64AF4D0A91C5}" type="pres">
      <dgm:prSet presAssocID="{702F8197-611F-4FCE-8E77-D1A668B33813}" presName="childText" presStyleLbl="conFgAcc1" presStyleIdx="2" presStyleCnt="4">
        <dgm:presLayoutVars>
          <dgm:bulletEnabled val="1"/>
        </dgm:presLayoutVars>
      </dgm:prSet>
      <dgm:spPr/>
    </dgm:pt>
    <dgm:pt modelId="{EEF7B3D0-7792-4D80-ADC1-AB5AA8E9DFB6}" type="pres">
      <dgm:prSet presAssocID="{6DA3843A-F409-47C2-A095-438BBBA6A97A}" presName="spaceBetweenRectangles" presStyleCnt="0"/>
      <dgm:spPr/>
    </dgm:pt>
    <dgm:pt modelId="{91C6F9C7-3A57-4296-88D6-5487D18F3C59}" type="pres">
      <dgm:prSet presAssocID="{D4DA24BC-2667-496F-A059-C1ACC3AE2BFB}" presName="parentLin" presStyleCnt="0"/>
      <dgm:spPr/>
    </dgm:pt>
    <dgm:pt modelId="{8FD3AFE7-6EE4-47F1-9635-69A4F8B06232}" type="pres">
      <dgm:prSet presAssocID="{D4DA24BC-2667-496F-A059-C1ACC3AE2BFB}" presName="parentLeftMargin" presStyleLbl="node1" presStyleIdx="2" presStyleCnt="4"/>
      <dgm:spPr/>
      <dgm:t>
        <a:bodyPr/>
        <a:lstStyle/>
        <a:p>
          <a:endParaRPr lang="es-CR"/>
        </a:p>
      </dgm:t>
    </dgm:pt>
    <dgm:pt modelId="{5B5166C6-0289-42FD-812D-59BB079ACCF9}" type="pres">
      <dgm:prSet presAssocID="{D4DA24BC-2667-496F-A059-C1ACC3AE2BF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9FEE63AD-1723-45ED-8623-4CC0B113CFB1}" type="pres">
      <dgm:prSet presAssocID="{D4DA24BC-2667-496F-A059-C1ACC3AE2BFB}" presName="negativeSpace" presStyleCnt="0"/>
      <dgm:spPr/>
    </dgm:pt>
    <dgm:pt modelId="{CBE5CDCA-F595-4EC3-A1D7-44DD84AE9126}" type="pres">
      <dgm:prSet presAssocID="{D4DA24BC-2667-496F-A059-C1ACC3AE2BF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F9F97A8-E5E6-40DE-9D61-83E8ADBA7701}" srcId="{9AAC65F0-4A04-4EF0-8503-1979E3CBC267}" destId="{B1B77F1D-CB18-44CF-A3CE-BBC102799679}" srcOrd="0" destOrd="0" parTransId="{A31551F3-F5E4-4E9E-88EA-80C1FDEA0EC0}" sibTransId="{8E0D9BED-9C6B-4A14-BD60-DF71DC90EDEF}"/>
    <dgm:cxn modelId="{06D18C44-8226-4A7B-B66C-C8B6D2268E74}" srcId="{9AAC65F0-4A04-4EF0-8503-1979E3CBC267}" destId="{9E661BA2-A88A-4248-9BF4-CDA5DEA8A44D}" srcOrd="1" destOrd="0" parTransId="{E864A3AE-7FA0-4BFD-A660-F08472E79CA8}" sibTransId="{435E82ED-D7FA-4078-8921-C51F3108608A}"/>
    <dgm:cxn modelId="{E1DED466-EB9E-4002-8B9E-B8FE65A7C239}" type="presOf" srcId="{B1B77F1D-CB18-44CF-A3CE-BBC102799679}" destId="{905A59FB-D5DF-4435-BBFE-1EFEC0D6B972}" srcOrd="1" destOrd="0" presId="urn:microsoft.com/office/officeart/2005/8/layout/list1"/>
    <dgm:cxn modelId="{3EEA3418-1E3D-4B68-AF2C-D9275F54A74E}" type="presOf" srcId="{9E661BA2-A88A-4248-9BF4-CDA5DEA8A44D}" destId="{E3911DD7-6EA8-420D-86F5-41275A5D7205}" srcOrd="0" destOrd="0" presId="urn:microsoft.com/office/officeart/2005/8/layout/list1"/>
    <dgm:cxn modelId="{E70F6ACE-332F-4FFB-A0F6-C7E9E8EBB753}" type="presOf" srcId="{9AAC65F0-4A04-4EF0-8503-1979E3CBC267}" destId="{AD76B5FD-66DF-46A1-8070-0D7FE7A69864}" srcOrd="0" destOrd="0" presId="urn:microsoft.com/office/officeart/2005/8/layout/list1"/>
    <dgm:cxn modelId="{A0C5E505-135C-4BAA-B03D-4B664AE94207}" srcId="{9AAC65F0-4A04-4EF0-8503-1979E3CBC267}" destId="{D4DA24BC-2667-496F-A059-C1ACC3AE2BFB}" srcOrd="3" destOrd="0" parTransId="{C692BA05-5406-4530-B1C1-ADBF0C3FC160}" sibTransId="{0E2EFF56-5A45-42C7-870B-54BCA60B55C7}"/>
    <dgm:cxn modelId="{6BB7DFC1-77E0-4D94-8001-2933F12F03AB}" type="presOf" srcId="{702F8197-611F-4FCE-8E77-D1A668B33813}" destId="{FF3AFE13-2136-46EB-B113-F50695438FF3}" srcOrd="0" destOrd="0" presId="urn:microsoft.com/office/officeart/2005/8/layout/list1"/>
    <dgm:cxn modelId="{34EE0043-C728-496A-A113-15E842BEDCF7}" type="presOf" srcId="{D4DA24BC-2667-496F-A059-C1ACC3AE2BFB}" destId="{5B5166C6-0289-42FD-812D-59BB079ACCF9}" srcOrd="1" destOrd="0" presId="urn:microsoft.com/office/officeart/2005/8/layout/list1"/>
    <dgm:cxn modelId="{899BF598-0B14-4EEB-AF95-E4612890AD71}" type="presOf" srcId="{702F8197-611F-4FCE-8E77-D1A668B33813}" destId="{DAFE2CE6-24A8-42EC-8C89-4B55A8F949FF}" srcOrd="1" destOrd="0" presId="urn:microsoft.com/office/officeart/2005/8/layout/list1"/>
    <dgm:cxn modelId="{6A48B340-83DD-4F35-9A3E-C470486FEBF1}" type="presOf" srcId="{B1B77F1D-CB18-44CF-A3CE-BBC102799679}" destId="{FEE04486-F44D-4D8A-A532-044C7294A670}" srcOrd="0" destOrd="0" presId="urn:microsoft.com/office/officeart/2005/8/layout/list1"/>
    <dgm:cxn modelId="{977C414A-90E9-4EE6-A5A4-D0CDDCE63C40}" srcId="{9AAC65F0-4A04-4EF0-8503-1979E3CBC267}" destId="{702F8197-611F-4FCE-8E77-D1A668B33813}" srcOrd="2" destOrd="0" parTransId="{79337D70-4088-4139-8573-5E1E9FFC76EC}" sibTransId="{6DA3843A-F409-47C2-A095-438BBBA6A97A}"/>
    <dgm:cxn modelId="{1D220A1E-84EB-45BB-B94A-0C1FC7980ACD}" type="presOf" srcId="{D4DA24BC-2667-496F-A059-C1ACC3AE2BFB}" destId="{8FD3AFE7-6EE4-47F1-9635-69A4F8B06232}" srcOrd="0" destOrd="0" presId="urn:microsoft.com/office/officeart/2005/8/layout/list1"/>
    <dgm:cxn modelId="{3DA2ADCA-89A0-4648-89CD-6E8960ADE38E}" type="presOf" srcId="{9E661BA2-A88A-4248-9BF4-CDA5DEA8A44D}" destId="{CD2C66D7-860C-46BE-BAED-180CA2AEE398}" srcOrd="1" destOrd="0" presId="urn:microsoft.com/office/officeart/2005/8/layout/list1"/>
    <dgm:cxn modelId="{6B93A9A1-6216-40AD-9D99-FD11D8D26F16}" type="presParOf" srcId="{AD76B5FD-66DF-46A1-8070-0D7FE7A69864}" destId="{F0AE93FD-0BC8-434A-8197-BDB7092A9B4C}" srcOrd="0" destOrd="0" presId="urn:microsoft.com/office/officeart/2005/8/layout/list1"/>
    <dgm:cxn modelId="{646E4F50-9FFA-4A86-A963-5B6EA2281CE4}" type="presParOf" srcId="{F0AE93FD-0BC8-434A-8197-BDB7092A9B4C}" destId="{FEE04486-F44D-4D8A-A532-044C7294A670}" srcOrd="0" destOrd="0" presId="urn:microsoft.com/office/officeart/2005/8/layout/list1"/>
    <dgm:cxn modelId="{3B14D041-E093-4902-8FE8-4F8F4C0F44F2}" type="presParOf" srcId="{F0AE93FD-0BC8-434A-8197-BDB7092A9B4C}" destId="{905A59FB-D5DF-4435-BBFE-1EFEC0D6B972}" srcOrd="1" destOrd="0" presId="urn:microsoft.com/office/officeart/2005/8/layout/list1"/>
    <dgm:cxn modelId="{5F960A0E-12E0-4D53-A55A-B443069DDD47}" type="presParOf" srcId="{AD76B5FD-66DF-46A1-8070-0D7FE7A69864}" destId="{A0C33F15-3BE5-406B-9EA0-A564AF636D3D}" srcOrd="1" destOrd="0" presId="urn:microsoft.com/office/officeart/2005/8/layout/list1"/>
    <dgm:cxn modelId="{873A494A-8176-4B82-A46F-4D9858582CA9}" type="presParOf" srcId="{AD76B5FD-66DF-46A1-8070-0D7FE7A69864}" destId="{98BB7F5E-86DC-4DE0-8ABA-FA3A71D7D841}" srcOrd="2" destOrd="0" presId="urn:microsoft.com/office/officeart/2005/8/layout/list1"/>
    <dgm:cxn modelId="{32F6F4B0-2727-4D19-B79C-3E7EAF3AE016}" type="presParOf" srcId="{AD76B5FD-66DF-46A1-8070-0D7FE7A69864}" destId="{A23BD3DD-0BAF-4C59-AA12-E432E980568F}" srcOrd="3" destOrd="0" presId="urn:microsoft.com/office/officeart/2005/8/layout/list1"/>
    <dgm:cxn modelId="{446AE396-FA70-4242-8F6C-D719273B554A}" type="presParOf" srcId="{AD76B5FD-66DF-46A1-8070-0D7FE7A69864}" destId="{0F59A423-14C1-43F2-9DD5-B29206BC3ED3}" srcOrd="4" destOrd="0" presId="urn:microsoft.com/office/officeart/2005/8/layout/list1"/>
    <dgm:cxn modelId="{11653C05-ECC6-4C2B-9A52-8F13A200848F}" type="presParOf" srcId="{0F59A423-14C1-43F2-9DD5-B29206BC3ED3}" destId="{E3911DD7-6EA8-420D-86F5-41275A5D7205}" srcOrd="0" destOrd="0" presId="urn:microsoft.com/office/officeart/2005/8/layout/list1"/>
    <dgm:cxn modelId="{B1044264-65E8-415E-ACA6-CAF0D8F8AC51}" type="presParOf" srcId="{0F59A423-14C1-43F2-9DD5-B29206BC3ED3}" destId="{CD2C66D7-860C-46BE-BAED-180CA2AEE398}" srcOrd="1" destOrd="0" presId="urn:microsoft.com/office/officeart/2005/8/layout/list1"/>
    <dgm:cxn modelId="{EA24EBA4-B20D-448E-90FA-C41401051A80}" type="presParOf" srcId="{AD76B5FD-66DF-46A1-8070-0D7FE7A69864}" destId="{E621CED4-3109-46FD-8FB5-2D520D0F4E59}" srcOrd="5" destOrd="0" presId="urn:microsoft.com/office/officeart/2005/8/layout/list1"/>
    <dgm:cxn modelId="{FDEBF53C-91B9-46B2-925A-FC642BDA1901}" type="presParOf" srcId="{AD76B5FD-66DF-46A1-8070-0D7FE7A69864}" destId="{9C150DCC-E98C-481B-BF37-2EBB52272E31}" srcOrd="6" destOrd="0" presId="urn:microsoft.com/office/officeart/2005/8/layout/list1"/>
    <dgm:cxn modelId="{AF446E81-0D38-4CFE-968F-01AC5E02DFA3}" type="presParOf" srcId="{AD76B5FD-66DF-46A1-8070-0D7FE7A69864}" destId="{826C3D2D-09BF-4C86-9596-4A69287660B2}" srcOrd="7" destOrd="0" presId="urn:microsoft.com/office/officeart/2005/8/layout/list1"/>
    <dgm:cxn modelId="{F543D42E-2A8B-4EFE-A341-EBC1848A8CDD}" type="presParOf" srcId="{AD76B5FD-66DF-46A1-8070-0D7FE7A69864}" destId="{65EDCDAA-A8F5-481B-8451-830C5B484E67}" srcOrd="8" destOrd="0" presId="urn:microsoft.com/office/officeart/2005/8/layout/list1"/>
    <dgm:cxn modelId="{BFC580B5-A0B5-4DAC-A47C-D322DBD68763}" type="presParOf" srcId="{65EDCDAA-A8F5-481B-8451-830C5B484E67}" destId="{FF3AFE13-2136-46EB-B113-F50695438FF3}" srcOrd="0" destOrd="0" presId="urn:microsoft.com/office/officeart/2005/8/layout/list1"/>
    <dgm:cxn modelId="{C8437580-E50F-4B99-9224-693FAA0B07FE}" type="presParOf" srcId="{65EDCDAA-A8F5-481B-8451-830C5B484E67}" destId="{DAFE2CE6-24A8-42EC-8C89-4B55A8F949FF}" srcOrd="1" destOrd="0" presId="urn:microsoft.com/office/officeart/2005/8/layout/list1"/>
    <dgm:cxn modelId="{140CCF33-6D92-41BE-BABC-CEB38077DC1F}" type="presParOf" srcId="{AD76B5FD-66DF-46A1-8070-0D7FE7A69864}" destId="{35860874-2584-451F-9601-42B050BCF29C}" srcOrd="9" destOrd="0" presId="urn:microsoft.com/office/officeart/2005/8/layout/list1"/>
    <dgm:cxn modelId="{1B863DEF-F15D-47E2-BAC2-FCB05C112F8D}" type="presParOf" srcId="{AD76B5FD-66DF-46A1-8070-0D7FE7A69864}" destId="{16F121B3-80D6-4A16-B62F-64AF4D0A91C5}" srcOrd="10" destOrd="0" presId="urn:microsoft.com/office/officeart/2005/8/layout/list1"/>
    <dgm:cxn modelId="{EAE02C55-E9E0-43D7-AE4F-BE3606B5ED3A}" type="presParOf" srcId="{AD76B5FD-66DF-46A1-8070-0D7FE7A69864}" destId="{EEF7B3D0-7792-4D80-ADC1-AB5AA8E9DFB6}" srcOrd="11" destOrd="0" presId="urn:microsoft.com/office/officeart/2005/8/layout/list1"/>
    <dgm:cxn modelId="{40E4B6B5-4283-40FB-B8FD-2D94B3F793C1}" type="presParOf" srcId="{AD76B5FD-66DF-46A1-8070-0D7FE7A69864}" destId="{91C6F9C7-3A57-4296-88D6-5487D18F3C59}" srcOrd="12" destOrd="0" presId="urn:microsoft.com/office/officeart/2005/8/layout/list1"/>
    <dgm:cxn modelId="{18367BC0-CDE9-4319-A0E0-5C23C67B330D}" type="presParOf" srcId="{91C6F9C7-3A57-4296-88D6-5487D18F3C59}" destId="{8FD3AFE7-6EE4-47F1-9635-69A4F8B06232}" srcOrd="0" destOrd="0" presId="urn:microsoft.com/office/officeart/2005/8/layout/list1"/>
    <dgm:cxn modelId="{E20FF276-A2B8-4EA6-B1C3-52EABC5AA671}" type="presParOf" srcId="{91C6F9C7-3A57-4296-88D6-5487D18F3C59}" destId="{5B5166C6-0289-42FD-812D-59BB079ACCF9}" srcOrd="1" destOrd="0" presId="urn:microsoft.com/office/officeart/2005/8/layout/list1"/>
    <dgm:cxn modelId="{466CD87E-C8A5-4761-A955-BE26C6EE4225}" type="presParOf" srcId="{AD76B5FD-66DF-46A1-8070-0D7FE7A69864}" destId="{9FEE63AD-1723-45ED-8623-4CC0B113CFB1}" srcOrd="13" destOrd="0" presId="urn:microsoft.com/office/officeart/2005/8/layout/list1"/>
    <dgm:cxn modelId="{14B3E5C2-4F5C-4A46-9E4F-59C1A3EE3629}" type="presParOf" srcId="{AD76B5FD-66DF-46A1-8070-0D7FE7A69864}" destId="{CBE5CDCA-F595-4EC3-A1D7-44DD84AE912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AC65F0-4A04-4EF0-8503-1979E3CBC267}" type="doc">
      <dgm:prSet loTypeId="urn:microsoft.com/office/officeart/2005/8/layout/list1" loCatId="list" qsTypeId="urn:microsoft.com/office/officeart/2005/8/quickstyle/3d3" qsCatId="3D" csTypeId="urn:microsoft.com/office/officeart/2005/8/colors/colorful1#4" csCatId="colorful" phldr="1"/>
      <dgm:spPr/>
      <dgm:t>
        <a:bodyPr/>
        <a:lstStyle/>
        <a:p>
          <a:endParaRPr lang="es-CR"/>
        </a:p>
      </dgm:t>
    </dgm:pt>
    <dgm:pt modelId="{B1B77F1D-CB18-44CF-A3CE-BBC102799679}">
      <dgm:prSet phldrT="[Texto]" custT="1"/>
      <dgm:spPr/>
      <dgm:t>
        <a:bodyPr/>
        <a:lstStyle/>
        <a:p>
          <a:r>
            <a:rPr lang="es-CR" sz="2000" b="0" dirty="0" smtClean="0">
              <a:latin typeface="Corbel" pitchFamily="34" charset="0"/>
            </a:rPr>
            <a:t>5% de los ingresos</a:t>
          </a:r>
          <a:endParaRPr lang="es-CR" sz="2000" b="0" dirty="0">
            <a:latin typeface="Corbel" pitchFamily="34" charset="0"/>
          </a:endParaRPr>
        </a:p>
      </dgm:t>
    </dgm:pt>
    <dgm:pt modelId="{A31551F3-F5E4-4E9E-88EA-80C1FDEA0EC0}" type="parTrans" cxnId="{EF9F97A8-E5E6-40DE-9D61-83E8ADBA7701}">
      <dgm:prSet/>
      <dgm:spPr/>
      <dgm:t>
        <a:bodyPr/>
        <a:lstStyle/>
        <a:p>
          <a:endParaRPr lang="es-CR"/>
        </a:p>
      </dgm:t>
    </dgm:pt>
    <dgm:pt modelId="{8E0D9BED-9C6B-4A14-BD60-DF71DC90EDEF}" type="sibTrans" cxnId="{EF9F97A8-E5E6-40DE-9D61-83E8ADBA7701}">
      <dgm:prSet/>
      <dgm:spPr/>
      <dgm:t>
        <a:bodyPr/>
        <a:lstStyle/>
        <a:p>
          <a:endParaRPr lang="es-CR"/>
        </a:p>
      </dgm:t>
    </dgm:pt>
    <dgm:pt modelId="{9E661BA2-A88A-4248-9BF4-CDA5DEA8A44D}">
      <dgm:prSet phldrT="[Texto]" custT="1"/>
      <dgm:spPr/>
      <dgm:t>
        <a:bodyPr/>
        <a:lstStyle/>
        <a:p>
          <a:r>
            <a:rPr lang="es-CR" sz="2000" dirty="0" smtClean="0">
              <a:latin typeface="Corbel" pitchFamily="34" charset="0"/>
            </a:rPr>
            <a:t>15% de los gastos fijos</a:t>
          </a:r>
          <a:endParaRPr lang="es-CR" sz="2000" dirty="0">
            <a:latin typeface="Corbel" pitchFamily="34" charset="0"/>
          </a:endParaRPr>
        </a:p>
      </dgm:t>
    </dgm:pt>
    <dgm:pt modelId="{E864A3AE-7FA0-4BFD-A660-F08472E79CA8}" type="parTrans" cxnId="{06D18C44-8226-4A7B-B66C-C8B6D2268E74}">
      <dgm:prSet/>
      <dgm:spPr/>
      <dgm:t>
        <a:bodyPr/>
        <a:lstStyle/>
        <a:p>
          <a:endParaRPr lang="es-CR"/>
        </a:p>
      </dgm:t>
    </dgm:pt>
    <dgm:pt modelId="{435E82ED-D7FA-4078-8921-C51F3108608A}" type="sibTrans" cxnId="{06D18C44-8226-4A7B-B66C-C8B6D2268E74}">
      <dgm:prSet/>
      <dgm:spPr/>
      <dgm:t>
        <a:bodyPr/>
        <a:lstStyle/>
        <a:p>
          <a:endParaRPr lang="es-CR"/>
        </a:p>
      </dgm:t>
    </dgm:pt>
    <dgm:pt modelId="{BFCA8009-A89D-43D7-8A79-C8B7AF84FB41}">
      <dgm:prSet phldrT="[Texto]" custT="1"/>
      <dgm:spPr/>
      <dgm:t>
        <a:bodyPr/>
        <a:lstStyle/>
        <a:p>
          <a:r>
            <a:rPr lang="es-CR" sz="2000" dirty="0" smtClean="0">
              <a:latin typeface="Corbel" pitchFamily="34" charset="0"/>
            </a:rPr>
            <a:t>15% de los ingresos</a:t>
          </a:r>
          <a:endParaRPr lang="es-CR" sz="2000" dirty="0">
            <a:latin typeface="Corbel" pitchFamily="34" charset="0"/>
          </a:endParaRPr>
        </a:p>
      </dgm:t>
    </dgm:pt>
    <dgm:pt modelId="{13CEC863-B80A-491E-A77F-24D82C9F8A0E}" type="parTrans" cxnId="{04DAADBB-56DB-48FB-AC5B-840992FB4154}">
      <dgm:prSet/>
      <dgm:spPr/>
      <dgm:t>
        <a:bodyPr/>
        <a:lstStyle/>
        <a:p>
          <a:endParaRPr lang="es-CR"/>
        </a:p>
      </dgm:t>
    </dgm:pt>
    <dgm:pt modelId="{4CB58A66-3048-44FD-AFCF-76505F0C6E9A}" type="sibTrans" cxnId="{04DAADBB-56DB-48FB-AC5B-840992FB4154}">
      <dgm:prSet/>
      <dgm:spPr/>
      <dgm:t>
        <a:bodyPr/>
        <a:lstStyle/>
        <a:p>
          <a:endParaRPr lang="es-CR"/>
        </a:p>
      </dgm:t>
    </dgm:pt>
    <dgm:pt modelId="{92AC2096-750E-47B4-88FA-CA420836675E}">
      <dgm:prSet phldrT="[Texto]" custT="1"/>
      <dgm:spPr/>
      <dgm:t>
        <a:bodyPr/>
        <a:lstStyle/>
        <a:p>
          <a:r>
            <a:rPr lang="es-CR" sz="2000" dirty="0" smtClean="0">
              <a:latin typeface="Corbel" pitchFamily="34" charset="0"/>
            </a:rPr>
            <a:t>Lo más que pueda ahorrar </a:t>
          </a:r>
          <a:endParaRPr lang="es-CR" sz="2000" dirty="0">
            <a:latin typeface="Corbel" pitchFamily="34" charset="0"/>
          </a:endParaRPr>
        </a:p>
      </dgm:t>
    </dgm:pt>
    <dgm:pt modelId="{4F878EDE-6F4E-4AE4-A6E6-63E01BDE547F}" type="parTrans" cxnId="{AACFD36A-7FDA-413F-8D79-17B057C8CEA8}">
      <dgm:prSet/>
      <dgm:spPr/>
      <dgm:t>
        <a:bodyPr/>
        <a:lstStyle/>
        <a:p>
          <a:endParaRPr lang="es-CR"/>
        </a:p>
      </dgm:t>
    </dgm:pt>
    <dgm:pt modelId="{9A237400-C8EC-4F0D-BFBB-DC936683AC37}" type="sibTrans" cxnId="{AACFD36A-7FDA-413F-8D79-17B057C8CEA8}">
      <dgm:prSet/>
      <dgm:spPr/>
      <dgm:t>
        <a:bodyPr/>
        <a:lstStyle/>
        <a:p>
          <a:endParaRPr lang="es-CR"/>
        </a:p>
      </dgm:t>
    </dgm:pt>
    <dgm:pt modelId="{AD76B5FD-66DF-46A1-8070-0D7FE7A69864}" type="pres">
      <dgm:prSet presAssocID="{9AAC65F0-4A04-4EF0-8503-1979E3CBC26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R"/>
        </a:p>
      </dgm:t>
    </dgm:pt>
    <dgm:pt modelId="{F0AE93FD-0BC8-434A-8197-BDB7092A9B4C}" type="pres">
      <dgm:prSet presAssocID="{B1B77F1D-CB18-44CF-A3CE-BBC102799679}" presName="parentLin" presStyleCnt="0"/>
      <dgm:spPr/>
    </dgm:pt>
    <dgm:pt modelId="{FEE04486-F44D-4D8A-A532-044C7294A670}" type="pres">
      <dgm:prSet presAssocID="{B1B77F1D-CB18-44CF-A3CE-BBC102799679}" presName="parentLeftMargin" presStyleLbl="node1" presStyleIdx="0" presStyleCnt="4"/>
      <dgm:spPr/>
      <dgm:t>
        <a:bodyPr/>
        <a:lstStyle/>
        <a:p>
          <a:endParaRPr lang="es-CR"/>
        </a:p>
      </dgm:t>
    </dgm:pt>
    <dgm:pt modelId="{905A59FB-D5DF-4435-BBFE-1EFEC0D6B972}" type="pres">
      <dgm:prSet presAssocID="{B1B77F1D-CB18-44CF-A3CE-BBC10279967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A0C33F15-3BE5-406B-9EA0-A564AF636D3D}" type="pres">
      <dgm:prSet presAssocID="{B1B77F1D-CB18-44CF-A3CE-BBC102799679}" presName="negativeSpace" presStyleCnt="0"/>
      <dgm:spPr/>
    </dgm:pt>
    <dgm:pt modelId="{98BB7F5E-86DC-4DE0-8ABA-FA3A71D7D841}" type="pres">
      <dgm:prSet presAssocID="{B1B77F1D-CB18-44CF-A3CE-BBC102799679}" presName="childText" presStyleLbl="conFgAcc1" presStyleIdx="0" presStyleCnt="4">
        <dgm:presLayoutVars>
          <dgm:bulletEnabled val="1"/>
        </dgm:presLayoutVars>
      </dgm:prSet>
      <dgm:spPr/>
    </dgm:pt>
    <dgm:pt modelId="{A23BD3DD-0BAF-4C59-AA12-E432E980568F}" type="pres">
      <dgm:prSet presAssocID="{8E0D9BED-9C6B-4A14-BD60-DF71DC90EDEF}" presName="spaceBetweenRectangles" presStyleCnt="0"/>
      <dgm:spPr/>
    </dgm:pt>
    <dgm:pt modelId="{0F59A423-14C1-43F2-9DD5-B29206BC3ED3}" type="pres">
      <dgm:prSet presAssocID="{9E661BA2-A88A-4248-9BF4-CDA5DEA8A44D}" presName="parentLin" presStyleCnt="0"/>
      <dgm:spPr/>
    </dgm:pt>
    <dgm:pt modelId="{E3911DD7-6EA8-420D-86F5-41275A5D7205}" type="pres">
      <dgm:prSet presAssocID="{9E661BA2-A88A-4248-9BF4-CDA5DEA8A44D}" presName="parentLeftMargin" presStyleLbl="node1" presStyleIdx="0" presStyleCnt="4"/>
      <dgm:spPr/>
      <dgm:t>
        <a:bodyPr/>
        <a:lstStyle/>
        <a:p>
          <a:endParaRPr lang="es-CR"/>
        </a:p>
      </dgm:t>
    </dgm:pt>
    <dgm:pt modelId="{CD2C66D7-860C-46BE-BAED-180CA2AEE398}" type="pres">
      <dgm:prSet presAssocID="{9E661BA2-A88A-4248-9BF4-CDA5DEA8A44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E621CED4-3109-46FD-8FB5-2D520D0F4E59}" type="pres">
      <dgm:prSet presAssocID="{9E661BA2-A88A-4248-9BF4-CDA5DEA8A44D}" presName="negativeSpace" presStyleCnt="0"/>
      <dgm:spPr/>
    </dgm:pt>
    <dgm:pt modelId="{9C150DCC-E98C-481B-BF37-2EBB52272E31}" type="pres">
      <dgm:prSet presAssocID="{9E661BA2-A88A-4248-9BF4-CDA5DEA8A44D}" presName="childText" presStyleLbl="conFgAcc1" presStyleIdx="1" presStyleCnt="4">
        <dgm:presLayoutVars>
          <dgm:bulletEnabled val="1"/>
        </dgm:presLayoutVars>
      </dgm:prSet>
      <dgm:spPr/>
    </dgm:pt>
    <dgm:pt modelId="{826C3D2D-09BF-4C86-9596-4A69287660B2}" type="pres">
      <dgm:prSet presAssocID="{435E82ED-D7FA-4078-8921-C51F3108608A}" presName="spaceBetweenRectangles" presStyleCnt="0"/>
      <dgm:spPr/>
    </dgm:pt>
    <dgm:pt modelId="{B8879883-DB47-4931-A392-0CAF2149B638}" type="pres">
      <dgm:prSet presAssocID="{BFCA8009-A89D-43D7-8A79-C8B7AF84FB41}" presName="parentLin" presStyleCnt="0"/>
      <dgm:spPr/>
    </dgm:pt>
    <dgm:pt modelId="{6795E1B5-0899-42AE-9B09-7BB24F7FCFA6}" type="pres">
      <dgm:prSet presAssocID="{BFCA8009-A89D-43D7-8A79-C8B7AF84FB41}" presName="parentLeftMargin" presStyleLbl="node1" presStyleIdx="1" presStyleCnt="4"/>
      <dgm:spPr/>
      <dgm:t>
        <a:bodyPr/>
        <a:lstStyle/>
        <a:p>
          <a:endParaRPr lang="es-CR"/>
        </a:p>
      </dgm:t>
    </dgm:pt>
    <dgm:pt modelId="{9CB7065C-AF3C-466A-B784-ECA299DF2B30}" type="pres">
      <dgm:prSet presAssocID="{BFCA8009-A89D-43D7-8A79-C8B7AF84FB4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36F19A54-42F2-4532-8485-429660479DF6}" type="pres">
      <dgm:prSet presAssocID="{BFCA8009-A89D-43D7-8A79-C8B7AF84FB41}" presName="negativeSpace" presStyleCnt="0"/>
      <dgm:spPr/>
    </dgm:pt>
    <dgm:pt modelId="{AA8F6BB2-0614-49E0-8CF3-57CAA67EC81F}" type="pres">
      <dgm:prSet presAssocID="{BFCA8009-A89D-43D7-8A79-C8B7AF84FB41}" presName="childText" presStyleLbl="conFgAcc1" presStyleIdx="2" presStyleCnt="4">
        <dgm:presLayoutVars>
          <dgm:bulletEnabled val="1"/>
        </dgm:presLayoutVars>
      </dgm:prSet>
      <dgm:spPr/>
    </dgm:pt>
    <dgm:pt modelId="{667757D7-D08C-47B3-A9C1-D5B739207037}" type="pres">
      <dgm:prSet presAssocID="{4CB58A66-3048-44FD-AFCF-76505F0C6E9A}" presName="spaceBetweenRectangles" presStyleCnt="0"/>
      <dgm:spPr/>
    </dgm:pt>
    <dgm:pt modelId="{3E5E0B23-49FF-4A5B-A340-138F9863B8E8}" type="pres">
      <dgm:prSet presAssocID="{92AC2096-750E-47B4-88FA-CA420836675E}" presName="parentLin" presStyleCnt="0"/>
      <dgm:spPr/>
    </dgm:pt>
    <dgm:pt modelId="{7D24BEB1-30A6-4758-9CF8-1C56E87DD946}" type="pres">
      <dgm:prSet presAssocID="{92AC2096-750E-47B4-88FA-CA420836675E}" presName="parentLeftMargin" presStyleLbl="node1" presStyleIdx="2" presStyleCnt="4"/>
      <dgm:spPr/>
      <dgm:t>
        <a:bodyPr/>
        <a:lstStyle/>
        <a:p>
          <a:endParaRPr lang="es-CR"/>
        </a:p>
      </dgm:t>
    </dgm:pt>
    <dgm:pt modelId="{1583A6DB-5119-442B-AD87-97F8065A0FD0}" type="pres">
      <dgm:prSet presAssocID="{92AC2096-750E-47B4-88FA-CA420836675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0E7FC206-1F65-4B16-837A-1D7A773DE6F6}" type="pres">
      <dgm:prSet presAssocID="{92AC2096-750E-47B4-88FA-CA420836675E}" presName="negativeSpace" presStyleCnt="0"/>
      <dgm:spPr/>
    </dgm:pt>
    <dgm:pt modelId="{D34F0C79-27AD-42F3-8546-9EFE4CBB2E59}" type="pres">
      <dgm:prSet presAssocID="{92AC2096-750E-47B4-88FA-CA420836675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C7483EE-AA8D-49D1-AD8E-62EC33ABB86E}" type="presOf" srcId="{9E661BA2-A88A-4248-9BF4-CDA5DEA8A44D}" destId="{CD2C66D7-860C-46BE-BAED-180CA2AEE398}" srcOrd="1" destOrd="0" presId="urn:microsoft.com/office/officeart/2005/8/layout/list1"/>
    <dgm:cxn modelId="{CF29BC97-3B97-4A50-AF4C-38CE754E26FC}" type="presOf" srcId="{B1B77F1D-CB18-44CF-A3CE-BBC102799679}" destId="{905A59FB-D5DF-4435-BBFE-1EFEC0D6B972}" srcOrd="1" destOrd="0" presId="urn:microsoft.com/office/officeart/2005/8/layout/list1"/>
    <dgm:cxn modelId="{EF9F97A8-E5E6-40DE-9D61-83E8ADBA7701}" srcId="{9AAC65F0-4A04-4EF0-8503-1979E3CBC267}" destId="{B1B77F1D-CB18-44CF-A3CE-BBC102799679}" srcOrd="0" destOrd="0" parTransId="{A31551F3-F5E4-4E9E-88EA-80C1FDEA0EC0}" sibTransId="{8E0D9BED-9C6B-4A14-BD60-DF71DC90EDEF}"/>
    <dgm:cxn modelId="{AACFD36A-7FDA-413F-8D79-17B057C8CEA8}" srcId="{9AAC65F0-4A04-4EF0-8503-1979E3CBC267}" destId="{92AC2096-750E-47B4-88FA-CA420836675E}" srcOrd="3" destOrd="0" parTransId="{4F878EDE-6F4E-4AE4-A6E6-63E01BDE547F}" sibTransId="{9A237400-C8EC-4F0D-BFBB-DC936683AC37}"/>
    <dgm:cxn modelId="{06D18C44-8226-4A7B-B66C-C8B6D2268E74}" srcId="{9AAC65F0-4A04-4EF0-8503-1979E3CBC267}" destId="{9E661BA2-A88A-4248-9BF4-CDA5DEA8A44D}" srcOrd="1" destOrd="0" parTransId="{E864A3AE-7FA0-4BFD-A660-F08472E79CA8}" sibTransId="{435E82ED-D7FA-4078-8921-C51F3108608A}"/>
    <dgm:cxn modelId="{1FC3366E-6D18-4A6B-BB6D-1AB1CA8FBE16}" type="presOf" srcId="{BFCA8009-A89D-43D7-8A79-C8B7AF84FB41}" destId="{9CB7065C-AF3C-466A-B784-ECA299DF2B30}" srcOrd="1" destOrd="0" presId="urn:microsoft.com/office/officeart/2005/8/layout/list1"/>
    <dgm:cxn modelId="{558B1FFA-BD90-4E2E-9115-4D26CBF54F05}" type="presOf" srcId="{BFCA8009-A89D-43D7-8A79-C8B7AF84FB41}" destId="{6795E1B5-0899-42AE-9B09-7BB24F7FCFA6}" srcOrd="0" destOrd="0" presId="urn:microsoft.com/office/officeart/2005/8/layout/list1"/>
    <dgm:cxn modelId="{038C3F2A-279E-43DE-BFC3-D5E393B730A0}" type="presOf" srcId="{9E661BA2-A88A-4248-9BF4-CDA5DEA8A44D}" destId="{E3911DD7-6EA8-420D-86F5-41275A5D7205}" srcOrd="0" destOrd="0" presId="urn:microsoft.com/office/officeart/2005/8/layout/list1"/>
    <dgm:cxn modelId="{D8D32B37-6500-4E3C-9D33-CAB6EE230669}" type="presOf" srcId="{9AAC65F0-4A04-4EF0-8503-1979E3CBC267}" destId="{AD76B5FD-66DF-46A1-8070-0D7FE7A69864}" srcOrd="0" destOrd="0" presId="urn:microsoft.com/office/officeart/2005/8/layout/list1"/>
    <dgm:cxn modelId="{296B1EA8-A006-4EAB-9CED-48CB5C818987}" type="presOf" srcId="{92AC2096-750E-47B4-88FA-CA420836675E}" destId="{7D24BEB1-30A6-4758-9CF8-1C56E87DD946}" srcOrd="0" destOrd="0" presId="urn:microsoft.com/office/officeart/2005/8/layout/list1"/>
    <dgm:cxn modelId="{250D01EF-B740-4D19-A0ED-44AB7271757E}" type="presOf" srcId="{B1B77F1D-CB18-44CF-A3CE-BBC102799679}" destId="{FEE04486-F44D-4D8A-A532-044C7294A670}" srcOrd="0" destOrd="0" presId="urn:microsoft.com/office/officeart/2005/8/layout/list1"/>
    <dgm:cxn modelId="{04DAADBB-56DB-48FB-AC5B-840992FB4154}" srcId="{9AAC65F0-4A04-4EF0-8503-1979E3CBC267}" destId="{BFCA8009-A89D-43D7-8A79-C8B7AF84FB41}" srcOrd="2" destOrd="0" parTransId="{13CEC863-B80A-491E-A77F-24D82C9F8A0E}" sibTransId="{4CB58A66-3048-44FD-AFCF-76505F0C6E9A}"/>
    <dgm:cxn modelId="{EB65AAB5-EBF7-44DD-A489-67F44B531794}" type="presOf" srcId="{92AC2096-750E-47B4-88FA-CA420836675E}" destId="{1583A6DB-5119-442B-AD87-97F8065A0FD0}" srcOrd="1" destOrd="0" presId="urn:microsoft.com/office/officeart/2005/8/layout/list1"/>
    <dgm:cxn modelId="{F7F67957-CC9C-46E1-B167-C6CACAC71E06}" type="presParOf" srcId="{AD76B5FD-66DF-46A1-8070-0D7FE7A69864}" destId="{F0AE93FD-0BC8-434A-8197-BDB7092A9B4C}" srcOrd="0" destOrd="0" presId="urn:microsoft.com/office/officeart/2005/8/layout/list1"/>
    <dgm:cxn modelId="{D9AE850A-C950-4E1B-9FD7-6DE604EA346E}" type="presParOf" srcId="{F0AE93FD-0BC8-434A-8197-BDB7092A9B4C}" destId="{FEE04486-F44D-4D8A-A532-044C7294A670}" srcOrd="0" destOrd="0" presId="urn:microsoft.com/office/officeart/2005/8/layout/list1"/>
    <dgm:cxn modelId="{923F3562-3429-4030-81CE-76499AE11BC1}" type="presParOf" srcId="{F0AE93FD-0BC8-434A-8197-BDB7092A9B4C}" destId="{905A59FB-D5DF-4435-BBFE-1EFEC0D6B972}" srcOrd="1" destOrd="0" presId="urn:microsoft.com/office/officeart/2005/8/layout/list1"/>
    <dgm:cxn modelId="{BAC2B47C-4F46-4AD7-A240-141707E7BB49}" type="presParOf" srcId="{AD76B5FD-66DF-46A1-8070-0D7FE7A69864}" destId="{A0C33F15-3BE5-406B-9EA0-A564AF636D3D}" srcOrd="1" destOrd="0" presId="urn:microsoft.com/office/officeart/2005/8/layout/list1"/>
    <dgm:cxn modelId="{FA4FEC32-E0FB-4C0B-BBF8-40CD499EEFB6}" type="presParOf" srcId="{AD76B5FD-66DF-46A1-8070-0D7FE7A69864}" destId="{98BB7F5E-86DC-4DE0-8ABA-FA3A71D7D841}" srcOrd="2" destOrd="0" presId="urn:microsoft.com/office/officeart/2005/8/layout/list1"/>
    <dgm:cxn modelId="{65E2B199-15AE-4283-A135-7975C5387FF1}" type="presParOf" srcId="{AD76B5FD-66DF-46A1-8070-0D7FE7A69864}" destId="{A23BD3DD-0BAF-4C59-AA12-E432E980568F}" srcOrd="3" destOrd="0" presId="urn:microsoft.com/office/officeart/2005/8/layout/list1"/>
    <dgm:cxn modelId="{E939C8B1-B200-4D1D-9EE6-A142A226EC8C}" type="presParOf" srcId="{AD76B5FD-66DF-46A1-8070-0D7FE7A69864}" destId="{0F59A423-14C1-43F2-9DD5-B29206BC3ED3}" srcOrd="4" destOrd="0" presId="urn:microsoft.com/office/officeart/2005/8/layout/list1"/>
    <dgm:cxn modelId="{8D22CAF3-C84D-4784-A3FE-AF15A6B434CE}" type="presParOf" srcId="{0F59A423-14C1-43F2-9DD5-B29206BC3ED3}" destId="{E3911DD7-6EA8-420D-86F5-41275A5D7205}" srcOrd="0" destOrd="0" presId="urn:microsoft.com/office/officeart/2005/8/layout/list1"/>
    <dgm:cxn modelId="{5AA8FDE4-9748-464C-BAC5-06C083A709F7}" type="presParOf" srcId="{0F59A423-14C1-43F2-9DD5-B29206BC3ED3}" destId="{CD2C66D7-860C-46BE-BAED-180CA2AEE398}" srcOrd="1" destOrd="0" presId="urn:microsoft.com/office/officeart/2005/8/layout/list1"/>
    <dgm:cxn modelId="{EDE3E9E4-BC39-4273-B2F7-310AC8306717}" type="presParOf" srcId="{AD76B5FD-66DF-46A1-8070-0D7FE7A69864}" destId="{E621CED4-3109-46FD-8FB5-2D520D0F4E59}" srcOrd="5" destOrd="0" presId="urn:microsoft.com/office/officeart/2005/8/layout/list1"/>
    <dgm:cxn modelId="{B7CCF6A2-C524-4F7F-9034-07A8C427CF87}" type="presParOf" srcId="{AD76B5FD-66DF-46A1-8070-0D7FE7A69864}" destId="{9C150DCC-E98C-481B-BF37-2EBB52272E31}" srcOrd="6" destOrd="0" presId="urn:microsoft.com/office/officeart/2005/8/layout/list1"/>
    <dgm:cxn modelId="{BDCB9979-0BF8-410C-8D38-86F24FF569D2}" type="presParOf" srcId="{AD76B5FD-66DF-46A1-8070-0D7FE7A69864}" destId="{826C3D2D-09BF-4C86-9596-4A69287660B2}" srcOrd="7" destOrd="0" presId="urn:microsoft.com/office/officeart/2005/8/layout/list1"/>
    <dgm:cxn modelId="{AB2746B5-8FF9-4005-8EAF-9E4AD577F651}" type="presParOf" srcId="{AD76B5FD-66DF-46A1-8070-0D7FE7A69864}" destId="{B8879883-DB47-4931-A392-0CAF2149B638}" srcOrd="8" destOrd="0" presId="urn:microsoft.com/office/officeart/2005/8/layout/list1"/>
    <dgm:cxn modelId="{B187FA20-B60D-4E7F-B502-E86C9FABABB5}" type="presParOf" srcId="{B8879883-DB47-4931-A392-0CAF2149B638}" destId="{6795E1B5-0899-42AE-9B09-7BB24F7FCFA6}" srcOrd="0" destOrd="0" presId="urn:microsoft.com/office/officeart/2005/8/layout/list1"/>
    <dgm:cxn modelId="{1811588A-3710-4FCF-9C71-35E300FCD48B}" type="presParOf" srcId="{B8879883-DB47-4931-A392-0CAF2149B638}" destId="{9CB7065C-AF3C-466A-B784-ECA299DF2B30}" srcOrd="1" destOrd="0" presId="urn:microsoft.com/office/officeart/2005/8/layout/list1"/>
    <dgm:cxn modelId="{66FBCA1F-34AA-4DC6-A9D2-1563C2531087}" type="presParOf" srcId="{AD76B5FD-66DF-46A1-8070-0D7FE7A69864}" destId="{36F19A54-42F2-4532-8485-429660479DF6}" srcOrd="9" destOrd="0" presId="urn:microsoft.com/office/officeart/2005/8/layout/list1"/>
    <dgm:cxn modelId="{D89F7221-EEDE-4ED4-A8C6-FD977675B0E9}" type="presParOf" srcId="{AD76B5FD-66DF-46A1-8070-0D7FE7A69864}" destId="{AA8F6BB2-0614-49E0-8CF3-57CAA67EC81F}" srcOrd="10" destOrd="0" presId="urn:microsoft.com/office/officeart/2005/8/layout/list1"/>
    <dgm:cxn modelId="{0F310BA7-E1EF-40C8-902B-EC39A70689C1}" type="presParOf" srcId="{AD76B5FD-66DF-46A1-8070-0D7FE7A69864}" destId="{667757D7-D08C-47B3-A9C1-D5B739207037}" srcOrd="11" destOrd="0" presId="urn:microsoft.com/office/officeart/2005/8/layout/list1"/>
    <dgm:cxn modelId="{2072261B-C53A-44CC-B1B5-705A7599132F}" type="presParOf" srcId="{AD76B5FD-66DF-46A1-8070-0D7FE7A69864}" destId="{3E5E0B23-49FF-4A5B-A340-138F9863B8E8}" srcOrd="12" destOrd="0" presId="urn:microsoft.com/office/officeart/2005/8/layout/list1"/>
    <dgm:cxn modelId="{52E0B1AB-A06B-457A-94C5-01397887898E}" type="presParOf" srcId="{3E5E0B23-49FF-4A5B-A340-138F9863B8E8}" destId="{7D24BEB1-30A6-4758-9CF8-1C56E87DD946}" srcOrd="0" destOrd="0" presId="urn:microsoft.com/office/officeart/2005/8/layout/list1"/>
    <dgm:cxn modelId="{120E0C06-2D7D-496A-A42E-C966D5E98761}" type="presParOf" srcId="{3E5E0B23-49FF-4A5B-A340-138F9863B8E8}" destId="{1583A6DB-5119-442B-AD87-97F8065A0FD0}" srcOrd="1" destOrd="0" presId="urn:microsoft.com/office/officeart/2005/8/layout/list1"/>
    <dgm:cxn modelId="{E8C67FA5-9F12-43A7-A2EA-780E739E3F8B}" type="presParOf" srcId="{AD76B5FD-66DF-46A1-8070-0D7FE7A69864}" destId="{0E7FC206-1F65-4B16-837A-1D7A773DE6F6}" srcOrd="13" destOrd="0" presId="urn:microsoft.com/office/officeart/2005/8/layout/list1"/>
    <dgm:cxn modelId="{E4403898-8B86-41A1-919B-F204C54A86C9}" type="presParOf" srcId="{AD76B5FD-66DF-46A1-8070-0D7FE7A69864}" destId="{D34F0C79-27AD-42F3-8546-9EFE4CBB2E5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AC65F0-4A04-4EF0-8503-1979E3CBC267}" type="doc">
      <dgm:prSet loTypeId="urn:microsoft.com/office/officeart/2005/8/layout/list1" loCatId="list" qsTypeId="urn:microsoft.com/office/officeart/2005/8/quickstyle/3d3" qsCatId="3D" csTypeId="urn:microsoft.com/office/officeart/2005/8/colors/colorful1#4" csCatId="colorful" phldr="1"/>
      <dgm:spPr/>
      <dgm:t>
        <a:bodyPr/>
        <a:lstStyle/>
        <a:p>
          <a:endParaRPr lang="es-CR"/>
        </a:p>
      </dgm:t>
    </dgm:pt>
    <dgm:pt modelId="{B1B77F1D-CB18-44CF-A3CE-BBC102799679}">
      <dgm:prSet phldrT="[Texto]" custT="1"/>
      <dgm:spPr/>
      <dgm:t>
        <a:bodyPr/>
        <a:lstStyle/>
        <a:p>
          <a:r>
            <a:rPr lang="es-CR" sz="2000" b="0" dirty="0" smtClean="0">
              <a:latin typeface="Corbel" pitchFamily="34" charset="0"/>
            </a:rPr>
            <a:t>Gastos variable</a:t>
          </a:r>
          <a:endParaRPr lang="es-CR" sz="2000" b="0" dirty="0">
            <a:latin typeface="Corbel" pitchFamily="34" charset="0"/>
          </a:endParaRPr>
        </a:p>
      </dgm:t>
    </dgm:pt>
    <dgm:pt modelId="{A31551F3-F5E4-4E9E-88EA-80C1FDEA0EC0}" type="parTrans" cxnId="{EF9F97A8-E5E6-40DE-9D61-83E8ADBA7701}">
      <dgm:prSet/>
      <dgm:spPr/>
      <dgm:t>
        <a:bodyPr/>
        <a:lstStyle/>
        <a:p>
          <a:endParaRPr lang="es-CR"/>
        </a:p>
      </dgm:t>
    </dgm:pt>
    <dgm:pt modelId="{8E0D9BED-9C6B-4A14-BD60-DF71DC90EDEF}" type="sibTrans" cxnId="{EF9F97A8-E5E6-40DE-9D61-83E8ADBA7701}">
      <dgm:prSet/>
      <dgm:spPr/>
      <dgm:t>
        <a:bodyPr/>
        <a:lstStyle/>
        <a:p>
          <a:endParaRPr lang="es-CR"/>
        </a:p>
      </dgm:t>
    </dgm:pt>
    <dgm:pt modelId="{702F8197-611F-4FCE-8E77-D1A668B33813}">
      <dgm:prSet phldrT="[Texto]" custT="1"/>
      <dgm:spPr/>
      <dgm:t>
        <a:bodyPr/>
        <a:lstStyle/>
        <a:p>
          <a:r>
            <a:rPr lang="es-CR" sz="2000" dirty="0" smtClean="0">
              <a:latin typeface="Corbel" pitchFamily="34" charset="0"/>
            </a:rPr>
            <a:t>Un gasto fijo</a:t>
          </a:r>
          <a:endParaRPr lang="es-CR" sz="2000" dirty="0">
            <a:latin typeface="Corbel" pitchFamily="34" charset="0"/>
          </a:endParaRPr>
        </a:p>
      </dgm:t>
    </dgm:pt>
    <dgm:pt modelId="{79337D70-4088-4139-8573-5E1E9FFC76EC}" type="parTrans" cxnId="{977C414A-90E9-4EE6-A5A4-D0CDDCE63C40}">
      <dgm:prSet/>
      <dgm:spPr/>
      <dgm:t>
        <a:bodyPr/>
        <a:lstStyle/>
        <a:p>
          <a:endParaRPr lang="es-CR"/>
        </a:p>
      </dgm:t>
    </dgm:pt>
    <dgm:pt modelId="{6DA3843A-F409-47C2-A095-438BBBA6A97A}" type="sibTrans" cxnId="{977C414A-90E9-4EE6-A5A4-D0CDDCE63C40}">
      <dgm:prSet/>
      <dgm:spPr/>
      <dgm:t>
        <a:bodyPr/>
        <a:lstStyle/>
        <a:p>
          <a:endParaRPr lang="es-CR"/>
        </a:p>
      </dgm:t>
    </dgm:pt>
    <dgm:pt modelId="{34B2A54E-B235-4DF3-AC30-1EC6D5A73FC7}">
      <dgm:prSet phldrT="[Texto]" custT="1"/>
      <dgm:spPr/>
      <dgm:t>
        <a:bodyPr/>
        <a:lstStyle/>
        <a:p>
          <a:r>
            <a:rPr lang="es-CR" sz="2000" b="0" dirty="0" smtClean="0">
              <a:latin typeface="Corbel" pitchFamily="34" charset="0"/>
            </a:rPr>
            <a:t>Inversión</a:t>
          </a:r>
          <a:endParaRPr lang="es-CR" sz="2000" b="0" dirty="0">
            <a:latin typeface="Corbel" pitchFamily="34" charset="0"/>
          </a:endParaRPr>
        </a:p>
      </dgm:t>
    </dgm:pt>
    <dgm:pt modelId="{F9EE5361-5772-4432-B0E0-0EA721AC5488}" type="parTrans" cxnId="{8B5C24B2-4864-420A-95BA-0EC38F31164B}">
      <dgm:prSet/>
      <dgm:spPr/>
      <dgm:t>
        <a:bodyPr/>
        <a:lstStyle/>
        <a:p>
          <a:endParaRPr lang="es-CR"/>
        </a:p>
      </dgm:t>
    </dgm:pt>
    <dgm:pt modelId="{804D521F-52E6-4B2C-9791-B351A653B3C5}" type="sibTrans" cxnId="{8B5C24B2-4864-420A-95BA-0EC38F31164B}">
      <dgm:prSet/>
      <dgm:spPr/>
      <dgm:t>
        <a:bodyPr/>
        <a:lstStyle/>
        <a:p>
          <a:endParaRPr lang="es-CR"/>
        </a:p>
      </dgm:t>
    </dgm:pt>
    <dgm:pt modelId="{6B0A4D92-D618-41A9-AE7C-A3C774849008}">
      <dgm:prSet phldrT="[Texto]" custT="1"/>
      <dgm:spPr/>
      <dgm:t>
        <a:bodyPr/>
        <a:lstStyle/>
        <a:p>
          <a:r>
            <a:rPr lang="es-CR" sz="2000" dirty="0" smtClean="0">
              <a:latin typeface="Corbel" pitchFamily="34" charset="0"/>
            </a:rPr>
            <a:t>Ninguna de las anteriores</a:t>
          </a:r>
          <a:endParaRPr lang="es-CR" sz="2000" dirty="0">
            <a:latin typeface="Corbel" pitchFamily="34" charset="0"/>
          </a:endParaRPr>
        </a:p>
      </dgm:t>
    </dgm:pt>
    <dgm:pt modelId="{339E0B72-F463-401A-94DA-4440EF194451}" type="parTrans" cxnId="{1806A6E9-AEC1-4D31-80AC-476FCBE2D333}">
      <dgm:prSet/>
      <dgm:spPr/>
      <dgm:t>
        <a:bodyPr/>
        <a:lstStyle/>
        <a:p>
          <a:endParaRPr lang="es-CR"/>
        </a:p>
      </dgm:t>
    </dgm:pt>
    <dgm:pt modelId="{3F145085-44E2-4E08-94A2-15BC6AA650FB}" type="sibTrans" cxnId="{1806A6E9-AEC1-4D31-80AC-476FCBE2D333}">
      <dgm:prSet/>
      <dgm:spPr/>
      <dgm:t>
        <a:bodyPr/>
        <a:lstStyle/>
        <a:p>
          <a:endParaRPr lang="es-CR"/>
        </a:p>
      </dgm:t>
    </dgm:pt>
    <dgm:pt modelId="{AD76B5FD-66DF-46A1-8070-0D7FE7A69864}" type="pres">
      <dgm:prSet presAssocID="{9AAC65F0-4A04-4EF0-8503-1979E3CBC26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R"/>
        </a:p>
      </dgm:t>
    </dgm:pt>
    <dgm:pt modelId="{F0AE93FD-0BC8-434A-8197-BDB7092A9B4C}" type="pres">
      <dgm:prSet presAssocID="{B1B77F1D-CB18-44CF-A3CE-BBC102799679}" presName="parentLin" presStyleCnt="0"/>
      <dgm:spPr/>
    </dgm:pt>
    <dgm:pt modelId="{FEE04486-F44D-4D8A-A532-044C7294A670}" type="pres">
      <dgm:prSet presAssocID="{B1B77F1D-CB18-44CF-A3CE-BBC102799679}" presName="parentLeftMargin" presStyleLbl="node1" presStyleIdx="0" presStyleCnt="4"/>
      <dgm:spPr/>
      <dgm:t>
        <a:bodyPr/>
        <a:lstStyle/>
        <a:p>
          <a:endParaRPr lang="es-CR"/>
        </a:p>
      </dgm:t>
    </dgm:pt>
    <dgm:pt modelId="{905A59FB-D5DF-4435-BBFE-1EFEC0D6B972}" type="pres">
      <dgm:prSet presAssocID="{B1B77F1D-CB18-44CF-A3CE-BBC102799679}" presName="parentText" presStyleLbl="node1" presStyleIdx="0" presStyleCnt="4" custLinFactNeighborY="-7773">
        <dgm:presLayoutVars>
          <dgm:chMax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A0C33F15-3BE5-406B-9EA0-A564AF636D3D}" type="pres">
      <dgm:prSet presAssocID="{B1B77F1D-CB18-44CF-A3CE-BBC102799679}" presName="negativeSpace" presStyleCnt="0"/>
      <dgm:spPr/>
    </dgm:pt>
    <dgm:pt modelId="{98BB7F5E-86DC-4DE0-8ABA-FA3A71D7D841}" type="pres">
      <dgm:prSet presAssocID="{B1B77F1D-CB18-44CF-A3CE-BBC102799679}" presName="childText" presStyleLbl="conFgAcc1" presStyleIdx="0" presStyleCnt="4">
        <dgm:presLayoutVars>
          <dgm:bulletEnabled val="1"/>
        </dgm:presLayoutVars>
      </dgm:prSet>
      <dgm:spPr/>
    </dgm:pt>
    <dgm:pt modelId="{A23BD3DD-0BAF-4C59-AA12-E432E980568F}" type="pres">
      <dgm:prSet presAssocID="{8E0D9BED-9C6B-4A14-BD60-DF71DC90EDEF}" presName="spaceBetweenRectangles" presStyleCnt="0"/>
      <dgm:spPr/>
    </dgm:pt>
    <dgm:pt modelId="{D4B57796-67C9-4FA5-81F9-49891265A0FC}" type="pres">
      <dgm:prSet presAssocID="{34B2A54E-B235-4DF3-AC30-1EC6D5A73FC7}" presName="parentLin" presStyleCnt="0"/>
      <dgm:spPr/>
    </dgm:pt>
    <dgm:pt modelId="{03DE42B9-6779-4FBF-BB58-CD6B6C6E04EE}" type="pres">
      <dgm:prSet presAssocID="{34B2A54E-B235-4DF3-AC30-1EC6D5A73FC7}" presName="parentLeftMargin" presStyleLbl="node1" presStyleIdx="0" presStyleCnt="4"/>
      <dgm:spPr/>
      <dgm:t>
        <a:bodyPr/>
        <a:lstStyle/>
        <a:p>
          <a:endParaRPr lang="es-CR"/>
        </a:p>
      </dgm:t>
    </dgm:pt>
    <dgm:pt modelId="{5625BF3F-0F8C-42DB-BF7A-C226663D989B}" type="pres">
      <dgm:prSet presAssocID="{34B2A54E-B235-4DF3-AC30-1EC6D5A73FC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AAFF7362-FFCB-4C93-BE70-076E5C43AB7B}" type="pres">
      <dgm:prSet presAssocID="{34B2A54E-B235-4DF3-AC30-1EC6D5A73FC7}" presName="negativeSpace" presStyleCnt="0"/>
      <dgm:spPr/>
    </dgm:pt>
    <dgm:pt modelId="{BA3EB1D0-3D6B-43EF-B13A-08BDFE5C0A94}" type="pres">
      <dgm:prSet presAssocID="{34B2A54E-B235-4DF3-AC30-1EC6D5A73FC7}" presName="childText" presStyleLbl="conFgAcc1" presStyleIdx="1" presStyleCnt="4">
        <dgm:presLayoutVars>
          <dgm:bulletEnabled val="1"/>
        </dgm:presLayoutVars>
      </dgm:prSet>
      <dgm:spPr/>
    </dgm:pt>
    <dgm:pt modelId="{1397C17E-9F85-44D6-95CA-405082833D4C}" type="pres">
      <dgm:prSet presAssocID="{804D521F-52E6-4B2C-9791-B351A653B3C5}" presName="spaceBetweenRectangles" presStyleCnt="0"/>
      <dgm:spPr/>
    </dgm:pt>
    <dgm:pt modelId="{65EDCDAA-A8F5-481B-8451-830C5B484E67}" type="pres">
      <dgm:prSet presAssocID="{702F8197-611F-4FCE-8E77-D1A668B33813}" presName="parentLin" presStyleCnt="0"/>
      <dgm:spPr/>
    </dgm:pt>
    <dgm:pt modelId="{FF3AFE13-2136-46EB-B113-F50695438FF3}" type="pres">
      <dgm:prSet presAssocID="{702F8197-611F-4FCE-8E77-D1A668B33813}" presName="parentLeftMargin" presStyleLbl="node1" presStyleIdx="1" presStyleCnt="4"/>
      <dgm:spPr/>
      <dgm:t>
        <a:bodyPr/>
        <a:lstStyle/>
        <a:p>
          <a:endParaRPr lang="es-CR"/>
        </a:p>
      </dgm:t>
    </dgm:pt>
    <dgm:pt modelId="{DAFE2CE6-24A8-42EC-8C89-4B55A8F949FF}" type="pres">
      <dgm:prSet presAssocID="{702F8197-611F-4FCE-8E77-D1A668B3381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35860874-2584-451F-9601-42B050BCF29C}" type="pres">
      <dgm:prSet presAssocID="{702F8197-611F-4FCE-8E77-D1A668B33813}" presName="negativeSpace" presStyleCnt="0"/>
      <dgm:spPr/>
    </dgm:pt>
    <dgm:pt modelId="{16F121B3-80D6-4A16-B62F-64AF4D0A91C5}" type="pres">
      <dgm:prSet presAssocID="{702F8197-611F-4FCE-8E77-D1A668B33813}" presName="childText" presStyleLbl="conFgAcc1" presStyleIdx="2" presStyleCnt="4">
        <dgm:presLayoutVars>
          <dgm:bulletEnabled val="1"/>
        </dgm:presLayoutVars>
      </dgm:prSet>
      <dgm:spPr/>
    </dgm:pt>
    <dgm:pt modelId="{EEF7B3D0-7792-4D80-ADC1-AB5AA8E9DFB6}" type="pres">
      <dgm:prSet presAssocID="{6DA3843A-F409-47C2-A095-438BBBA6A97A}" presName="spaceBetweenRectangles" presStyleCnt="0"/>
      <dgm:spPr/>
    </dgm:pt>
    <dgm:pt modelId="{BFFF1E3A-12D6-4994-8B9B-3F2214097DA7}" type="pres">
      <dgm:prSet presAssocID="{6B0A4D92-D618-41A9-AE7C-A3C774849008}" presName="parentLin" presStyleCnt="0"/>
      <dgm:spPr/>
    </dgm:pt>
    <dgm:pt modelId="{A4B962BC-E42D-445B-A54F-B6C46E0D614F}" type="pres">
      <dgm:prSet presAssocID="{6B0A4D92-D618-41A9-AE7C-A3C774849008}" presName="parentLeftMargin" presStyleLbl="node1" presStyleIdx="2" presStyleCnt="4"/>
      <dgm:spPr/>
      <dgm:t>
        <a:bodyPr/>
        <a:lstStyle/>
        <a:p>
          <a:endParaRPr lang="es-CR"/>
        </a:p>
      </dgm:t>
    </dgm:pt>
    <dgm:pt modelId="{87E98719-ABF6-4736-8763-7D35D17F8D3C}" type="pres">
      <dgm:prSet presAssocID="{6B0A4D92-D618-41A9-AE7C-A3C77484900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E2906A44-07D7-47E7-B805-CFB64E6597D6}" type="pres">
      <dgm:prSet presAssocID="{6B0A4D92-D618-41A9-AE7C-A3C774849008}" presName="negativeSpace" presStyleCnt="0"/>
      <dgm:spPr/>
    </dgm:pt>
    <dgm:pt modelId="{4D660F75-4409-414F-8651-ABF10FD8916F}" type="pres">
      <dgm:prSet presAssocID="{6B0A4D92-D618-41A9-AE7C-A3C77484900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77C414A-90E9-4EE6-A5A4-D0CDDCE63C40}" srcId="{9AAC65F0-4A04-4EF0-8503-1979E3CBC267}" destId="{702F8197-611F-4FCE-8E77-D1A668B33813}" srcOrd="2" destOrd="0" parTransId="{79337D70-4088-4139-8573-5E1E9FFC76EC}" sibTransId="{6DA3843A-F409-47C2-A095-438BBBA6A97A}"/>
    <dgm:cxn modelId="{8B5C24B2-4864-420A-95BA-0EC38F31164B}" srcId="{9AAC65F0-4A04-4EF0-8503-1979E3CBC267}" destId="{34B2A54E-B235-4DF3-AC30-1EC6D5A73FC7}" srcOrd="1" destOrd="0" parTransId="{F9EE5361-5772-4432-B0E0-0EA721AC5488}" sibTransId="{804D521F-52E6-4B2C-9791-B351A653B3C5}"/>
    <dgm:cxn modelId="{EF9F97A8-E5E6-40DE-9D61-83E8ADBA7701}" srcId="{9AAC65F0-4A04-4EF0-8503-1979E3CBC267}" destId="{B1B77F1D-CB18-44CF-A3CE-BBC102799679}" srcOrd="0" destOrd="0" parTransId="{A31551F3-F5E4-4E9E-88EA-80C1FDEA0EC0}" sibTransId="{8E0D9BED-9C6B-4A14-BD60-DF71DC90EDEF}"/>
    <dgm:cxn modelId="{02303065-85AE-42E9-8728-BAFBBC30C936}" type="presOf" srcId="{B1B77F1D-CB18-44CF-A3CE-BBC102799679}" destId="{905A59FB-D5DF-4435-BBFE-1EFEC0D6B972}" srcOrd="1" destOrd="0" presId="urn:microsoft.com/office/officeart/2005/8/layout/list1"/>
    <dgm:cxn modelId="{6DF1DA0A-05F1-41C4-95AF-6C2C010D2DAA}" type="presOf" srcId="{6B0A4D92-D618-41A9-AE7C-A3C774849008}" destId="{87E98719-ABF6-4736-8763-7D35D17F8D3C}" srcOrd="1" destOrd="0" presId="urn:microsoft.com/office/officeart/2005/8/layout/list1"/>
    <dgm:cxn modelId="{D332256F-30CB-4653-A303-455F775B743B}" type="presOf" srcId="{702F8197-611F-4FCE-8E77-D1A668B33813}" destId="{DAFE2CE6-24A8-42EC-8C89-4B55A8F949FF}" srcOrd="1" destOrd="0" presId="urn:microsoft.com/office/officeart/2005/8/layout/list1"/>
    <dgm:cxn modelId="{EC1E8CD6-C881-485E-976E-D183E4B9FCFF}" type="presOf" srcId="{34B2A54E-B235-4DF3-AC30-1EC6D5A73FC7}" destId="{5625BF3F-0F8C-42DB-BF7A-C226663D989B}" srcOrd="1" destOrd="0" presId="urn:microsoft.com/office/officeart/2005/8/layout/list1"/>
    <dgm:cxn modelId="{D62F64C2-93A2-4F67-9926-38A33178936C}" type="presOf" srcId="{B1B77F1D-CB18-44CF-A3CE-BBC102799679}" destId="{FEE04486-F44D-4D8A-A532-044C7294A670}" srcOrd="0" destOrd="0" presId="urn:microsoft.com/office/officeart/2005/8/layout/list1"/>
    <dgm:cxn modelId="{101E66E8-D766-4795-99BA-E3B0F4CDD344}" type="presOf" srcId="{702F8197-611F-4FCE-8E77-D1A668B33813}" destId="{FF3AFE13-2136-46EB-B113-F50695438FF3}" srcOrd="0" destOrd="0" presId="urn:microsoft.com/office/officeart/2005/8/layout/list1"/>
    <dgm:cxn modelId="{1806A6E9-AEC1-4D31-80AC-476FCBE2D333}" srcId="{9AAC65F0-4A04-4EF0-8503-1979E3CBC267}" destId="{6B0A4D92-D618-41A9-AE7C-A3C774849008}" srcOrd="3" destOrd="0" parTransId="{339E0B72-F463-401A-94DA-4440EF194451}" sibTransId="{3F145085-44E2-4E08-94A2-15BC6AA650FB}"/>
    <dgm:cxn modelId="{C09E7462-AA1A-491C-9985-437CAFE98207}" type="presOf" srcId="{34B2A54E-B235-4DF3-AC30-1EC6D5A73FC7}" destId="{03DE42B9-6779-4FBF-BB58-CD6B6C6E04EE}" srcOrd="0" destOrd="0" presId="urn:microsoft.com/office/officeart/2005/8/layout/list1"/>
    <dgm:cxn modelId="{6519B2F4-A96F-49B3-8FF0-D36AE1ED734E}" type="presOf" srcId="{9AAC65F0-4A04-4EF0-8503-1979E3CBC267}" destId="{AD76B5FD-66DF-46A1-8070-0D7FE7A69864}" srcOrd="0" destOrd="0" presId="urn:microsoft.com/office/officeart/2005/8/layout/list1"/>
    <dgm:cxn modelId="{BA9DD378-DF4D-4C33-B53D-4E146D87E878}" type="presOf" srcId="{6B0A4D92-D618-41A9-AE7C-A3C774849008}" destId="{A4B962BC-E42D-445B-A54F-B6C46E0D614F}" srcOrd="0" destOrd="0" presId="urn:microsoft.com/office/officeart/2005/8/layout/list1"/>
    <dgm:cxn modelId="{4DCEF322-AB32-4883-A16B-15BB24738F27}" type="presParOf" srcId="{AD76B5FD-66DF-46A1-8070-0D7FE7A69864}" destId="{F0AE93FD-0BC8-434A-8197-BDB7092A9B4C}" srcOrd="0" destOrd="0" presId="urn:microsoft.com/office/officeart/2005/8/layout/list1"/>
    <dgm:cxn modelId="{63C207E4-92F1-46FB-97C8-215E57A91054}" type="presParOf" srcId="{F0AE93FD-0BC8-434A-8197-BDB7092A9B4C}" destId="{FEE04486-F44D-4D8A-A532-044C7294A670}" srcOrd="0" destOrd="0" presId="urn:microsoft.com/office/officeart/2005/8/layout/list1"/>
    <dgm:cxn modelId="{E987AAD2-1363-4D65-934B-9220B0E0F7F3}" type="presParOf" srcId="{F0AE93FD-0BC8-434A-8197-BDB7092A9B4C}" destId="{905A59FB-D5DF-4435-BBFE-1EFEC0D6B972}" srcOrd="1" destOrd="0" presId="urn:microsoft.com/office/officeart/2005/8/layout/list1"/>
    <dgm:cxn modelId="{52FFE629-C34B-408A-83AF-A1E18DB745E5}" type="presParOf" srcId="{AD76B5FD-66DF-46A1-8070-0D7FE7A69864}" destId="{A0C33F15-3BE5-406B-9EA0-A564AF636D3D}" srcOrd="1" destOrd="0" presId="urn:microsoft.com/office/officeart/2005/8/layout/list1"/>
    <dgm:cxn modelId="{AB16E305-1F04-40E5-B69E-0D2E992896DC}" type="presParOf" srcId="{AD76B5FD-66DF-46A1-8070-0D7FE7A69864}" destId="{98BB7F5E-86DC-4DE0-8ABA-FA3A71D7D841}" srcOrd="2" destOrd="0" presId="urn:microsoft.com/office/officeart/2005/8/layout/list1"/>
    <dgm:cxn modelId="{EB4D68AF-24D5-4E63-9DA7-19E619F83F26}" type="presParOf" srcId="{AD76B5FD-66DF-46A1-8070-0D7FE7A69864}" destId="{A23BD3DD-0BAF-4C59-AA12-E432E980568F}" srcOrd="3" destOrd="0" presId="urn:microsoft.com/office/officeart/2005/8/layout/list1"/>
    <dgm:cxn modelId="{24E14382-1089-4450-93E7-0A02B94E2EB1}" type="presParOf" srcId="{AD76B5FD-66DF-46A1-8070-0D7FE7A69864}" destId="{D4B57796-67C9-4FA5-81F9-49891265A0FC}" srcOrd="4" destOrd="0" presId="urn:microsoft.com/office/officeart/2005/8/layout/list1"/>
    <dgm:cxn modelId="{9B3FE127-43E6-4C4A-B2A3-8213239B9545}" type="presParOf" srcId="{D4B57796-67C9-4FA5-81F9-49891265A0FC}" destId="{03DE42B9-6779-4FBF-BB58-CD6B6C6E04EE}" srcOrd="0" destOrd="0" presId="urn:microsoft.com/office/officeart/2005/8/layout/list1"/>
    <dgm:cxn modelId="{C4809110-F140-4F6C-A414-4827CA4261FC}" type="presParOf" srcId="{D4B57796-67C9-4FA5-81F9-49891265A0FC}" destId="{5625BF3F-0F8C-42DB-BF7A-C226663D989B}" srcOrd="1" destOrd="0" presId="urn:microsoft.com/office/officeart/2005/8/layout/list1"/>
    <dgm:cxn modelId="{ADF2ED0F-C13E-4593-8264-C483CC0703D2}" type="presParOf" srcId="{AD76B5FD-66DF-46A1-8070-0D7FE7A69864}" destId="{AAFF7362-FFCB-4C93-BE70-076E5C43AB7B}" srcOrd="5" destOrd="0" presId="urn:microsoft.com/office/officeart/2005/8/layout/list1"/>
    <dgm:cxn modelId="{6CEC2DF2-078E-437D-A13A-27DBC567BFC8}" type="presParOf" srcId="{AD76B5FD-66DF-46A1-8070-0D7FE7A69864}" destId="{BA3EB1D0-3D6B-43EF-B13A-08BDFE5C0A94}" srcOrd="6" destOrd="0" presId="urn:microsoft.com/office/officeart/2005/8/layout/list1"/>
    <dgm:cxn modelId="{46F76562-6C20-46DB-8809-310F40375BEC}" type="presParOf" srcId="{AD76B5FD-66DF-46A1-8070-0D7FE7A69864}" destId="{1397C17E-9F85-44D6-95CA-405082833D4C}" srcOrd="7" destOrd="0" presId="urn:microsoft.com/office/officeart/2005/8/layout/list1"/>
    <dgm:cxn modelId="{B5C8A6B2-1A96-4872-8CE2-12D4256ADD21}" type="presParOf" srcId="{AD76B5FD-66DF-46A1-8070-0D7FE7A69864}" destId="{65EDCDAA-A8F5-481B-8451-830C5B484E67}" srcOrd="8" destOrd="0" presId="urn:microsoft.com/office/officeart/2005/8/layout/list1"/>
    <dgm:cxn modelId="{D168699E-D5CD-4208-9557-5098D3A4C15B}" type="presParOf" srcId="{65EDCDAA-A8F5-481B-8451-830C5B484E67}" destId="{FF3AFE13-2136-46EB-B113-F50695438FF3}" srcOrd="0" destOrd="0" presId="urn:microsoft.com/office/officeart/2005/8/layout/list1"/>
    <dgm:cxn modelId="{689CE86D-AEDE-48AB-8537-25991C9F2009}" type="presParOf" srcId="{65EDCDAA-A8F5-481B-8451-830C5B484E67}" destId="{DAFE2CE6-24A8-42EC-8C89-4B55A8F949FF}" srcOrd="1" destOrd="0" presId="urn:microsoft.com/office/officeart/2005/8/layout/list1"/>
    <dgm:cxn modelId="{34526B11-EEE0-4F4B-B032-18557070A182}" type="presParOf" srcId="{AD76B5FD-66DF-46A1-8070-0D7FE7A69864}" destId="{35860874-2584-451F-9601-42B050BCF29C}" srcOrd="9" destOrd="0" presId="urn:microsoft.com/office/officeart/2005/8/layout/list1"/>
    <dgm:cxn modelId="{221DFA3F-E005-4A5D-8462-6C29A3888A7C}" type="presParOf" srcId="{AD76B5FD-66DF-46A1-8070-0D7FE7A69864}" destId="{16F121B3-80D6-4A16-B62F-64AF4D0A91C5}" srcOrd="10" destOrd="0" presId="urn:microsoft.com/office/officeart/2005/8/layout/list1"/>
    <dgm:cxn modelId="{6EDDF4BD-1216-4812-A867-09B7C27857A0}" type="presParOf" srcId="{AD76B5FD-66DF-46A1-8070-0D7FE7A69864}" destId="{EEF7B3D0-7792-4D80-ADC1-AB5AA8E9DFB6}" srcOrd="11" destOrd="0" presId="urn:microsoft.com/office/officeart/2005/8/layout/list1"/>
    <dgm:cxn modelId="{2A857AE1-AF20-41DC-8A3F-53B224EEFDE6}" type="presParOf" srcId="{AD76B5FD-66DF-46A1-8070-0D7FE7A69864}" destId="{BFFF1E3A-12D6-4994-8B9B-3F2214097DA7}" srcOrd="12" destOrd="0" presId="urn:microsoft.com/office/officeart/2005/8/layout/list1"/>
    <dgm:cxn modelId="{F8A43DCF-4429-4649-93CE-F933521F83EC}" type="presParOf" srcId="{BFFF1E3A-12D6-4994-8B9B-3F2214097DA7}" destId="{A4B962BC-E42D-445B-A54F-B6C46E0D614F}" srcOrd="0" destOrd="0" presId="urn:microsoft.com/office/officeart/2005/8/layout/list1"/>
    <dgm:cxn modelId="{9118A174-0C9E-402F-BD97-9539A253F8AF}" type="presParOf" srcId="{BFFF1E3A-12D6-4994-8B9B-3F2214097DA7}" destId="{87E98719-ABF6-4736-8763-7D35D17F8D3C}" srcOrd="1" destOrd="0" presId="urn:microsoft.com/office/officeart/2005/8/layout/list1"/>
    <dgm:cxn modelId="{B244319D-67C5-4D7F-887B-D2E691B404CF}" type="presParOf" srcId="{AD76B5FD-66DF-46A1-8070-0D7FE7A69864}" destId="{E2906A44-07D7-47E7-B805-CFB64E6597D6}" srcOrd="13" destOrd="0" presId="urn:microsoft.com/office/officeart/2005/8/layout/list1"/>
    <dgm:cxn modelId="{E0206223-9749-430A-A6FE-16D62DB0C3DB}" type="presParOf" srcId="{AD76B5FD-66DF-46A1-8070-0D7FE7A69864}" destId="{4D660F75-4409-414F-8651-ABF10FD8916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6C750E-1876-4742-B49B-6184FD1A13A5}" type="doc">
      <dgm:prSet loTypeId="urn:microsoft.com/office/officeart/2005/8/layout/radial3" loCatId="cycle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s-CR"/>
        </a:p>
      </dgm:t>
    </dgm:pt>
    <dgm:pt modelId="{761A09A0-04D4-4A68-BB65-5E7C40A4720B}">
      <dgm:prSet phldrT="[Texto]" custT="1"/>
      <dgm:spPr/>
      <dgm:t>
        <a:bodyPr/>
        <a:lstStyle/>
        <a:p>
          <a:r>
            <a:rPr lang="es-CR" sz="2000" dirty="0" smtClean="0"/>
            <a:t>Riesgo financiero</a:t>
          </a:r>
          <a:endParaRPr lang="es-CR" sz="2000" dirty="0"/>
        </a:p>
      </dgm:t>
    </dgm:pt>
    <dgm:pt modelId="{D4614904-3B07-4881-A33D-2DFB0168015A}" type="parTrans" cxnId="{8B75B884-4021-4248-BA43-40B8F946C560}">
      <dgm:prSet/>
      <dgm:spPr/>
      <dgm:t>
        <a:bodyPr/>
        <a:lstStyle/>
        <a:p>
          <a:endParaRPr lang="es-CR" sz="3200"/>
        </a:p>
      </dgm:t>
    </dgm:pt>
    <dgm:pt modelId="{71B6AD6B-1C1E-4E92-97F9-2B7275508799}" type="sibTrans" cxnId="{8B75B884-4021-4248-BA43-40B8F946C560}">
      <dgm:prSet/>
      <dgm:spPr/>
      <dgm:t>
        <a:bodyPr/>
        <a:lstStyle/>
        <a:p>
          <a:endParaRPr lang="es-CR" sz="3200"/>
        </a:p>
      </dgm:t>
    </dgm:pt>
    <dgm:pt modelId="{69E20ED7-A935-440A-BB75-722DA2454D3E}">
      <dgm:prSet phldrT="[Texto]" custT="1"/>
      <dgm:spPr/>
      <dgm:t>
        <a:bodyPr/>
        <a:lstStyle/>
        <a:p>
          <a:r>
            <a:rPr lang="es-CR" sz="1800" dirty="0" smtClean="0"/>
            <a:t>Riesgo de mercado</a:t>
          </a:r>
          <a:endParaRPr lang="es-CR" sz="1800" dirty="0"/>
        </a:p>
      </dgm:t>
    </dgm:pt>
    <dgm:pt modelId="{69CB05DA-C6A9-4FB9-BEE8-944DFE92BE00}" type="parTrans" cxnId="{9761D659-81DB-4A9B-AD71-819364C81D83}">
      <dgm:prSet/>
      <dgm:spPr/>
      <dgm:t>
        <a:bodyPr/>
        <a:lstStyle/>
        <a:p>
          <a:endParaRPr lang="es-CR" sz="3200"/>
        </a:p>
      </dgm:t>
    </dgm:pt>
    <dgm:pt modelId="{0E889416-8A06-4073-ABDE-367CAA04251D}" type="sibTrans" cxnId="{9761D659-81DB-4A9B-AD71-819364C81D83}">
      <dgm:prSet/>
      <dgm:spPr/>
      <dgm:t>
        <a:bodyPr/>
        <a:lstStyle/>
        <a:p>
          <a:endParaRPr lang="es-CR" sz="3200"/>
        </a:p>
      </dgm:t>
    </dgm:pt>
    <dgm:pt modelId="{455FE1D1-EEE3-4FDA-BAE5-86C768D33633}">
      <dgm:prSet phldrT="[Texto]" custT="1"/>
      <dgm:spPr/>
      <dgm:t>
        <a:bodyPr/>
        <a:lstStyle/>
        <a:p>
          <a:r>
            <a:rPr lang="es-CR" sz="2000" dirty="0" smtClean="0"/>
            <a:t>Riesgo de liquidez</a:t>
          </a:r>
          <a:endParaRPr lang="es-CR" sz="2000" dirty="0"/>
        </a:p>
      </dgm:t>
    </dgm:pt>
    <dgm:pt modelId="{8D4118ED-FF11-4F45-A988-19DF9E07F818}" type="parTrans" cxnId="{95D0AAE9-A3A5-4331-A698-65EEC0B8B9E9}">
      <dgm:prSet/>
      <dgm:spPr/>
      <dgm:t>
        <a:bodyPr/>
        <a:lstStyle/>
        <a:p>
          <a:endParaRPr lang="es-CR" sz="3200"/>
        </a:p>
      </dgm:t>
    </dgm:pt>
    <dgm:pt modelId="{D3652879-1CFC-483D-B7C2-B77AC829A149}" type="sibTrans" cxnId="{95D0AAE9-A3A5-4331-A698-65EEC0B8B9E9}">
      <dgm:prSet/>
      <dgm:spPr/>
      <dgm:t>
        <a:bodyPr/>
        <a:lstStyle/>
        <a:p>
          <a:endParaRPr lang="es-CR" sz="3200"/>
        </a:p>
      </dgm:t>
    </dgm:pt>
    <dgm:pt modelId="{CFC773CA-90B9-4C78-A881-B489B0E93DCA}">
      <dgm:prSet phldrT="[Texto]" custT="1"/>
      <dgm:spPr/>
      <dgm:t>
        <a:bodyPr/>
        <a:lstStyle/>
        <a:p>
          <a:r>
            <a:rPr lang="es-CR" sz="2000" dirty="0" smtClean="0"/>
            <a:t>Riesgo de inflación</a:t>
          </a:r>
          <a:endParaRPr lang="es-CR" sz="2000" dirty="0"/>
        </a:p>
      </dgm:t>
    </dgm:pt>
    <dgm:pt modelId="{E93CFF30-FB15-4160-9966-921E2C038F90}" type="parTrans" cxnId="{4C9B29D7-C701-4FFF-BF26-6A577E27B2F8}">
      <dgm:prSet/>
      <dgm:spPr/>
      <dgm:t>
        <a:bodyPr/>
        <a:lstStyle/>
        <a:p>
          <a:endParaRPr lang="es-CR" sz="3200"/>
        </a:p>
      </dgm:t>
    </dgm:pt>
    <dgm:pt modelId="{AB7454E6-76E9-4BFB-9FF1-2796EDEF3F38}" type="sibTrans" cxnId="{4C9B29D7-C701-4FFF-BF26-6A577E27B2F8}">
      <dgm:prSet/>
      <dgm:spPr/>
      <dgm:t>
        <a:bodyPr/>
        <a:lstStyle/>
        <a:p>
          <a:endParaRPr lang="es-CR" sz="3200"/>
        </a:p>
      </dgm:t>
    </dgm:pt>
    <dgm:pt modelId="{97F4A0BB-5872-4940-AF22-9375EBBE1CE3}">
      <dgm:prSet phldrT="[Texto]" custT="1"/>
      <dgm:spPr/>
      <dgm:t>
        <a:bodyPr/>
        <a:lstStyle/>
        <a:p>
          <a:r>
            <a:rPr lang="es-CR" sz="2000" dirty="0" smtClean="0"/>
            <a:t>Riesgo de fraude</a:t>
          </a:r>
          <a:endParaRPr lang="es-CR" sz="2000" dirty="0"/>
        </a:p>
      </dgm:t>
    </dgm:pt>
    <dgm:pt modelId="{B9EC32B9-B1AC-46B5-91E9-B2228F931068}" type="parTrans" cxnId="{10F8840B-98D8-47AB-B370-50E8FDCAD121}">
      <dgm:prSet/>
      <dgm:spPr/>
      <dgm:t>
        <a:bodyPr/>
        <a:lstStyle/>
        <a:p>
          <a:endParaRPr lang="es-CR" sz="3200"/>
        </a:p>
      </dgm:t>
    </dgm:pt>
    <dgm:pt modelId="{AD6DF695-948A-4355-9C9F-1F1A404609BD}" type="sibTrans" cxnId="{10F8840B-98D8-47AB-B370-50E8FDCAD121}">
      <dgm:prSet/>
      <dgm:spPr/>
      <dgm:t>
        <a:bodyPr/>
        <a:lstStyle/>
        <a:p>
          <a:endParaRPr lang="es-CR" sz="3200"/>
        </a:p>
      </dgm:t>
    </dgm:pt>
    <dgm:pt modelId="{15A1F48C-2FB0-45CC-A3AF-D09139FBD54A}">
      <dgm:prSet phldrT="[Texto]" custT="1"/>
      <dgm:spPr/>
      <dgm:t>
        <a:bodyPr/>
        <a:lstStyle/>
        <a:p>
          <a:r>
            <a:rPr lang="es-CR" sz="2800" b="1" dirty="0" smtClean="0"/>
            <a:t>Toda inversión tiene riesgos</a:t>
          </a:r>
          <a:endParaRPr lang="es-CR" sz="2800" b="1" dirty="0"/>
        </a:p>
      </dgm:t>
    </dgm:pt>
    <dgm:pt modelId="{5F9F6B73-B834-4B77-9506-2F6B1246BF1D}" type="parTrans" cxnId="{F6838893-4293-4BB9-987F-58279842B4E2}">
      <dgm:prSet/>
      <dgm:spPr/>
      <dgm:t>
        <a:bodyPr/>
        <a:lstStyle/>
        <a:p>
          <a:endParaRPr lang="es-CR" sz="3200"/>
        </a:p>
      </dgm:t>
    </dgm:pt>
    <dgm:pt modelId="{D6F0CB61-2E20-4EFA-8433-8511F3C7AC2D}" type="sibTrans" cxnId="{F6838893-4293-4BB9-987F-58279842B4E2}">
      <dgm:prSet/>
      <dgm:spPr/>
      <dgm:t>
        <a:bodyPr/>
        <a:lstStyle/>
        <a:p>
          <a:endParaRPr lang="es-CR" sz="3200"/>
        </a:p>
      </dgm:t>
    </dgm:pt>
    <dgm:pt modelId="{469C8198-0F2E-46A4-BBD1-E2347C82B13D}">
      <dgm:prSet phldrT="[Texto]" custT="1"/>
      <dgm:spPr/>
      <dgm:t>
        <a:bodyPr/>
        <a:lstStyle/>
        <a:p>
          <a:r>
            <a:rPr lang="es-CR" sz="2400" dirty="0" smtClean="0"/>
            <a:t>Rendimiento</a:t>
          </a:r>
          <a:endParaRPr lang="es-CR" sz="1200" dirty="0"/>
        </a:p>
      </dgm:t>
    </dgm:pt>
    <dgm:pt modelId="{C50C48DF-206C-46D4-9AA5-82ADE7BCB813}" type="parTrans" cxnId="{9ACD49C0-76F1-4087-894D-22E3BF9EC340}">
      <dgm:prSet/>
      <dgm:spPr/>
      <dgm:t>
        <a:bodyPr/>
        <a:lstStyle/>
        <a:p>
          <a:endParaRPr lang="es-CR" sz="3200"/>
        </a:p>
      </dgm:t>
    </dgm:pt>
    <dgm:pt modelId="{A7043227-F217-4948-B204-E7E6600A01F4}" type="sibTrans" cxnId="{9ACD49C0-76F1-4087-894D-22E3BF9EC340}">
      <dgm:prSet/>
      <dgm:spPr/>
      <dgm:t>
        <a:bodyPr/>
        <a:lstStyle/>
        <a:p>
          <a:endParaRPr lang="es-CR" sz="3200"/>
        </a:p>
      </dgm:t>
    </dgm:pt>
    <dgm:pt modelId="{2E9B7473-D064-44EA-A2CF-B8557260114B}" type="pres">
      <dgm:prSet presAssocID="{F66C750E-1876-4742-B49B-6184FD1A13A5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CR"/>
        </a:p>
      </dgm:t>
    </dgm:pt>
    <dgm:pt modelId="{F2C7CBA1-114C-4678-8288-0EEC90E38686}" type="pres">
      <dgm:prSet presAssocID="{F66C750E-1876-4742-B49B-6184FD1A13A5}" presName="radial" presStyleCnt="0">
        <dgm:presLayoutVars>
          <dgm:animLvl val="ctr"/>
        </dgm:presLayoutVars>
      </dgm:prSet>
      <dgm:spPr/>
      <dgm:t>
        <a:bodyPr/>
        <a:lstStyle/>
        <a:p>
          <a:endParaRPr lang="es-CR"/>
        </a:p>
      </dgm:t>
    </dgm:pt>
    <dgm:pt modelId="{E422CD9E-4671-4AB1-A420-F08FF837123B}" type="pres">
      <dgm:prSet presAssocID="{15A1F48C-2FB0-45CC-A3AF-D09139FBD54A}" presName="centerShape" presStyleLbl="vennNode1" presStyleIdx="0" presStyleCnt="7"/>
      <dgm:spPr/>
      <dgm:t>
        <a:bodyPr/>
        <a:lstStyle/>
        <a:p>
          <a:endParaRPr lang="es-CR"/>
        </a:p>
      </dgm:t>
    </dgm:pt>
    <dgm:pt modelId="{B6690CC1-AB3E-4370-8781-682F3C0FA65C}" type="pres">
      <dgm:prSet presAssocID="{469C8198-0F2E-46A4-BBD1-E2347C82B13D}" presName="node" presStyleLbl="vennNode1" presStyleIdx="1" presStyleCnt="7" custScaleX="208008" custScaleY="54717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48936126-D3BE-4865-86BB-4D23BA14A88B}" type="pres">
      <dgm:prSet presAssocID="{761A09A0-04D4-4A68-BB65-5E7C40A4720B}" presName="node" presStyleLbl="vennNode1" presStyleIdx="2" presStyleCnt="7" custScaleX="11342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AC0D1BDF-2F8A-4D7A-BEAF-E1046479E1CA}" type="pres">
      <dgm:prSet presAssocID="{69E20ED7-A935-440A-BB75-722DA2454D3E}" presName="node" presStyleLbl="vennNode1" presStyleIdx="3" presStyleCnt="7" custRadScaleRad="99085" custRadScaleInc="110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40DA6AAF-7247-42B5-9B5A-55B2B7D9ACC1}" type="pres">
      <dgm:prSet presAssocID="{455FE1D1-EEE3-4FDA-BAE5-86C768D33633}" presName="node" presStyleLbl="venn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6B8EF657-D188-4605-BAF1-DEC6D9F6DC6F}" type="pres">
      <dgm:prSet presAssocID="{CFC773CA-90B9-4C78-A881-B489B0E93DCA}" presName="node" presStyleLbl="venn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B5411B55-B366-4C46-ACA8-D8A3EC851DA8}" type="pres">
      <dgm:prSet presAssocID="{97F4A0BB-5872-4940-AF22-9375EBBE1CE3}" presName="node" presStyleLbl="venn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9761D659-81DB-4A9B-AD71-819364C81D83}" srcId="{15A1F48C-2FB0-45CC-A3AF-D09139FBD54A}" destId="{69E20ED7-A935-440A-BB75-722DA2454D3E}" srcOrd="2" destOrd="0" parTransId="{69CB05DA-C6A9-4FB9-BEE8-944DFE92BE00}" sibTransId="{0E889416-8A06-4073-ABDE-367CAA04251D}"/>
    <dgm:cxn modelId="{95D0AAE9-A3A5-4331-A698-65EEC0B8B9E9}" srcId="{15A1F48C-2FB0-45CC-A3AF-D09139FBD54A}" destId="{455FE1D1-EEE3-4FDA-BAE5-86C768D33633}" srcOrd="3" destOrd="0" parTransId="{8D4118ED-FF11-4F45-A988-19DF9E07F818}" sibTransId="{D3652879-1CFC-483D-B7C2-B77AC829A149}"/>
    <dgm:cxn modelId="{BD3D1A7B-99B1-47E3-BDFF-96C7C92774B2}" type="presOf" srcId="{F66C750E-1876-4742-B49B-6184FD1A13A5}" destId="{2E9B7473-D064-44EA-A2CF-B8557260114B}" srcOrd="0" destOrd="0" presId="urn:microsoft.com/office/officeart/2005/8/layout/radial3"/>
    <dgm:cxn modelId="{10F8840B-98D8-47AB-B370-50E8FDCAD121}" srcId="{15A1F48C-2FB0-45CC-A3AF-D09139FBD54A}" destId="{97F4A0BB-5872-4940-AF22-9375EBBE1CE3}" srcOrd="5" destOrd="0" parTransId="{B9EC32B9-B1AC-46B5-91E9-B2228F931068}" sibTransId="{AD6DF695-948A-4355-9C9F-1F1A404609BD}"/>
    <dgm:cxn modelId="{E2BEA48B-D8FF-453D-913D-81B5CAA21EB1}" type="presOf" srcId="{455FE1D1-EEE3-4FDA-BAE5-86C768D33633}" destId="{40DA6AAF-7247-42B5-9B5A-55B2B7D9ACC1}" srcOrd="0" destOrd="0" presId="urn:microsoft.com/office/officeart/2005/8/layout/radial3"/>
    <dgm:cxn modelId="{A00CF462-7565-441C-A52C-AA60CF7BE9DB}" type="presOf" srcId="{469C8198-0F2E-46A4-BBD1-E2347C82B13D}" destId="{B6690CC1-AB3E-4370-8781-682F3C0FA65C}" srcOrd="0" destOrd="0" presId="urn:microsoft.com/office/officeart/2005/8/layout/radial3"/>
    <dgm:cxn modelId="{FA3BFC83-0C3B-4986-8B9D-B03D0BAC2AA8}" type="presOf" srcId="{CFC773CA-90B9-4C78-A881-B489B0E93DCA}" destId="{6B8EF657-D188-4605-BAF1-DEC6D9F6DC6F}" srcOrd="0" destOrd="0" presId="urn:microsoft.com/office/officeart/2005/8/layout/radial3"/>
    <dgm:cxn modelId="{4C9B29D7-C701-4FFF-BF26-6A577E27B2F8}" srcId="{15A1F48C-2FB0-45CC-A3AF-D09139FBD54A}" destId="{CFC773CA-90B9-4C78-A881-B489B0E93DCA}" srcOrd="4" destOrd="0" parTransId="{E93CFF30-FB15-4160-9966-921E2C038F90}" sibTransId="{AB7454E6-76E9-4BFB-9FF1-2796EDEF3F38}"/>
    <dgm:cxn modelId="{9ACD49C0-76F1-4087-894D-22E3BF9EC340}" srcId="{15A1F48C-2FB0-45CC-A3AF-D09139FBD54A}" destId="{469C8198-0F2E-46A4-BBD1-E2347C82B13D}" srcOrd="0" destOrd="0" parTransId="{C50C48DF-206C-46D4-9AA5-82ADE7BCB813}" sibTransId="{A7043227-F217-4948-B204-E7E6600A01F4}"/>
    <dgm:cxn modelId="{F6838893-4293-4BB9-987F-58279842B4E2}" srcId="{F66C750E-1876-4742-B49B-6184FD1A13A5}" destId="{15A1F48C-2FB0-45CC-A3AF-D09139FBD54A}" srcOrd="0" destOrd="0" parTransId="{5F9F6B73-B834-4B77-9506-2F6B1246BF1D}" sibTransId="{D6F0CB61-2E20-4EFA-8433-8511F3C7AC2D}"/>
    <dgm:cxn modelId="{8B75B884-4021-4248-BA43-40B8F946C560}" srcId="{15A1F48C-2FB0-45CC-A3AF-D09139FBD54A}" destId="{761A09A0-04D4-4A68-BB65-5E7C40A4720B}" srcOrd="1" destOrd="0" parTransId="{D4614904-3B07-4881-A33D-2DFB0168015A}" sibTransId="{71B6AD6B-1C1E-4E92-97F9-2B7275508799}"/>
    <dgm:cxn modelId="{07AA34C5-D3E0-40E2-9561-B47A67E7B53B}" type="presOf" srcId="{97F4A0BB-5872-4940-AF22-9375EBBE1CE3}" destId="{B5411B55-B366-4C46-ACA8-D8A3EC851DA8}" srcOrd="0" destOrd="0" presId="urn:microsoft.com/office/officeart/2005/8/layout/radial3"/>
    <dgm:cxn modelId="{3A326F2A-061E-4096-BE56-D1A3B25287E3}" type="presOf" srcId="{761A09A0-04D4-4A68-BB65-5E7C40A4720B}" destId="{48936126-D3BE-4865-86BB-4D23BA14A88B}" srcOrd="0" destOrd="0" presId="urn:microsoft.com/office/officeart/2005/8/layout/radial3"/>
    <dgm:cxn modelId="{9CF7B50A-EC25-43FB-B440-9D3192670E48}" type="presOf" srcId="{15A1F48C-2FB0-45CC-A3AF-D09139FBD54A}" destId="{E422CD9E-4671-4AB1-A420-F08FF837123B}" srcOrd="0" destOrd="0" presId="urn:microsoft.com/office/officeart/2005/8/layout/radial3"/>
    <dgm:cxn modelId="{BEAA680A-9E8E-4E94-B12E-329920841BD9}" type="presOf" srcId="{69E20ED7-A935-440A-BB75-722DA2454D3E}" destId="{AC0D1BDF-2F8A-4D7A-BEAF-E1046479E1CA}" srcOrd="0" destOrd="0" presId="urn:microsoft.com/office/officeart/2005/8/layout/radial3"/>
    <dgm:cxn modelId="{BC594099-037C-4130-8734-D30DDA844BB9}" type="presParOf" srcId="{2E9B7473-D064-44EA-A2CF-B8557260114B}" destId="{F2C7CBA1-114C-4678-8288-0EEC90E38686}" srcOrd="0" destOrd="0" presId="urn:microsoft.com/office/officeart/2005/8/layout/radial3"/>
    <dgm:cxn modelId="{ABE9856B-DF58-49B7-979E-1E20A4E7F505}" type="presParOf" srcId="{F2C7CBA1-114C-4678-8288-0EEC90E38686}" destId="{E422CD9E-4671-4AB1-A420-F08FF837123B}" srcOrd="0" destOrd="0" presId="urn:microsoft.com/office/officeart/2005/8/layout/radial3"/>
    <dgm:cxn modelId="{34448926-2951-4C76-BB5C-5DAE648A531B}" type="presParOf" srcId="{F2C7CBA1-114C-4678-8288-0EEC90E38686}" destId="{B6690CC1-AB3E-4370-8781-682F3C0FA65C}" srcOrd="1" destOrd="0" presId="urn:microsoft.com/office/officeart/2005/8/layout/radial3"/>
    <dgm:cxn modelId="{AE685F75-024F-40D1-91C5-1BB5547B1B36}" type="presParOf" srcId="{F2C7CBA1-114C-4678-8288-0EEC90E38686}" destId="{48936126-D3BE-4865-86BB-4D23BA14A88B}" srcOrd="2" destOrd="0" presId="urn:microsoft.com/office/officeart/2005/8/layout/radial3"/>
    <dgm:cxn modelId="{E64B418F-C759-47FB-9C82-8BBC78820903}" type="presParOf" srcId="{F2C7CBA1-114C-4678-8288-0EEC90E38686}" destId="{AC0D1BDF-2F8A-4D7A-BEAF-E1046479E1CA}" srcOrd="3" destOrd="0" presId="urn:microsoft.com/office/officeart/2005/8/layout/radial3"/>
    <dgm:cxn modelId="{FF582413-7F5E-4BA2-B274-7EC83DF8212F}" type="presParOf" srcId="{F2C7CBA1-114C-4678-8288-0EEC90E38686}" destId="{40DA6AAF-7247-42B5-9B5A-55B2B7D9ACC1}" srcOrd="4" destOrd="0" presId="urn:microsoft.com/office/officeart/2005/8/layout/radial3"/>
    <dgm:cxn modelId="{F1FB17D5-45FA-4889-86E7-F41E8D6ABC17}" type="presParOf" srcId="{F2C7CBA1-114C-4678-8288-0EEC90E38686}" destId="{6B8EF657-D188-4605-BAF1-DEC6D9F6DC6F}" srcOrd="5" destOrd="0" presId="urn:microsoft.com/office/officeart/2005/8/layout/radial3"/>
    <dgm:cxn modelId="{AF434529-81F0-4D75-A7E5-CD9039C6FFA4}" type="presParOf" srcId="{F2C7CBA1-114C-4678-8288-0EEC90E38686}" destId="{B5411B55-B366-4C46-ACA8-D8A3EC851DA8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6C750E-1876-4742-B49B-6184FD1A13A5}" type="doc">
      <dgm:prSet loTypeId="urn:microsoft.com/office/officeart/2005/8/layout/radial4" loCatId="relationship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s-CR"/>
        </a:p>
      </dgm:t>
    </dgm:pt>
    <dgm:pt modelId="{D650ECAA-5D24-4660-AD1D-399F62B26B23}">
      <dgm:prSet phldrT="[Texto]" custT="1"/>
      <dgm:spPr/>
      <dgm:t>
        <a:bodyPr/>
        <a:lstStyle/>
        <a:p>
          <a:r>
            <a:rPr lang="es-CR" sz="1800" b="1" dirty="0" smtClean="0"/>
            <a:t>Instrumentos de inversión</a:t>
          </a:r>
          <a:endParaRPr lang="es-CR" sz="1800" b="1" dirty="0"/>
        </a:p>
      </dgm:t>
    </dgm:pt>
    <dgm:pt modelId="{DF90A3FF-F739-486B-A633-B091125F4ADB}" type="parTrans" cxnId="{90F21B2D-6F1E-46CF-B2AC-1AEF8DC86BB3}">
      <dgm:prSet/>
      <dgm:spPr/>
      <dgm:t>
        <a:bodyPr/>
        <a:lstStyle/>
        <a:p>
          <a:endParaRPr lang="es-CR"/>
        </a:p>
      </dgm:t>
    </dgm:pt>
    <dgm:pt modelId="{B2365474-9DA5-42F5-92BA-36C61C240F59}" type="sibTrans" cxnId="{90F21B2D-6F1E-46CF-B2AC-1AEF8DC86BB3}">
      <dgm:prSet/>
      <dgm:spPr/>
      <dgm:t>
        <a:bodyPr/>
        <a:lstStyle/>
        <a:p>
          <a:endParaRPr lang="es-CR"/>
        </a:p>
      </dgm:t>
    </dgm:pt>
    <dgm:pt modelId="{35DD815B-6B84-435F-BFAC-6139A62BCDC2}">
      <dgm:prSet phldrT="[Texto]"/>
      <dgm:spPr/>
      <dgm:t>
        <a:bodyPr/>
        <a:lstStyle/>
        <a:p>
          <a:r>
            <a:rPr lang="es-CR" dirty="0" smtClean="0"/>
            <a:t>Certificados de depósito a plazo</a:t>
          </a:r>
          <a:endParaRPr lang="es-CR" dirty="0"/>
        </a:p>
      </dgm:t>
    </dgm:pt>
    <dgm:pt modelId="{E2634BB7-0B95-43E4-9A6F-E4160398731F}" type="parTrans" cxnId="{4DA73077-651E-4534-B061-7A45FDF26020}">
      <dgm:prSet/>
      <dgm:spPr/>
      <dgm:t>
        <a:bodyPr/>
        <a:lstStyle/>
        <a:p>
          <a:endParaRPr lang="es-CR"/>
        </a:p>
      </dgm:t>
    </dgm:pt>
    <dgm:pt modelId="{B30CD7C6-A37E-44FA-8272-88B638D7CAC8}" type="sibTrans" cxnId="{4DA73077-651E-4534-B061-7A45FDF26020}">
      <dgm:prSet/>
      <dgm:spPr/>
      <dgm:t>
        <a:bodyPr/>
        <a:lstStyle/>
        <a:p>
          <a:endParaRPr lang="es-CR"/>
        </a:p>
      </dgm:t>
    </dgm:pt>
    <dgm:pt modelId="{761A09A0-04D4-4A68-BB65-5E7C40A4720B}">
      <dgm:prSet phldrT="[Texto]"/>
      <dgm:spPr/>
      <dgm:t>
        <a:bodyPr/>
        <a:lstStyle/>
        <a:p>
          <a:r>
            <a:rPr lang="es-CR" dirty="0" smtClean="0"/>
            <a:t>Bonos (deuda)</a:t>
          </a:r>
          <a:endParaRPr lang="es-CR" dirty="0"/>
        </a:p>
      </dgm:t>
    </dgm:pt>
    <dgm:pt modelId="{D4614904-3B07-4881-A33D-2DFB0168015A}" type="parTrans" cxnId="{8B75B884-4021-4248-BA43-40B8F946C560}">
      <dgm:prSet/>
      <dgm:spPr/>
      <dgm:t>
        <a:bodyPr/>
        <a:lstStyle/>
        <a:p>
          <a:endParaRPr lang="es-CR"/>
        </a:p>
      </dgm:t>
    </dgm:pt>
    <dgm:pt modelId="{71B6AD6B-1C1E-4E92-97F9-2B7275508799}" type="sibTrans" cxnId="{8B75B884-4021-4248-BA43-40B8F946C560}">
      <dgm:prSet/>
      <dgm:spPr/>
      <dgm:t>
        <a:bodyPr/>
        <a:lstStyle/>
        <a:p>
          <a:endParaRPr lang="es-CR"/>
        </a:p>
      </dgm:t>
    </dgm:pt>
    <dgm:pt modelId="{F8F53195-6A03-444C-A66A-5AB85A120A36}">
      <dgm:prSet phldrT="[Texto]"/>
      <dgm:spPr/>
      <dgm:t>
        <a:bodyPr/>
        <a:lstStyle/>
        <a:p>
          <a:r>
            <a:rPr lang="es-CR" dirty="0" smtClean="0"/>
            <a:t>Acciones ordinarias</a:t>
          </a:r>
          <a:endParaRPr lang="es-CR" dirty="0"/>
        </a:p>
      </dgm:t>
    </dgm:pt>
    <dgm:pt modelId="{A732106B-3C4A-4097-86B8-30CAED3D561D}" type="parTrans" cxnId="{BCDE44CC-7976-4502-AD22-6FCBD3A7B170}">
      <dgm:prSet/>
      <dgm:spPr/>
      <dgm:t>
        <a:bodyPr/>
        <a:lstStyle/>
        <a:p>
          <a:endParaRPr lang="es-CR"/>
        </a:p>
      </dgm:t>
    </dgm:pt>
    <dgm:pt modelId="{4CF7FEC5-75ED-4C13-B253-F59F711BB876}" type="sibTrans" cxnId="{BCDE44CC-7976-4502-AD22-6FCBD3A7B170}">
      <dgm:prSet/>
      <dgm:spPr/>
      <dgm:t>
        <a:bodyPr/>
        <a:lstStyle/>
        <a:p>
          <a:endParaRPr lang="es-CR"/>
        </a:p>
      </dgm:t>
    </dgm:pt>
    <dgm:pt modelId="{248F4CF5-BDAF-445B-A533-5547CDD1A956}">
      <dgm:prSet phldrT="[Texto]"/>
      <dgm:spPr/>
      <dgm:t>
        <a:bodyPr/>
        <a:lstStyle/>
        <a:p>
          <a:r>
            <a:rPr lang="es-CR" dirty="0" smtClean="0"/>
            <a:t>Fondos de inversión</a:t>
          </a:r>
          <a:endParaRPr lang="es-CR" dirty="0"/>
        </a:p>
      </dgm:t>
    </dgm:pt>
    <dgm:pt modelId="{D333C0CA-9334-47F7-A256-1575B5643008}" type="parTrans" cxnId="{564243D2-CF9D-426C-96D5-CC991BEE0D20}">
      <dgm:prSet/>
      <dgm:spPr/>
      <dgm:t>
        <a:bodyPr/>
        <a:lstStyle/>
        <a:p>
          <a:endParaRPr lang="es-CR"/>
        </a:p>
      </dgm:t>
    </dgm:pt>
    <dgm:pt modelId="{D3E974B2-73C5-4872-B978-A11813D27573}" type="sibTrans" cxnId="{564243D2-CF9D-426C-96D5-CC991BEE0D20}">
      <dgm:prSet/>
      <dgm:spPr/>
      <dgm:t>
        <a:bodyPr/>
        <a:lstStyle/>
        <a:p>
          <a:endParaRPr lang="es-CR"/>
        </a:p>
      </dgm:t>
    </dgm:pt>
    <dgm:pt modelId="{60A3215D-2832-4EB2-95A1-E7246890C2A2}">
      <dgm:prSet phldrT="[Texto]"/>
      <dgm:spPr/>
      <dgm:t>
        <a:bodyPr/>
        <a:lstStyle/>
        <a:p>
          <a:r>
            <a:rPr lang="es-CR" dirty="0" smtClean="0"/>
            <a:t>Propiedades</a:t>
          </a:r>
          <a:endParaRPr lang="es-CR" dirty="0"/>
        </a:p>
      </dgm:t>
    </dgm:pt>
    <dgm:pt modelId="{CBC9254D-8232-412A-B1DB-ACB59C564D4F}" type="parTrans" cxnId="{35F56F73-34E2-4351-9F83-982D5F3A1784}">
      <dgm:prSet/>
      <dgm:spPr/>
      <dgm:t>
        <a:bodyPr/>
        <a:lstStyle/>
        <a:p>
          <a:endParaRPr lang="es-CR"/>
        </a:p>
      </dgm:t>
    </dgm:pt>
    <dgm:pt modelId="{B94DDFA8-1D72-4897-865B-AACF13A1A50A}" type="sibTrans" cxnId="{35F56F73-34E2-4351-9F83-982D5F3A1784}">
      <dgm:prSet/>
      <dgm:spPr/>
      <dgm:t>
        <a:bodyPr/>
        <a:lstStyle/>
        <a:p>
          <a:endParaRPr lang="es-CR"/>
        </a:p>
      </dgm:t>
    </dgm:pt>
    <dgm:pt modelId="{0CAEBA15-3AAA-45B3-B524-279E5B3BD439}">
      <dgm:prSet phldrT="[Texto]"/>
      <dgm:spPr/>
      <dgm:t>
        <a:bodyPr/>
        <a:lstStyle/>
        <a:p>
          <a:r>
            <a:rPr lang="es-CR" dirty="0" smtClean="0"/>
            <a:t>Negocios</a:t>
          </a:r>
          <a:endParaRPr lang="es-CR" dirty="0"/>
        </a:p>
      </dgm:t>
    </dgm:pt>
    <dgm:pt modelId="{7FFD9D54-60C6-4E21-9A43-2980FBF5E962}" type="parTrans" cxnId="{F350C76C-97E6-4D91-96B3-C89DFF6583EB}">
      <dgm:prSet/>
      <dgm:spPr/>
      <dgm:t>
        <a:bodyPr/>
        <a:lstStyle/>
        <a:p>
          <a:endParaRPr lang="es-CR"/>
        </a:p>
      </dgm:t>
    </dgm:pt>
    <dgm:pt modelId="{C238BA8F-BFE9-404A-ABDF-507BBF5EA83F}" type="sibTrans" cxnId="{F350C76C-97E6-4D91-96B3-C89DFF6583EB}">
      <dgm:prSet/>
      <dgm:spPr/>
      <dgm:t>
        <a:bodyPr/>
        <a:lstStyle/>
        <a:p>
          <a:endParaRPr lang="es-CR"/>
        </a:p>
      </dgm:t>
    </dgm:pt>
    <dgm:pt modelId="{E522EC9C-9892-453C-8644-F871FD311798}">
      <dgm:prSet phldrT="[Texto]"/>
      <dgm:spPr/>
      <dgm:t>
        <a:bodyPr/>
        <a:lstStyle/>
        <a:p>
          <a:r>
            <a:rPr lang="es-CR" dirty="0" smtClean="0"/>
            <a:t>Fondos de pensión</a:t>
          </a:r>
          <a:endParaRPr lang="es-CR" dirty="0"/>
        </a:p>
      </dgm:t>
    </dgm:pt>
    <dgm:pt modelId="{69ABDD7C-8490-475B-859A-A447B44737CF}" type="parTrans" cxnId="{6F3504BF-2E76-4794-9FB7-E90E33BBE1FB}">
      <dgm:prSet/>
      <dgm:spPr/>
      <dgm:t>
        <a:bodyPr/>
        <a:lstStyle/>
        <a:p>
          <a:endParaRPr lang="es-CR"/>
        </a:p>
      </dgm:t>
    </dgm:pt>
    <dgm:pt modelId="{5474781C-374C-419D-9694-5EE5F0E4654E}" type="sibTrans" cxnId="{6F3504BF-2E76-4794-9FB7-E90E33BBE1FB}">
      <dgm:prSet/>
      <dgm:spPr/>
      <dgm:t>
        <a:bodyPr/>
        <a:lstStyle/>
        <a:p>
          <a:endParaRPr lang="es-CR"/>
        </a:p>
      </dgm:t>
    </dgm:pt>
    <dgm:pt modelId="{04095DE3-0CAC-44B3-99EC-CCF11EDE3449}">
      <dgm:prSet phldrT="[Texto]"/>
      <dgm:spPr/>
      <dgm:t>
        <a:bodyPr/>
        <a:lstStyle/>
        <a:p>
          <a:endParaRPr lang="es-CR" dirty="0"/>
        </a:p>
      </dgm:t>
    </dgm:pt>
    <dgm:pt modelId="{33FC7FCB-0CD2-4233-9C75-4E6B6E9F8C7A}" type="parTrans" cxnId="{DDDA0704-D692-4801-A44D-3BC07F121967}">
      <dgm:prSet/>
      <dgm:spPr/>
      <dgm:t>
        <a:bodyPr/>
        <a:lstStyle/>
        <a:p>
          <a:endParaRPr lang="es-CR"/>
        </a:p>
      </dgm:t>
    </dgm:pt>
    <dgm:pt modelId="{81D89BD0-7F4D-45E8-8616-1B3FEA34CC8D}" type="sibTrans" cxnId="{DDDA0704-D692-4801-A44D-3BC07F121967}">
      <dgm:prSet/>
      <dgm:spPr/>
      <dgm:t>
        <a:bodyPr/>
        <a:lstStyle/>
        <a:p>
          <a:endParaRPr lang="es-CR"/>
        </a:p>
      </dgm:t>
    </dgm:pt>
    <dgm:pt modelId="{D899464F-AFBC-47F1-B904-CAADF90332CD}" type="pres">
      <dgm:prSet presAssocID="{F66C750E-1876-4742-B49B-6184FD1A13A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R"/>
        </a:p>
      </dgm:t>
    </dgm:pt>
    <dgm:pt modelId="{3EFAC44C-EA93-45E7-AA11-AC168CC6C57F}" type="pres">
      <dgm:prSet presAssocID="{D650ECAA-5D24-4660-AD1D-399F62B26B23}" presName="centerShape" presStyleLbl="node0" presStyleIdx="0" presStyleCnt="1"/>
      <dgm:spPr/>
      <dgm:t>
        <a:bodyPr/>
        <a:lstStyle/>
        <a:p>
          <a:endParaRPr lang="es-CR"/>
        </a:p>
      </dgm:t>
    </dgm:pt>
    <dgm:pt modelId="{4EE74F30-0776-4688-86FF-906D979D1B40}" type="pres">
      <dgm:prSet presAssocID="{E2634BB7-0B95-43E4-9A6F-E4160398731F}" presName="parTrans" presStyleLbl="bgSibTrans2D1" presStyleIdx="0" presStyleCnt="7"/>
      <dgm:spPr/>
      <dgm:t>
        <a:bodyPr/>
        <a:lstStyle/>
        <a:p>
          <a:endParaRPr lang="es-CR"/>
        </a:p>
      </dgm:t>
    </dgm:pt>
    <dgm:pt modelId="{F442A4AF-B7DC-43A1-97F6-EA18195C30A4}" type="pres">
      <dgm:prSet presAssocID="{35DD815B-6B84-435F-BFAC-6139A62BCDC2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7721E655-98DC-4187-856C-C3CEA372B913}" type="pres">
      <dgm:prSet presAssocID="{D4614904-3B07-4881-A33D-2DFB0168015A}" presName="parTrans" presStyleLbl="bgSibTrans2D1" presStyleIdx="1" presStyleCnt="7"/>
      <dgm:spPr/>
      <dgm:t>
        <a:bodyPr/>
        <a:lstStyle/>
        <a:p>
          <a:endParaRPr lang="es-CR"/>
        </a:p>
      </dgm:t>
    </dgm:pt>
    <dgm:pt modelId="{DD6D6758-0FD8-4894-909E-F9F66F64D2D9}" type="pres">
      <dgm:prSet presAssocID="{761A09A0-04D4-4A68-BB65-5E7C40A4720B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D2675172-13AA-417A-8EEA-7C952CB53C07}" type="pres">
      <dgm:prSet presAssocID="{A732106B-3C4A-4097-86B8-30CAED3D561D}" presName="parTrans" presStyleLbl="bgSibTrans2D1" presStyleIdx="2" presStyleCnt="7"/>
      <dgm:spPr/>
      <dgm:t>
        <a:bodyPr/>
        <a:lstStyle/>
        <a:p>
          <a:endParaRPr lang="es-CR"/>
        </a:p>
      </dgm:t>
    </dgm:pt>
    <dgm:pt modelId="{65909CDF-2E12-46BE-A6A6-386FC9CE2466}" type="pres">
      <dgm:prSet presAssocID="{F8F53195-6A03-444C-A66A-5AB85A120A36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A4F80D69-3106-4CB7-A23E-B69734E0A18F}" type="pres">
      <dgm:prSet presAssocID="{D333C0CA-9334-47F7-A256-1575B5643008}" presName="parTrans" presStyleLbl="bgSibTrans2D1" presStyleIdx="3" presStyleCnt="7"/>
      <dgm:spPr/>
      <dgm:t>
        <a:bodyPr/>
        <a:lstStyle/>
        <a:p>
          <a:endParaRPr lang="es-CR"/>
        </a:p>
      </dgm:t>
    </dgm:pt>
    <dgm:pt modelId="{A76493DF-17E5-404C-B333-6DCC241C579C}" type="pres">
      <dgm:prSet presAssocID="{248F4CF5-BDAF-445B-A533-5547CDD1A956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0F67CC18-942D-403B-B31D-78D0B2C875FF}" type="pres">
      <dgm:prSet presAssocID="{CBC9254D-8232-412A-B1DB-ACB59C564D4F}" presName="parTrans" presStyleLbl="bgSibTrans2D1" presStyleIdx="4" presStyleCnt="7"/>
      <dgm:spPr/>
      <dgm:t>
        <a:bodyPr/>
        <a:lstStyle/>
        <a:p>
          <a:endParaRPr lang="es-CR"/>
        </a:p>
      </dgm:t>
    </dgm:pt>
    <dgm:pt modelId="{71579D80-1C99-4C19-94ED-CDA3111745AA}" type="pres">
      <dgm:prSet presAssocID="{60A3215D-2832-4EB2-95A1-E7246890C2A2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D9F05C9A-50BD-4EBE-B407-9BA011AF6C0E}" type="pres">
      <dgm:prSet presAssocID="{7FFD9D54-60C6-4E21-9A43-2980FBF5E962}" presName="parTrans" presStyleLbl="bgSibTrans2D1" presStyleIdx="5" presStyleCnt="7"/>
      <dgm:spPr/>
      <dgm:t>
        <a:bodyPr/>
        <a:lstStyle/>
        <a:p>
          <a:endParaRPr lang="es-CR"/>
        </a:p>
      </dgm:t>
    </dgm:pt>
    <dgm:pt modelId="{0A445DDE-2600-4731-90BF-445E4ED97738}" type="pres">
      <dgm:prSet presAssocID="{0CAEBA15-3AAA-45B3-B524-279E5B3BD439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E9CF4CB5-AABF-427C-B750-387198E1ACD1}" type="pres">
      <dgm:prSet presAssocID="{69ABDD7C-8490-475B-859A-A447B44737CF}" presName="parTrans" presStyleLbl="bgSibTrans2D1" presStyleIdx="6" presStyleCnt="7"/>
      <dgm:spPr/>
      <dgm:t>
        <a:bodyPr/>
        <a:lstStyle/>
        <a:p>
          <a:endParaRPr lang="es-CR"/>
        </a:p>
      </dgm:t>
    </dgm:pt>
    <dgm:pt modelId="{1EECA834-202C-4525-8604-1EB11B618838}" type="pres">
      <dgm:prSet presAssocID="{E522EC9C-9892-453C-8644-F871FD311798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65845394-9E2E-4E8E-AEB0-03B952B325F7}" type="presOf" srcId="{0CAEBA15-3AAA-45B3-B524-279E5B3BD439}" destId="{0A445DDE-2600-4731-90BF-445E4ED97738}" srcOrd="0" destOrd="0" presId="urn:microsoft.com/office/officeart/2005/8/layout/radial4"/>
    <dgm:cxn modelId="{86743370-CAB8-4125-BFF5-0AF0CE95B98F}" type="presOf" srcId="{E522EC9C-9892-453C-8644-F871FD311798}" destId="{1EECA834-202C-4525-8604-1EB11B618838}" srcOrd="0" destOrd="0" presId="urn:microsoft.com/office/officeart/2005/8/layout/radial4"/>
    <dgm:cxn modelId="{A608C4BC-321F-44A9-AAEA-26007A034180}" type="presOf" srcId="{D4614904-3B07-4881-A33D-2DFB0168015A}" destId="{7721E655-98DC-4187-856C-C3CEA372B913}" srcOrd="0" destOrd="0" presId="urn:microsoft.com/office/officeart/2005/8/layout/radial4"/>
    <dgm:cxn modelId="{151E5181-6E5F-409E-91D5-C0916F8BF8B6}" type="presOf" srcId="{D333C0CA-9334-47F7-A256-1575B5643008}" destId="{A4F80D69-3106-4CB7-A23E-B69734E0A18F}" srcOrd="0" destOrd="0" presId="urn:microsoft.com/office/officeart/2005/8/layout/radial4"/>
    <dgm:cxn modelId="{BB165B85-87AC-4D55-B6E9-AD4EB7EA8BC1}" type="presOf" srcId="{E2634BB7-0B95-43E4-9A6F-E4160398731F}" destId="{4EE74F30-0776-4688-86FF-906D979D1B40}" srcOrd="0" destOrd="0" presId="urn:microsoft.com/office/officeart/2005/8/layout/radial4"/>
    <dgm:cxn modelId="{0A3D8CFB-727B-42D1-A8CA-A9CA924216BD}" type="presOf" srcId="{248F4CF5-BDAF-445B-A533-5547CDD1A956}" destId="{A76493DF-17E5-404C-B333-6DCC241C579C}" srcOrd="0" destOrd="0" presId="urn:microsoft.com/office/officeart/2005/8/layout/radial4"/>
    <dgm:cxn modelId="{82BCAED8-EAE5-4653-A084-A67503B8E97F}" type="presOf" srcId="{60A3215D-2832-4EB2-95A1-E7246890C2A2}" destId="{71579D80-1C99-4C19-94ED-CDA3111745AA}" srcOrd="0" destOrd="0" presId="urn:microsoft.com/office/officeart/2005/8/layout/radial4"/>
    <dgm:cxn modelId="{BCDE44CC-7976-4502-AD22-6FCBD3A7B170}" srcId="{D650ECAA-5D24-4660-AD1D-399F62B26B23}" destId="{F8F53195-6A03-444C-A66A-5AB85A120A36}" srcOrd="2" destOrd="0" parTransId="{A732106B-3C4A-4097-86B8-30CAED3D561D}" sibTransId="{4CF7FEC5-75ED-4C13-B253-F59F711BB876}"/>
    <dgm:cxn modelId="{B05077DD-89F6-4828-BEDF-B689A04CFE5F}" type="presOf" srcId="{761A09A0-04D4-4A68-BB65-5E7C40A4720B}" destId="{DD6D6758-0FD8-4894-909E-F9F66F64D2D9}" srcOrd="0" destOrd="0" presId="urn:microsoft.com/office/officeart/2005/8/layout/radial4"/>
    <dgm:cxn modelId="{63F7CCBC-34D6-4436-9498-6EBF1B7F144B}" type="presOf" srcId="{69ABDD7C-8490-475B-859A-A447B44737CF}" destId="{E9CF4CB5-AABF-427C-B750-387198E1ACD1}" srcOrd="0" destOrd="0" presId="urn:microsoft.com/office/officeart/2005/8/layout/radial4"/>
    <dgm:cxn modelId="{35F56F73-34E2-4351-9F83-982D5F3A1784}" srcId="{D650ECAA-5D24-4660-AD1D-399F62B26B23}" destId="{60A3215D-2832-4EB2-95A1-E7246890C2A2}" srcOrd="4" destOrd="0" parTransId="{CBC9254D-8232-412A-B1DB-ACB59C564D4F}" sibTransId="{B94DDFA8-1D72-4897-865B-AACF13A1A50A}"/>
    <dgm:cxn modelId="{DD1B1D12-96B7-4FD2-B12E-FF7CCDBAD282}" type="presOf" srcId="{D650ECAA-5D24-4660-AD1D-399F62B26B23}" destId="{3EFAC44C-EA93-45E7-AA11-AC168CC6C57F}" srcOrd="0" destOrd="0" presId="urn:microsoft.com/office/officeart/2005/8/layout/radial4"/>
    <dgm:cxn modelId="{A0718D62-D5F6-4459-87CE-5C1798D7EFBE}" type="presOf" srcId="{7FFD9D54-60C6-4E21-9A43-2980FBF5E962}" destId="{D9F05C9A-50BD-4EBE-B407-9BA011AF6C0E}" srcOrd="0" destOrd="0" presId="urn:microsoft.com/office/officeart/2005/8/layout/radial4"/>
    <dgm:cxn modelId="{F350C76C-97E6-4D91-96B3-C89DFF6583EB}" srcId="{D650ECAA-5D24-4660-AD1D-399F62B26B23}" destId="{0CAEBA15-3AAA-45B3-B524-279E5B3BD439}" srcOrd="5" destOrd="0" parTransId="{7FFD9D54-60C6-4E21-9A43-2980FBF5E962}" sibTransId="{C238BA8F-BFE9-404A-ABDF-507BBF5EA83F}"/>
    <dgm:cxn modelId="{2008482E-F465-428F-829B-74736D04A383}" type="presOf" srcId="{CBC9254D-8232-412A-B1DB-ACB59C564D4F}" destId="{0F67CC18-942D-403B-B31D-78D0B2C875FF}" srcOrd="0" destOrd="0" presId="urn:microsoft.com/office/officeart/2005/8/layout/radial4"/>
    <dgm:cxn modelId="{90F21B2D-6F1E-46CF-B2AC-1AEF8DC86BB3}" srcId="{F66C750E-1876-4742-B49B-6184FD1A13A5}" destId="{D650ECAA-5D24-4660-AD1D-399F62B26B23}" srcOrd="0" destOrd="0" parTransId="{DF90A3FF-F739-486B-A633-B091125F4ADB}" sibTransId="{B2365474-9DA5-42F5-92BA-36C61C240F59}"/>
    <dgm:cxn modelId="{6F3504BF-2E76-4794-9FB7-E90E33BBE1FB}" srcId="{D650ECAA-5D24-4660-AD1D-399F62B26B23}" destId="{E522EC9C-9892-453C-8644-F871FD311798}" srcOrd="6" destOrd="0" parTransId="{69ABDD7C-8490-475B-859A-A447B44737CF}" sibTransId="{5474781C-374C-419D-9694-5EE5F0E4654E}"/>
    <dgm:cxn modelId="{8B75B884-4021-4248-BA43-40B8F946C560}" srcId="{D650ECAA-5D24-4660-AD1D-399F62B26B23}" destId="{761A09A0-04D4-4A68-BB65-5E7C40A4720B}" srcOrd="1" destOrd="0" parTransId="{D4614904-3B07-4881-A33D-2DFB0168015A}" sibTransId="{71B6AD6B-1C1E-4E92-97F9-2B7275508799}"/>
    <dgm:cxn modelId="{BE059FA6-3EEA-4D69-9BE5-EA28BA62BF11}" type="presOf" srcId="{F66C750E-1876-4742-B49B-6184FD1A13A5}" destId="{D899464F-AFBC-47F1-B904-CAADF90332CD}" srcOrd="0" destOrd="0" presId="urn:microsoft.com/office/officeart/2005/8/layout/radial4"/>
    <dgm:cxn modelId="{B9885FFB-827A-431C-BA59-CEC5CB38A2C1}" type="presOf" srcId="{F8F53195-6A03-444C-A66A-5AB85A120A36}" destId="{65909CDF-2E12-46BE-A6A6-386FC9CE2466}" srcOrd="0" destOrd="0" presId="urn:microsoft.com/office/officeart/2005/8/layout/radial4"/>
    <dgm:cxn modelId="{271897CE-D6DE-4B94-9E81-0DCA28C0EF0F}" type="presOf" srcId="{A732106B-3C4A-4097-86B8-30CAED3D561D}" destId="{D2675172-13AA-417A-8EEA-7C952CB53C07}" srcOrd="0" destOrd="0" presId="urn:microsoft.com/office/officeart/2005/8/layout/radial4"/>
    <dgm:cxn modelId="{4DA73077-651E-4534-B061-7A45FDF26020}" srcId="{D650ECAA-5D24-4660-AD1D-399F62B26B23}" destId="{35DD815B-6B84-435F-BFAC-6139A62BCDC2}" srcOrd="0" destOrd="0" parTransId="{E2634BB7-0B95-43E4-9A6F-E4160398731F}" sibTransId="{B30CD7C6-A37E-44FA-8272-88B638D7CAC8}"/>
    <dgm:cxn modelId="{564243D2-CF9D-426C-96D5-CC991BEE0D20}" srcId="{D650ECAA-5D24-4660-AD1D-399F62B26B23}" destId="{248F4CF5-BDAF-445B-A533-5547CDD1A956}" srcOrd="3" destOrd="0" parTransId="{D333C0CA-9334-47F7-A256-1575B5643008}" sibTransId="{D3E974B2-73C5-4872-B978-A11813D27573}"/>
    <dgm:cxn modelId="{3679811E-C558-45FE-8CA3-F732D02CB12C}" type="presOf" srcId="{35DD815B-6B84-435F-BFAC-6139A62BCDC2}" destId="{F442A4AF-B7DC-43A1-97F6-EA18195C30A4}" srcOrd="0" destOrd="0" presId="urn:microsoft.com/office/officeart/2005/8/layout/radial4"/>
    <dgm:cxn modelId="{DDDA0704-D692-4801-A44D-3BC07F121967}" srcId="{F66C750E-1876-4742-B49B-6184FD1A13A5}" destId="{04095DE3-0CAC-44B3-99EC-CCF11EDE3449}" srcOrd="1" destOrd="0" parTransId="{33FC7FCB-0CD2-4233-9C75-4E6B6E9F8C7A}" sibTransId="{81D89BD0-7F4D-45E8-8616-1B3FEA34CC8D}"/>
    <dgm:cxn modelId="{B6C2F656-6A69-496F-BCC0-6ACBD7B872C3}" type="presParOf" srcId="{D899464F-AFBC-47F1-B904-CAADF90332CD}" destId="{3EFAC44C-EA93-45E7-AA11-AC168CC6C57F}" srcOrd="0" destOrd="0" presId="urn:microsoft.com/office/officeart/2005/8/layout/radial4"/>
    <dgm:cxn modelId="{4E99C31F-9CE7-43CC-AD4B-7FEF0A0B0070}" type="presParOf" srcId="{D899464F-AFBC-47F1-B904-CAADF90332CD}" destId="{4EE74F30-0776-4688-86FF-906D979D1B40}" srcOrd="1" destOrd="0" presId="urn:microsoft.com/office/officeart/2005/8/layout/radial4"/>
    <dgm:cxn modelId="{761D2363-FDE1-48EE-B4C0-6032009EC590}" type="presParOf" srcId="{D899464F-AFBC-47F1-B904-CAADF90332CD}" destId="{F442A4AF-B7DC-43A1-97F6-EA18195C30A4}" srcOrd="2" destOrd="0" presId="urn:microsoft.com/office/officeart/2005/8/layout/radial4"/>
    <dgm:cxn modelId="{90B99B15-D099-4A4E-80A5-CDDF3EC29B41}" type="presParOf" srcId="{D899464F-AFBC-47F1-B904-CAADF90332CD}" destId="{7721E655-98DC-4187-856C-C3CEA372B913}" srcOrd="3" destOrd="0" presId="urn:microsoft.com/office/officeart/2005/8/layout/radial4"/>
    <dgm:cxn modelId="{0C6651DC-E807-4415-8A3A-D0C113628C95}" type="presParOf" srcId="{D899464F-AFBC-47F1-B904-CAADF90332CD}" destId="{DD6D6758-0FD8-4894-909E-F9F66F64D2D9}" srcOrd="4" destOrd="0" presId="urn:microsoft.com/office/officeart/2005/8/layout/radial4"/>
    <dgm:cxn modelId="{ED3BB6DB-C7AA-42FC-8356-BE5BBC1FA35C}" type="presParOf" srcId="{D899464F-AFBC-47F1-B904-CAADF90332CD}" destId="{D2675172-13AA-417A-8EEA-7C952CB53C07}" srcOrd="5" destOrd="0" presId="urn:microsoft.com/office/officeart/2005/8/layout/radial4"/>
    <dgm:cxn modelId="{46CB6A84-AA1A-4261-8D91-0996BA780EA4}" type="presParOf" srcId="{D899464F-AFBC-47F1-B904-CAADF90332CD}" destId="{65909CDF-2E12-46BE-A6A6-386FC9CE2466}" srcOrd="6" destOrd="0" presId="urn:microsoft.com/office/officeart/2005/8/layout/radial4"/>
    <dgm:cxn modelId="{19121088-A75F-4D81-AA2B-601DA0E8EC2F}" type="presParOf" srcId="{D899464F-AFBC-47F1-B904-CAADF90332CD}" destId="{A4F80D69-3106-4CB7-A23E-B69734E0A18F}" srcOrd="7" destOrd="0" presId="urn:microsoft.com/office/officeart/2005/8/layout/radial4"/>
    <dgm:cxn modelId="{7443045A-6B84-4496-BEBC-6C2B49B487A1}" type="presParOf" srcId="{D899464F-AFBC-47F1-B904-CAADF90332CD}" destId="{A76493DF-17E5-404C-B333-6DCC241C579C}" srcOrd="8" destOrd="0" presId="urn:microsoft.com/office/officeart/2005/8/layout/radial4"/>
    <dgm:cxn modelId="{E45034CF-04AB-4EE2-8EF3-129F0320B64C}" type="presParOf" srcId="{D899464F-AFBC-47F1-B904-CAADF90332CD}" destId="{0F67CC18-942D-403B-B31D-78D0B2C875FF}" srcOrd="9" destOrd="0" presId="urn:microsoft.com/office/officeart/2005/8/layout/radial4"/>
    <dgm:cxn modelId="{DE8B6E3F-5F19-4B58-81E9-42A8DD20B1B3}" type="presParOf" srcId="{D899464F-AFBC-47F1-B904-CAADF90332CD}" destId="{71579D80-1C99-4C19-94ED-CDA3111745AA}" srcOrd="10" destOrd="0" presId="urn:microsoft.com/office/officeart/2005/8/layout/radial4"/>
    <dgm:cxn modelId="{F744DEEB-A348-4265-9F5C-9BDC3BA1F6D5}" type="presParOf" srcId="{D899464F-AFBC-47F1-B904-CAADF90332CD}" destId="{D9F05C9A-50BD-4EBE-B407-9BA011AF6C0E}" srcOrd="11" destOrd="0" presId="urn:microsoft.com/office/officeart/2005/8/layout/radial4"/>
    <dgm:cxn modelId="{D8B5709F-08B4-43FF-AFB0-D2E4B30FEA5D}" type="presParOf" srcId="{D899464F-AFBC-47F1-B904-CAADF90332CD}" destId="{0A445DDE-2600-4731-90BF-445E4ED97738}" srcOrd="12" destOrd="0" presId="urn:microsoft.com/office/officeart/2005/8/layout/radial4"/>
    <dgm:cxn modelId="{66CEA5FF-3CD1-4FBE-AEBB-A21DA32E9125}" type="presParOf" srcId="{D899464F-AFBC-47F1-B904-CAADF90332CD}" destId="{E9CF4CB5-AABF-427C-B750-387198E1ACD1}" srcOrd="13" destOrd="0" presId="urn:microsoft.com/office/officeart/2005/8/layout/radial4"/>
    <dgm:cxn modelId="{2D08AC9E-F7A7-4056-9EA1-AB88107F3703}" type="presParOf" srcId="{D899464F-AFBC-47F1-B904-CAADF90332CD}" destId="{1EECA834-202C-4525-8604-1EB11B618838}" srcOrd="1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B7F5E-86DC-4DE0-8ABA-FA3A71D7D841}">
      <dsp:nvSpPr>
        <dsp:cNvPr id="0" name=""/>
        <dsp:cNvSpPr/>
      </dsp:nvSpPr>
      <dsp:spPr>
        <a:xfrm>
          <a:off x="0" y="290496"/>
          <a:ext cx="678661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5A59FB-D5DF-4435-BBFE-1EFEC0D6B972}">
      <dsp:nvSpPr>
        <dsp:cNvPr id="0" name=""/>
        <dsp:cNvSpPr/>
      </dsp:nvSpPr>
      <dsp:spPr>
        <a:xfrm>
          <a:off x="339330" y="39576"/>
          <a:ext cx="4750627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562" tIns="0" rIns="17956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000" b="0" kern="1200" dirty="0" smtClean="0">
              <a:latin typeface="Corbel" pitchFamily="34" charset="0"/>
            </a:rPr>
            <a:t>Un gasto fijo</a:t>
          </a:r>
          <a:endParaRPr lang="es-CR" sz="2000" b="0" kern="1200" dirty="0">
            <a:latin typeface="Corbel" pitchFamily="34" charset="0"/>
          </a:endParaRPr>
        </a:p>
      </dsp:txBody>
      <dsp:txXfrm>
        <a:off x="363828" y="64074"/>
        <a:ext cx="4701631" cy="452844"/>
      </dsp:txXfrm>
    </dsp:sp>
    <dsp:sp modelId="{9C150DCC-E98C-481B-BF37-2EBB52272E31}">
      <dsp:nvSpPr>
        <dsp:cNvPr id="0" name=""/>
        <dsp:cNvSpPr/>
      </dsp:nvSpPr>
      <dsp:spPr>
        <a:xfrm>
          <a:off x="0" y="1061616"/>
          <a:ext cx="678661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C66D7-860C-46BE-BAED-180CA2AEE398}">
      <dsp:nvSpPr>
        <dsp:cNvPr id="0" name=""/>
        <dsp:cNvSpPr/>
      </dsp:nvSpPr>
      <dsp:spPr>
        <a:xfrm>
          <a:off x="339330" y="810696"/>
          <a:ext cx="4750627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562" tIns="0" rIns="17956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000" kern="1200" dirty="0" smtClean="0">
              <a:latin typeface="Corbel" pitchFamily="34" charset="0"/>
            </a:rPr>
            <a:t>Una deuda</a:t>
          </a:r>
          <a:endParaRPr lang="es-CR" sz="2000" kern="1200" dirty="0">
            <a:latin typeface="Corbel" pitchFamily="34" charset="0"/>
          </a:endParaRPr>
        </a:p>
      </dsp:txBody>
      <dsp:txXfrm>
        <a:off x="363828" y="835194"/>
        <a:ext cx="4701631" cy="452844"/>
      </dsp:txXfrm>
    </dsp:sp>
    <dsp:sp modelId="{16F121B3-80D6-4A16-B62F-64AF4D0A91C5}">
      <dsp:nvSpPr>
        <dsp:cNvPr id="0" name=""/>
        <dsp:cNvSpPr/>
      </dsp:nvSpPr>
      <dsp:spPr>
        <a:xfrm>
          <a:off x="0" y="1832737"/>
          <a:ext cx="678661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FE2CE6-24A8-42EC-8C89-4B55A8F949FF}">
      <dsp:nvSpPr>
        <dsp:cNvPr id="0" name=""/>
        <dsp:cNvSpPr/>
      </dsp:nvSpPr>
      <dsp:spPr>
        <a:xfrm>
          <a:off x="339330" y="1581816"/>
          <a:ext cx="4750627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562" tIns="0" rIns="17956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000" kern="1200" dirty="0" smtClean="0">
              <a:latin typeface="Corbel" pitchFamily="34" charset="0"/>
            </a:rPr>
            <a:t>Un gasto variable</a:t>
          </a:r>
          <a:endParaRPr lang="es-CR" sz="2000" kern="1200" dirty="0">
            <a:latin typeface="Corbel" pitchFamily="34" charset="0"/>
          </a:endParaRPr>
        </a:p>
      </dsp:txBody>
      <dsp:txXfrm>
        <a:off x="363828" y="1606314"/>
        <a:ext cx="4701631" cy="452844"/>
      </dsp:txXfrm>
    </dsp:sp>
    <dsp:sp modelId="{CBE5CDCA-F595-4EC3-A1D7-44DD84AE9126}">
      <dsp:nvSpPr>
        <dsp:cNvPr id="0" name=""/>
        <dsp:cNvSpPr/>
      </dsp:nvSpPr>
      <dsp:spPr>
        <a:xfrm>
          <a:off x="0" y="2603857"/>
          <a:ext cx="678661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5166C6-0289-42FD-812D-59BB079ACCF9}">
      <dsp:nvSpPr>
        <dsp:cNvPr id="0" name=""/>
        <dsp:cNvSpPr/>
      </dsp:nvSpPr>
      <dsp:spPr>
        <a:xfrm>
          <a:off x="339330" y="2352937"/>
          <a:ext cx="4750627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562" tIns="0" rIns="17956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000" kern="1200" dirty="0" smtClean="0">
              <a:latin typeface="Corbel" pitchFamily="34" charset="0"/>
            </a:rPr>
            <a:t>Ninguno de los anteriores</a:t>
          </a:r>
          <a:endParaRPr lang="es-CR" sz="2000" kern="1200" dirty="0">
            <a:latin typeface="Corbel" pitchFamily="34" charset="0"/>
          </a:endParaRPr>
        </a:p>
      </dsp:txBody>
      <dsp:txXfrm>
        <a:off x="363828" y="2377435"/>
        <a:ext cx="4701631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B7F5E-86DC-4DE0-8ABA-FA3A71D7D841}">
      <dsp:nvSpPr>
        <dsp:cNvPr id="0" name=""/>
        <dsp:cNvSpPr/>
      </dsp:nvSpPr>
      <dsp:spPr>
        <a:xfrm>
          <a:off x="0" y="290496"/>
          <a:ext cx="678661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5A59FB-D5DF-4435-BBFE-1EFEC0D6B972}">
      <dsp:nvSpPr>
        <dsp:cNvPr id="0" name=""/>
        <dsp:cNvSpPr/>
      </dsp:nvSpPr>
      <dsp:spPr>
        <a:xfrm>
          <a:off x="339330" y="39576"/>
          <a:ext cx="4750627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562" tIns="0" rIns="17956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000" b="0" kern="1200" dirty="0" smtClean="0">
              <a:latin typeface="Corbel" pitchFamily="34" charset="0"/>
            </a:rPr>
            <a:t>5% de los ingresos</a:t>
          </a:r>
          <a:endParaRPr lang="es-CR" sz="2000" b="0" kern="1200" dirty="0">
            <a:latin typeface="Corbel" pitchFamily="34" charset="0"/>
          </a:endParaRPr>
        </a:p>
      </dsp:txBody>
      <dsp:txXfrm>
        <a:off x="363828" y="64074"/>
        <a:ext cx="4701631" cy="452844"/>
      </dsp:txXfrm>
    </dsp:sp>
    <dsp:sp modelId="{9C150DCC-E98C-481B-BF37-2EBB52272E31}">
      <dsp:nvSpPr>
        <dsp:cNvPr id="0" name=""/>
        <dsp:cNvSpPr/>
      </dsp:nvSpPr>
      <dsp:spPr>
        <a:xfrm>
          <a:off x="0" y="1061616"/>
          <a:ext cx="678661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C66D7-860C-46BE-BAED-180CA2AEE398}">
      <dsp:nvSpPr>
        <dsp:cNvPr id="0" name=""/>
        <dsp:cNvSpPr/>
      </dsp:nvSpPr>
      <dsp:spPr>
        <a:xfrm>
          <a:off x="339330" y="810696"/>
          <a:ext cx="4750627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562" tIns="0" rIns="17956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000" kern="1200" dirty="0" smtClean="0">
              <a:latin typeface="Corbel" pitchFamily="34" charset="0"/>
            </a:rPr>
            <a:t>15% de los gastos fijos</a:t>
          </a:r>
          <a:endParaRPr lang="es-CR" sz="2000" kern="1200" dirty="0">
            <a:latin typeface="Corbel" pitchFamily="34" charset="0"/>
          </a:endParaRPr>
        </a:p>
      </dsp:txBody>
      <dsp:txXfrm>
        <a:off x="363828" y="835194"/>
        <a:ext cx="4701631" cy="452844"/>
      </dsp:txXfrm>
    </dsp:sp>
    <dsp:sp modelId="{AA8F6BB2-0614-49E0-8CF3-57CAA67EC81F}">
      <dsp:nvSpPr>
        <dsp:cNvPr id="0" name=""/>
        <dsp:cNvSpPr/>
      </dsp:nvSpPr>
      <dsp:spPr>
        <a:xfrm>
          <a:off x="0" y="1832737"/>
          <a:ext cx="678661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7065C-AF3C-466A-B784-ECA299DF2B30}">
      <dsp:nvSpPr>
        <dsp:cNvPr id="0" name=""/>
        <dsp:cNvSpPr/>
      </dsp:nvSpPr>
      <dsp:spPr>
        <a:xfrm>
          <a:off x="339330" y="1581816"/>
          <a:ext cx="4750627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562" tIns="0" rIns="17956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000" kern="1200" dirty="0" smtClean="0">
              <a:latin typeface="Corbel" pitchFamily="34" charset="0"/>
            </a:rPr>
            <a:t>15% de los ingresos</a:t>
          </a:r>
          <a:endParaRPr lang="es-CR" sz="2000" kern="1200" dirty="0">
            <a:latin typeface="Corbel" pitchFamily="34" charset="0"/>
          </a:endParaRPr>
        </a:p>
      </dsp:txBody>
      <dsp:txXfrm>
        <a:off x="363828" y="1606314"/>
        <a:ext cx="4701631" cy="452844"/>
      </dsp:txXfrm>
    </dsp:sp>
    <dsp:sp modelId="{D34F0C79-27AD-42F3-8546-9EFE4CBB2E59}">
      <dsp:nvSpPr>
        <dsp:cNvPr id="0" name=""/>
        <dsp:cNvSpPr/>
      </dsp:nvSpPr>
      <dsp:spPr>
        <a:xfrm>
          <a:off x="0" y="2603857"/>
          <a:ext cx="678661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3A6DB-5119-442B-AD87-97F8065A0FD0}">
      <dsp:nvSpPr>
        <dsp:cNvPr id="0" name=""/>
        <dsp:cNvSpPr/>
      </dsp:nvSpPr>
      <dsp:spPr>
        <a:xfrm>
          <a:off x="339330" y="2352937"/>
          <a:ext cx="4750627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562" tIns="0" rIns="17956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000" kern="1200" dirty="0" smtClean="0">
              <a:latin typeface="Corbel" pitchFamily="34" charset="0"/>
            </a:rPr>
            <a:t>Lo más que pueda ahorrar </a:t>
          </a:r>
          <a:endParaRPr lang="es-CR" sz="2000" kern="1200" dirty="0">
            <a:latin typeface="Corbel" pitchFamily="34" charset="0"/>
          </a:endParaRPr>
        </a:p>
      </dsp:txBody>
      <dsp:txXfrm>
        <a:off x="363828" y="2377435"/>
        <a:ext cx="4701631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B7F5E-86DC-4DE0-8ABA-FA3A71D7D841}">
      <dsp:nvSpPr>
        <dsp:cNvPr id="0" name=""/>
        <dsp:cNvSpPr/>
      </dsp:nvSpPr>
      <dsp:spPr>
        <a:xfrm>
          <a:off x="0" y="290496"/>
          <a:ext cx="678661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5A59FB-D5DF-4435-BBFE-1EFEC0D6B972}">
      <dsp:nvSpPr>
        <dsp:cNvPr id="0" name=""/>
        <dsp:cNvSpPr/>
      </dsp:nvSpPr>
      <dsp:spPr>
        <a:xfrm>
          <a:off x="339330" y="568"/>
          <a:ext cx="4750627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562" tIns="0" rIns="17956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000" b="0" kern="1200" dirty="0" smtClean="0">
              <a:latin typeface="Corbel" pitchFamily="34" charset="0"/>
            </a:rPr>
            <a:t>Gastos variable</a:t>
          </a:r>
          <a:endParaRPr lang="es-CR" sz="2000" b="0" kern="1200" dirty="0">
            <a:latin typeface="Corbel" pitchFamily="34" charset="0"/>
          </a:endParaRPr>
        </a:p>
      </dsp:txBody>
      <dsp:txXfrm>
        <a:off x="363828" y="25066"/>
        <a:ext cx="4701631" cy="452844"/>
      </dsp:txXfrm>
    </dsp:sp>
    <dsp:sp modelId="{BA3EB1D0-3D6B-43EF-B13A-08BDFE5C0A94}">
      <dsp:nvSpPr>
        <dsp:cNvPr id="0" name=""/>
        <dsp:cNvSpPr/>
      </dsp:nvSpPr>
      <dsp:spPr>
        <a:xfrm>
          <a:off x="0" y="1061616"/>
          <a:ext cx="678661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25BF3F-0F8C-42DB-BF7A-C226663D989B}">
      <dsp:nvSpPr>
        <dsp:cNvPr id="0" name=""/>
        <dsp:cNvSpPr/>
      </dsp:nvSpPr>
      <dsp:spPr>
        <a:xfrm>
          <a:off x="339330" y="810696"/>
          <a:ext cx="4750627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562" tIns="0" rIns="17956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000" b="0" kern="1200" dirty="0" smtClean="0">
              <a:latin typeface="Corbel" pitchFamily="34" charset="0"/>
            </a:rPr>
            <a:t>Inversión</a:t>
          </a:r>
          <a:endParaRPr lang="es-CR" sz="2000" b="0" kern="1200" dirty="0">
            <a:latin typeface="Corbel" pitchFamily="34" charset="0"/>
          </a:endParaRPr>
        </a:p>
      </dsp:txBody>
      <dsp:txXfrm>
        <a:off x="363828" y="835194"/>
        <a:ext cx="4701631" cy="452844"/>
      </dsp:txXfrm>
    </dsp:sp>
    <dsp:sp modelId="{16F121B3-80D6-4A16-B62F-64AF4D0A91C5}">
      <dsp:nvSpPr>
        <dsp:cNvPr id="0" name=""/>
        <dsp:cNvSpPr/>
      </dsp:nvSpPr>
      <dsp:spPr>
        <a:xfrm>
          <a:off x="0" y="1832737"/>
          <a:ext cx="678661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FE2CE6-24A8-42EC-8C89-4B55A8F949FF}">
      <dsp:nvSpPr>
        <dsp:cNvPr id="0" name=""/>
        <dsp:cNvSpPr/>
      </dsp:nvSpPr>
      <dsp:spPr>
        <a:xfrm>
          <a:off x="339330" y="1581816"/>
          <a:ext cx="4750627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562" tIns="0" rIns="17956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000" kern="1200" dirty="0" smtClean="0">
              <a:latin typeface="Corbel" pitchFamily="34" charset="0"/>
            </a:rPr>
            <a:t>Un gasto fijo</a:t>
          </a:r>
          <a:endParaRPr lang="es-CR" sz="2000" kern="1200" dirty="0">
            <a:latin typeface="Corbel" pitchFamily="34" charset="0"/>
          </a:endParaRPr>
        </a:p>
      </dsp:txBody>
      <dsp:txXfrm>
        <a:off x="363828" y="1606314"/>
        <a:ext cx="4701631" cy="452844"/>
      </dsp:txXfrm>
    </dsp:sp>
    <dsp:sp modelId="{4D660F75-4409-414F-8651-ABF10FD8916F}">
      <dsp:nvSpPr>
        <dsp:cNvPr id="0" name=""/>
        <dsp:cNvSpPr/>
      </dsp:nvSpPr>
      <dsp:spPr>
        <a:xfrm>
          <a:off x="0" y="2603857"/>
          <a:ext cx="678661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98719-ABF6-4736-8763-7D35D17F8D3C}">
      <dsp:nvSpPr>
        <dsp:cNvPr id="0" name=""/>
        <dsp:cNvSpPr/>
      </dsp:nvSpPr>
      <dsp:spPr>
        <a:xfrm>
          <a:off x="339330" y="2352937"/>
          <a:ext cx="4750627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562" tIns="0" rIns="17956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000" kern="1200" dirty="0" smtClean="0">
              <a:latin typeface="Corbel" pitchFamily="34" charset="0"/>
            </a:rPr>
            <a:t>Ninguna de las anteriores</a:t>
          </a:r>
          <a:endParaRPr lang="es-CR" sz="2000" kern="1200" dirty="0">
            <a:latin typeface="Corbel" pitchFamily="34" charset="0"/>
          </a:endParaRPr>
        </a:p>
      </dsp:txBody>
      <dsp:txXfrm>
        <a:off x="363828" y="2377435"/>
        <a:ext cx="4701631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AF4B6-09E7-47BB-B3DA-6ECEC43AAAC5}" type="datetimeFigureOut">
              <a:rPr lang="es-CR" smtClean="0"/>
              <a:t>22/02/2017</a:t>
            </a:fld>
            <a:endParaRPr lang="es-C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423332"/>
            <a:ext cx="5486400" cy="419052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45046"/>
            <a:ext cx="2971800" cy="4656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845046"/>
            <a:ext cx="2971800" cy="4656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58184-9A15-4D7E-885A-3069066896C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67042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1E29-420E-4A02-A32E-389EA2EB170B}" type="datetimeFigureOut">
              <a:rPr lang="es-CR" smtClean="0"/>
              <a:t>22/02/2017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13E7-3AEC-4FAC-AA97-A2BEB62D653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6769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1E29-420E-4A02-A32E-389EA2EB170B}" type="datetimeFigureOut">
              <a:rPr lang="es-CR" smtClean="0"/>
              <a:t>22/02/2017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13E7-3AEC-4FAC-AA97-A2BEB62D653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5571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1E29-420E-4A02-A32E-389EA2EB170B}" type="datetimeFigureOut">
              <a:rPr lang="es-CR" smtClean="0"/>
              <a:t>22/02/2017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13E7-3AEC-4FAC-AA97-A2BEB62D653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8404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1E29-420E-4A02-A32E-389EA2EB170B}" type="datetimeFigureOut">
              <a:rPr lang="es-CR" smtClean="0"/>
              <a:t>22/02/2017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13E7-3AEC-4FAC-AA97-A2BEB62D653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4039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1E29-420E-4A02-A32E-389EA2EB170B}" type="datetimeFigureOut">
              <a:rPr lang="es-CR" smtClean="0"/>
              <a:t>22/02/2017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13E7-3AEC-4FAC-AA97-A2BEB62D653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0851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1E29-420E-4A02-A32E-389EA2EB170B}" type="datetimeFigureOut">
              <a:rPr lang="es-CR" smtClean="0"/>
              <a:t>22/02/2017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13E7-3AEC-4FAC-AA97-A2BEB62D653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0751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1E29-420E-4A02-A32E-389EA2EB170B}" type="datetimeFigureOut">
              <a:rPr lang="es-CR" smtClean="0"/>
              <a:t>22/02/2017</a:t>
            </a:fld>
            <a:endParaRPr lang="es-C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13E7-3AEC-4FAC-AA97-A2BEB62D653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2590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1E29-420E-4A02-A32E-389EA2EB170B}" type="datetimeFigureOut">
              <a:rPr lang="es-CR" smtClean="0"/>
              <a:t>22/02/2017</a:t>
            </a:fld>
            <a:endParaRPr lang="es-C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13E7-3AEC-4FAC-AA97-A2BEB62D653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4808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1E29-420E-4A02-A32E-389EA2EB170B}" type="datetimeFigureOut">
              <a:rPr lang="es-CR" smtClean="0"/>
              <a:t>22/02/2017</a:t>
            </a:fld>
            <a:endParaRPr lang="es-C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13E7-3AEC-4FAC-AA97-A2BEB62D653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5174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1E29-420E-4A02-A32E-389EA2EB170B}" type="datetimeFigureOut">
              <a:rPr lang="es-CR" smtClean="0"/>
              <a:t>22/02/2017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13E7-3AEC-4FAC-AA97-A2BEB62D653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3589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1E29-420E-4A02-A32E-389EA2EB170B}" type="datetimeFigureOut">
              <a:rPr lang="es-CR" smtClean="0"/>
              <a:t>22/02/2017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13E7-3AEC-4FAC-AA97-A2BEB62D653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7185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31E29-420E-4A02-A32E-389EA2EB170B}" type="datetimeFigureOut">
              <a:rPr lang="es-CR" smtClean="0"/>
              <a:t>22/02/2017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713E7-3AEC-4FAC-AA97-A2BEB62D653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1291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4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5.xml"/><Relationship Id="rId7" Type="http://schemas.openxmlformats.org/officeDocument/2006/relationships/image" Target="../media/image3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7.png"/><Relationship Id="rId7" Type="http://schemas.openxmlformats.org/officeDocument/2006/relationships/image" Target="../media/image10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/>
        </p:nvPicPr>
        <p:blipFill rotWithShape="1">
          <a:blip r:embed="rId2"/>
          <a:srcRect l="57930" t="5711" r="9891" b="66826"/>
          <a:stretch/>
        </p:blipFill>
        <p:spPr>
          <a:xfrm>
            <a:off x="8100393" y="476672"/>
            <a:ext cx="680692" cy="690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548680"/>
            <a:ext cx="6696744" cy="1143000"/>
          </a:xfrm>
        </p:spPr>
        <p:txBody>
          <a:bodyPr>
            <a:normAutofit fontScale="90000"/>
          </a:bodyPr>
          <a:lstStyle/>
          <a:p>
            <a:r>
              <a:rPr lang="es-CR" dirty="0" smtClean="0">
                <a:solidFill>
                  <a:srgbClr val="CC0000"/>
                </a:solidFill>
                <a:latin typeface="Arial Rounded MT Bold" pitchFamily="34" charset="0"/>
              </a:rPr>
              <a:t>FINANZAS PERSONALES Y FAMILIARES</a:t>
            </a:r>
            <a:endParaRPr lang="es-CR" dirty="0">
              <a:solidFill>
                <a:srgbClr val="CC0000"/>
              </a:solidFill>
              <a:latin typeface="Arial Rounded MT Bold" pitchFamily="34" charset="0"/>
            </a:endParaRP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357" r="41629" b="43439"/>
          <a:stretch/>
        </p:blipFill>
        <p:spPr>
          <a:xfrm>
            <a:off x="611560" y="2924944"/>
            <a:ext cx="3096344" cy="3229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1979712" y="1772816"/>
            <a:ext cx="525658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3600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s-CR" sz="3600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ara la vida cotidiana</a:t>
            </a:r>
            <a:endParaRPr lang="es-CR" sz="3600" i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3" descr="E:\Respaldo Lago y Sarmiento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573016"/>
            <a:ext cx="3240360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Lagos &amp; Sarmiento\A CONSULTOR\LOGISTICA\LOGO\Logo Lago &amp; Sarmiento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9" t="12074" r="67972" b="36541"/>
          <a:stretch/>
        </p:blipFill>
        <p:spPr bwMode="auto">
          <a:xfrm>
            <a:off x="6675319" y="5445224"/>
            <a:ext cx="792088" cy="813832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32028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600"/>
                            </p:stCondLst>
                            <p:childTnLst>
                              <p:par>
                                <p:cTn id="1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 Título"/>
          <p:cNvSpPr txBox="1">
            <a:spLocks/>
          </p:cNvSpPr>
          <p:nvPr/>
        </p:nvSpPr>
        <p:spPr>
          <a:xfrm>
            <a:off x="2915816" y="692696"/>
            <a:ext cx="5256584" cy="5321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R" sz="32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¿Cuánto debo ahorrar?</a:t>
            </a:r>
            <a:endParaRPr lang="es-CR" sz="3200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1 Título"/>
          <p:cNvSpPr>
            <a:spLocks noGrp="1"/>
          </p:cNvSpPr>
          <p:nvPr>
            <p:ph type="title"/>
          </p:nvPr>
        </p:nvSpPr>
        <p:spPr>
          <a:xfrm>
            <a:off x="590872" y="188640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s-CR" dirty="0" smtClean="0">
                <a:solidFill>
                  <a:srgbClr val="CC0000"/>
                </a:solidFill>
                <a:latin typeface="Arial Rounded MT Bold" pitchFamily="34" charset="0"/>
                <a:cs typeface="Arial" pitchFamily="34" charset="0"/>
              </a:rPr>
              <a:t>3. Ahorro</a:t>
            </a:r>
            <a:endParaRPr lang="es-CR" dirty="0">
              <a:solidFill>
                <a:srgbClr val="CC0000"/>
              </a:solidFill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" name="1 Elipse"/>
          <p:cNvSpPr/>
          <p:nvPr/>
        </p:nvSpPr>
        <p:spPr>
          <a:xfrm>
            <a:off x="600902" y="3492089"/>
            <a:ext cx="1512168" cy="122413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4000" dirty="0" smtClean="0"/>
              <a:t>35%</a:t>
            </a:r>
            <a:endParaRPr lang="es-CR" sz="4000" dirty="0"/>
          </a:p>
        </p:txBody>
      </p:sp>
      <p:sp>
        <p:nvSpPr>
          <p:cNvPr id="21" name="20 Elipse"/>
          <p:cNvSpPr/>
          <p:nvPr/>
        </p:nvSpPr>
        <p:spPr>
          <a:xfrm>
            <a:off x="3819551" y="3504223"/>
            <a:ext cx="1512168" cy="122413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4000" dirty="0" smtClean="0"/>
              <a:t>10%</a:t>
            </a:r>
            <a:endParaRPr lang="es-CR" sz="4000" dirty="0"/>
          </a:p>
        </p:txBody>
      </p:sp>
      <p:sp>
        <p:nvSpPr>
          <p:cNvPr id="24" name="23 Elipse"/>
          <p:cNvSpPr/>
          <p:nvPr/>
        </p:nvSpPr>
        <p:spPr>
          <a:xfrm>
            <a:off x="5403727" y="3504223"/>
            <a:ext cx="1512168" cy="122413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4000" dirty="0"/>
              <a:t>1</a:t>
            </a:r>
            <a:r>
              <a:rPr lang="es-CR" sz="4000" dirty="0" smtClean="0"/>
              <a:t>5%</a:t>
            </a:r>
            <a:endParaRPr lang="es-CR" sz="4000" dirty="0"/>
          </a:p>
        </p:txBody>
      </p:sp>
      <p:sp>
        <p:nvSpPr>
          <p:cNvPr id="25" name="24 Elipse"/>
          <p:cNvSpPr/>
          <p:nvPr/>
        </p:nvSpPr>
        <p:spPr>
          <a:xfrm>
            <a:off x="6987903" y="3504223"/>
            <a:ext cx="1512168" cy="122413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4000" dirty="0" smtClean="0"/>
              <a:t>5%</a:t>
            </a:r>
            <a:endParaRPr lang="es-CR" sz="4000" dirty="0"/>
          </a:p>
        </p:txBody>
      </p:sp>
      <p:sp>
        <p:nvSpPr>
          <p:cNvPr id="5" name="4 Llamada rectangular redondeada"/>
          <p:cNvSpPr/>
          <p:nvPr/>
        </p:nvSpPr>
        <p:spPr>
          <a:xfrm>
            <a:off x="651199" y="1827377"/>
            <a:ext cx="1472529" cy="1100782"/>
          </a:xfrm>
          <a:prstGeom prst="wedgeRoundRectCallout">
            <a:avLst>
              <a:gd name="adj1" fmla="val -11565"/>
              <a:gd name="adj2" fmla="val 95975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400" dirty="0" smtClean="0"/>
              <a:t>Deudas (máximo)</a:t>
            </a:r>
            <a:endParaRPr lang="es-CR" sz="2400" dirty="0"/>
          </a:p>
        </p:txBody>
      </p:sp>
      <p:sp>
        <p:nvSpPr>
          <p:cNvPr id="27" name="26 Llamada rectangular redondeada"/>
          <p:cNvSpPr/>
          <p:nvPr/>
        </p:nvSpPr>
        <p:spPr>
          <a:xfrm>
            <a:off x="3859190" y="1776031"/>
            <a:ext cx="1472529" cy="1100782"/>
          </a:xfrm>
          <a:prstGeom prst="wedgeRoundRectCallout">
            <a:avLst>
              <a:gd name="adj1" fmla="val -13418"/>
              <a:gd name="adj2" fmla="val 94735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400" dirty="0" smtClean="0"/>
              <a:t>Seguros</a:t>
            </a:r>
            <a:endParaRPr lang="es-CR" sz="2400" dirty="0"/>
          </a:p>
        </p:txBody>
      </p:sp>
      <p:sp>
        <p:nvSpPr>
          <p:cNvPr id="29" name="28 Llamada rectangular redondeada"/>
          <p:cNvSpPr/>
          <p:nvPr/>
        </p:nvSpPr>
        <p:spPr>
          <a:xfrm>
            <a:off x="5443366" y="1772816"/>
            <a:ext cx="1472529" cy="1100782"/>
          </a:xfrm>
          <a:prstGeom prst="wedgeRoundRectCallout">
            <a:avLst>
              <a:gd name="adj1" fmla="val -12492"/>
              <a:gd name="adj2" fmla="val 95976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400" dirty="0" smtClean="0"/>
              <a:t>Ahorros</a:t>
            </a:r>
            <a:endParaRPr lang="es-CR" sz="2400" dirty="0"/>
          </a:p>
        </p:txBody>
      </p:sp>
      <p:sp>
        <p:nvSpPr>
          <p:cNvPr id="30" name="29 Llamada rectangular redondeada"/>
          <p:cNvSpPr/>
          <p:nvPr/>
        </p:nvSpPr>
        <p:spPr>
          <a:xfrm>
            <a:off x="7059911" y="1772816"/>
            <a:ext cx="1472529" cy="1100782"/>
          </a:xfrm>
          <a:prstGeom prst="wedgeRoundRectCallout">
            <a:avLst>
              <a:gd name="adj1" fmla="val -15272"/>
              <a:gd name="adj2" fmla="val 93496"/>
              <a:gd name="adj3" fmla="val 1666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400" dirty="0" smtClean="0"/>
              <a:t>Otros</a:t>
            </a:r>
            <a:endParaRPr lang="es-CR" sz="2400" dirty="0"/>
          </a:p>
        </p:txBody>
      </p:sp>
      <p:sp>
        <p:nvSpPr>
          <p:cNvPr id="31" name="30 Elipse"/>
          <p:cNvSpPr/>
          <p:nvPr/>
        </p:nvSpPr>
        <p:spPr>
          <a:xfrm>
            <a:off x="2235375" y="3504223"/>
            <a:ext cx="1512168" cy="122413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4000" dirty="0" smtClean="0"/>
              <a:t>35%</a:t>
            </a:r>
            <a:endParaRPr lang="es-CR" sz="4000" dirty="0"/>
          </a:p>
        </p:txBody>
      </p:sp>
      <p:sp>
        <p:nvSpPr>
          <p:cNvPr id="32" name="31 Llamada rectangular redondeada"/>
          <p:cNvSpPr/>
          <p:nvPr/>
        </p:nvSpPr>
        <p:spPr>
          <a:xfrm>
            <a:off x="2275014" y="1788165"/>
            <a:ext cx="1472529" cy="1100782"/>
          </a:xfrm>
          <a:prstGeom prst="wedgeRoundRectCallout">
            <a:avLst>
              <a:gd name="adj1" fmla="val -10638"/>
              <a:gd name="adj2" fmla="val 95975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400" dirty="0" smtClean="0"/>
              <a:t>Gastos fijos</a:t>
            </a:r>
            <a:endParaRPr lang="es-CR" sz="2400" dirty="0"/>
          </a:p>
        </p:txBody>
      </p:sp>
      <p:pic>
        <p:nvPicPr>
          <p:cNvPr id="33" name="Picture 2" descr="C:\Users\Lagos &amp; Sarmiento\A CONSULTOR\LOGISTICA\LOGO\Logo Lago &amp; Sarmiento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9" t="12074" r="67972" b="36541"/>
          <a:stretch/>
        </p:blipFill>
        <p:spPr bwMode="auto">
          <a:xfrm>
            <a:off x="251520" y="5949280"/>
            <a:ext cx="792088" cy="813832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34" name="Picture 3" descr="E:\Respaldo Lago y Sarmiento\Desktop\imag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548" y="5968834"/>
            <a:ext cx="2356939" cy="62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:\Respaldo Lago y Sarmiento\Pictures\CAPACITACION\IMAGENES\VARIAS\Balanz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98" y="5076387"/>
            <a:ext cx="1216866" cy="156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60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animBg="1"/>
      <p:bldP spid="24" grpId="0" animBg="1"/>
      <p:bldP spid="25" grpId="0" animBg="1"/>
      <p:bldP spid="5" grpId="0" animBg="1"/>
      <p:bldP spid="27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 Título"/>
          <p:cNvSpPr txBox="1">
            <a:spLocks/>
          </p:cNvSpPr>
          <p:nvPr/>
        </p:nvSpPr>
        <p:spPr>
          <a:xfrm>
            <a:off x="2529433" y="692696"/>
            <a:ext cx="5256584" cy="5321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R" sz="32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El Plan de ahorro</a:t>
            </a:r>
            <a:endParaRPr lang="es-CR" sz="3200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1 Título"/>
          <p:cNvSpPr>
            <a:spLocks noGrp="1"/>
          </p:cNvSpPr>
          <p:nvPr>
            <p:ph type="title"/>
          </p:nvPr>
        </p:nvSpPr>
        <p:spPr>
          <a:xfrm>
            <a:off x="899592" y="191872"/>
            <a:ext cx="3744416" cy="778098"/>
          </a:xfrm>
        </p:spPr>
        <p:txBody>
          <a:bodyPr>
            <a:normAutofit fontScale="90000"/>
          </a:bodyPr>
          <a:lstStyle/>
          <a:p>
            <a:pPr algn="l"/>
            <a:r>
              <a:rPr lang="es-CR" dirty="0" smtClean="0">
                <a:solidFill>
                  <a:srgbClr val="CC0000"/>
                </a:solidFill>
                <a:latin typeface="Arial Rounded MT Bold" pitchFamily="34" charset="0"/>
                <a:cs typeface="Arial" pitchFamily="34" charset="0"/>
              </a:rPr>
              <a:t>3. Fijar Metas</a:t>
            </a:r>
            <a:endParaRPr lang="es-CR" dirty="0">
              <a:solidFill>
                <a:srgbClr val="CC0000"/>
              </a:solidFill>
              <a:latin typeface="Arial Rounded MT Bold" pitchFamily="34" charset="0"/>
              <a:cs typeface="Arial" pitchFamily="34" charset="0"/>
            </a:endParaRPr>
          </a:p>
        </p:txBody>
      </p:sp>
      <p:pic>
        <p:nvPicPr>
          <p:cNvPr id="33" name="Picture 2" descr="C:\Users\Lagos &amp; Sarmiento\A CONSULTOR\LOGISTICA\LOGO\Logo Lago &amp; Sarmiento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9" t="12074" r="67972" b="36541"/>
          <a:stretch/>
        </p:blipFill>
        <p:spPr bwMode="auto">
          <a:xfrm>
            <a:off x="251520" y="5949280"/>
            <a:ext cx="792088" cy="813832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34" name="Picture 3" descr="E:\Respaldo Lago y Sarmiento\Desktop\imag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548" y="5968834"/>
            <a:ext cx="2356939" cy="62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856898"/>
              </p:ext>
            </p:extLst>
          </p:nvPr>
        </p:nvGraphicFramePr>
        <p:xfrm>
          <a:off x="467546" y="1397000"/>
          <a:ext cx="8064895" cy="440826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12979"/>
                <a:gridCol w="1612979"/>
                <a:gridCol w="1612979"/>
                <a:gridCol w="1612979"/>
                <a:gridCol w="1612979"/>
              </a:tblGrid>
              <a:tr h="1102066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 smtClean="0"/>
                        <a:t>Plazo</a:t>
                      </a:r>
                      <a:endParaRPr lang="es-C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 smtClean="0"/>
                        <a:t>Meta</a:t>
                      </a:r>
                      <a:endParaRPr lang="es-C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 smtClean="0"/>
                        <a:t>Monto</a:t>
                      </a:r>
                      <a:endParaRPr lang="es-C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 smtClean="0"/>
                        <a:t>Ahorro</a:t>
                      </a:r>
                      <a:r>
                        <a:rPr lang="es-CR" sz="2800" baseline="0" dirty="0" smtClean="0"/>
                        <a:t> mensual</a:t>
                      </a:r>
                      <a:endParaRPr lang="es-C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2800" dirty="0" smtClean="0"/>
                        <a:t>Plazo</a:t>
                      </a:r>
                    </a:p>
                    <a:p>
                      <a:pPr algn="ctr"/>
                      <a:r>
                        <a:rPr lang="es-CR" sz="2800" dirty="0" smtClean="0"/>
                        <a:t>Meses</a:t>
                      </a:r>
                      <a:endParaRPr lang="es-CR" sz="2800" dirty="0"/>
                    </a:p>
                  </a:txBody>
                  <a:tcPr anchor="ctr"/>
                </a:tc>
              </a:tr>
              <a:tr h="1102066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 smtClean="0"/>
                        <a:t>A un año o menos</a:t>
                      </a:r>
                      <a:endParaRPr lang="es-C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R" sz="2000" dirty="0"/>
                    </a:p>
                  </a:txBody>
                  <a:tcPr anchor="ctr"/>
                </a:tc>
              </a:tr>
              <a:tr h="1102066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 smtClean="0"/>
                        <a:t>De uno a tres años</a:t>
                      </a:r>
                      <a:endParaRPr lang="es-C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R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R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R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R" sz="2000" dirty="0"/>
                    </a:p>
                  </a:txBody>
                  <a:tcPr anchor="ctr"/>
                </a:tc>
              </a:tr>
              <a:tr h="1102066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 smtClean="0"/>
                        <a:t>Largo</a:t>
                      </a:r>
                      <a:r>
                        <a:rPr lang="es-CR" sz="2800" baseline="0" dirty="0" smtClean="0"/>
                        <a:t> plazo</a:t>
                      </a:r>
                      <a:endParaRPr lang="es-C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R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R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3 Rectángulo"/>
          <p:cNvSpPr/>
          <p:nvPr/>
        </p:nvSpPr>
        <p:spPr>
          <a:xfrm>
            <a:off x="2267744" y="2564904"/>
            <a:ext cx="1296144" cy="10081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000" b="1" dirty="0" err="1" smtClean="0">
                <a:solidFill>
                  <a:schemeClr val="tx1"/>
                </a:solidFill>
              </a:rPr>
              <a:t>Compu</a:t>
            </a:r>
            <a:r>
              <a:rPr lang="es-CR" sz="2000" b="1" dirty="0" smtClean="0">
                <a:solidFill>
                  <a:schemeClr val="tx1"/>
                </a:solidFill>
              </a:rPr>
              <a:t> nueva</a:t>
            </a:r>
            <a:endParaRPr lang="es-CR" sz="2000" b="1" dirty="0">
              <a:solidFill>
                <a:schemeClr val="tx1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3851920" y="2564904"/>
            <a:ext cx="1296144" cy="10081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400" dirty="0" smtClean="0">
                <a:solidFill>
                  <a:schemeClr val="tx1"/>
                </a:solidFill>
              </a:rPr>
              <a:t>¢420 mil</a:t>
            </a:r>
            <a:endParaRPr lang="es-CR" sz="2400" dirty="0">
              <a:solidFill>
                <a:schemeClr val="tx1"/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5436096" y="2564904"/>
            <a:ext cx="1368152" cy="10081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000" b="1" dirty="0" smtClean="0">
                <a:solidFill>
                  <a:schemeClr val="tx1"/>
                </a:solidFill>
              </a:rPr>
              <a:t>¢23.333</a:t>
            </a:r>
            <a:endParaRPr lang="es-CR" sz="2000" b="1" dirty="0">
              <a:solidFill>
                <a:schemeClr val="tx1"/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7092280" y="2564904"/>
            <a:ext cx="1368152" cy="10081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000" b="1" dirty="0" smtClean="0">
                <a:solidFill>
                  <a:schemeClr val="tx1"/>
                </a:solidFill>
              </a:rPr>
              <a:t>18 meses</a:t>
            </a:r>
            <a:endParaRPr lang="es-CR" sz="2000" b="1" dirty="0">
              <a:solidFill>
                <a:schemeClr val="tx1"/>
              </a:solidFill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2267744" y="3645024"/>
            <a:ext cx="1296144" cy="10081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000" b="1" dirty="0" smtClean="0">
                <a:solidFill>
                  <a:schemeClr val="tx1"/>
                </a:solidFill>
              </a:rPr>
              <a:t>Amoblar la casa</a:t>
            </a:r>
            <a:endParaRPr lang="es-CR" sz="2000" b="1" dirty="0">
              <a:solidFill>
                <a:schemeClr val="tx1"/>
              </a:solidFill>
            </a:endParaRPr>
          </a:p>
        </p:txBody>
      </p:sp>
      <p:sp>
        <p:nvSpPr>
          <p:cNvPr id="28" name="27 Rectángulo"/>
          <p:cNvSpPr/>
          <p:nvPr/>
        </p:nvSpPr>
        <p:spPr>
          <a:xfrm>
            <a:off x="3851920" y="3645024"/>
            <a:ext cx="1296144" cy="10081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400" dirty="0" smtClean="0">
                <a:solidFill>
                  <a:schemeClr val="tx1"/>
                </a:solidFill>
              </a:rPr>
              <a:t>¢5 millones</a:t>
            </a:r>
            <a:endParaRPr lang="es-CR" sz="2400" dirty="0">
              <a:solidFill>
                <a:schemeClr val="tx1"/>
              </a:solidFill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5436096" y="3645024"/>
            <a:ext cx="1368152" cy="10081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000" b="1" dirty="0" smtClean="0">
                <a:solidFill>
                  <a:schemeClr val="tx1"/>
                </a:solidFill>
              </a:rPr>
              <a:t>¢611.111</a:t>
            </a:r>
            <a:endParaRPr lang="es-CR" sz="2000" b="1" dirty="0">
              <a:solidFill>
                <a:schemeClr val="tx1"/>
              </a:solidFill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7092280" y="3645024"/>
            <a:ext cx="1368152" cy="10081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000" b="1" dirty="0" smtClean="0">
                <a:solidFill>
                  <a:schemeClr val="tx1"/>
                </a:solidFill>
              </a:rPr>
              <a:t>90 meses</a:t>
            </a:r>
            <a:endParaRPr lang="es-CR" sz="2000" b="1" dirty="0">
              <a:solidFill>
                <a:schemeClr val="tx1"/>
              </a:solidFill>
            </a:endParaRPr>
          </a:p>
        </p:txBody>
      </p:sp>
      <p:sp>
        <p:nvSpPr>
          <p:cNvPr id="37" name="36 Rectángulo"/>
          <p:cNvSpPr/>
          <p:nvPr/>
        </p:nvSpPr>
        <p:spPr>
          <a:xfrm>
            <a:off x="3851920" y="4725144"/>
            <a:ext cx="1296144" cy="10081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400" dirty="0" smtClean="0">
                <a:solidFill>
                  <a:schemeClr val="tx1"/>
                </a:solidFill>
              </a:rPr>
              <a:t>¢30 millones</a:t>
            </a:r>
            <a:endParaRPr lang="es-CR" sz="2400" dirty="0">
              <a:solidFill>
                <a:schemeClr val="tx1"/>
              </a:solidFill>
            </a:endParaRPr>
          </a:p>
        </p:txBody>
      </p:sp>
      <p:sp>
        <p:nvSpPr>
          <p:cNvPr id="38" name="37 Rectángulo"/>
          <p:cNvSpPr/>
          <p:nvPr/>
        </p:nvSpPr>
        <p:spPr>
          <a:xfrm>
            <a:off x="5436096" y="4725144"/>
            <a:ext cx="1368152" cy="10081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 smtClean="0">
                <a:solidFill>
                  <a:schemeClr val="tx1"/>
                </a:solidFill>
              </a:rPr>
              <a:t>¢227.272</a:t>
            </a:r>
            <a:endParaRPr lang="es-CR" b="1" dirty="0">
              <a:solidFill>
                <a:schemeClr val="tx1"/>
              </a:solidFill>
            </a:endParaRPr>
          </a:p>
        </p:txBody>
      </p:sp>
      <p:sp>
        <p:nvSpPr>
          <p:cNvPr id="39" name="38 Rectángulo"/>
          <p:cNvSpPr/>
          <p:nvPr/>
        </p:nvSpPr>
        <p:spPr>
          <a:xfrm>
            <a:off x="7092280" y="4725144"/>
            <a:ext cx="1368152" cy="10081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000" b="1" dirty="0" smtClean="0">
                <a:solidFill>
                  <a:schemeClr val="tx1"/>
                </a:solidFill>
              </a:rPr>
              <a:t>132 meses</a:t>
            </a:r>
            <a:endParaRPr lang="es-CR" sz="2000" b="1" dirty="0">
              <a:solidFill>
                <a:schemeClr val="tx1"/>
              </a:solidFill>
            </a:endParaRPr>
          </a:p>
        </p:txBody>
      </p:sp>
      <p:sp>
        <p:nvSpPr>
          <p:cNvPr id="40" name="39 Rectángulo"/>
          <p:cNvSpPr/>
          <p:nvPr/>
        </p:nvSpPr>
        <p:spPr>
          <a:xfrm>
            <a:off x="2267744" y="4725144"/>
            <a:ext cx="1296144" cy="10081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000" b="1" dirty="0" smtClean="0">
                <a:solidFill>
                  <a:schemeClr val="tx1"/>
                </a:solidFill>
              </a:rPr>
              <a:t>Comprar Aptos</a:t>
            </a:r>
            <a:endParaRPr lang="es-C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485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20" grpId="0" animBg="1"/>
      <p:bldP spid="22" grpId="0" animBg="1"/>
      <p:bldP spid="23" grpId="0" animBg="1"/>
      <p:bldP spid="28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Lagos &amp; Sarmiento\A CONSULTOR\LOGISTICA\LOGO\Logo Lago &amp; Sarmiento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9" t="12074" r="67972" b="36541"/>
          <a:stretch/>
        </p:blipFill>
        <p:spPr bwMode="auto">
          <a:xfrm>
            <a:off x="251520" y="5949280"/>
            <a:ext cx="792088" cy="813832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11" name="1 Título"/>
          <p:cNvSpPr txBox="1">
            <a:spLocks/>
          </p:cNvSpPr>
          <p:nvPr/>
        </p:nvSpPr>
        <p:spPr>
          <a:xfrm>
            <a:off x="0" y="462025"/>
            <a:ext cx="9161168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sz="4000" dirty="0" smtClean="0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«¡Interesémonos!»</a:t>
            </a:r>
            <a:endParaRPr lang="es-CR" sz="3500" dirty="0">
              <a:solidFill>
                <a:schemeClr val="bg1"/>
              </a:solidFill>
              <a:latin typeface="Arial Rounded MT Bold" pitchFamily="34" charset="0"/>
              <a:cs typeface="Arial" pitchFamily="34" charset="0"/>
            </a:endParaRPr>
          </a:p>
        </p:txBody>
      </p:sp>
      <p:pic>
        <p:nvPicPr>
          <p:cNvPr id="14" name="Picture 3" descr="E:\Respaldo Lago y Sarmiento\Desktop\imag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548" y="5968834"/>
            <a:ext cx="2356939" cy="62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us.123rf.com/400wm/400/400/logos/logos1108/logos110806587/10374862-mujer-de-negocios-bella-calculo-de-impuestos-y-presupuesto-financiero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8" t="2642"/>
          <a:stretch/>
        </p:blipFill>
        <p:spPr bwMode="auto">
          <a:xfrm>
            <a:off x="3393206" y="3871335"/>
            <a:ext cx="2402930" cy="207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3 Marcador de contenido"/>
          <p:cNvSpPr txBox="1">
            <a:spLocks/>
          </p:cNvSpPr>
          <p:nvPr/>
        </p:nvSpPr>
        <p:spPr>
          <a:xfrm>
            <a:off x="465784" y="1268760"/>
            <a:ext cx="8229600" cy="648071"/>
          </a:xfrm>
          <a:prstGeom prst="rect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sz="2600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Calculemos los intereses de una forma sencilla.</a:t>
            </a:r>
            <a:endParaRPr lang="es-CR" sz="2600" i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Rectángulo redondeado"/>
          <p:cNvSpPr/>
          <p:nvPr/>
        </p:nvSpPr>
        <p:spPr>
          <a:xfrm>
            <a:off x="647564" y="2708920"/>
            <a:ext cx="2484276" cy="187205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 smtClean="0">
                <a:solidFill>
                  <a:schemeClr val="tx1"/>
                </a:solidFill>
              </a:rPr>
              <a:t>Interés simple:  </a:t>
            </a:r>
            <a:r>
              <a:rPr lang="es-CR" dirty="0" smtClean="0">
                <a:solidFill>
                  <a:schemeClr val="tx1"/>
                </a:solidFill>
              </a:rPr>
              <a:t> el interés se calcula sólo sobre el capital ahorrado o invertido</a:t>
            </a: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743057" y="2821448"/>
            <a:ext cx="2952327" cy="18316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 smtClean="0"/>
              <a:t>Interés compuesto:  </a:t>
            </a:r>
            <a:r>
              <a:rPr lang="es-CR" dirty="0" smtClean="0"/>
              <a:t> el interés se calcula sobre el capital ahorrado o invertido y sobre los intereses que ya se han ganado.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491055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5 Grupo"/>
          <p:cNvGrpSpPr/>
          <p:nvPr/>
        </p:nvGrpSpPr>
        <p:grpSpPr>
          <a:xfrm>
            <a:off x="72008" y="1110097"/>
            <a:ext cx="8748464" cy="5559263"/>
            <a:chOff x="1428728" y="2643182"/>
            <a:chExt cx="6572296" cy="3929090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71604" y="2643182"/>
              <a:ext cx="6281750" cy="3854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8 Rectángulo"/>
            <p:cNvSpPr/>
            <p:nvPr/>
          </p:nvSpPr>
          <p:spPr>
            <a:xfrm>
              <a:off x="1428728" y="2643182"/>
              <a:ext cx="6572296" cy="3929090"/>
            </a:xfrm>
            <a:prstGeom prst="rect">
              <a:avLst/>
            </a:prstGeom>
            <a:noFill/>
            <a:ln>
              <a:solidFill>
                <a:srgbClr val="CC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10" name="9 Elipse"/>
          <p:cNvSpPr/>
          <p:nvPr/>
        </p:nvSpPr>
        <p:spPr>
          <a:xfrm>
            <a:off x="7100790" y="6165304"/>
            <a:ext cx="1287634" cy="357190"/>
          </a:xfrm>
          <a:prstGeom prst="ellipse">
            <a:avLst/>
          </a:prstGeom>
          <a:noFill/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10 Elipse"/>
          <p:cNvSpPr/>
          <p:nvPr/>
        </p:nvSpPr>
        <p:spPr>
          <a:xfrm>
            <a:off x="2633150" y="2420888"/>
            <a:ext cx="1290777" cy="576064"/>
          </a:xfrm>
          <a:prstGeom prst="ellipse">
            <a:avLst/>
          </a:prstGeom>
          <a:noFill/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12 CuadroTexto"/>
          <p:cNvSpPr txBox="1"/>
          <p:nvPr/>
        </p:nvSpPr>
        <p:spPr>
          <a:xfrm rot="10800000" flipV="1">
            <a:off x="539552" y="3889728"/>
            <a:ext cx="2959566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R" sz="20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Inversión de $100 a una tasa del 12 % anual</a:t>
            </a:r>
            <a:endParaRPr lang="es-CR" sz="20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 Título"/>
          <p:cNvSpPr txBox="1">
            <a:spLocks/>
          </p:cNvSpPr>
          <p:nvPr/>
        </p:nvSpPr>
        <p:spPr>
          <a:xfrm>
            <a:off x="0" y="462025"/>
            <a:ext cx="9161168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sz="4000" dirty="0" smtClean="0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«¡Interesémonos!»</a:t>
            </a:r>
            <a:endParaRPr lang="es-CR" sz="3500" dirty="0">
              <a:solidFill>
                <a:schemeClr val="bg1"/>
              </a:solidFill>
              <a:latin typeface="Arial Rounded MT Bold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1275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Lagos &amp; Sarmiento\A CONSULTOR\LOGISTICA\LOGO\Logo Lago &amp; Sarmiento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9" t="12074" r="67972" b="36541"/>
          <a:stretch/>
        </p:blipFill>
        <p:spPr bwMode="auto">
          <a:xfrm>
            <a:off x="251520" y="5949280"/>
            <a:ext cx="792088" cy="813832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11" name="1 Título"/>
          <p:cNvSpPr txBox="1">
            <a:spLocks/>
          </p:cNvSpPr>
          <p:nvPr/>
        </p:nvSpPr>
        <p:spPr>
          <a:xfrm>
            <a:off x="0" y="462025"/>
            <a:ext cx="9161168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sz="4000" dirty="0" smtClean="0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«¡Interesémonos!»</a:t>
            </a:r>
            <a:endParaRPr lang="es-CR" sz="3500" dirty="0">
              <a:solidFill>
                <a:schemeClr val="bg1"/>
              </a:solidFill>
              <a:latin typeface="Arial Rounded MT Bold" pitchFamily="34" charset="0"/>
              <a:cs typeface="Arial" pitchFamily="34" charset="0"/>
            </a:endParaRPr>
          </a:p>
        </p:txBody>
      </p:sp>
      <p:pic>
        <p:nvPicPr>
          <p:cNvPr id="14" name="Picture 3" descr="E:\Respaldo Lago y Sarmiento\Desktop\imag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548" y="5968834"/>
            <a:ext cx="2356939" cy="62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3 Marcador de contenido"/>
          <p:cNvSpPr txBox="1">
            <a:spLocks/>
          </p:cNvSpPr>
          <p:nvPr/>
        </p:nvSpPr>
        <p:spPr>
          <a:xfrm>
            <a:off x="465784" y="1340768"/>
            <a:ext cx="8229600" cy="504056"/>
          </a:xfrm>
          <a:prstGeom prst="rect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sz="2600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Calculemos el </a:t>
            </a:r>
            <a:r>
              <a:rPr lang="es-CR" sz="26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interés simple </a:t>
            </a:r>
            <a:r>
              <a:rPr lang="es-CR" sz="2600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 una forma sencilla.</a:t>
            </a:r>
            <a:endParaRPr lang="es-CR" sz="2600" i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Rectángulo redondeado"/>
          <p:cNvSpPr/>
          <p:nvPr/>
        </p:nvSpPr>
        <p:spPr>
          <a:xfrm>
            <a:off x="647564" y="2348880"/>
            <a:ext cx="7740860" cy="331236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es-CR" sz="2000" dirty="0" smtClean="0">
                <a:solidFill>
                  <a:schemeClr val="tx1"/>
                </a:solidFill>
              </a:rPr>
              <a:t>Multiplique  CAPITAL x INTERES x TIEMPO, pero teniendo los siguientes cuidados</a:t>
            </a:r>
            <a:r>
              <a:rPr lang="es-CR" sz="2000" dirty="0">
                <a:solidFill>
                  <a:schemeClr val="tx1"/>
                </a:solidFill>
              </a:rPr>
              <a:t>:</a:t>
            </a:r>
            <a:endParaRPr lang="es-CR" sz="2000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Wingdings" pitchFamily="2" charset="2"/>
              <a:buChar char="ü"/>
            </a:pPr>
            <a:endParaRPr lang="es-CR" sz="1200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Wingdings" pitchFamily="2" charset="2"/>
              <a:buChar char="ü"/>
            </a:pPr>
            <a:r>
              <a:rPr lang="es-CR" sz="2000" dirty="0" smtClean="0">
                <a:solidFill>
                  <a:schemeClr val="tx1"/>
                </a:solidFill>
              </a:rPr>
              <a:t>Divida siempre la tasa de interés entre 100.</a:t>
            </a:r>
          </a:p>
          <a:p>
            <a:pPr marL="285750" indent="-285750" algn="just">
              <a:buFont typeface="Wingdings" pitchFamily="2" charset="2"/>
              <a:buChar char="ü"/>
            </a:pPr>
            <a:endParaRPr lang="es-CR" sz="1200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Wingdings" pitchFamily="2" charset="2"/>
              <a:buChar char="ü"/>
            </a:pPr>
            <a:r>
              <a:rPr lang="es-CR" sz="2000" dirty="0" smtClean="0">
                <a:solidFill>
                  <a:schemeClr val="tx1"/>
                </a:solidFill>
              </a:rPr>
              <a:t>Verifique que el plazo y la tasa estén en el mismo período:</a:t>
            </a:r>
          </a:p>
          <a:p>
            <a:pPr marL="742950" lvl="1" indent="-285750" algn="just">
              <a:buFont typeface="Wingdings" pitchFamily="2" charset="2"/>
              <a:buChar char="§"/>
            </a:pPr>
            <a:r>
              <a:rPr lang="es-CR" dirty="0" smtClean="0">
                <a:solidFill>
                  <a:schemeClr val="tx1"/>
                </a:solidFill>
              </a:rPr>
              <a:t>Si el plazo es en años, la tasa a usar en el cálculo debe ser anual.</a:t>
            </a:r>
          </a:p>
          <a:p>
            <a:pPr marL="742950" lvl="1" indent="-285750" algn="just">
              <a:buFont typeface="Wingdings" pitchFamily="2" charset="2"/>
              <a:buChar char="§"/>
            </a:pPr>
            <a:r>
              <a:rPr lang="es-CR" dirty="0" smtClean="0">
                <a:solidFill>
                  <a:schemeClr val="tx1"/>
                </a:solidFill>
              </a:rPr>
              <a:t>Si el plazo en meses, la tasa debe ser mensual.</a:t>
            </a:r>
          </a:p>
          <a:p>
            <a:pPr marL="285750" indent="-285750" algn="just">
              <a:buFont typeface="Wingdings" pitchFamily="2" charset="2"/>
              <a:buChar char="ü"/>
            </a:pPr>
            <a:endParaRPr lang="es-CR" sz="1100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Wingdings" pitchFamily="2" charset="2"/>
              <a:buChar char="ü"/>
            </a:pPr>
            <a:r>
              <a:rPr lang="es-CR" sz="2000" dirty="0" smtClean="0">
                <a:solidFill>
                  <a:schemeClr val="tx1"/>
                </a:solidFill>
              </a:rPr>
              <a:t>Por esto, si el plazo es en meses y la tasa es anual, entonces tiene que dividirla entre 12 para hacer el cálculo con una tasa mensual.</a:t>
            </a:r>
          </a:p>
        </p:txBody>
      </p:sp>
    </p:spTree>
    <p:extLst>
      <p:ext uri="{BB962C8B-B14F-4D97-AF65-F5344CB8AC3E}">
        <p14:creationId xmlns:p14="http://schemas.microsoft.com/office/powerpoint/2010/main" val="429213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Lagos &amp; Sarmiento\A CONSULTOR\LOGISTICA\LOGO\Logo Lago &amp; Sarmiento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9" t="12074" r="67972" b="36541"/>
          <a:stretch/>
        </p:blipFill>
        <p:spPr bwMode="auto">
          <a:xfrm>
            <a:off x="251520" y="5949280"/>
            <a:ext cx="792088" cy="813832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11" name="1 Título"/>
          <p:cNvSpPr txBox="1">
            <a:spLocks/>
          </p:cNvSpPr>
          <p:nvPr/>
        </p:nvSpPr>
        <p:spPr>
          <a:xfrm>
            <a:off x="0" y="462025"/>
            <a:ext cx="9161168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sz="4000" dirty="0" smtClean="0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«¡Interesémonos!»</a:t>
            </a:r>
            <a:endParaRPr lang="es-CR" sz="3500" dirty="0">
              <a:solidFill>
                <a:schemeClr val="bg1"/>
              </a:solidFill>
              <a:latin typeface="Arial Rounded MT Bold" pitchFamily="34" charset="0"/>
              <a:cs typeface="Arial" pitchFamily="34" charset="0"/>
            </a:endParaRPr>
          </a:p>
        </p:txBody>
      </p:sp>
      <p:pic>
        <p:nvPicPr>
          <p:cNvPr id="14" name="Picture 3" descr="E:\Respaldo Lago y Sarmiento\Desktop\imag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548" y="5968834"/>
            <a:ext cx="2356939" cy="62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3 Marcador de contenido"/>
          <p:cNvSpPr txBox="1">
            <a:spLocks/>
          </p:cNvSpPr>
          <p:nvPr/>
        </p:nvSpPr>
        <p:spPr>
          <a:xfrm>
            <a:off x="465784" y="1340768"/>
            <a:ext cx="8229600" cy="504056"/>
          </a:xfrm>
          <a:prstGeom prst="rect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</a:ln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sz="2600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Calculemos el </a:t>
            </a:r>
            <a:r>
              <a:rPr lang="es-CR" sz="26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interés compuesto </a:t>
            </a:r>
            <a:r>
              <a:rPr lang="es-CR" sz="2600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 una forma sencilla.</a:t>
            </a:r>
            <a:endParaRPr lang="es-CR" sz="2600" i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710154" y="2309402"/>
            <a:ext cx="7740860" cy="331236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es-CR" sz="2000" dirty="0" smtClean="0">
                <a:solidFill>
                  <a:schemeClr val="tx1"/>
                </a:solidFill>
              </a:rPr>
              <a:t>Multiplique  CAPITAL x (1 + INTERES) x (1 + INTERES) … tantas veces como los meses o años del plazo, pero teniendo los siguientes cuidados</a:t>
            </a:r>
            <a:r>
              <a:rPr lang="es-CR" sz="2000" dirty="0">
                <a:solidFill>
                  <a:schemeClr val="tx1"/>
                </a:solidFill>
              </a:rPr>
              <a:t>:</a:t>
            </a:r>
            <a:endParaRPr lang="es-CR" sz="2000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Wingdings" pitchFamily="2" charset="2"/>
              <a:buChar char="ü"/>
            </a:pPr>
            <a:endParaRPr lang="es-CR" sz="1200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Wingdings" pitchFamily="2" charset="2"/>
              <a:buChar char="ü"/>
            </a:pPr>
            <a:r>
              <a:rPr lang="es-CR" sz="2000" dirty="0" smtClean="0">
                <a:solidFill>
                  <a:schemeClr val="tx1"/>
                </a:solidFill>
              </a:rPr>
              <a:t>Divida siempre la tasa de interés entre 100.</a:t>
            </a:r>
          </a:p>
          <a:p>
            <a:pPr marL="285750" indent="-285750" algn="just">
              <a:buFont typeface="Wingdings" pitchFamily="2" charset="2"/>
              <a:buChar char="ü"/>
            </a:pPr>
            <a:endParaRPr lang="es-CR" sz="1200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Wingdings" pitchFamily="2" charset="2"/>
              <a:buChar char="ü"/>
            </a:pPr>
            <a:r>
              <a:rPr lang="es-CR" sz="2000" dirty="0" smtClean="0">
                <a:solidFill>
                  <a:schemeClr val="tx1"/>
                </a:solidFill>
              </a:rPr>
              <a:t>Verifique que el plazo y la tasa estén en el mismo período:</a:t>
            </a:r>
          </a:p>
          <a:p>
            <a:pPr marL="742950" lvl="1" indent="-285750" algn="just">
              <a:buFont typeface="Wingdings" pitchFamily="2" charset="2"/>
              <a:buChar char="§"/>
            </a:pPr>
            <a:r>
              <a:rPr lang="es-CR" dirty="0" smtClean="0">
                <a:solidFill>
                  <a:schemeClr val="tx1"/>
                </a:solidFill>
              </a:rPr>
              <a:t>Si el plazo es en años, la tasa a usar en el cálculo debe ser anual.</a:t>
            </a:r>
          </a:p>
          <a:p>
            <a:pPr marL="742950" lvl="1" indent="-285750" algn="just">
              <a:buFont typeface="Wingdings" pitchFamily="2" charset="2"/>
              <a:buChar char="§"/>
            </a:pPr>
            <a:r>
              <a:rPr lang="es-CR" dirty="0" smtClean="0">
                <a:solidFill>
                  <a:schemeClr val="tx1"/>
                </a:solidFill>
              </a:rPr>
              <a:t>Si el plazo en meses, la tasa debe ser mensual.</a:t>
            </a:r>
          </a:p>
          <a:p>
            <a:pPr marL="285750" indent="-285750" algn="just">
              <a:buFont typeface="Wingdings" pitchFamily="2" charset="2"/>
              <a:buChar char="ü"/>
            </a:pPr>
            <a:endParaRPr lang="es-CR" sz="1100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Wingdings" pitchFamily="2" charset="2"/>
              <a:buChar char="ü"/>
            </a:pPr>
            <a:r>
              <a:rPr lang="es-CR" sz="2000" dirty="0" smtClean="0">
                <a:solidFill>
                  <a:schemeClr val="tx1"/>
                </a:solidFill>
              </a:rPr>
              <a:t>Por esto, si el plazo es en meses y la tasa es anual, entonces tiene que dividirla entre 12 para hacer el cálculo con una tasa mensual.</a:t>
            </a:r>
          </a:p>
        </p:txBody>
      </p:sp>
    </p:spTree>
    <p:extLst>
      <p:ext uri="{BB962C8B-B14F-4D97-AF65-F5344CB8AC3E}">
        <p14:creationId xmlns:p14="http://schemas.microsoft.com/office/powerpoint/2010/main" val="4213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 Título"/>
          <p:cNvSpPr txBox="1">
            <a:spLocks/>
          </p:cNvSpPr>
          <p:nvPr/>
        </p:nvSpPr>
        <p:spPr>
          <a:xfrm>
            <a:off x="3203848" y="852647"/>
            <a:ext cx="5256584" cy="5321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R" sz="32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Repasemos conceptos</a:t>
            </a:r>
            <a:endParaRPr lang="es-CR" sz="3200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1 Título"/>
          <p:cNvSpPr>
            <a:spLocks noGrp="1"/>
          </p:cNvSpPr>
          <p:nvPr>
            <p:ph type="title"/>
          </p:nvPr>
        </p:nvSpPr>
        <p:spPr>
          <a:xfrm>
            <a:off x="457200" y="199181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CR" dirty="0" smtClean="0">
                <a:solidFill>
                  <a:srgbClr val="CC0000"/>
                </a:solidFill>
                <a:latin typeface="Arial Rounded MT Bold" pitchFamily="34" charset="0"/>
                <a:cs typeface="Arial" pitchFamily="34" charset="0"/>
              </a:rPr>
              <a:t>4. Crédito</a:t>
            </a:r>
            <a:endParaRPr lang="es-CR" dirty="0">
              <a:solidFill>
                <a:srgbClr val="CC0000"/>
              </a:solidFill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518864" y="2031003"/>
            <a:ext cx="8229600" cy="34142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sz="2800" dirty="0" smtClean="0"/>
              <a:t>Uso inteligente del crédito:</a:t>
            </a:r>
          </a:p>
          <a:p>
            <a:r>
              <a:rPr lang="es-CR" sz="2800" dirty="0" smtClean="0"/>
              <a:t>Adquisición de bienes o servicios de alto costo que nos ayuden a percibir ingresos o disminuir gastos.</a:t>
            </a:r>
          </a:p>
          <a:p>
            <a:endParaRPr lang="es-CR" sz="2800" dirty="0"/>
          </a:p>
        </p:txBody>
      </p:sp>
      <p:pic>
        <p:nvPicPr>
          <p:cNvPr id="33" name="Picture 2" descr="C:\Users\Lagos &amp; Sarmiento\A CONSULTOR\LOGISTICA\LOGO\Logo Lago &amp; Sarmiento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9" t="12074" r="67972" b="36541"/>
          <a:stretch/>
        </p:blipFill>
        <p:spPr bwMode="auto">
          <a:xfrm>
            <a:off x="251520" y="5949280"/>
            <a:ext cx="792088" cy="813832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34" name="Picture 3" descr="E:\Respaldo Lago y Sarmiento\Desktop\imag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548" y="5968834"/>
            <a:ext cx="2356939" cy="62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 redondeado"/>
          <p:cNvSpPr/>
          <p:nvPr/>
        </p:nvSpPr>
        <p:spPr>
          <a:xfrm>
            <a:off x="961256" y="3830371"/>
            <a:ext cx="2016224" cy="720080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300" i="1" dirty="0" smtClean="0"/>
              <a:t>Inmueble</a:t>
            </a:r>
            <a:endParaRPr lang="es-CR" sz="2300" i="1" dirty="0"/>
          </a:p>
        </p:txBody>
      </p:sp>
      <p:sp>
        <p:nvSpPr>
          <p:cNvPr id="21" name="20 Rectángulo redondeado"/>
          <p:cNvSpPr/>
          <p:nvPr/>
        </p:nvSpPr>
        <p:spPr>
          <a:xfrm>
            <a:off x="3563888" y="3800849"/>
            <a:ext cx="2016224" cy="7200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300" i="1" dirty="0" smtClean="0"/>
              <a:t>Educación</a:t>
            </a:r>
            <a:endParaRPr lang="es-CR" sz="2300" i="1" dirty="0"/>
          </a:p>
        </p:txBody>
      </p:sp>
      <p:sp>
        <p:nvSpPr>
          <p:cNvPr id="22" name="21 Rectángulo redondeado"/>
          <p:cNvSpPr/>
          <p:nvPr/>
        </p:nvSpPr>
        <p:spPr>
          <a:xfrm>
            <a:off x="6156176" y="3816548"/>
            <a:ext cx="2016224" cy="72008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300" i="1" dirty="0" smtClean="0"/>
              <a:t>Vehículo</a:t>
            </a:r>
            <a:endParaRPr lang="es-CR" sz="2300" i="1" dirty="0"/>
          </a:p>
        </p:txBody>
      </p:sp>
      <p:sp>
        <p:nvSpPr>
          <p:cNvPr id="23" name="22 Rectángulo redondeado"/>
          <p:cNvSpPr/>
          <p:nvPr/>
        </p:nvSpPr>
        <p:spPr>
          <a:xfrm>
            <a:off x="5139056" y="4724756"/>
            <a:ext cx="2016224" cy="72008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300" i="1" dirty="0" smtClean="0"/>
              <a:t>Emergencias</a:t>
            </a:r>
            <a:endParaRPr lang="es-CR" sz="2300" i="1" dirty="0"/>
          </a:p>
        </p:txBody>
      </p:sp>
      <p:sp>
        <p:nvSpPr>
          <p:cNvPr id="24" name="23 Rectángulo redondeado"/>
          <p:cNvSpPr/>
          <p:nvPr/>
        </p:nvSpPr>
        <p:spPr>
          <a:xfrm>
            <a:off x="2267744" y="4725144"/>
            <a:ext cx="2016224" cy="72008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300" i="1" dirty="0" smtClean="0"/>
              <a:t>Negocio propio</a:t>
            </a:r>
            <a:endParaRPr lang="es-CR" sz="2300" i="1" dirty="0"/>
          </a:p>
        </p:txBody>
      </p:sp>
    </p:spTree>
    <p:extLst>
      <p:ext uri="{BB962C8B-B14F-4D97-AF65-F5344CB8AC3E}">
        <p14:creationId xmlns:p14="http://schemas.microsoft.com/office/powerpoint/2010/main" val="277190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40550" y="3390982"/>
            <a:ext cx="8229600" cy="2630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dirty="0" smtClean="0"/>
              <a:t>…estas garantías pueden ser:</a:t>
            </a: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09599" y="10753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R" dirty="0" smtClean="0">
                <a:solidFill>
                  <a:srgbClr val="CC0000"/>
                </a:solidFill>
                <a:latin typeface="Arial Rounded MT Bold" pitchFamily="34" charset="0"/>
                <a:cs typeface="Arial" pitchFamily="34" charset="0"/>
              </a:rPr>
              <a:t>4. Crédito</a:t>
            </a:r>
            <a:endParaRPr lang="es-CR" dirty="0">
              <a:solidFill>
                <a:srgbClr val="CC0000"/>
              </a:solidFill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203848" y="692696"/>
            <a:ext cx="5256584" cy="5321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R" sz="32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Repasemos conceptos</a:t>
            </a:r>
            <a:endParaRPr lang="es-CR" sz="3200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Rectángulo redondeado"/>
          <p:cNvSpPr/>
          <p:nvPr/>
        </p:nvSpPr>
        <p:spPr>
          <a:xfrm>
            <a:off x="4040143" y="2360611"/>
            <a:ext cx="2988332" cy="72008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3600" dirty="0" smtClean="0"/>
              <a:t>Colateral</a:t>
            </a:r>
            <a:endParaRPr lang="es-CR" sz="3600" dirty="0"/>
          </a:p>
        </p:txBody>
      </p:sp>
      <p:sp>
        <p:nvSpPr>
          <p:cNvPr id="6" name="5 Rectángulo redondeado"/>
          <p:cNvSpPr/>
          <p:nvPr/>
        </p:nvSpPr>
        <p:spPr>
          <a:xfrm>
            <a:off x="578648" y="4313003"/>
            <a:ext cx="2448272" cy="72008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3600" dirty="0" smtClean="0"/>
              <a:t>prendarias</a:t>
            </a:r>
            <a:endParaRPr lang="es-CR" sz="3600" dirty="0"/>
          </a:p>
        </p:txBody>
      </p:sp>
      <p:sp>
        <p:nvSpPr>
          <p:cNvPr id="7" name="6 Rectángulo redondeado"/>
          <p:cNvSpPr/>
          <p:nvPr/>
        </p:nvSpPr>
        <p:spPr>
          <a:xfrm>
            <a:off x="3486454" y="5229200"/>
            <a:ext cx="2669722" cy="720080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3600" dirty="0" smtClean="0"/>
              <a:t>hipotecarias</a:t>
            </a:r>
            <a:endParaRPr lang="es-CR" sz="3600" dirty="0"/>
          </a:p>
        </p:txBody>
      </p:sp>
      <p:sp>
        <p:nvSpPr>
          <p:cNvPr id="8" name="7 Rectángulo redondeado"/>
          <p:cNvSpPr/>
          <p:nvPr/>
        </p:nvSpPr>
        <p:spPr>
          <a:xfrm>
            <a:off x="6409130" y="4327003"/>
            <a:ext cx="2304256" cy="720080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3600" dirty="0" smtClean="0"/>
              <a:t>fiduciarias</a:t>
            </a:r>
            <a:endParaRPr lang="es-CR" sz="3600" dirty="0"/>
          </a:p>
        </p:txBody>
      </p:sp>
      <p:pic>
        <p:nvPicPr>
          <p:cNvPr id="2050" name="Picture 2" descr="C:\Users\Ericka\AppData\Local\Microsoft\Windows\Temporary Internet Files\Content.IE5\NLLB4DM4\MC90029554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800" y="1976705"/>
            <a:ext cx="1399675" cy="133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Ericka\AppData\Local\Microsoft\Windows\Temporary Internet Files\Content.IE5\VBJUDB48\MC90033784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04" y="5211605"/>
            <a:ext cx="1828800" cy="90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Ericka\AppData\Local\Microsoft\Windows\Temporary Internet Files\Content.IE5\D076J5FK\MC900436127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523" y="4188113"/>
            <a:ext cx="1521589" cy="104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Ericka\AppData\Local\Microsoft\Windows\Temporary Internet Files\Content.IE5\NLLB4DM4\MC900233028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991" y="5117705"/>
            <a:ext cx="1335623" cy="135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Marcador de contenido"/>
          <p:cNvSpPr txBox="1">
            <a:spLocks/>
          </p:cNvSpPr>
          <p:nvPr/>
        </p:nvSpPr>
        <p:spPr>
          <a:xfrm>
            <a:off x="609599" y="1482795"/>
            <a:ext cx="8229600" cy="673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dirty="0" smtClean="0"/>
              <a:t>El crédito se garantiza a través de un…</a:t>
            </a:r>
          </a:p>
        </p:txBody>
      </p:sp>
    </p:spTree>
    <p:extLst>
      <p:ext uri="{BB962C8B-B14F-4D97-AF65-F5344CB8AC3E}">
        <p14:creationId xmlns:p14="http://schemas.microsoft.com/office/powerpoint/2010/main" val="211023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  <p:bldP spid="6" grpId="0" animBg="1"/>
      <p:bldP spid="7" grpId="0" animBg="1"/>
      <p:bldP spid="8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5212" y="1650269"/>
            <a:ext cx="8229600" cy="1036712"/>
          </a:xfrm>
        </p:spPr>
        <p:txBody>
          <a:bodyPr>
            <a:normAutofit/>
          </a:bodyPr>
          <a:lstStyle/>
          <a:p>
            <a:r>
              <a:rPr lang="es-CR" sz="2800" dirty="0" smtClean="0"/>
              <a:t>Antes de dar un crédito, una entidad financiera verifica: </a:t>
            </a: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79726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R" dirty="0" smtClean="0">
                <a:solidFill>
                  <a:srgbClr val="CC0000"/>
                </a:solidFill>
                <a:latin typeface="Arial Rounded MT Bold" pitchFamily="34" charset="0"/>
                <a:cs typeface="Arial" pitchFamily="34" charset="0"/>
              </a:rPr>
              <a:t>4. Crédito</a:t>
            </a:r>
            <a:endParaRPr lang="es-CR" dirty="0">
              <a:solidFill>
                <a:srgbClr val="CC0000"/>
              </a:solidFill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203848" y="692696"/>
            <a:ext cx="5256584" cy="5321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R" sz="32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Repasemos conceptos</a:t>
            </a:r>
            <a:endParaRPr lang="es-CR" sz="3200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6102479" y="2852936"/>
            <a:ext cx="1997913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400" dirty="0" smtClean="0"/>
              <a:t>Carácter</a:t>
            </a:r>
            <a:endParaRPr lang="es-CR" sz="2400" dirty="0"/>
          </a:p>
        </p:txBody>
      </p:sp>
      <p:sp>
        <p:nvSpPr>
          <p:cNvPr id="7" name="6 Rectángulo redondeado"/>
          <p:cNvSpPr/>
          <p:nvPr/>
        </p:nvSpPr>
        <p:spPr>
          <a:xfrm>
            <a:off x="3635896" y="2852936"/>
            <a:ext cx="2088232" cy="864096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400" dirty="0" smtClean="0"/>
              <a:t>Colateral</a:t>
            </a:r>
            <a:endParaRPr lang="es-CR" sz="2400" dirty="0"/>
          </a:p>
        </p:txBody>
      </p:sp>
      <p:sp>
        <p:nvSpPr>
          <p:cNvPr id="8" name="7 Rectángulo redondeado"/>
          <p:cNvSpPr/>
          <p:nvPr/>
        </p:nvSpPr>
        <p:spPr>
          <a:xfrm>
            <a:off x="1547664" y="2852936"/>
            <a:ext cx="1800200" cy="86409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400" dirty="0" smtClean="0"/>
              <a:t>Capacidad de pago</a:t>
            </a:r>
            <a:endParaRPr lang="es-CR" sz="2400" dirty="0"/>
          </a:p>
        </p:txBody>
      </p:sp>
      <p:sp>
        <p:nvSpPr>
          <p:cNvPr id="9" name="8 Rectángulo redondeado"/>
          <p:cNvSpPr/>
          <p:nvPr/>
        </p:nvSpPr>
        <p:spPr>
          <a:xfrm>
            <a:off x="3650410" y="5002290"/>
            <a:ext cx="2088232" cy="72008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800" dirty="0" smtClean="0"/>
              <a:t>Condiciones</a:t>
            </a:r>
            <a:endParaRPr lang="es-CR" sz="2800" dirty="0"/>
          </a:p>
        </p:txBody>
      </p:sp>
      <p:pic>
        <p:nvPicPr>
          <p:cNvPr id="10" name="Picture 2" descr="C:\Users\Lagos &amp; Sarmiento\A CONSULTOR\LOGISTICA\LOGO\Logo Lago &amp; Sarmiento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9" t="12074" r="67972" b="36541"/>
          <a:stretch/>
        </p:blipFill>
        <p:spPr bwMode="auto">
          <a:xfrm>
            <a:off x="251520" y="5733256"/>
            <a:ext cx="792088" cy="813832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11" name="Picture 3" descr="E:\Respaldo Lago y Sarmiento\Desktop\imag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131" y="5842066"/>
            <a:ext cx="2356939" cy="62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2 Marcador de contenido"/>
          <p:cNvSpPr txBox="1">
            <a:spLocks/>
          </p:cNvSpPr>
          <p:nvPr/>
        </p:nvSpPr>
        <p:spPr>
          <a:xfrm>
            <a:off x="539552" y="3922171"/>
            <a:ext cx="8229600" cy="1201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CR" sz="2800" dirty="0" smtClean="0"/>
              <a:t>…además del propósito por el cual se está solicitando el crédito, es decir las…</a:t>
            </a:r>
          </a:p>
          <a:p>
            <a:endParaRPr lang="es-CR" sz="2800" dirty="0" smtClean="0"/>
          </a:p>
        </p:txBody>
      </p:sp>
    </p:spTree>
    <p:extLst>
      <p:ext uri="{BB962C8B-B14F-4D97-AF65-F5344CB8AC3E}">
        <p14:creationId xmlns:p14="http://schemas.microsoft.com/office/powerpoint/2010/main" val="107916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9" grpId="0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96012" y="1587684"/>
            <a:ext cx="7588200" cy="3969568"/>
          </a:xfr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s-CR" sz="2800" dirty="0" smtClean="0"/>
              <a:t>En caso de una empresa se verifica también el… </a:t>
            </a:r>
          </a:p>
          <a:p>
            <a:endParaRPr lang="es-CR" sz="2800" dirty="0" smtClean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47564" y="234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R" dirty="0" smtClean="0">
                <a:solidFill>
                  <a:srgbClr val="CC0000"/>
                </a:solidFill>
                <a:latin typeface="Arial Rounded MT Bold" pitchFamily="34" charset="0"/>
                <a:cs typeface="Arial" pitchFamily="34" charset="0"/>
              </a:rPr>
              <a:t>4. Crédito</a:t>
            </a:r>
            <a:endParaRPr lang="es-CR" dirty="0">
              <a:solidFill>
                <a:srgbClr val="CC0000"/>
              </a:solidFill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203848" y="692696"/>
            <a:ext cx="5256584" cy="5321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R" sz="32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Repasemos conceptos</a:t>
            </a:r>
            <a:endParaRPr lang="es-CR" sz="3200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 descr="C:\Users\Ericka\AppData\Local\Microsoft\Windows\Temporary Internet Files\Content.IE5\VBJUDB48\MC90023391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184" y="2156821"/>
            <a:ext cx="1895856" cy="202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Rectángulo redondeado"/>
          <p:cNvSpPr/>
          <p:nvPr/>
        </p:nvSpPr>
        <p:spPr>
          <a:xfrm>
            <a:off x="3500608" y="4393953"/>
            <a:ext cx="2088232" cy="7200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3200" dirty="0" smtClean="0"/>
              <a:t>Capital</a:t>
            </a:r>
            <a:endParaRPr lang="es-CR" sz="3200" dirty="0"/>
          </a:p>
        </p:txBody>
      </p:sp>
      <p:pic>
        <p:nvPicPr>
          <p:cNvPr id="7" name="Picture 2" descr="C:\Users\Lagos &amp; Sarmiento\A CONSULTOR\LOGISTICA\LOGO\Logo Lago &amp; Sarmiento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9" t="12074" r="67972" b="36541"/>
          <a:stretch/>
        </p:blipFill>
        <p:spPr bwMode="auto">
          <a:xfrm>
            <a:off x="251520" y="5733256"/>
            <a:ext cx="792088" cy="813832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8" name="Picture 3" descr="E:\Respaldo Lago y Sarmiento\Desktop\image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548" y="5752810"/>
            <a:ext cx="2356939" cy="62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85014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008112"/>
          </a:xfrm>
        </p:spPr>
        <p:txBody>
          <a:bodyPr/>
          <a:lstStyle/>
          <a:p>
            <a:r>
              <a:rPr lang="es-CR" dirty="0" smtClean="0">
                <a:solidFill>
                  <a:srgbClr val="CC0000"/>
                </a:solidFill>
                <a:latin typeface="Arial Rounded MT Bold" pitchFamily="34" charset="0"/>
                <a:cs typeface="Arial" pitchFamily="34" charset="0"/>
              </a:rPr>
              <a:t>Objetivos del taller</a:t>
            </a:r>
            <a:endParaRPr lang="es-CR" dirty="0">
              <a:solidFill>
                <a:srgbClr val="CC0000"/>
              </a:solidFill>
              <a:latin typeface="Arial Rounded MT Bold" pitchFamily="34" charset="0"/>
              <a:cs typeface="Arial" pitchFamily="34" charset="0"/>
            </a:endParaRPr>
          </a:p>
        </p:txBody>
      </p:sp>
      <p:pic>
        <p:nvPicPr>
          <p:cNvPr id="4" name="Picture 3" descr="E:\Respaldo Lago y Sarmiento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548" y="5968834"/>
            <a:ext cx="2356939" cy="62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Lagos &amp; Sarmiento\A CONSULTOR\LOGISTICA\LOGO\Logo Lago &amp; Sarmiento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9" t="12074" r="67972" b="36541"/>
          <a:stretch/>
        </p:blipFill>
        <p:spPr bwMode="auto">
          <a:xfrm>
            <a:off x="395536" y="5855528"/>
            <a:ext cx="792088" cy="813832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AutoShape 384"/>
          <p:cNvSpPr>
            <a:spLocks noChangeArrowheads="1"/>
          </p:cNvSpPr>
          <p:nvPr/>
        </p:nvSpPr>
        <p:spPr bwMode="auto">
          <a:xfrm>
            <a:off x="395536" y="1268760"/>
            <a:ext cx="7488832" cy="4438987"/>
          </a:xfrm>
          <a:prstGeom prst="roundRect">
            <a:avLst>
              <a:gd name="adj" fmla="val 16667"/>
            </a:avLst>
          </a:prstGeom>
          <a:ln>
            <a:prstDash val="dash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just" fontAlgn="base"/>
            <a:r>
              <a:rPr lang="es-ES" sz="2400" kern="1200" dirty="0" smtClean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Lograr </a:t>
            </a:r>
            <a:r>
              <a:rPr lang="es-ES" sz="2400" kern="12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que las educadoras:</a:t>
            </a:r>
            <a:endParaRPr lang="es-CR" sz="20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 fontAlgn="base"/>
            <a:r>
              <a:rPr lang="es-ES" sz="2400" dirty="0">
                <a:solidFill>
                  <a:schemeClr val="tx2"/>
                </a:solidFill>
                <a:effectLst/>
                <a:ea typeface="Calibri" panose="020F0502020204030204" pitchFamily="34" charset="0"/>
              </a:rPr>
              <a:t> </a:t>
            </a:r>
            <a:endParaRPr lang="es-CR" sz="20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 fontAlgn="base">
              <a:buFont typeface="+mj-lt"/>
              <a:buAutoNum type="arabicPeriod"/>
            </a:pPr>
            <a:r>
              <a:rPr lang="es-ES" sz="2400" kern="12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ahoma" panose="020B0604030504040204" pitchFamily="34" charset="0"/>
              </a:rPr>
              <a:t>Mejoren de forma significativa su aprendizaje de los contenidos del </a:t>
            </a:r>
            <a:r>
              <a:rPr lang="es-ES" sz="2400" i="1" kern="12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ahoma" panose="020B0604030504040204" pitchFamily="34" charset="0"/>
              </a:rPr>
              <a:t>programa de finanzas para la vida cotidiana</a:t>
            </a:r>
            <a:r>
              <a:rPr lang="es-ES" sz="2400" kern="12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ahoma" panose="020B0604030504040204" pitchFamily="34" charset="0"/>
              </a:rPr>
              <a:t>, especialmente aquellos en lo que el MEP ha detectado mayor necesidad de </a:t>
            </a:r>
            <a:r>
              <a:rPr lang="es-ES" sz="2400" kern="1200" dirty="0" smtClean="0">
                <a:solidFill>
                  <a:schemeClr val="tx2"/>
                </a:solidFill>
                <a:effectLst/>
                <a:ea typeface="Calibri" panose="020F0502020204030204" pitchFamily="34" charset="0"/>
                <a:cs typeface="Tahoma" panose="020B0604030504040204" pitchFamily="34" charset="0"/>
              </a:rPr>
              <a:t>profundización</a:t>
            </a:r>
            <a:endParaRPr lang="es-CR" sz="20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 fontAlgn="base">
              <a:buFont typeface="+mj-lt"/>
              <a:buAutoNum type="arabicPeriod"/>
            </a:pPr>
            <a:endParaRPr lang="es-ES" sz="2400" kern="1200" dirty="0" smtClean="0">
              <a:solidFill>
                <a:schemeClr val="tx2"/>
              </a:solidFill>
              <a:effectLst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342900" marR="0" lvl="0" indent="-342900" algn="just" fontAlgn="base">
              <a:buFont typeface="+mj-lt"/>
              <a:buAutoNum type="arabicPeriod"/>
            </a:pPr>
            <a:r>
              <a:rPr lang="es-ES" sz="2400" kern="1200" dirty="0" smtClean="0">
                <a:solidFill>
                  <a:schemeClr val="tx2"/>
                </a:solidFill>
                <a:effectLst/>
                <a:ea typeface="Calibri" panose="020F0502020204030204" pitchFamily="34" charset="0"/>
                <a:cs typeface="Tahoma" panose="020B0604030504040204" pitchFamily="34" charset="0"/>
              </a:rPr>
              <a:t>Diseñen estrategias de aprendizaje aplicables en el aula, de manera que puedan construir junto con los estudiantes el conocimiento y los valores presentes en el </a:t>
            </a:r>
            <a:r>
              <a:rPr lang="es-ES" sz="2400" i="1" kern="1200" dirty="0" smtClean="0">
                <a:solidFill>
                  <a:schemeClr val="tx2"/>
                </a:solidFill>
                <a:effectLst/>
                <a:ea typeface="Calibri" panose="020F0502020204030204" pitchFamily="34" charset="0"/>
                <a:cs typeface="Tahoma" panose="020B0604030504040204" pitchFamily="34" charset="0"/>
              </a:rPr>
              <a:t>programa de finanzas para la vida cotidiana</a:t>
            </a:r>
            <a:r>
              <a:rPr lang="es-ES" sz="2400" kern="1200" dirty="0" smtClean="0">
                <a:solidFill>
                  <a:schemeClr val="tx2"/>
                </a:solidFill>
                <a:effectLst/>
                <a:ea typeface="Calibri" panose="020F0502020204030204" pitchFamily="34" charset="0"/>
                <a:cs typeface="Tahoma" panose="020B0604030504040204" pitchFamily="34" charset="0"/>
              </a:rPr>
              <a:t>.</a:t>
            </a:r>
            <a:endParaRPr lang="es-CR" dirty="0">
              <a:solidFill>
                <a:schemeClr val="tx2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E:\Respaldo Lago y Sarmiento\Pictures\CAPACITACION\IMAGENES\VARIAS\Blanc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156" y="2854840"/>
            <a:ext cx="8763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328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67786"/>
          </a:xfrm>
          <a:ln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s-CR" sz="2800" dirty="0" smtClean="0"/>
              <a:t>Verificar nuestra capacidad de pago.</a:t>
            </a:r>
          </a:p>
          <a:p>
            <a:r>
              <a:rPr lang="es-CR" sz="2800" dirty="0" smtClean="0"/>
              <a:t>Investigar diferentes opciones: intereses, comisiones, condiciones del crédito.</a:t>
            </a:r>
          </a:p>
          <a:p>
            <a:r>
              <a:rPr lang="es-CR" sz="2800" dirty="0" smtClean="0"/>
              <a:t>Leer el contrato y aclarar todas las dudas.</a:t>
            </a:r>
          </a:p>
          <a:p>
            <a:endParaRPr lang="es-CR" sz="2800" dirty="0" smtClean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83568" y="1611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R" dirty="0" smtClean="0">
                <a:solidFill>
                  <a:srgbClr val="CC0000"/>
                </a:solidFill>
                <a:latin typeface="Arial Rounded MT Bold" pitchFamily="34" charset="0"/>
                <a:cs typeface="Arial" pitchFamily="34" charset="0"/>
              </a:rPr>
              <a:t>4. Crédito</a:t>
            </a:r>
            <a:endParaRPr lang="es-CR" dirty="0">
              <a:solidFill>
                <a:srgbClr val="CC0000"/>
              </a:solidFill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203848" y="900383"/>
            <a:ext cx="5256584" cy="5321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R" sz="32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Antes de solicitarlo</a:t>
            </a:r>
            <a:endParaRPr lang="es-CR" sz="3200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Ericka\AppData\Local\Microsoft\Windows\Temporary Internet Files\Content.IE5\D076J5FK\MC90031186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89040"/>
            <a:ext cx="1455530" cy="134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Lagos &amp; Sarmiento\A CONSULTOR\LOGISTICA\LOGO\Logo Lago &amp; Sarmiento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9" t="12074" r="67972" b="36541"/>
          <a:stretch/>
        </p:blipFill>
        <p:spPr bwMode="auto">
          <a:xfrm>
            <a:off x="251520" y="5733256"/>
            <a:ext cx="792088" cy="813832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7" name="Picture 3" descr="E:\Respaldo Lago y Sarmiento\Desktop\image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131" y="5842066"/>
            <a:ext cx="2356939" cy="62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24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0348" y="1566817"/>
            <a:ext cx="8229600" cy="4060851"/>
          </a:xfrm>
          <a:ln>
            <a:solidFill>
              <a:schemeClr val="bg2">
                <a:lumMod val="25000"/>
              </a:schemeClr>
            </a:solidFill>
          </a:ln>
        </p:spPr>
        <p:txBody>
          <a:bodyPr>
            <a:normAutofit/>
          </a:bodyPr>
          <a:lstStyle/>
          <a:p>
            <a:r>
              <a:rPr lang="es-CR" sz="2800" dirty="0" smtClean="0"/>
              <a:t>Verificar que se apliquen los pagos y la tasa de interés vigente.</a:t>
            </a:r>
          </a:p>
          <a:p>
            <a:r>
              <a:rPr lang="es-CR" sz="2800" dirty="0" smtClean="0"/>
              <a:t>Pagar antes o en la fecha pactada.</a:t>
            </a:r>
          </a:p>
          <a:p>
            <a:r>
              <a:rPr lang="es-CR" sz="2800" dirty="0" smtClean="0"/>
              <a:t>Comunicarse con el acreedor en caso de no poder pagar puntual o no poder pagar el monto mínimo.</a:t>
            </a:r>
          </a:p>
          <a:p>
            <a:endParaRPr lang="es-CR" sz="2800" dirty="0" smtClean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776262" y="5047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R" dirty="0" smtClean="0">
                <a:solidFill>
                  <a:srgbClr val="CC0000"/>
                </a:solidFill>
                <a:latin typeface="Arial Rounded MT Bold" pitchFamily="34" charset="0"/>
                <a:cs typeface="Arial" pitchFamily="34" charset="0"/>
              </a:rPr>
              <a:t>4. Crédito</a:t>
            </a:r>
            <a:endParaRPr lang="es-CR" dirty="0">
              <a:solidFill>
                <a:srgbClr val="CC0000"/>
              </a:solidFill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203848" y="692696"/>
            <a:ext cx="5256584" cy="5321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R" sz="32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Durante el crédito</a:t>
            </a:r>
            <a:endParaRPr lang="es-CR" sz="3200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C:\Users\Ericka\AppData\Local\Microsoft\Windows\Temporary Internet Files\Content.IE5\VBJUDB48\MC90039697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980" y="4077072"/>
            <a:ext cx="1188039" cy="143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Lagos &amp; Sarmiento\A CONSULTOR\LOGISTICA\LOGO\Logo Lago &amp; Sarmiento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9" t="12074" r="67972" b="36541"/>
          <a:stretch/>
        </p:blipFill>
        <p:spPr bwMode="auto">
          <a:xfrm>
            <a:off x="251520" y="5733256"/>
            <a:ext cx="792088" cy="813832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7" name="Picture 3" descr="E:\Respaldo Lago y Sarmiento\Desktop\image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131" y="5842066"/>
            <a:ext cx="2356939" cy="62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10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6120" y="1495945"/>
            <a:ext cx="8229600" cy="3691253"/>
          </a:xfrm>
          <a:ln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s-CR" sz="2800" dirty="0" smtClean="0">
                <a:solidFill>
                  <a:schemeClr val="tx2"/>
                </a:solidFill>
              </a:rPr>
              <a:t>Revisar que el saldo se reporte como cancelado.</a:t>
            </a:r>
          </a:p>
          <a:p>
            <a:r>
              <a:rPr lang="es-CR" sz="2800" dirty="0" smtClean="0">
                <a:solidFill>
                  <a:schemeClr val="tx2"/>
                </a:solidFill>
              </a:rPr>
              <a:t>Solicitar y retirar todos los documentos legales.</a:t>
            </a:r>
          </a:p>
          <a:p>
            <a:r>
              <a:rPr lang="es-CR" sz="2800" dirty="0" smtClean="0">
                <a:solidFill>
                  <a:schemeClr val="tx2"/>
                </a:solidFill>
              </a:rPr>
              <a:t>Verificar que el crédito aparezca cancelado en la SUGEF.</a:t>
            </a:r>
          </a:p>
          <a:p>
            <a:endParaRPr lang="es-CR" sz="2800" dirty="0" smtClean="0">
              <a:solidFill>
                <a:schemeClr val="tx2"/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04168" y="6317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R" dirty="0" smtClean="0">
                <a:solidFill>
                  <a:srgbClr val="CC0000"/>
                </a:solidFill>
                <a:latin typeface="Arial Rounded MT Bold" pitchFamily="34" charset="0"/>
                <a:cs typeface="Arial" pitchFamily="34" charset="0"/>
              </a:rPr>
              <a:t>4. Crédito</a:t>
            </a:r>
            <a:endParaRPr lang="es-CR" dirty="0">
              <a:solidFill>
                <a:srgbClr val="CC0000"/>
              </a:solidFill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203848" y="692696"/>
            <a:ext cx="5256584" cy="5321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R" sz="32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Después del crédito</a:t>
            </a:r>
            <a:endParaRPr lang="es-CR" sz="3200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C:\Users\Ericka\AppData\Local\Microsoft\Windows\Temporary Internet Files\Content.IE5\D076J5FK\MC900240351[1]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793610"/>
            <a:ext cx="1819656" cy="103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ricka\AppData\Local\Microsoft\Windows\Temporary Internet Files\Content.IE5\NLLB4DM4\MC900297141[1]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654164"/>
            <a:ext cx="1958645" cy="131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Lagos &amp; Sarmiento\A CONSULTOR\LOGISTICA\LOGO\Logo Lago &amp; Sarmiento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9" t="12074" r="67972" b="36541"/>
          <a:stretch/>
        </p:blipFill>
        <p:spPr bwMode="auto">
          <a:xfrm>
            <a:off x="251520" y="5733256"/>
            <a:ext cx="792088" cy="813832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8" name="Picture 3" descr="E:\Respaldo Lago y Sarmiento\Desktop\image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131" y="5842066"/>
            <a:ext cx="2356939" cy="62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1995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04168" y="6317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R" dirty="0" smtClean="0">
                <a:solidFill>
                  <a:srgbClr val="CC0000"/>
                </a:solidFill>
                <a:latin typeface="Arial Rounded MT Bold" pitchFamily="34" charset="0"/>
                <a:cs typeface="Arial" pitchFamily="34" charset="0"/>
              </a:rPr>
              <a:t>4. Crédito</a:t>
            </a:r>
            <a:endParaRPr lang="es-CR" dirty="0">
              <a:solidFill>
                <a:srgbClr val="CC0000"/>
              </a:solidFill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2555776" y="940123"/>
            <a:ext cx="6120680" cy="5321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R" sz="32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Hábitos con la tarjeta de  crédito</a:t>
            </a:r>
            <a:endParaRPr lang="es-CR" sz="3200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C:\Users\Lagos &amp; Sarmiento\A CONSULTOR\LOGISTICA\LOGO\Logo Lago &amp; Sarmiento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9" t="12074" r="67972" b="36541"/>
          <a:stretch/>
        </p:blipFill>
        <p:spPr bwMode="auto">
          <a:xfrm>
            <a:off x="251520" y="5733256"/>
            <a:ext cx="792088" cy="813832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8" name="Picture 3" descr="E:\Respaldo Lago y Sarmiento\Desktop\imag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131" y="5842066"/>
            <a:ext cx="2356939" cy="62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43530"/>
              </p:ext>
            </p:extLst>
          </p:nvPr>
        </p:nvGraphicFramePr>
        <p:xfrm>
          <a:off x="755576" y="1556792"/>
          <a:ext cx="7920880" cy="4423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3960440"/>
              </a:tblGrid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s-CR" sz="2400" dirty="0" smtClean="0"/>
                        <a:t>Hábitos positivos</a:t>
                      </a:r>
                      <a:endParaRPr lang="es-C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400" dirty="0" smtClean="0"/>
                        <a:t>Hábitos</a:t>
                      </a:r>
                      <a:r>
                        <a:rPr lang="es-CR" sz="2400" baseline="0" dirty="0" smtClean="0"/>
                        <a:t> negativos</a:t>
                      </a:r>
                      <a:endParaRPr lang="es-CR" sz="2400" dirty="0"/>
                    </a:p>
                  </a:txBody>
                  <a:tcPr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s-CR" sz="2400" dirty="0" smtClean="0"/>
                        <a:t>Pagar</a:t>
                      </a:r>
                      <a:r>
                        <a:rPr lang="es-CR" sz="2400" baseline="0" dirty="0" smtClean="0"/>
                        <a:t> de contado</a:t>
                      </a:r>
                      <a:endParaRPr lang="es-C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400" dirty="0" smtClean="0"/>
                        <a:t>Sacar</a:t>
                      </a:r>
                      <a:r>
                        <a:rPr lang="es-CR" sz="2400" baseline="0" dirty="0" smtClean="0"/>
                        <a:t> efectivo</a:t>
                      </a:r>
                      <a:endParaRPr lang="es-CR" sz="2400" dirty="0"/>
                    </a:p>
                  </a:txBody>
                  <a:tcPr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s-CR" sz="2400" dirty="0" smtClean="0"/>
                        <a:t>Llevar</a:t>
                      </a:r>
                      <a:r>
                        <a:rPr lang="es-CR" sz="2400" baseline="0" dirty="0" smtClean="0"/>
                        <a:t> control de las compras</a:t>
                      </a:r>
                      <a:endParaRPr lang="es-C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400" dirty="0" smtClean="0"/>
                        <a:t>Compras</a:t>
                      </a:r>
                      <a:r>
                        <a:rPr lang="es-CR" sz="2400" baseline="0" dirty="0" smtClean="0"/>
                        <a:t> impulsivas</a:t>
                      </a:r>
                      <a:endParaRPr lang="es-CR" sz="2400" dirty="0"/>
                    </a:p>
                  </a:txBody>
                  <a:tcPr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s-CR" sz="2400" dirty="0" smtClean="0"/>
                        <a:t>Comprar</a:t>
                      </a:r>
                      <a:r>
                        <a:rPr lang="es-CR" sz="2400" baseline="0" dirty="0" smtClean="0"/>
                        <a:t> según presupuesto</a:t>
                      </a:r>
                      <a:endParaRPr lang="es-C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400" dirty="0" smtClean="0"/>
                        <a:t>No hacer pagos de</a:t>
                      </a:r>
                      <a:r>
                        <a:rPr lang="es-CR" sz="2400" baseline="0" dirty="0" smtClean="0"/>
                        <a:t> contado</a:t>
                      </a:r>
                      <a:endParaRPr lang="es-CR" sz="2400" dirty="0"/>
                    </a:p>
                  </a:txBody>
                  <a:tcPr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s-CR" sz="2400" dirty="0" smtClean="0"/>
                        <a:t>Revisar</a:t>
                      </a:r>
                      <a:r>
                        <a:rPr lang="es-CR" sz="2400" baseline="0" dirty="0" smtClean="0"/>
                        <a:t> con detalle estado de cuenta</a:t>
                      </a:r>
                      <a:endParaRPr lang="es-C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400" dirty="0" smtClean="0"/>
                        <a:t>No</a:t>
                      </a:r>
                      <a:r>
                        <a:rPr lang="es-CR" sz="2400" baseline="0" dirty="0" smtClean="0"/>
                        <a:t> custodiar la tarjeta</a:t>
                      </a:r>
                      <a:endParaRPr lang="es-CR" sz="2400" dirty="0"/>
                    </a:p>
                  </a:txBody>
                  <a:tcPr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es-C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400" dirty="0" smtClean="0"/>
                        <a:t>Pensar que el límite</a:t>
                      </a:r>
                      <a:r>
                        <a:rPr lang="es-CR" sz="2400" baseline="0" dirty="0" smtClean="0"/>
                        <a:t> de crédito es parte de mis ingresos</a:t>
                      </a:r>
                      <a:endParaRPr lang="es-CR" sz="2400" dirty="0"/>
                    </a:p>
                  </a:txBody>
                  <a:tcPr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es-C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R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2372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04168" y="6317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R" dirty="0" smtClean="0">
                <a:solidFill>
                  <a:srgbClr val="CC0000"/>
                </a:solidFill>
                <a:latin typeface="Arial Rounded MT Bold" pitchFamily="34" charset="0"/>
                <a:cs typeface="Arial" pitchFamily="34" charset="0"/>
              </a:rPr>
              <a:t>4. Crédito</a:t>
            </a:r>
            <a:endParaRPr lang="es-CR" dirty="0">
              <a:solidFill>
                <a:srgbClr val="CC0000"/>
              </a:solidFill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272615" y="940123"/>
            <a:ext cx="8424936" cy="5321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R" sz="28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Ventajas y desventajas de la tarjeta de crédito</a:t>
            </a:r>
            <a:endParaRPr lang="es-CR" sz="2800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C:\Users\Lagos &amp; Sarmiento\A CONSULTOR\LOGISTICA\LOGO\Logo Lago &amp; Sarmiento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9" t="12074" r="67972" b="36541"/>
          <a:stretch/>
        </p:blipFill>
        <p:spPr bwMode="auto">
          <a:xfrm>
            <a:off x="251520" y="5733256"/>
            <a:ext cx="792088" cy="813832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8" name="Picture 3" descr="E:\Respaldo Lago y Sarmiento\Desktop\imag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131" y="5842066"/>
            <a:ext cx="2356939" cy="62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9902"/>
              </p:ext>
            </p:extLst>
          </p:nvPr>
        </p:nvGraphicFramePr>
        <p:xfrm>
          <a:off x="1043608" y="1700808"/>
          <a:ext cx="7488832" cy="4342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/>
                <a:gridCol w="4320480"/>
              </a:tblGrid>
              <a:tr h="539221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 smtClean="0"/>
                        <a:t>Ventajas</a:t>
                      </a:r>
                      <a:endParaRPr lang="es-C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 smtClean="0"/>
                        <a:t>Desventajas</a:t>
                      </a:r>
                      <a:endParaRPr lang="es-CR" sz="2800" dirty="0"/>
                    </a:p>
                  </a:txBody>
                  <a:tcPr/>
                </a:tc>
              </a:tr>
              <a:tr h="539221">
                <a:tc>
                  <a:txBody>
                    <a:bodyPr/>
                    <a:lstStyle/>
                    <a:p>
                      <a:r>
                        <a:rPr lang="es-CR" sz="2400" dirty="0" smtClean="0"/>
                        <a:t>Promociones</a:t>
                      </a:r>
                      <a:endParaRPr lang="es-C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2400" dirty="0" smtClean="0"/>
                        <a:t>Venta</a:t>
                      </a:r>
                      <a:r>
                        <a:rPr lang="es-CR" sz="2400" baseline="0" dirty="0" smtClean="0"/>
                        <a:t> y el cobro son insistentes</a:t>
                      </a:r>
                      <a:endParaRPr lang="es-CR" sz="2400" dirty="0"/>
                    </a:p>
                  </a:txBody>
                  <a:tcPr/>
                </a:tc>
              </a:tr>
              <a:tr h="539221">
                <a:tc>
                  <a:txBody>
                    <a:bodyPr/>
                    <a:lstStyle/>
                    <a:p>
                      <a:r>
                        <a:rPr lang="es-CR" sz="2400" dirty="0" smtClean="0"/>
                        <a:t>Planes</a:t>
                      </a:r>
                      <a:r>
                        <a:rPr lang="es-CR" sz="2400" baseline="0" dirty="0" smtClean="0"/>
                        <a:t> de lealtad: cash back, millas o premios</a:t>
                      </a:r>
                      <a:endParaRPr lang="es-C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2400" dirty="0" smtClean="0"/>
                        <a:t>Los intereses de los bancos privados son altos</a:t>
                      </a:r>
                      <a:endParaRPr lang="es-CR" sz="2400" dirty="0"/>
                    </a:p>
                  </a:txBody>
                  <a:tcPr/>
                </a:tc>
              </a:tr>
              <a:tr h="616261">
                <a:tc>
                  <a:txBody>
                    <a:bodyPr/>
                    <a:lstStyle/>
                    <a:p>
                      <a:r>
                        <a:rPr lang="es-CR" sz="2400" dirty="0" smtClean="0"/>
                        <a:t>Cargos</a:t>
                      </a:r>
                      <a:r>
                        <a:rPr lang="es-CR" sz="2400" baseline="0" dirty="0" smtClean="0"/>
                        <a:t> automáticos, simplifican la vida</a:t>
                      </a:r>
                      <a:endParaRPr lang="es-C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2000" dirty="0" smtClean="0"/>
                        <a:t>Los intereses moratorios son altísimos, entonces</a:t>
                      </a:r>
                      <a:r>
                        <a:rPr lang="es-CR" sz="2000" baseline="0" dirty="0" smtClean="0"/>
                        <a:t> se hace una bola de nieve</a:t>
                      </a:r>
                      <a:endParaRPr lang="es-CR" sz="2000" dirty="0"/>
                    </a:p>
                  </a:txBody>
                  <a:tcPr/>
                </a:tc>
              </a:tr>
              <a:tr h="539221">
                <a:tc>
                  <a:txBody>
                    <a:bodyPr/>
                    <a:lstStyle/>
                    <a:p>
                      <a:r>
                        <a:rPr lang="es-CR" sz="2400" dirty="0" smtClean="0"/>
                        <a:t>En caso de emergencia</a:t>
                      </a:r>
                      <a:endParaRPr lang="es-C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2400" dirty="0" smtClean="0"/>
                        <a:t>Hay riesgos</a:t>
                      </a:r>
                      <a:r>
                        <a:rPr lang="es-CR" sz="2400" baseline="0" dirty="0" smtClean="0"/>
                        <a:t> de fraudes</a:t>
                      </a:r>
                      <a:endParaRPr lang="es-CR" sz="2400" dirty="0"/>
                    </a:p>
                  </a:txBody>
                  <a:tcPr/>
                </a:tc>
              </a:tr>
              <a:tr h="539221">
                <a:tc>
                  <a:txBody>
                    <a:bodyPr/>
                    <a:lstStyle/>
                    <a:p>
                      <a:r>
                        <a:rPr lang="es-CR" sz="2400" dirty="0" smtClean="0"/>
                        <a:t>Compras por internet</a:t>
                      </a:r>
                      <a:endParaRPr lang="es-C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</a:tr>
              <a:tr h="539221">
                <a:tc>
                  <a:txBody>
                    <a:bodyPr/>
                    <a:lstStyle/>
                    <a:p>
                      <a:r>
                        <a:rPr lang="es-CR" sz="2400" dirty="0" smtClean="0"/>
                        <a:t>No</a:t>
                      </a:r>
                      <a:r>
                        <a:rPr lang="es-CR" sz="2400" baseline="0" dirty="0" smtClean="0"/>
                        <a:t> andar efectivo</a:t>
                      </a:r>
                      <a:endParaRPr lang="es-C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710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52095"/>
              </p:ext>
            </p:extLst>
          </p:nvPr>
        </p:nvGraphicFramePr>
        <p:xfrm>
          <a:off x="-108520" y="1440830"/>
          <a:ext cx="8229600" cy="4901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1 Título"/>
          <p:cNvSpPr txBox="1">
            <a:spLocks/>
          </p:cNvSpPr>
          <p:nvPr/>
        </p:nvSpPr>
        <p:spPr>
          <a:xfrm>
            <a:off x="539552" y="12119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R" dirty="0" smtClean="0">
                <a:solidFill>
                  <a:srgbClr val="CC0000"/>
                </a:solidFill>
                <a:latin typeface="Arial Rounded MT Bold" pitchFamily="34" charset="0"/>
                <a:cs typeface="Arial" pitchFamily="34" charset="0"/>
              </a:rPr>
              <a:t>5. Inversiones</a:t>
            </a:r>
            <a:endParaRPr lang="es-CR" dirty="0">
              <a:solidFill>
                <a:srgbClr val="CC0000"/>
              </a:solidFill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203848" y="908720"/>
            <a:ext cx="5256584" cy="5321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R" sz="32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Conceptos</a:t>
            </a:r>
            <a:endParaRPr lang="es-CR" sz="3200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C:\Users\Lagos &amp; Sarmiento\A CONSULTOR\LOGISTICA\LOGO\Logo Lago &amp; Sarmiento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9" t="12074" r="67972" b="36541"/>
          <a:stretch/>
        </p:blipFill>
        <p:spPr bwMode="auto">
          <a:xfrm>
            <a:off x="251520" y="5733256"/>
            <a:ext cx="792088" cy="813832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8" name="Picture 3" descr="E:\Respaldo Lago y Sarmiento\Desktop\images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131" y="5842066"/>
            <a:ext cx="2356939" cy="62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672" y="2960790"/>
            <a:ext cx="1815088" cy="136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4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422CD9E-4671-4AB1-A420-F08FF83712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E422CD9E-4671-4AB1-A420-F08FF83712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6690CC1-AB3E-4370-8781-682F3C0FA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B6690CC1-AB3E-4370-8781-682F3C0FA6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8936126-D3BE-4865-86BB-4D23BA14A8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48936126-D3BE-4865-86BB-4D23BA14A8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C0D1BDF-2F8A-4D7A-BEAF-E1046479E1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AC0D1BDF-2F8A-4D7A-BEAF-E1046479E1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0DA6AAF-7247-42B5-9B5A-55B2B7D9AC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40DA6AAF-7247-42B5-9B5A-55B2B7D9AC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B8EF657-D188-4605-BAF1-DEC6D9F6D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6B8EF657-D188-4605-BAF1-DEC6D9F6DC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5411B55-B366-4C46-ACA8-D8A3EC851D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B5411B55-B366-4C46-ACA8-D8A3EC851D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9945356"/>
              </p:ext>
            </p:extLst>
          </p:nvPr>
        </p:nvGraphicFramePr>
        <p:xfrm>
          <a:off x="467544" y="139742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1 Título"/>
          <p:cNvSpPr txBox="1">
            <a:spLocks/>
          </p:cNvSpPr>
          <p:nvPr/>
        </p:nvSpPr>
        <p:spPr>
          <a:xfrm>
            <a:off x="467544" y="12119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R" dirty="0" smtClean="0">
                <a:solidFill>
                  <a:srgbClr val="CC0000"/>
                </a:solidFill>
                <a:latin typeface="Arial Rounded MT Bold" pitchFamily="34" charset="0"/>
                <a:cs typeface="Arial" pitchFamily="34" charset="0"/>
              </a:rPr>
              <a:t>6. Inversiones</a:t>
            </a:r>
            <a:endParaRPr lang="es-CR" dirty="0">
              <a:solidFill>
                <a:srgbClr val="CC0000"/>
              </a:solidFill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275856" y="836712"/>
            <a:ext cx="5256584" cy="5321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R" sz="32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Instrumentos</a:t>
            </a:r>
            <a:endParaRPr lang="es-CR" sz="3200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C:\Users\Lagos &amp; Sarmiento\A CONSULTOR\LOGISTICA\LOGO\Logo Lago &amp; Sarmiento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9" t="12074" r="67972" b="36541"/>
          <a:stretch/>
        </p:blipFill>
        <p:spPr bwMode="auto">
          <a:xfrm>
            <a:off x="251520" y="5733256"/>
            <a:ext cx="792088" cy="813832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8" name="Picture 3" descr="E:\Respaldo Lago y Sarmiento\Desktop\images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131" y="5842066"/>
            <a:ext cx="2356939" cy="62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2631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EFAC44C-EA93-45E7-AA11-AC168CC6C5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3EFAC44C-EA93-45E7-AA11-AC168CC6C5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3EFAC44C-EA93-45E7-AA11-AC168CC6C5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graphicEl>
                                              <a:dgm id="{3EFAC44C-EA93-45E7-AA11-AC168CC6C5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EE74F30-0776-4688-86FF-906D979D1B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4EE74F30-0776-4688-86FF-906D979D1B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graphicEl>
                                              <a:dgm id="{4EE74F30-0776-4688-86FF-906D979D1B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graphicEl>
                                              <a:dgm id="{4EE74F30-0776-4688-86FF-906D979D1B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442A4AF-B7DC-43A1-97F6-EA18195C30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F442A4AF-B7DC-43A1-97F6-EA18195C30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F442A4AF-B7DC-43A1-97F6-EA18195C30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F442A4AF-B7DC-43A1-97F6-EA18195C30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721E655-98DC-4187-856C-C3CEA372B9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7721E655-98DC-4187-856C-C3CEA372B9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graphicEl>
                                              <a:dgm id="{7721E655-98DC-4187-856C-C3CEA372B9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7721E655-98DC-4187-856C-C3CEA372B9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D6D6758-0FD8-4894-909E-F9F66F64D2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DD6D6758-0FD8-4894-909E-F9F66F64D2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DD6D6758-0FD8-4894-909E-F9F66F64D2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DD6D6758-0FD8-4894-909E-F9F66F64D2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2675172-13AA-417A-8EEA-7C952CB53C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graphicEl>
                                              <a:dgm id="{D2675172-13AA-417A-8EEA-7C952CB53C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>
                                            <p:graphicEl>
                                              <a:dgm id="{D2675172-13AA-417A-8EEA-7C952CB53C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graphicEl>
                                              <a:dgm id="{D2675172-13AA-417A-8EEA-7C952CB53C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5909CDF-2E12-46BE-A6A6-386FC9CE24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graphicEl>
                                              <a:dgm id="{65909CDF-2E12-46BE-A6A6-386FC9CE24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graphicEl>
                                              <a:dgm id="{65909CDF-2E12-46BE-A6A6-386FC9CE24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graphicEl>
                                              <a:dgm id="{65909CDF-2E12-46BE-A6A6-386FC9CE24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4F80D69-3106-4CB7-A23E-B69734E0A1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graphicEl>
                                              <a:dgm id="{A4F80D69-3106-4CB7-A23E-B69734E0A1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>
                                            <p:graphicEl>
                                              <a:dgm id="{A4F80D69-3106-4CB7-A23E-B69734E0A1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dgm id="{A4F80D69-3106-4CB7-A23E-B69734E0A1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6493DF-17E5-404C-B333-6DCC241C57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>
                                            <p:graphicEl>
                                              <a:dgm id="{A76493DF-17E5-404C-B333-6DCC241C57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graphicEl>
                                              <a:dgm id="{A76493DF-17E5-404C-B333-6DCC241C57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graphicEl>
                                              <a:dgm id="{A76493DF-17E5-404C-B333-6DCC241C57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F67CC18-942D-403B-B31D-78D0B2C875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>
                                            <p:graphicEl>
                                              <a:dgm id="{0F67CC18-942D-403B-B31D-78D0B2C875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>
                                            <p:graphicEl>
                                              <a:dgm id="{0F67CC18-942D-403B-B31D-78D0B2C875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graphicEl>
                                              <a:dgm id="{0F67CC18-942D-403B-B31D-78D0B2C875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1579D80-1C99-4C19-94ED-CDA3111745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>
                                            <p:graphicEl>
                                              <a:dgm id="{71579D80-1C99-4C19-94ED-CDA3111745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>
                                            <p:graphicEl>
                                              <a:dgm id="{71579D80-1C99-4C19-94ED-CDA3111745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graphicEl>
                                              <a:dgm id="{71579D80-1C99-4C19-94ED-CDA3111745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9F05C9A-50BD-4EBE-B407-9BA011AF6C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">
                                            <p:graphicEl>
                                              <a:dgm id="{D9F05C9A-50BD-4EBE-B407-9BA011AF6C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">
                                            <p:graphicEl>
                                              <a:dgm id="{D9F05C9A-50BD-4EBE-B407-9BA011AF6C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graphicEl>
                                              <a:dgm id="{D9F05C9A-50BD-4EBE-B407-9BA011AF6C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A445DDE-2600-4731-90BF-445E4ED977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">
                                            <p:graphicEl>
                                              <a:dgm id="{0A445DDE-2600-4731-90BF-445E4ED977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">
                                            <p:graphicEl>
                                              <a:dgm id="{0A445DDE-2600-4731-90BF-445E4ED977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graphicEl>
                                              <a:dgm id="{0A445DDE-2600-4731-90BF-445E4ED977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9CF4CB5-AABF-427C-B750-387198E1A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">
                                            <p:graphicEl>
                                              <a:dgm id="{E9CF4CB5-AABF-427C-B750-387198E1A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">
                                            <p:graphicEl>
                                              <a:dgm id="{E9CF4CB5-AABF-427C-B750-387198E1A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graphicEl>
                                              <a:dgm id="{E9CF4CB5-AABF-427C-B750-387198E1AC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EECA834-202C-4525-8604-1EB11B6188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">
                                            <p:graphicEl>
                                              <a:dgm id="{1EECA834-202C-4525-8604-1EB11B6188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">
                                            <p:graphicEl>
                                              <a:dgm id="{1EECA834-202C-4525-8604-1EB11B6188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graphicEl>
                                              <a:dgm id="{1EECA834-202C-4525-8604-1EB11B6188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One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323528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R" dirty="0" smtClean="0">
                <a:solidFill>
                  <a:srgbClr val="CC0000"/>
                </a:solidFill>
                <a:latin typeface="Arial Rounded MT Bold" pitchFamily="34" charset="0"/>
                <a:cs typeface="Arial" pitchFamily="34" charset="0"/>
              </a:rPr>
              <a:t>7. Feria metodológica</a:t>
            </a:r>
            <a:endParaRPr lang="es-CR" dirty="0">
              <a:solidFill>
                <a:srgbClr val="CC0000"/>
              </a:solidFill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1691680" y="980728"/>
            <a:ext cx="7200800" cy="5321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R" sz="28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Lluvia de ideas - Estrategias de aprendizaje</a:t>
            </a:r>
            <a:endParaRPr lang="es-CR" sz="2800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3989040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R" dirty="0" smtClean="0"/>
              <a:t>Preguntémonos:</a:t>
            </a:r>
          </a:p>
          <a:p>
            <a:r>
              <a:rPr lang="es-CR" dirty="0" smtClean="0">
                <a:solidFill>
                  <a:schemeClr val="tx2"/>
                </a:solidFill>
              </a:rPr>
              <a:t>¿En qué temas específicos los estudiantes necesitan profundizar más?</a:t>
            </a:r>
          </a:p>
          <a:p>
            <a:r>
              <a:rPr lang="es-CR" dirty="0" smtClean="0">
                <a:solidFill>
                  <a:schemeClr val="tx2"/>
                </a:solidFill>
              </a:rPr>
              <a:t>¿En qué temas específicos nosotras como docentes necesitarnos sentirnos más seguras con más apoyo metodológico?</a:t>
            </a:r>
          </a:p>
          <a:p>
            <a:r>
              <a:rPr lang="es-CR" dirty="0" smtClean="0">
                <a:solidFill>
                  <a:schemeClr val="tx2"/>
                </a:solidFill>
              </a:rPr>
              <a:t>¿De qué forma aprender mejor los estudiantes?</a:t>
            </a:r>
          </a:p>
          <a:p>
            <a:pPr marL="0" indent="0">
              <a:buNone/>
            </a:pPr>
            <a:endParaRPr lang="es-CR" dirty="0">
              <a:solidFill>
                <a:schemeClr val="tx2"/>
              </a:solidFill>
            </a:endParaRPr>
          </a:p>
        </p:txBody>
      </p:sp>
      <p:pic>
        <p:nvPicPr>
          <p:cNvPr id="7" name="Picture 2" descr="C:\Users\Lagos &amp; Sarmiento\A CONSULTOR\LOGISTICA\LOGO\Logo Lago &amp; Sarmiento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9" t="12074" r="67972" b="36541"/>
          <a:stretch/>
        </p:blipFill>
        <p:spPr bwMode="auto">
          <a:xfrm>
            <a:off x="179512" y="5835438"/>
            <a:ext cx="792088" cy="813832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8" name="Picture 3" descr="E:\Respaldo Lago y Sarmiento\Desktop\imag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541" y="5928095"/>
            <a:ext cx="2356939" cy="62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4411166"/>
            <a:ext cx="1380446" cy="131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60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323528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R" dirty="0" smtClean="0">
                <a:solidFill>
                  <a:srgbClr val="CC0000"/>
                </a:solidFill>
                <a:latin typeface="Arial Rounded MT Bold" pitchFamily="34" charset="0"/>
                <a:cs typeface="Arial" pitchFamily="34" charset="0"/>
              </a:rPr>
              <a:t>7. Feria metodológica</a:t>
            </a:r>
            <a:endParaRPr lang="es-CR" dirty="0">
              <a:solidFill>
                <a:srgbClr val="CC0000"/>
              </a:solidFill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1691680" y="980728"/>
            <a:ext cx="7200800" cy="5321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R" sz="28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Lluvia de ideas - Proyectos</a:t>
            </a:r>
            <a:endParaRPr lang="es-CR" sz="2800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398904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dirty="0" smtClean="0"/>
              <a:t>Preguntémonos:</a:t>
            </a:r>
          </a:p>
          <a:p>
            <a:r>
              <a:rPr lang="es-CR" dirty="0" smtClean="0">
                <a:solidFill>
                  <a:schemeClr val="tx2"/>
                </a:solidFill>
              </a:rPr>
              <a:t>¿Qué necesidades hay en mi comunidad?</a:t>
            </a:r>
          </a:p>
          <a:p>
            <a:r>
              <a:rPr lang="es-CR" dirty="0" smtClean="0">
                <a:solidFill>
                  <a:schemeClr val="tx2"/>
                </a:solidFill>
              </a:rPr>
              <a:t>¿Qué necesidades hay en mi colegio?</a:t>
            </a:r>
          </a:p>
          <a:p>
            <a:r>
              <a:rPr lang="es-CR" dirty="0" smtClean="0">
                <a:solidFill>
                  <a:schemeClr val="tx2"/>
                </a:solidFill>
              </a:rPr>
              <a:t>¿Qué problemas tienen mis estudiantes?</a:t>
            </a:r>
          </a:p>
          <a:p>
            <a:r>
              <a:rPr lang="es-CR" dirty="0" smtClean="0">
                <a:solidFill>
                  <a:schemeClr val="tx2"/>
                </a:solidFill>
              </a:rPr>
              <a:t>¿Qué oportunidades tienen mis estudiantes?</a:t>
            </a:r>
          </a:p>
          <a:p>
            <a:endParaRPr lang="es-CR" dirty="0">
              <a:solidFill>
                <a:schemeClr val="tx2"/>
              </a:solidFill>
            </a:endParaRPr>
          </a:p>
        </p:txBody>
      </p:sp>
      <p:pic>
        <p:nvPicPr>
          <p:cNvPr id="7" name="Picture 2" descr="C:\Users\Lagos &amp; Sarmiento\A CONSULTOR\LOGISTICA\LOGO\Logo Lago &amp; Sarmiento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9" t="12074" r="67972" b="36541"/>
          <a:stretch/>
        </p:blipFill>
        <p:spPr bwMode="auto">
          <a:xfrm>
            <a:off x="179512" y="5835438"/>
            <a:ext cx="792088" cy="813832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8" name="Picture 3" descr="E:\Respaldo Lago y Sarmiento\Desktop\imag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541" y="5928095"/>
            <a:ext cx="2356939" cy="62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294" y="4629946"/>
            <a:ext cx="2120786" cy="192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008112"/>
          </a:xfrm>
        </p:spPr>
        <p:txBody>
          <a:bodyPr/>
          <a:lstStyle/>
          <a:p>
            <a:r>
              <a:rPr lang="es-CR" dirty="0" smtClean="0">
                <a:solidFill>
                  <a:srgbClr val="CC0000"/>
                </a:solidFill>
                <a:latin typeface="Arial Rounded MT Bold" pitchFamily="34" charset="0"/>
                <a:cs typeface="Arial" pitchFamily="34" charset="0"/>
              </a:rPr>
              <a:t>Objetivos del taller</a:t>
            </a:r>
            <a:endParaRPr lang="es-CR" dirty="0">
              <a:solidFill>
                <a:srgbClr val="CC0000"/>
              </a:solidFill>
              <a:latin typeface="Arial Rounded MT Bold" pitchFamily="34" charset="0"/>
              <a:cs typeface="Arial" pitchFamily="34" charset="0"/>
            </a:endParaRPr>
          </a:p>
        </p:txBody>
      </p:sp>
      <p:pic>
        <p:nvPicPr>
          <p:cNvPr id="4" name="Picture 3" descr="E:\Respaldo Lago y Sarmiento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548" y="5968834"/>
            <a:ext cx="2356939" cy="62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:\Respaldo Lago y Sarmiento\Pictures\CAPACITACION\IMAGENES\VARIAS\Blanc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2852936"/>
            <a:ext cx="8763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Lagos &amp; Sarmiento\A CONSULTOR\LOGISTICA\LOGO\Logo Lago &amp; Sarmiento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9" t="12074" r="67972" b="36541"/>
          <a:stretch/>
        </p:blipFill>
        <p:spPr bwMode="auto">
          <a:xfrm>
            <a:off x="395536" y="5855528"/>
            <a:ext cx="792088" cy="813832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AutoShape 384"/>
          <p:cNvSpPr>
            <a:spLocks noChangeArrowheads="1"/>
          </p:cNvSpPr>
          <p:nvPr/>
        </p:nvSpPr>
        <p:spPr bwMode="auto">
          <a:xfrm>
            <a:off x="446856" y="1294269"/>
            <a:ext cx="7437512" cy="415095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just" fontAlgn="base"/>
            <a:r>
              <a:rPr lang="es-ES" sz="2400" kern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Lograr que las educadoras:</a:t>
            </a:r>
            <a:endParaRPr lang="es-CR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 fontAlgn="base"/>
            <a:r>
              <a:rPr lang="es-ES" sz="2400" dirty="0">
                <a:effectLst/>
                <a:ea typeface="Calibri" panose="020F0502020204030204" pitchFamily="34" charset="0"/>
              </a:rPr>
              <a:t> </a:t>
            </a:r>
            <a:endParaRPr lang="es-CR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R="0" lvl="0" algn="just" fontAlgn="base"/>
            <a:r>
              <a:rPr lang="es-ES" sz="2400" kern="1200" dirty="0" smtClean="0">
                <a:effectLst/>
                <a:ea typeface="Calibri" panose="020F0502020204030204" pitchFamily="34" charset="0"/>
                <a:cs typeface="Tahoma" panose="020B0604030504040204" pitchFamily="34" charset="0"/>
              </a:rPr>
              <a:t>3. Planteen </a:t>
            </a:r>
            <a:r>
              <a:rPr lang="es-ES" sz="2400" kern="1200" dirty="0">
                <a:effectLst/>
                <a:ea typeface="Calibri" panose="020F0502020204030204" pitchFamily="34" charset="0"/>
                <a:cs typeface="Tahoma" panose="020B0604030504040204" pitchFamily="34" charset="0"/>
              </a:rPr>
              <a:t>ideas de proyecto aplicables con sus estudiantes y las estructuren según las directrices establecidas por el MEP</a:t>
            </a:r>
            <a:r>
              <a:rPr lang="es-ES" sz="2400" kern="1200" dirty="0" smtClean="0">
                <a:effectLst/>
                <a:ea typeface="Calibri" panose="020F0502020204030204" pitchFamily="34" charset="0"/>
                <a:cs typeface="Tahoma" panose="020B0604030504040204" pitchFamily="34" charset="0"/>
              </a:rPr>
              <a:t>.</a:t>
            </a:r>
          </a:p>
          <a:p>
            <a:pPr marL="342900" marR="0" lvl="0" indent="-342900" algn="just" fontAlgn="base">
              <a:buFont typeface="+mj-lt"/>
              <a:buAutoNum type="arabicPeriod"/>
            </a:pPr>
            <a:endParaRPr lang="es-CR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fontAlgn="base"/>
            <a:r>
              <a:rPr lang="es-ES" sz="2400" dirty="0" smtClean="0">
                <a:effectLst/>
                <a:ea typeface="Times New Roman" panose="02020603050405020304" pitchFamily="18" charset="0"/>
                <a:cs typeface="Tahoma" panose="020B0604030504040204" pitchFamily="34" charset="0"/>
              </a:rPr>
              <a:t>4. Identifiquen </a:t>
            </a:r>
            <a:r>
              <a:rPr lang="es-ES" sz="2400" dirty="0">
                <a:effectLst/>
                <a:ea typeface="Times New Roman" panose="02020603050405020304" pitchFamily="18" charset="0"/>
                <a:cs typeface="Tahoma" panose="020B0604030504040204" pitchFamily="34" charset="0"/>
              </a:rPr>
              <a:t>su nivel de comprensión de los contenidos del </a:t>
            </a:r>
            <a:r>
              <a:rPr lang="es-ES" sz="2400" i="1" dirty="0">
                <a:effectLst/>
                <a:ea typeface="Times New Roman" panose="02020603050405020304" pitchFamily="18" charset="0"/>
                <a:cs typeface="Tahoma" panose="020B0604030504040204" pitchFamily="34" charset="0"/>
              </a:rPr>
              <a:t>programa de finanzas para la vida cotidiana,</a:t>
            </a:r>
            <a:r>
              <a:rPr lang="es-ES" sz="2400" dirty="0">
                <a:effectLst/>
                <a:ea typeface="Times New Roman" panose="02020603050405020304" pitchFamily="18" charset="0"/>
                <a:cs typeface="Tahoma" panose="020B0604030504040204" pitchFamily="34" charset="0"/>
              </a:rPr>
              <a:t> de manera que se cuente con información valiosa para enfocar las acciones de mejoramiento.</a:t>
            </a:r>
            <a:endParaRPr lang="es-CR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83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Lagos &amp; Sarmiento\A CONSULTOR\LOGISTICA\LOGO\Logo Lago &amp; Sarmiento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9" t="12074" r="67972" b="36541"/>
          <a:stretch/>
        </p:blipFill>
        <p:spPr bwMode="auto">
          <a:xfrm>
            <a:off x="251520" y="5949280"/>
            <a:ext cx="792088" cy="813832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19" name="1 Título"/>
          <p:cNvSpPr txBox="1">
            <a:spLocks/>
          </p:cNvSpPr>
          <p:nvPr/>
        </p:nvSpPr>
        <p:spPr>
          <a:xfrm>
            <a:off x="323528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R" dirty="0" smtClean="0">
                <a:solidFill>
                  <a:srgbClr val="CC0000"/>
                </a:solidFill>
                <a:latin typeface="Arial Rounded MT Bold" pitchFamily="34" charset="0"/>
                <a:cs typeface="Arial" pitchFamily="34" charset="0"/>
              </a:rPr>
              <a:t>1. Vida Financiera</a:t>
            </a:r>
            <a:endParaRPr lang="es-CR" dirty="0">
              <a:solidFill>
                <a:srgbClr val="CC0000"/>
              </a:solidFill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5508104" y="692697"/>
            <a:ext cx="324946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R" sz="3200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Etapas</a:t>
            </a:r>
            <a:endParaRPr lang="es-CR" sz="3200" i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Imagen 15" descr="E:\Multimedia\Pictures\CAPACITACION\L&amp;S\Bac-Mep 12\2012-10-02 10.52.23.jpg"/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99" b="5656"/>
          <a:stretch/>
        </p:blipFill>
        <p:spPr bwMode="auto">
          <a:xfrm rot="5400000">
            <a:off x="3147704" y="872720"/>
            <a:ext cx="5256589" cy="590465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332764" y="2708920"/>
            <a:ext cx="2304256" cy="129614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i="1" dirty="0" smtClean="0"/>
              <a:t>Cartel elaborado en el 2013 por las compañeras de Pérez Zeledón</a:t>
            </a:r>
            <a:endParaRPr lang="es-CR" i="1" dirty="0"/>
          </a:p>
        </p:txBody>
      </p:sp>
    </p:spTree>
    <p:extLst>
      <p:ext uri="{BB962C8B-B14F-4D97-AF65-F5344CB8AC3E}">
        <p14:creationId xmlns:p14="http://schemas.microsoft.com/office/powerpoint/2010/main" val="263242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000108"/>
            <a:ext cx="9144000" cy="8572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4400" dirty="0" smtClean="0">
                <a:latin typeface="Arial Rounded MT Bold" pitchFamily="34" charset="0"/>
              </a:rPr>
              <a:t>¿Quién quiere ser  millonario?</a:t>
            </a:r>
            <a:endParaRPr lang="es-CR" sz="4400" dirty="0">
              <a:latin typeface="Arial Rounded MT Bold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043608" y="2063750"/>
            <a:ext cx="69725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3200" dirty="0" smtClean="0">
                <a:solidFill>
                  <a:srgbClr val="FFFF00"/>
                </a:solidFill>
                <a:latin typeface="Corbel" pitchFamily="34" charset="0"/>
              </a:rPr>
              <a:t>Si una familia acostumbra ir cada quince días al cine, esto se clasifica como…</a:t>
            </a:r>
            <a:endParaRPr lang="es-CR" sz="3200" dirty="0">
              <a:solidFill>
                <a:srgbClr val="FFFF00"/>
              </a:solidFill>
              <a:latin typeface="Corbel" pitchFamily="34" charset="0"/>
            </a:endParaRPr>
          </a:p>
        </p:txBody>
      </p:sp>
      <p:pic>
        <p:nvPicPr>
          <p:cNvPr id="1027" name="Picture 3" descr="C:\Users\Lagos &amp; Sarmiento\Desktop\logo millonario.jpg"/>
          <p:cNvPicPr>
            <a:picLocks noChangeAspect="1" noChangeArrowheads="1"/>
          </p:cNvPicPr>
          <p:nvPr/>
        </p:nvPicPr>
        <p:blipFill>
          <a:blip r:embed="rId2" cstate="print"/>
          <a:srcRect l="3608" b="26923"/>
          <a:stretch>
            <a:fillRect/>
          </a:stretch>
        </p:blipFill>
        <p:spPr bwMode="auto">
          <a:xfrm>
            <a:off x="4143371" y="-25"/>
            <a:ext cx="1136613" cy="1154845"/>
          </a:xfrm>
          <a:prstGeom prst="rect">
            <a:avLst/>
          </a:prstGeom>
          <a:noFill/>
        </p:spPr>
      </p:pic>
      <p:graphicFrame>
        <p:nvGraphicFramePr>
          <p:cNvPr id="8" name="7 Diagrama"/>
          <p:cNvGraphicFramePr/>
          <p:nvPr>
            <p:extLst>
              <p:ext uri="{D42A27DB-BD31-4B8C-83A1-F6EECF244321}">
                <p14:modId xmlns:p14="http://schemas.microsoft.com/office/powerpoint/2010/main" val="1342164388"/>
              </p:ext>
            </p:extLst>
          </p:nvPr>
        </p:nvGraphicFramePr>
        <p:xfrm>
          <a:off x="1500166" y="3500438"/>
          <a:ext cx="6786610" cy="3071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8 Rectángulo"/>
          <p:cNvSpPr/>
          <p:nvPr/>
        </p:nvSpPr>
        <p:spPr>
          <a:xfrm>
            <a:off x="928662" y="3429000"/>
            <a:ext cx="50505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s-ES" sz="4400" b="1" dirty="0" smtClean="0">
                <a:ln/>
                <a:solidFill>
                  <a:srgbClr val="FFFF00"/>
                </a:solidFill>
              </a:rPr>
              <a:t>A</a:t>
            </a:r>
            <a:endParaRPr lang="es-ES" sz="4400" b="1" dirty="0">
              <a:ln/>
              <a:solidFill>
                <a:srgbClr val="FFFF00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928662" y="4214818"/>
            <a:ext cx="50505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s-ES" sz="4400" b="1" dirty="0" smtClean="0">
                <a:ln/>
                <a:solidFill>
                  <a:srgbClr val="FFFF00"/>
                </a:solidFill>
              </a:rPr>
              <a:t>B</a:t>
            </a:r>
            <a:endParaRPr lang="es-ES" sz="4400" b="1" dirty="0">
              <a:ln/>
              <a:solidFill>
                <a:srgbClr val="FFFF00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928662" y="5000636"/>
            <a:ext cx="50505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s-ES" sz="4400" b="1" dirty="0" smtClean="0">
                <a:ln/>
                <a:solidFill>
                  <a:srgbClr val="FFFF00"/>
                </a:solidFill>
              </a:rPr>
              <a:t>C</a:t>
            </a:r>
            <a:endParaRPr lang="es-ES" sz="4400" b="1" dirty="0">
              <a:ln/>
              <a:solidFill>
                <a:srgbClr val="FFFF00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928662" y="5731393"/>
            <a:ext cx="50505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s-ES" sz="4400" b="1" dirty="0" smtClean="0">
                <a:ln/>
                <a:solidFill>
                  <a:srgbClr val="FFFF00"/>
                </a:solidFill>
              </a:rPr>
              <a:t>D</a:t>
            </a:r>
            <a:endParaRPr lang="es-ES" sz="4400" b="1" dirty="0">
              <a:ln/>
              <a:solidFill>
                <a:srgbClr val="FFFF00"/>
              </a:solidFill>
            </a:endParaRPr>
          </a:p>
        </p:txBody>
      </p:sp>
      <p:sp>
        <p:nvSpPr>
          <p:cNvPr id="16" name="15 Flecha derecha"/>
          <p:cNvSpPr/>
          <p:nvPr/>
        </p:nvSpPr>
        <p:spPr>
          <a:xfrm>
            <a:off x="1500166" y="3643314"/>
            <a:ext cx="357190" cy="28575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16 Flecha derecha"/>
          <p:cNvSpPr/>
          <p:nvPr/>
        </p:nvSpPr>
        <p:spPr>
          <a:xfrm>
            <a:off x="1500166" y="4429132"/>
            <a:ext cx="357190" cy="28575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8" name="17 Flecha derecha"/>
          <p:cNvSpPr/>
          <p:nvPr/>
        </p:nvSpPr>
        <p:spPr>
          <a:xfrm>
            <a:off x="1500166" y="5143512"/>
            <a:ext cx="357190" cy="28575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9" name="18 Flecha derecha"/>
          <p:cNvSpPr/>
          <p:nvPr/>
        </p:nvSpPr>
        <p:spPr>
          <a:xfrm>
            <a:off x="1500166" y="5929330"/>
            <a:ext cx="357190" cy="28575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7714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8" presetClass="emph" presetSubtype="0" repeatCount="2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05A59FB-D5DF-4435-BBFE-1EFEC0D6B9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graphicEl>
                                              <a:dgm id="{905A59FB-D5DF-4435-BBFE-1EFEC0D6B9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graphicEl>
                                              <a:dgm id="{905A59FB-D5DF-4435-BBFE-1EFEC0D6B9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graphicEl>
                                              <a:dgm id="{905A59FB-D5DF-4435-BBFE-1EFEC0D6B9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D2C66D7-860C-46BE-BAED-180CA2AEE3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graphicEl>
                                              <a:dgm id="{CD2C66D7-860C-46BE-BAED-180CA2AEE3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graphicEl>
                                              <a:dgm id="{CD2C66D7-860C-46BE-BAED-180CA2AEE3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graphicEl>
                                              <a:dgm id="{CD2C66D7-860C-46BE-BAED-180CA2AEE3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AFE2CE6-24A8-42EC-8C89-4B55A8F949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graphicEl>
                                              <a:dgm id="{DAFE2CE6-24A8-42EC-8C89-4B55A8F949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graphicEl>
                                              <a:dgm id="{DAFE2CE6-24A8-42EC-8C89-4B55A8F949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graphicEl>
                                              <a:dgm id="{DAFE2CE6-24A8-42EC-8C89-4B55A8F949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B5166C6-0289-42FD-812D-59BB079ACC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>
                                            <p:graphicEl>
                                              <a:dgm id="{5B5166C6-0289-42FD-812D-59BB079ACC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graphicEl>
                                              <a:dgm id="{5B5166C6-0289-42FD-812D-59BB079ACC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graphicEl>
                                              <a:dgm id="{5B5166C6-0289-42FD-812D-59BB079ACC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8BB7F5E-86DC-4DE0-8ABA-FA3A71D7D8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>
                                            <p:graphicEl>
                                              <a:dgm id="{98BB7F5E-86DC-4DE0-8ABA-FA3A71D7D8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graphicEl>
                                              <a:dgm id="{98BB7F5E-86DC-4DE0-8ABA-FA3A71D7D8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graphicEl>
                                              <a:dgm id="{98BB7F5E-86DC-4DE0-8ABA-FA3A71D7D8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C150DCC-E98C-481B-BF37-2EBB52272E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>
                                            <p:graphicEl>
                                              <a:dgm id="{9C150DCC-E98C-481B-BF37-2EBB52272E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graphicEl>
                                              <a:dgm id="{9C150DCC-E98C-481B-BF37-2EBB52272E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graphicEl>
                                              <a:dgm id="{9C150DCC-E98C-481B-BF37-2EBB52272E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6F121B3-80D6-4A16-B62F-64AF4D0A91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>
                                            <p:graphicEl>
                                              <a:dgm id="{16F121B3-80D6-4A16-B62F-64AF4D0A91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>
                                            <p:graphicEl>
                                              <a:dgm id="{16F121B3-80D6-4A16-B62F-64AF4D0A91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graphicEl>
                                              <a:dgm id="{16F121B3-80D6-4A16-B62F-64AF4D0A91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BE5CDCA-F595-4EC3-A1D7-44DD84AE91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>
                                            <p:graphicEl>
                                              <a:dgm id="{CBE5CDCA-F595-4EC3-A1D7-44DD84AE91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>
                                            <p:graphicEl>
                                              <a:dgm id="{CBE5CDCA-F595-4EC3-A1D7-44DD84AE91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graphicEl>
                                              <a:dgm id="{CBE5CDCA-F595-4EC3-A1D7-44DD84AE91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8" grpId="0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000108"/>
            <a:ext cx="9144000" cy="8572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4400" dirty="0" smtClean="0">
                <a:latin typeface="Arial Rounded MT Bold" pitchFamily="34" charset="0"/>
              </a:rPr>
              <a:t>¿Quién quiere ser  millonario?</a:t>
            </a:r>
            <a:endParaRPr lang="es-CR" sz="4400" dirty="0">
              <a:latin typeface="Arial Rounded MT Bold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181191" y="1873741"/>
            <a:ext cx="6600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3200" dirty="0" smtClean="0">
                <a:solidFill>
                  <a:srgbClr val="FFFF00"/>
                </a:solidFill>
                <a:latin typeface="Corbel" pitchFamily="34" charset="0"/>
              </a:rPr>
              <a:t>El nivel mínimo de ahorro para una persona que desea crecer financieramente es de un…</a:t>
            </a:r>
            <a:endParaRPr lang="es-CR" sz="3200" dirty="0">
              <a:solidFill>
                <a:srgbClr val="FFFF00"/>
              </a:solidFill>
              <a:latin typeface="Corbel" pitchFamily="34" charset="0"/>
            </a:endParaRPr>
          </a:p>
        </p:txBody>
      </p:sp>
      <p:pic>
        <p:nvPicPr>
          <p:cNvPr id="1027" name="Picture 3" descr="C:\Users\Lagos &amp; Sarmiento\Desktop\logo millonario.jpg"/>
          <p:cNvPicPr>
            <a:picLocks noChangeAspect="1" noChangeArrowheads="1"/>
          </p:cNvPicPr>
          <p:nvPr/>
        </p:nvPicPr>
        <p:blipFill>
          <a:blip r:embed="rId2" cstate="print"/>
          <a:srcRect l="3608" b="26923"/>
          <a:stretch>
            <a:fillRect/>
          </a:stretch>
        </p:blipFill>
        <p:spPr bwMode="auto">
          <a:xfrm>
            <a:off x="4209891" y="-1165"/>
            <a:ext cx="1137735" cy="1155985"/>
          </a:xfrm>
          <a:prstGeom prst="rect">
            <a:avLst/>
          </a:prstGeom>
          <a:noFill/>
        </p:spPr>
      </p:pic>
      <p:graphicFrame>
        <p:nvGraphicFramePr>
          <p:cNvPr id="8" name="7 Diagrama"/>
          <p:cNvGraphicFramePr/>
          <p:nvPr>
            <p:extLst>
              <p:ext uri="{D42A27DB-BD31-4B8C-83A1-F6EECF244321}">
                <p14:modId xmlns:p14="http://schemas.microsoft.com/office/powerpoint/2010/main" val="4115696951"/>
              </p:ext>
            </p:extLst>
          </p:nvPr>
        </p:nvGraphicFramePr>
        <p:xfrm>
          <a:off x="1500166" y="3500438"/>
          <a:ext cx="6786610" cy="3071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8 Rectángulo"/>
          <p:cNvSpPr/>
          <p:nvPr/>
        </p:nvSpPr>
        <p:spPr>
          <a:xfrm>
            <a:off x="928662" y="3429000"/>
            <a:ext cx="50505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s-ES" sz="4400" b="1" dirty="0" smtClean="0">
                <a:ln/>
                <a:solidFill>
                  <a:srgbClr val="FFFF00"/>
                </a:solidFill>
              </a:rPr>
              <a:t>A</a:t>
            </a:r>
            <a:endParaRPr lang="es-ES" sz="4400" b="1" dirty="0">
              <a:ln/>
              <a:solidFill>
                <a:srgbClr val="FFFF00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928662" y="4214818"/>
            <a:ext cx="50505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s-ES" sz="4400" b="1" dirty="0" smtClean="0">
                <a:ln/>
                <a:solidFill>
                  <a:srgbClr val="FFFF00"/>
                </a:solidFill>
              </a:rPr>
              <a:t>B</a:t>
            </a:r>
            <a:endParaRPr lang="es-ES" sz="4400" b="1" dirty="0">
              <a:ln/>
              <a:solidFill>
                <a:srgbClr val="FFFF00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928662" y="5000636"/>
            <a:ext cx="50505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s-ES" sz="4400" b="1" dirty="0" smtClean="0">
                <a:ln/>
                <a:solidFill>
                  <a:srgbClr val="FFFF00"/>
                </a:solidFill>
              </a:rPr>
              <a:t>C</a:t>
            </a:r>
            <a:endParaRPr lang="es-ES" sz="4400" b="1" dirty="0">
              <a:ln/>
              <a:solidFill>
                <a:srgbClr val="FFFF00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928662" y="5731393"/>
            <a:ext cx="50505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s-ES" sz="4400" b="1" dirty="0" smtClean="0">
                <a:ln/>
                <a:solidFill>
                  <a:srgbClr val="FFFF00"/>
                </a:solidFill>
              </a:rPr>
              <a:t>D</a:t>
            </a:r>
            <a:endParaRPr lang="es-ES" sz="4400" b="1" dirty="0">
              <a:ln/>
              <a:solidFill>
                <a:srgbClr val="FFFF00"/>
              </a:solidFill>
            </a:endParaRPr>
          </a:p>
        </p:txBody>
      </p:sp>
      <p:sp>
        <p:nvSpPr>
          <p:cNvPr id="16" name="15 Flecha derecha"/>
          <p:cNvSpPr/>
          <p:nvPr/>
        </p:nvSpPr>
        <p:spPr>
          <a:xfrm>
            <a:off x="1500166" y="3643314"/>
            <a:ext cx="357190" cy="28575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16 Flecha derecha"/>
          <p:cNvSpPr/>
          <p:nvPr/>
        </p:nvSpPr>
        <p:spPr>
          <a:xfrm>
            <a:off x="1500166" y="4429132"/>
            <a:ext cx="357190" cy="28575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8" name="17 Flecha derecha"/>
          <p:cNvSpPr/>
          <p:nvPr/>
        </p:nvSpPr>
        <p:spPr>
          <a:xfrm>
            <a:off x="1500166" y="5143512"/>
            <a:ext cx="357190" cy="28575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9" name="18 Flecha derecha"/>
          <p:cNvSpPr/>
          <p:nvPr/>
        </p:nvSpPr>
        <p:spPr>
          <a:xfrm>
            <a:off x="1500166" y="5929330"/>
            <a:ext cx="357190" cy="28575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0160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8" presetClass="emph" presetSubtype="0" repeatCount="2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05A59FB-D5DF-4435-BBFE-1EFEC0D6B9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graphicEl>
                                              <a:dgm id="{905A59FB-D5DF-4435-BBFE-1EFEC0D6B9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graphicEl>
                                              <a:dgm id="{905A59FB-D5DF-4435-BBFE-1EFEC0D6B9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graphicEl>
                                              <a:dgm id="{905A59FB-D5DF-4435-BBFE-1EFEC0D6B9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D2C66D7-860C-46BE-BAED-180CA2AEE3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graphicEl>
                                              <a:dgm id="{CD2C66D7-860C-46BE-BAED-180CA2AEE3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graphicEl>
                                              <a:dgm id="{CD2C66D7-860C-46BE-BAED-180CA2AEE3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graphicEl>
                                              <a:dgm id="{CD2C66D7-860C-46BE-BAED-180CA2AEE3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CB7065C-AF3C-466A-B784-ECA299DF2B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graphicEl>
                                              <a:dgm id="{9CB7065C-AF3C-466A-B784-ECA299DF2B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graphicEl>
                                              <a:dgm id="{9CB7065C-AF3C-466A-B784-ECA299DF2B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graphicEl>
                                              <a:dgm id="{9CB7065C-AF3C-466A-B784-ECA299DF2B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583A6DB-5119-442B-AD87-97F8065A0F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>
                                            <p:graphicEl>
                                              <a:dgm id="{1583A6DB-5119-442B-AD87-97F8065A0F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graphicEl>
                                              <a:dgm id="{1583A6DB-5119-442B-AD87-97F8065A0F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graphicEl>
                                              <a:dgm id="{1583A6DB-5119-442B-AD87-97F8065A0F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8BB7F5E-86DC-4DE0-8ABA-FA3A71D7D8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>
                                            <p:graphicEl>
                                              <a:dgm id="{98BB7F5E-86DC-4DE0-8ABA-FA3A71D7D8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graphicEl>
                                              <a:dgm id="{98BB7F5E-86DC-4DE0-8ABA-FA3A71D7D8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graphicEl>
                                              <a:dgm id="{98BB7F5E-86DC-4DE0-8ABA-FA3A71D7D8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C150DCC-E98C-481B-BF37-2EBB52272E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>
                                            <p:graphicEl>
                                              <a:dgm id="{9C150DCC-E98C-481B-BF37-2EBB52272E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graphicEl>
                                              <a:dgm id="{9C150DCC-E98C-481B-BF37-2EBB52272E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graphicEl>
                                              <a:dgm id="{9C150DCC-E98C-481B-BF37-2EBB52272E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A8F6BB2-0614-49E0-8CF3-57CAA67EC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>
                                            <p:graphicEl>
                                              <a:dgm id="{AA8F6BB2-0614-49E0-8CF3-57CAA67EC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>
                                            <p:graphicEl>
                                              <a:dgm id="{AA8F6BB2-0614-49E0-8CF3-57CAA67EC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graphicEl>
                                              <a:dgm id="{AA8F6BB2-0614-49E0-8CF3-57CAA67EC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34F0C79-27AD-42F3-8546-9EFE4CBB2E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>
                                            <p:graphicEl>
                                              <a:dgm id="{D34F0C79-27AD-42F3-8546-9EFE4CBB2E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>
                                            <p:graphicEl>
                                              <a:dgm id="{D34F0C79-27AD-42F3-8546-9EFE4CBB2E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graphicEl>
                                              <a:dgm id="{D34F0C79-27AD-42F3-8546-9EFE4CBB2E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8" grpId="0">
        <p:bldSub>
          <a:bldDgm bld="lvl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000108"/>
            <a:ext cx="9144000" cy="8572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4400" dirty="0" smtClean="0">
                <a:latin typeface="Arial Rounded MT Bold" pitchFamily="34" charset="0"/>
              </a:rPr>
              <a:t>¿Quién quiere ser  millonario?</a:t>
            </a:r>
            <a:endParaRPr lang="es-CR" sz="4400" dirty="0">
              <a:latin typeface="Arial Rounded MT Bold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101775" y="2064438"/>
            <a:ext cx="6900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3600" dirty="0" smtClean="0">
                <a:solidFill>
                  <a:srgbClr val="FFFF00"/>
                </a:solidFill>
                <a:latin typeface="Corbel" pitchFamily="34" charset="0"/>
              </a:rPr>
              <a:t>Si adquiere un electrodoméstico a pagos en un almacén, esto es una…</a:t>
            </a:r>
            <a:endParaRPr lang="es-CR" sz="3600" dirty="0">
              <a:solidFill>
                <a:srgbClr val="FFFF00"/>
              </a:solidFill>
              <a:latin typeface="Corbel" pitchFamily="34" charset="0"/>
            </a:endParaRPr>
          </a:p>
        </p:txBody>
      </p:sp>
      <p:pic>
        <p:nvPicPr>
          <p:cNvPr id="1027" name="Picture 3" descr="C:\Users\Lagos &amp; Sarmiento\Desktop\logo millonario.jpg"/>
          <p:cNvPicPr>
            <a:picLocks noChangeAspect="1" noChangeArrowheads="1"/>
          </p:cNvPicPr>
          <p:nvPr/>
        </p:nvPicPr>
        <p:blipFill>
          <a:blip r:embed="rId2" cstate="print"/>
          <a:srcRect l="3608" b="26923"/>
          <a:stretch>
            <a:fillRect/>
          </a:stretch>
        </p:blipFill>
        <p:spPr bwMode="auto">
          <a:xfrm>
            <a:off x="4143371" y="-25"/>
            <a:ext cx="1136613" cy="1154845"/>
          </a:xfrm>
          <a:prstGeom prst="rect">
            <a:avLst/>
          </a:prstGeom>
          <a:noFill/>
        </p:spPr>
      </p:pic>
      <p:graphicFrame>
        <p:nvGraphicFramePr>
          <p:cNvPr id="8" name="7 Diagrama"/>
          <p:cNvGraphicFramePr/>
          <p:nvPr>
            <p:extLst>
              <p:ext uri="{D42A27DB-BD31-4B8C-83A1-F6EECF244321}">
                <p14:modId xmlns:p14="http://schemas.microsoft.com/office/powerpoint/2010/main" val="2519218573"/>
              </p:ext>
            </p:extLst>
          </p:nvPr>
        </p:nvGraphicFramePr>
        <p:xfrm>
          <a:off x="1500166" y="3500438"/>
          <a:ext cx="6786610" cy="3071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8 Rectángulo"/>
          <p:cNvSpPr/>
          <p:nvPr/>
        </p:nvSpPr>
        <p:spPr>
          <a:xfrm>
            <a:off x="928662" y="3429000"/>
            <a:ext cx="50505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s-ES" sz="4400" b="1" dirty="0" smtClean="0">
                <a:ln/>
                <a:solidFill>
                  <a:srgbClr val="FFFF00"/>
                </a:solidFill>
              </a:rPr>
              <a:t>A</a:t>
            </a:r>
            <a:endParaRPr lang="es-ES" sz="4400" b="1" dirty="0">
              <a:ln/>
              <a:solidFill>
                <a:srgbClr val="FFFF00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928662" y="4214818"/>
            <a:ext cx="50505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s-ES" sz="4400" b="1" dirty="0" smtClean="0">
                <a:ln/>
                <a:solidFill>
                  <a:srgbClr val="FFFF00"/>
                </a:solidFill>
              </a:rPr>
              <a:t>B</a:t>
            </a:r>
            <a:endParaRPr lang="es-ES" sz="4400" b="1" dirty="0">
              <a:ln/>
              <a:solidFill>
                <a:srgbClr val="FFFF00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928662" y="5000636"/>
            <a:ext cx="50505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s-ES" sz="4400" b="1" dirty="0" smtClean="0">
                <a:ln/>
                <a:solidFill>
                  <a:srgbClr val="FFFF00"/>
                </a:solidFill>
              </a:rPr>
              <a:t>C</a:t>
            </a:r>
            <a:endParaRPr lang="es-ES" sz="4400" b="1" dirty="0">
              <a:ln/>
              <a:solidFill>
                <a:srgbClr val="FFFF00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928662" y="5731393"/>
            <a:ext cx="50505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s-ES" sz="4400" b="1" dirty="0" smtClean="0">
                <a:ln/>
                <a:solidFill>
                  <a:srgbClr val="FFFF00"/>
                </a:solidFill>
              </a:rPr>
              <a:t>D</a:t>
            </a:r>
            <a:endParaRPr lang="es-ES" sz="4400" b="1" dirty="0">
              <a:ln/>
              <a:solidFill>
                <a:srgbClr val="FFFF00"/>
              </a:solidFill>
            </a:endParaRPr>
          </a:p>
        </p:txBody>
      </p:sp>
      <p:sp>
        <p:nvSpPr>
          <p:cNvPr id="16" name="15 Flecha derecha"/>
          <p:cNvSpPr/>
          <p:nvPr/>
        </p:nvSpPr>
        <p:spPr>
          <a:xfrm>
            <a:off x="1500166" y="3643314"/>
            <a:ext cx="357190" cy="28575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16 Flecha derecha"/>
          <p:cNvSpPr/>
          <p:nvPr/>
        </p:nvSpPr>
        <p:spPr>
          <a:xfrm>
            <a:off x="1500166" y="4429132"/>
            <a:ext cx="357190" cy="28575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8" name="17 Flecha derecha"/>
          <p:cNvSpPr/>
          <p:nvPr/>
        </p:nvSpPr>
        <p:spPr>
          <a:xfrm>
            <a:off x="1500166" y="5143512"/>
            <a:ext cx="357190" cy="28575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9" name="18 Flecha derecha"/>
          <p:cNvSpPr/>
          <p:nvPr/>
        </p:nvSpPr>
        <p:spPr>
          <a:xfrm>
            <a:off x="1500166" y="5929330"/>
            <a:ext cx="357190" cy="28575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0703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8" presetClass="emph" presetSubtype="0" repeatCount="2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05A59FB-D5DF-4435-BBFE-1EFEC0D6B9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graphicEl>
                                              <a:dgm id="{905A59FB-D5DF-4435-BBFE-1EFEC0D6B9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graphicEl>
                                              <a:dgm id="{905A59FB-D5DF-4435-BBFE-1EFEC0D6B9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graphicEl>
                                              <a:dgm id="{905A59FB-D5DF-4435-BBFE-1EFEC0D6B9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625BF3F-0F8C-42DB-BF7A-C226663D9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graphicEl>
                                              <a:dgm id="{5625BF3F-0F8C-42DB-BF7A-C226663D98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graphicEl>
                                              <a:dgm id="{5625BF3F-0F8C-42DB-BF7A-C226663D9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graphicEl>
                                              <a:dgm id="{5625BF3F-0F8C-42DB-BF7A-C226663D9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AFE2CE6-24A8-42EC-8C89-4B55A8F949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graphicEl>
                                              <a:dgm id="{DAFE2CE6-24A8-42EC-8C89-4B55A8F949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graphicEl>
                                              <a:dgm id="{DAFE2CE6-24A8-42EC-8C89-4B55A8F949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graphicEl>
                                              <a:dgm id="{DAFE2CE6-24A8-42EC-8C89-4B55A8F949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7E98719-ABF6-4736-8763-7D35D17F8D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>
                                            <p:graphicEl>
                                              <a:dgm id="{87E98719-ABF6-4736-8763-7D35D17F8D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graphicEl>
                                              <a:dgm id="{87E98719-ABF6-4736-8763-7D35D17F8D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graphicEl>
                                              <a:dgm id="{87E98719-ABF6-4736-8763-7D35D17F8D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8BB7F5E-86DC-4DE0-8ABA-FA3A71D7D8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>
                                            <p:graphicEl>
                                              <a:dgm id="{98BB7F5E-86DC-4DE0-8ABA-FA3A71D7D8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graphicEl>
                                              <a:dgm id="{98BB7F5E-86DC-4DE0-8ABA-FA3A71D7D8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graphicEl>
                                              <a:dgm id="{98BB7F5E-86DC-4DE0-8ABA-FA3A71D7D8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A3EB1D0-3D6B-43EF-B13A-08BDFE5C0A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>
                                            <p:graphicEl>
                                              <a:dgm id="{BA3EB1D0-3D6B-43EF-B13A-08BDFE5C0A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graphicEl>
                                              <a:dgm id="{BA3EB1D0-3D6B-43EF-B13A-08BDFE5C0A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graphicEl>
                                              <a:dgm id="{BA3EB1D0-3D6B-43EF-B13A-08BDFE5C0A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6F121B3-80D6-4A16-B62F-64AF4D0A91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>
                                            <p:graphicEl>
                                              <a:dgm id="{16F121B3-80D6-4A16-B62F-64AF4D0A91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>
                                            <p:graphicEl>
                                              <a:dgm id="{16F121B3-80D6-4A16-B62F-64AF4D0A91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graphicEl>
                                              <a:dgm id="{16F121B3-80D6-4A16-B62F-64AF4D0A91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D660F75-4409-414F-8651-ABF10FD891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>
                                            <p:graphicEl>
                                              <a:dgm id="{4D660F75-4409-414F-8651-ABF10FD891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>
                                            <p:graphicEl>
                                              <a:dgm id="{4D660F75-4409-414F-8651-ABF10FD891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graphicEl>
                                              <a:dgm id="{4D660F75-4409-414F-8651-ABF10FD891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8" grpId="0">
        <p:bldSub>
          <a:bldDgm bld="lvl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Elipse"/>
          <p:cNvSpPr/>
          <p:nvPr/>
        </p:nvSpPr>
        <p:spPr>
          <a:xfrm>
            <a:off x="214314" y="3255845"/>
            <a:ext cx="2485478" cy="13831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200" b="1" dirty="0" smtClean="0">
                <a:latin typeface="Arial" pitchFamily="34" charset="0"/>
                <a:cs typeface="Arial" pitchFamily="34" charset="0"/>
              </a:rPr>
              <a:t>1. Hacer y cumplir un </a:t>
            </a:r>
            <a:r>
              <a:rPr lang="es-CR" sz="1600" b="1" dirty="0" smtClean="0">
                <a:latin typeface="Arial" pitchFamily="34" charset="0"/>
                <a:cs typeface="Arial" pitchFamily="34" charset="0"/>
              </a:rPr>
              <a:t>PRESUPUESTO</a:t>
            </a:r>
          </a:p>
          <a:p>
            <a:pPr algn="ctr"/>
            <a:r>
              <a:rPr lang="es-CR" sz="1600" b="1" dirty="0" smtClean="0">
                <a:latin typeface="Arial" pitchFamily="34" charset="0"/>
                <a:cs typeface="Arial" pitchFamily="34" charset="0"/>
              </a:rPr>
              <a:t>MENSUAL</a:t>
            </a:r>
            <a:endParaRPr lang="es-CR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Elipse"/>
          <p:cNvSpPr/>
          <p:nvPr/>
        </p:nvSpPr>
        <p:spPr>
          <a:xfrm>
            <a:off x="2051720" y="4221088"/>
            <a:ext cx="2448842" cy="138315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600" b="1" dirty="0" smtClean="0">
                <a:latin typeface="Arial" pitchFamily="34" charset="0"/>
                <a:cs typeface="Arial" pitchFamily="34" charset="0"/>
              </a:rPr>
              <a:t>2. AHORRO</a:t>
            </a:r>
          </a:p>
          <a:p>
            <a:pPr algn="ctr"/>
            <a:r>
              <a:rPr lang="es-CR" sz="1600" b="1" dirty="0" smtClean="0">
                <a:latin typeface="Arial" pitchFamily="34" charset="0"/>
                <a:cs typeface="Arial" pitchFamily="34" charset="0"/>
              </a:rPr>
              <a:t>SOSTENIDO</a:t>
            </a:r>
          </a:p>
          <a:p>
            <a:pPr algn="ctr"/>
            <a:r>
              <a:rPr lang="es-CR" sz="1200" b="1" dirty="0" smtClean="0">
                <a:latin typeface="Arial" pitchFamily="34" charset="0"/>
                <a:cs typeface="Arial" pitchFamily="34" charset="0"/>
              </a:rPr>
              <a:t>(5-15% del ingreso)</a:t>
            </a:r>
            <a:endParaRPr lang="es-CR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Elipse"/>
          <p:cNvSpPr/>
          <p:nvPr/>
        </p:nvSpPr>
        <p:spPr>
          <a:xfrm>
            <a:off x="4499992" y="4221088"/>
            <a:ext cx="2520248" cy="138315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200" b="1" dirty="0" smtClean="0">
                <a:latin typeface="Arial" pitchFamily="34" charset="0"/>
                <a:cs typeface="Arial" pitchFamily="34" charset="0"/>
              </a:rPr>
              <a:t>3. Fijar un </a:t>
            </a:r>
          </a:p>
          <a:p>
            <a:pPr algn="ctr"/>
            <a:r>
              <a:rPr lang="es-CR" sz="1600" b="1" dirty="0" smtClean="0">
                <a:latin typeface="Arial" pitchFamily="34" charset="0"/>
                <a:cs typeface="Arial" pitchFamily="34" charset="0"/>
              </a:rPr>
              <a:t>OBJETIVO</a:t>
            </a:r>
            <a:endParaRPr lang="es-CR" sz="28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CR" sz="1100" b="1" dirty="0" smtClean="0">
                <a:latin typeface="Arial" pitchFamily="34" charset="0"/>
                <a:cs typeface="Arial" pitchFamily="34" charset="0"/>
              </a:rPr>
              <a:t>de AHORRO o INVERSIÓN de largo plazo y esforzarse por alcanzarlo.</a:t>
            </a:r>
            <a:endParaRPr lang="es-CR" sz="11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2500298" y="1772816"/>
            <a:ext cx="4214842" cy="14830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 educación financiera proporciona seguridad y una sensación de bienestar</a:t>
            </a:r>
          </a:p>
        </p:txBody>
      </p:sp>
      <p:sp>
        <p:nvSpPr>
          <p:cNvPr id="10" name="9 Elipse"/>
          <p:cNvSpPr/>
          <p:nvPr/>
        </p:nvSpPr>
        <p:spPr>
          <a:xfrm>
            <a:off x="6391531" y="3255845"/>
            <a:ext cx="2538187" cy="13831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400" b="1" dirty="0" smtClean="0">
                <a:latin typeface="Arial" pitchFamily="34" charset="0"/>
                <a:cs typeface="Arial" pitchFamily="34" charset="0"/>
              </a:rPr>
              <a:t>4. Uso responsable del</a:t>
            </a:r>
          </a:p>
          <a:p>
            <a:pPr algn="ctr"/>
            <a:r>
              <a:rPr lang="es-CR" sz="2000" b="1" dirty="0" smtClean="0">
                <a:latin typeface="Arial" pitchFamily="34" charset="0"/>
                <a:cs typeface="Arial" pitchFamily="34" charset="0"/>
              </a:rPr>
              <a:t>CREDITO</a:t>
            </a:r>
            <a:endParaRPr lang="es-C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Flecha abajo"/>
          <p:cNvSpPr/>
          <p:nvPr/>
        </p:nvSpPr>
        <p:spPr>
          <a:xfrm rot="3218670">
            <a:off x="2594085" y="3284985"/>
            <a:ext cx="614736" cy="357190"/>
          </a:xfrm>
          <a:prstGeom prst="downArrow">
            <a:avLst>
              <a:gd name="adj1" fmla="val 15597"/>
              <a:gd name="adj2" fmla="val 5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13" name="12 Flecha abajo"/>
          <p:cNvSpPr/>
          <p:nvPr/>
        </p:nvSpPr>
        <p:spPr>
          <a:xfrm rot="18562418">
            <a:off x="6084163" y="3283036"/>
            <a:ext cx="614736" cy="357190"/>
          </a:xfrm>
          <a:prstGeom prst="downArrow">
            <a:avLst>
              <a:gd name="adj1" fmla="val 15597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14" name="13 Flecha abajo"/>
          <p:cNvSpPr/>
          <p:nvPr/>
        </p:nvSpPr>
        <p:spPr>
          <a:xfrm rot="20543198">
            <a:off x="4963874" y="3543393"/>
            <a:ext cx="571504" cy="384210"/>
          </a:xfrm>
          <a:prstGeom prst="downArrow">
            <a:avLst>
              <a:gd name="adj1" fmla="val 15597"/>
              <a:gd name="adj2" fmla="val 500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15" name="14 Flecha abajo"/>
          <p:cNvSpPr/>
          <p:nvPr/>
        </p:nvSpPr>
        <p:spPr>
          <a:xfrm rot="1739688">
            <a:off x="3743937" y="3506419"/>
            <a:ext cx="571504" cy="384210"/>
          </a:xfrm>
          <a:prstGeom prst="downArrow">
            <a:avLst>
              <a:gd name="adj1" fmla="val 15597"/>
              <a:gd name="adj2" fmla="val 50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pic>
        <p:nvPicPr>
          <p:cNvPr id="18" name="Picture 2" descr="C:\Users\Lagos &amp; Sarmiento\A CONSULTOR\LOGISTICA\LOGO\Logo Lago &amp; Sarmiento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9" t="12074" r="67972" b="36541"/>
          <a:stretch/>
        </p:blipFill>
        <p:spPr bwMode="auto">
          <a:xfrm>
            <a:off x="251520" y="5949280"/>
            <a:ext cx="792088" cy="813832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19" name="1 Título"/>
          <p:cNvSpPr txBox="1">
            <a:spLocks/>
          </p:cNvSpPr>
          <p:nvPr/>
        </p:nvSpPr>
        <p:spPr>
          <a:xfrm>
            <a:off x="323528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R" dirty="0" smtClean="0">
                <a:solidFill>
                  <a:srgbClr val="CC0000"/>
                </a:solidFill>
                <a:latin typeface="Arial Rounded MT Bold" pitchFamily="34" charset="0"/>
                <a:cs typeface="Arial" pitchFamily="34" charset="0"/>
              </a:rPr>
              <a:t>1. Vida Financiera</a:t>
            </a:r>
            <a:endParaRPr lang="es-CR" dirty="0">
              <a:solidFill>
                <a:srgbClr val="CC0000"/>
              </a:solidFill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5499000" y="836712"/>
            <a:ext cx="324946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R" sz="3200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Pautas básicas</a:t>
            </a:r>
            <a:endParaRPr lang="es-CR" sz="3200" i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98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E:\Respaldo Lago y Sarmiento\Desktop\imag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548" y="5968834"/>
            <a:ext cx="2356939" cy="62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02" y="2433998"/>
            <a:ext cx="1575402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65871" y="4252315"/>
            <a:ext cx="1735585" cy="150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7353" y="1783768"/>
            <a:ext cx="1552119" cy="161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11 Rectángulo redondeado"/>
          <p:cNvSpPr/>
          <p:nvPr/>
        </p:nvSpPr>
        <p:spPr>
          <a:xfrm>
            <a:off x="525996" y="4080492"/>
            <a:ext cx="1579185" cy="42862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1. Ingresos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2353060" y="3426078"/>
            <a:ext cx="2007676" cy="42862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2. Deudas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5076055" y="772964"/>
            <a:ext cx="4270051" cy="588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R" sz="28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Pasos para construirlo</a:t>
            </a:r>
            <a:endParaRPr lang="es-CR" sz="2800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2" descr="C:\Users\Lagos &amp; Sarmiento\A CONSULTOR\LOGISTICA\LOGO\Logo Lago &amp; Sarmiento.jpg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9" t="12074" r="67972" b="36541"/>
          <a:stretch/>
        </p:blipFill>
        <p:spPr bwMode="auto">
          <a:xfrm>
            <a:off x="251520" y="5949280"/>
            <a:ext cx="792088" cy="813832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518864" y="188640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s-CR" dirty="0" smtClean="0">
                <a:solidFill>
                  <a:srgbClr val="CC0000"/>
                </a:solidFill>
                <a:latin typeface="Arial Rounded MT Bold" pitchFamily="34" charset="0"/>
                <a:cs typeface="Arial" pitchFamily="34" charset="0"/>
              </a:rPr>
              <a:t>2. Presupuesto</a:t>
            </a:r>
            <a:endParaRPr lang="es-CR" dirty="0">
              <a:solidFill>
                <a:srgbClr val="CC0000"/>
              </a:solidFill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1" name="20 Rectángulo redondeado"/>
          <p:cNvSpPr/>
          <p:nvPr/>
        </p:nvSpPr>
        <p:spPr>
          <a:xfrm>
            <a:off x="4511403" y="3431609"/>
            <a:ext cx="2007676" cy="42862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3. Gastos fijos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20 Rectángulo redondeado"/>
          <p:cNvSpPr/>
          <p:nvPr/>
        </p:nvSpPr>
        <p:spPr>
          <a:xfrm>
            <a:off x="6607548" y="4069842"/>
            <a:ext cx="2324606" cy="42862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4. Gastos variables</a:t>
            </a:r>
            <a:endParaRPr lang="es-C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7" r="7706"/>
          <a:stretch/>
        </p:blipFill>
        <p:spPr>
          <a:xfrm>
            <a:off x="6881011" y="2629476"/>
            <a:ext cx="1786352" cy="143405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6" r="1415"/>
          <a:stretch/>
        </p:blipFill>
        <p:spPr>
          <a:xfrm>
            <a:off x="4583133" y="1820798"/>
            <a:ext cx="1864217" cy="1516399"/>
          </a:xfrm>
          <a:prstGeom prst="rect">
            <a:avLst/>
          </a:prstGeom>
        </p:spPr>
      </p:pic>
      <p:sp>
        <p:nvSpPr>
          <p:cNvPr id="19" name="11 Rectángulo redondeado"/>
          <p:cNvSpPr/>
          <p:nvPr/>
        </p:nvSpPr>
        <p:spPr>
          <a:xfrm>
            <a:off x="3491880" y="5808684"/>
            <a:ext cx="2297001" cy="42862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5. Generar ahorro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36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1" grpId="0" animBg="1"/>
      <p:bldP spid="15" grpId="0" animBg="1"/>
      <p:bldP spid="19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7244</TotalTime>
  <Words>1106</Words>
  <Application>Microsoft Office PowerPoint</Application>
  <PresentationFormat>Presentación en pantalla (4:3)</PresentationFormat>
  <Paragraphs>233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6" baseType="lpstr">
      <vt:lpstr>Arial</vt:lpstr>
      <vt:lpstr>Arial Rounded MT Bold</vt:lpstr>
      <vt:lpstr>Calibri</vt:lpstr>
      <vt:lpstr>Corbel</vt:lpstr>
      <vt:lpstr>Tahoma</vt:lpstr>
      <vt:lpstr>Times New Roman</vt:lpstr>
      <vt:lpstr>Wingdings</vt:lpstr>
      <vt:lpstr>Tema de Office</vt:lpstr>
      <vt:lpstr>FINANZAS PERSONALES Y FAMILIARES</vt:lpstr>
      <vt:lpstr>Objetivos del taller</vt:lpstr>
      <vt:lpstr>Objetivos del taller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2. Presupuesto</vt:lpstr>
      <vt:lpstr>3. Ahorro</vt:lpstr>
      <vt:lpstr>3. Fijar Metas</vt:lpstr>
      <vt:lpstr>Presentación de PowerPoint</vt:lpstr>
      <vt:lpstr>Presentación de PowerPoint</vt:lpstr>
      <vt:lpstr>Presentación de PowerPoint</vt:lpstr>
      <vt:lpstr>Presentación de PowerPoint</vt:lpstr>
      <vt:lpstr>4. Crédito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INVERSIÓN</dc:title>
  <dc:creator>Ericka</dc:creator>
  <cp:lastModifiedBy>Ruth Aguilar Cabezas</cp:lastModifiedBy>
  <cp:revision>301</cp:revision>
  <cp:lastPrinted>2012-10-03T18:08:13Z</cp:lastPrinted>
  <dcterms:created xsi:type="dcterms:W3CDTF">2012-08-30T17:25:24Z</dcterms:created>
  <dcterms:modified xsi:type="dcterms:W3CDTF">2017-02-22T14:26:33Z</dcterms:modified>
</cp:coreProperties>
</file>