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70" r:id="rId11"/>
    <p:sldId id="271" r:id="rId12"/>
    <p:sldId id="265" r:id="rId13"/>
    <p:sldId id="266" r:id="rId14"/>
    <p:sldId id="267" r:id="rId15"/>
    <p:sldId id="268" r:id="rId16"/>
  </p:sldIdLst>
  <p:sldSz cx="6858000" cy="9144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268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3B3E7-D175-4B36-841B-68B1D8A305F5}" type="datetimeFigureOut">
              <a:rPr lang="es-CR" smtClean="0"/>
              <a:t>21/01/2014</a:t>
            </a:fld>
            <a:endParaRPr lang="es-C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3BFA0-9FB4-40CF-A7DC-4EBA69F383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6212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5E9D-B6B9-4F96-AEA3-4F1B056A3477}" type="slidenum">
              <a:rPr lang="es-CR" smtClean="0"/>
              <a:t>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42898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5E9D-B6B9-4F96-AEA3-4F1B056A3477}" type="slidenum">
              <a:rPr lang="es-CR" smtClean="0"/>
              <a:t>10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42898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5E9D-B6B9-4F96-AEA3-4F1B056A3477}" type="slidenum">
              <a:rPr lang="es-CR" smtClean="0"/>
              <a:t>11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42898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5E9D-B6B9-4F96-AEA3-4F1B056A3477}" type="slidenum">
              <a:rPr lang="es-CR" smtClean="0"/>
              <a:t>12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42898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5E9D-B6B9-4F96-AEA3-4F1B056A3477}" type="slidenum">
              <a:rPr lang="es-CR" smtClean="0"/>
              <a:t>13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42898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5E9D-B6B9-4F96-AEA3-4F1B056A3477}" type="slidenum">
              <a:rPr lang="es-CR" smtClean="0"/>
              <a:t>14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42898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5E9D-B6B9-4F96-AEA3-4F1B056A3477}" type="slidenum">
              <a:rPr lang="es-CR" smtClean="0"/>
              <a:t>15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42898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5E9D-B6B9-4F96-AEA3-4F1B056A3477}" type="slidenum">
              <a:rPr lang="es-CR" smtClean="0"/>
              <a:t>2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42898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5E9D-B6B9-4F96-AEA3-4F1B056A3477}" type="slidenum">
              <a:rPr lang="es-CR" smtClean="0"/>
              <a:t>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42898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5E9D-B6B9-4F96-AEA3-4F1B056A3477}" type="slidenum">
              <a:rPr lang="es-CR" smtClean="0"/>
              <a:t>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42898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5E9D-B6B9-4F96-AEA3-4F1B056A3477}" type="slidenum">
              <a:rPr lang="es-CR" smtClean="0"/>
              <a:t>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42898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5E9D-B6B9-4F96-AEA3-4F1B056A3477}" type="slidenum">
              <a:rPr lang="es-CR" smtClean="0"/>
              <a:t>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42898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5E9D-B6B9-4F96-AEA3-4F1B056A3477}" type="slidenum">
              <a:rPr lang="es-CR" smtClean="0"/>
              <a:t>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42898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5E9D-B6B9-4F96-AEA3-4F1B056A3477}" type="slidenum">
              <a:rPr lang="es-CR" smtClean="0"/>
              <a:t>8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42898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5E9D-B6B9-4F96-AEA3-4F1B056A3477}" type="slidenum">
              <a:rPr lang="es-CR" smtClean="0"/>
              <a:t>9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4289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583-083F-4FD9-A459-87679372B41C}" type="datetimeFigureOut">
              <a:rPr lang="es-CR" smtClean="0"/>
              <a:t>21/01/2014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D9F0-CFEE-48D3-847E-D6A6F0275F2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1447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583-083F-4FD9-A459-87679372B41C}" type="datetimeFigureOut">
              <a:rPr lang="es-CR" smtClean="0"/>
              <a:t>21/01/2014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D9F0-CFEE-48D3-847E-D6A6F0275F2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7912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583-083F-4FD9-A459-87679372B41C}" type="datetimeFigureOut">
              <a:rPr lang="es-CR" smtClean="0"/>
              <a:t>21/01/2014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D9F0-CFEE-48D3-847E-D6A6F0275F2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304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583-083F-4FD9-A459-87679372B41C}" type="datetimeFigureOut">
              <a:rPr lang="es-CR" smtClean="0"/>
              <a:t>21/01/2014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D9F0-CFEE-48D3-847E-D6A6F0275F2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0644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583-083F-4FD9-A459-87679372B41C}" type="datetimeFigureOut">
              <a:rPr lang="es-CR" smtClean="0"/>
              <a:t>21/01/2014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D9F0-CFEE-48D3-847E-D6A6F0275F2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6613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6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1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583-083F-4FD9-A459-87679372B41C}" type="datetimeFigureOut">
              <a:rPr lang="es-CR" smtClean="0"/>
              <a:t>21/01/2014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D9F0-CFEE-48D3-847E-D6A6F0275F2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9628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583-083F-4FD9-A459-87679372B41C}" type="datetimeFigureOut">
              <a:rPr lang="es-CR" smtClean="0"/>
              <a:t>21/01/2014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D9F0-CFEE-48D3-847E-D6A6F0275F2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6630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583-083F-4FD9-A459-87679372B41C}" type="datetimeFigureOut">
              <a:rPr lang="es-CR" smtClean="0"/>
              <a:t>21/01/2014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D9F0-CFEE-48D3-847E-D6A6F0275F2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0376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583-083F-4FD9-A459-87679372B41C}" type="datetimeFigureOut">
              <a:rPr lang="es-CR" smtClean="0"/>
              <a:t>21/01/2014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D9F0-CFEE-48D3-847E-D6A6F0275F2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7157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583-083F-4FD9-A459-87679372B41C}" type="datetimeFigureOut">
              <a:rPr lang="es-CR" smtClean="0"/>
              <a:t>21/01/2014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D9F0-CFEE-48D3-847E-D6A6F0275F2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9057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583-083F-4FD9-A459-87679372B41C}" type="datetimeFigureOut">
              <a:rPr lang="es-CR" smtClean="0"/>
              <a:t>21/01/2014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D9F0-CFEE-48D3-847E-D6A6F0275F2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514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8583-083F-4FD9-A459-87679372B41C}" type="datetimeFigureOut">
              <a:rPr lang="es-CR" smtClean="0"/>
              <a:t>21/01/2014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AD9F0-CFEE-48D3-847E-D6A6F0275F2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2776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39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8" y="-36512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17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4640239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21 Rectángulo"/>
          <p:cNvSpPr/>
          <p:nvPr/>
        </p:nvSpPr>
        <p:spPr>
          <a:xfrm>
            <a:off x="1916832" y="1613319"/>
            <a:ext cx="3071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7200" dirty="0" smtClean="0"/>
              <a:t>Deudor</a:t>
            </a:r>
            <a:endParaRPr lang="es-CR" sz="7200" dirty="0"/>
          </a:p>
        </p:txBody>
      </p:sp>
      <p:sp>
        <p:nvSpPr>
          <p:cNvPr id="23" name="22 Rectángulo"/>
          <p:cNvSpPr/>
          <p:nvPr/>
        </p:nvSpPr>
        <p:spPr>
          <a:xfrm>
            <a:off x="692696" y="5486613"/>
            <a:ext cx="548843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4400" dirty="0" smtClean="0"/>
              <a:t>Persona que se compromete en un contrato a pagar el dinero que recibió en calidad de préstamo.</a:t>
            </a:r>
            <a:endParaRPr lang="es-CR" sz="4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0"/>
            <a:ext cx="1354820" cy="875638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97" y="4729117"/>
            <a:ext cx="1354820" cy="87563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293096" y="182470"/>
            <a:ext cx="2320877" cy="501098"/>
          </a:xfrm>
          <a:prstGeom prst="rect">
            <a:avLst/>
          </a:prstGeom>
        </p:spPr>
      </p:pic>
      <p:pic>
        <p:nvPicPr>
          <p:cNvPr id="12" name="Imagen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149080" y="4916387"/>
            <a:ext cx="2320877" cy="50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39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0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17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4640239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21 Rectángulo"/>
          <p:cNvSpPr/>
          <p:nvPr/>
        </p:nvSpPr>
        <p:spPr>
          <a:xfrm>
            <a:off x="1322113" y="1259632"/>
            <a:ext cx="41951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7200" dirty="0" smtClean="0"/>
              <a:t>Garantía prendaria</a:t>
            </a:r>
            <a:endParaRPr lang="es-CR" sz="7200" dirty="0"/>
          </a:p>
        </p:txBody>
      </p:sp>
      <p:sp>
        <p:nvSpPr>
          <p:cNvPr id="13" name="12 Rectángulo"/>
          <p:cNvSpPr/>
          <p:nvPr/>
        </p:nvSpPr>
        <p:spPr>
          <a:xfrm>
            <a:off x="432080" y="6008092"/>
            <a:ext cx="59492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3600" dirty="0" smtClean="0"/>
              <a:t>Es la garantía que se brinda como respaldo de un crédito a través de bienes muebles un carro o una máquina.</a:t>
            </a:r>
            <a:endParaRPr lang="es-CR" sz="3600" dirty="0"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0"/>
            <a:ext cx="1354820" cy="875638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4827588"/>
            <a:ext cx="1354820" cy="87563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060451" y="187270"/>
            <a:ext cx="2320877" cy="501098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3933056" y="5079014"/>
            <a:ext cx="2320877" cy="50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6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39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0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17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4640239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21 Rectángulo"/>
          <p:cNvSpPr/>
          <p:nvPr/>
        </p:nvSpPr>
        <p:spPr>
          <a:xfrm>
            <a:off x="1108917" y="1259632"/>
            <a:ext cx="45523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7200" dirty="0" smtClean="0"/>
              <a:t>Garantía hipotecaria</a:t>
            </a:r>
            <a:endParaRPr lang="es-CR" sz="7200" dirty="0"/>
          </a:p>
        </p:txBody>
      </p:sp>
      <p:sp>
        <p:nvSpPr>
          <p:cNvPr id="13" name="12 Rectángulo"/>
          <p:cNvSpPr/>
          <p:nvPr/>
        </p:nvSpPr>
        <p:spPr>
          <a:xfrm>
            <a:off x="432080" y="6008092"/>
            <a:ext cx="59492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3600" dirty="0" smtClean="0"/>
              <a:t>Es la garantía que se brinda como respaldo de un crédito a través de un bien inmueble como una casa, o un lote.</a:t>
            </a:r>
            <a:endParaRPr lang="es-CR" sz="36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0"/>
            <a:ext cx="1354820" cy="87563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4790360"/>
            <a:ext cx="1354820" cy="87563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068347" y="254478"/>
            <a:ext cx="2320877" cy="501098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3861048" y="5007006"/>
            <a:ext cx="2320877" cy="50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6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39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0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17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4640239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21 Rectángulo"/>
          <p:cNvSpPr/>
          <p:nvPr/>
        </p:nvSpPr>
        <p:spPr>
          <a:xfrm>
            <a:off x="1006533" y="1649831"/>
            <a:ext cx="48132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7200" dirty="0" smtClean="0"/>
              <a:t>Condiciones</a:t>
            </a:r>
            <a:endParaRPr lang="es-CR" sz="7200" dirty="0"/>
          </a:p>
        </p:txBody>
      </p:sp>
      <p:sp>
        <p:nvSpPr>
          <p:cNvPr id="13" name="12 Rectángulo"/>
          <p:cNvSpPr/>
          <p:nvPr/>
        </p:nvSpPr>
        <p:spPr>
          <a:xfrm>
            <a:off x="764704" y="6017384"/>
            <a:ext cx="53403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4000" dirty="0" smtClean="0"/>
              <a:t>Es el propósito o destino que se le va a dar a los recursos del crédito.</a:t>
            </a:r>
            <a:endParaRPr lang="es-CR" sz="40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0"/>
            <a:ext cx="1354820" cy="87563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4836366"/>
            <a:ext cx="1354820" cy="87563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149080" y="187270"/>
            <a:ext cx="2320877" cy="501098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005064" y="5079014"/>
            <a:ext cx="2320877" cy="50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39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0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17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4640239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21 Rectángulo"/>
          <p:cNvSpPr/>
          <p:nvPr/>
        </p:nvSpPr>
        <p:spPr>
          <a:xfrm>
            <a:off x="1679540" y="1649831"/>
            <a:ext cx="3467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7200" dirty="0" smtClean="0"/>
              <a:t>Carácter</a:t>
            </a:r>
            <a:endParaRPr lang="es-CR" sz="7200" dirty="0"/>
          </a:p>
        </p:txBody>
      </p:sp>
      <p:sp>
        <p:nvSpPr>
          <p:cNvPr id="13" name="12 Rectángulo"/>
          <p:cNvSpPr/>
          <p:nvPr/>
        </p:nvSpPr>
        <p:spPr>
          <a:xfrm>
            <a:off x="764704" y="6049903"/>
            <a:ext cx="53403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4000" dirty="0" smtClean="0"/>
              <a:t>Son los atributos personales del solicitante como sujeto de crédito.</a:t>
            </a:r>
            <a:endParaRPr lang="es-CR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0"/>
            <a:ext cx="1354820" cy="87563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4711314"/>
            <a:ext cx="1354820" cy="87563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3986367" y="254478"/>
            <a:ext cx="2320877" cy="501098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3785806" y="4934998"/>
            <a:ext cx="2320877" cy="50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39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0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17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4640239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21 Rectángulo"/>
          <p:cNvSpPr/>
          <p:nvPr/>
        </p:nvSpPr>
        <p:spPr>
          <a:xfrm>
            <a:off x="1841558" y="1649831"/>
            <a:ext cx="3143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7200" dirty="0" smtClean="0"/>
              <a:t>Capital</a:t>
            </a:r>
            <a:endParaRPr lang="es-CR" sz="7200" dirty="0"/>
          </a:p>
        </p:txBody>
      </p:sp>
      <p:sp>
        <p:nvSpPr>
          <p:cNvPr id="13" name="12 Rectángulo"/>
          <p:cNvSpPr/>
          <p:nvPr/>
        </p:nvSpPr>
        <p:spPr>
          <a:xfrm>
            <a:off x="764704" y="5761871"/>
            <a:ext cx="53403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4000" dirty="0" smtClean="0"/>
              <a:t>Se aplica a las empresas y representa los aportes de capital que han hecho los socios.</a:t>
            </a:r>
            <a:endParaRPr lang="es-CR" sz="4000" dirty="0"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0"/>
            <a:ext cx="1354820" cy="875638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4713478"/>
            <a:ext cx="1354820" cy="87563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077072" y="254478"/>
            <a:ext cx="2320877" cy="501098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077071" y="4934998"/>
            <a:ext cx="2320877" cy="50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39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0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17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4640239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21 Rectángulo"/>
          <p:cNvSpPr/>
          <p:nvPr/>
        </p:nvSpPr>
        <p:spPr>
          <a:xfrm>
            <a:off x="1240283" y="1095834"/>
            <a:ext cx="43105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7200" dirty="0" smtClean="0"/>
              <a:t>Historial crediticio</a:t>
            </a:r>
            <a:endParaRPr lang="es-CR" sz="7200" dirty="0"/>
          </a:p>
        </p:txBody>
      </p:sp>
      <p:sp>
        <p:nvSpPr>
          <p:cNvPr id="13" name="12 Rectángulo"/>
          <p:cNvSpPr/>
          <p:nvPr/>
        </p:nvSpPr>
        <p:spPr>
          <a:xfrm>
            <a:off x="476672" y="5977895"/>
            <a:ext cx="58378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4000" dirty="0" smtClean="0"/>
              <a:t>Es la información sobre la situación y el comportamiento como deudor persona</a:t>
            </a:r>
            <a:endParaRPr lang="es-CR" sz="40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0"/>
            <a:ext cx="1354820" cy="87563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4808290"/>
            <a:ext cx="1354820" cy="87563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3861048" y="187270"/>
            <a:ext cx="2320877" cy="501098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3822229" y="5079014"/>
            <a:ext cx="2320877" cy="50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39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0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17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4640239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21 Rectángulo"/>
          <p:cNvSpPr/>
          <p:nvPr/>
        </p:nvSpPr>
        <p:spPr>
          <a:xfrm>
            <a:off x="1464523" y="1649831"/>
            <a:ext cx="38972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7200" dirty="0" smtClean="0"/>
              <a:t>Acreedor</a:t>
            </a:r>
            <a:endParaRPr lang="es-CR" sz="7200" dirty="0"/>
          </a:p>
        </p:txBody>
      </p:sp>
      <p:sp>
        <p:nvSpPr>
          <p:cNvPr id="13" name="12 Rectángulo"/>
          <p:cNvSpPr/>
          <p:nvPr/>
        </p:nvSpPr>
        <p:spPr>
          <a:xfrm>
            <a:off x="692696" y="5924026"/>
            <a:ext cx="550023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4400" dirty="0" smtClean="0"/>
              <a:t>Persona física o jurídica que ofrece créditos y recibe el pago del dinero prestado.</a:t>
            </a:r>
            <a:endParaRPr lang="es-CR" sz="44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0"/>
            <a:ext cx="1354820" cy="87563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4773859"/>
            <a:ext cx="1354820" cy="87563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293096" y="182470"/>
            <a:ext cx="2320877" cy="501098"/>
          </a:xfrm>
          <a:prstGeom prst="rect">
            <a:avLst/>
          </a:prstGeom>
        </p:spPr>
      </p:pic>
      <p:pic>
        <p:nvPicPr>
          <p:cNvPr id="11" name="Imagen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201383" y="4807187"/>
            <a:ext cx="2320877" cy="50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39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0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17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4640239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21 Rectángulo"/>
          <p:cNvSpPr/>
          <p:nvPr/>
        </p:nvSpPr>
        <p:spPr>
          <a:xfrm>
            <a:off x="1583398" y="1649831"/>
            <a:ext cx="3659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7200" dirty="0" smtClean="0"/>
              <a:t>Contrato</a:t>
            </a:r>
            <a:endParaRPr lang="es-CR" sz="7200" dirty="0"/>
          </a:p>
        </p:txBody>
      </p:sp>
      <p:sp>
        <p:nvSpPr>
          <p:cNvPr id="13" name="12 Rectángulo"/>
          <p:cNvSpPr/>
          <p:nvPr/>
        </p:nvSpPr>
        <p:spPr>
          <a:xfrm>
            <a:off x="692696" y="5731673"/>
            <a:ext cx="550023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4400" dirty="0" smtClean="0"/>
              <a:t>Acuerdo verbal o escrito entre dos o más partes que se obligan entre sí a cumplirlo.</a:t>
            </a:r>
            <a:endParaRPr lang="es-CR" sz="44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0"/>
            <a:ext cx="1354820" cy="87563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78" y="4691834"/>
            <a:ext cx="1354820" cy="87563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3876004" y="182470"/>
            <a:ext cx="2320877" cy="501098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3876004" y="4723343"/>
            <a:ext cx="2320877" cy="50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39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0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17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4640239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21 Rectángulo"/>
          <p:cNvSpPr/>
          <p:nvPr/>
        </p:nvSpPr>
        <p:spPr>
          <a:xfrm>
            <a:off x="2075584" y="1649831"/>
            <a:ext cx="26751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7200" dirty="0" smtClean="0"/>
              <a:t>Cuota</a:t>
            </a:r>
            <a:endParaRPr lang="es-CR" sz="7200" dirty="0"/>
          </a:p>
        </p:txBody>
      </p:sp>
      <p:sp>
        <p:nvSpPr>
          <p:cNvPr id="13" name="12 Rectángulo"/>
          <p:cNvSpPr/>
          <p:nvPr/>
        </p:nvSpPr>
        <p:spPr>
          <a:xfrm>
            <a:off x="548680" y="5650373"/>
            <a:ext cx="576580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4000" dirty="0" smtClean="0"/>
              <a:t>Es la cantidad mínima de dinero que el deudor debe pagar al acreedor, en el plazo y con la frecuencia acordada.</a:t>
            </a:r>
            <a:endParaRPr lang="es-CR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0"/>
            <a:ext cx="1354820" cy="87563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4762647"/>
            <a:ext cx="1354820" cy="87563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094239" y="110462"/>
            <a:ext cx="2320877" cy="501098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3991879" y="4762647"/>
            <a:ext cx="2320877" cy="50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39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0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17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4640239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21 Rectángulo"/>
          <p:cNvSpPr/>
          <p:nvPr/>
        </p:nvSpPr>
        <p:spPr>
          <a:xfrm>
            <a:off x="2021577" y="1649831"/>
            <a:ext cx="27831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7200" dirty="0" smtClean="0"/>
              <a:t>Plazo</a:t>
            </a:r>
            <a:endParaRPr lang="es-CR" sz="7200" dirty="0"/>
          </a:p>
        </p:txBody>
      </p:sp>
      <p:sp>
        <p:nvSpPr>
          <p:cNvPr id="13" name="12 Rectángulo"/>
          <p:cNvSpPr/>
          <p:nvPr/>
        </p:nvSpPr>
        <p:spPr>
          <a:xfrm>
            <a:off x="543514" y="5659665"/>
            <a:ext cx="576580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4400" dirty="0" smtClean="0"/>
              <a:t>Es el periodo que el acreedor concede al deudor para realizar los pagos de la deuda.</a:t>
            </a:r>
            <a:endParaRPr lang="es-CR" sz="44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0"/>
            <a:ext cx="1354820" cy="87563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4676744"/>
            <a:ext cx="1354820" cy="87563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012642" y="179512"/>
            <a:ext cx="2320877" cy="501098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3988443" y="4819552"/>
            <a:ext cx="2320877" cy="50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39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0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17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4640239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21 Rectángulo"/>
          <p:cNvSpPr/>
          <p:nvPr/>
        </p:nvSpPr>
        <p:spPr>
          <a:xfrm>
            <a:off x="1931568" y="1649831"/>
            <a:ext cx="2963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7200" dirty="0" smtClean="0"/>
              <a:t>Interés</a:t>
            </a:r>
            <a:endParaRPr lang="es-CR" sz="7200" dirty="0"/>
          </a:p>
        </p:txBody>
      </p:sp>
      <p:sp>
        <p:nvSpPr>
          <p:cNvPr id="13" name="12 Rectángulo"/>
          <p:cNvSpPr/>
          <p:nvPr/>
        </p:nvSpPr>
        <p:spPr>
          <a:xfrm>
            <a:off x="332656" y="6008092"/>
            <a:ext cx="61860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3600" dirty="0" smtClean="0"/>
              <a:t>Es el dinero  que el deudor debe pagar adicional al monto prestado, por el beneficio de disponer del dinero de otros.</a:t>
            </a:r>
            <a:endParaRPr lang="es-CR" sz="36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0"/>
            <a:ext cx="1354820" cy="87563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4856283"/>
            <a:ext cx="1354820" cy="87563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005064" y="254478"/>
            <a:ext cx="2320877" cy="501098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009014" y="5007006"/>
            <a:ext cx="2320877" cy="50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39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0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17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4680520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21 Rectángulo"/>
          <p:cNvSpPr/>
          <p:nvPr/>
        </p:nvSpPr>
        <p:spPr>
          <a:xfrm>
            <a:off x="1142636" y="1187624"/>
            <a:ext cx="45410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7200" dirty="0" smtClean="0"/>
              <a:t>Capacidad de pago</a:t>
            </a:r>
            <a:endParaRPr lang="es-CR" sz="7200" dirty="0"/>
          </a:p>
        </p:txBody>
      </p:sp>
      <p:sp>
        <p:nvSpPr>
          <p:cNvPr id="13" name="12 Rectángulo"/>
          <p:cNvSpPr/>
          <p:nvPr/>
        </p:nvSpPr>
        <p:spPr>
          <a:xfrm>
            <a:off x="824912" y="5803681"/>
            <a:ext cx="534039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4400" dirty="0" smtClean="0"/>
              <a:t>Es la solvencia que un deudor tiene para hacerle frente a un crédito.</a:t>
            </a:r>
            <a:endParaRPr lang="es-CR" sz="44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0"/>
            <a:ext cx="1354820" cy="875638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4811978"/>
            <a:ext cx="1354820" cy="87563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3910551" y="254478"/>
            <a:ext cx="2320877" cy="501098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3942169" y="5079014"/>
            <a:ext cx="2320877" cy="50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39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0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17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4640239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21 Rectángulo"/>
          <p:cNvSpPr/>
          <p:nvPr/>
        </p:nvSpPr>
        <p:spPr>
          <a:xfrm>
            <a:off x="1315613" y="1649831"/>
            <a:ext cx="4195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7200" dirty="0" smtClean="0"/>
              <a:t>Colateral</a:t>
            </a:r>
            <a:endParaRPr lang="es-CR" sz="7200" dirty="0"/>
          </a:p>
        </p:txBody>
      </p:sp>
      <p:sp>
        <p:nvSpPr>
          <p:cNvPr id="13" name="12 Rectángulo"/>
          <p:cNvSpPr/>
          <p:nvPr/>
        </p:nvSpPr>
        <p:spPr>
          <a:xfrm>
            <a:off x="432080" y="5868144"/>
            <a:ext cx="59492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4000" dirty="0" smtClean="0"/>
              <a:t>Son las garantías que ofrece el deudor mediante fiadores o bienes muebles o inmuebles.</a:t>
            </a:r>
            <a:endParaRPr lang="es-CR" sz="40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0"/>
            <a:ext cx="1354820" cy="87563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824" y="4786022"/>
            <a:ext cx="1354820" cy="87563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060451" y="254478"/>
            <a:ext cx="2320877" cy="501098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3861048" y="5007006"/>
            <a:ext cx="2320877" cy="50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39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-540568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17 Imagen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5711" r="42602" b="50000"/>
          <a:stretch/>
        </p:blipFill>
        <p:spPr>
          <a:xfrm>
            <a:off x="-15827" y="4640239"/>
            <a:ext cx="6858000" cy="44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21 Rectángulo"/>
          <p:cNvSpPr/>
          <p:nvPr/>
        </p:nvSpPr>
        <p:spPr>
          <a:xfrm>
            <a:off x="1322113" y="1259632"/>
            <a:ext cx="41951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7200" dirty="0" smtClean="0"/>
              <a:t>Garantía fiduciaria</a:t>
            </a:r>
            <a:endParaRPr lang="es-CR" sz="7200" dirty="0"/>
          </a:p>
        </p:txBody>
      </p:sp>
      <p:sp>
        <p:nvSpPr>
          <p:cNvPr id="13" name="12 Rectángulo"/>
          <p:cNvSpPr/>
          <p:nvPr/>
        </p:nvSpPr>
        <p:spPr>
          <a:xfrm>
            <a:off x="476672" y="6017384"/>
            <a:ext cx="59492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4000" dirty="0" smtClean="0"/>
              <a:t>Es la garantía que se brinda como respaldo de un crédito a través de fiadores.</a:t>
            </a:r>
            <a:endParaRPr lang="es-CR" sz="40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0"/>
            <a:ext cx="1354820" cy="87563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40" y="4674749"/>
            <a:ext cx="1354820" cy="87563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3933056" y="254478"/>
            <a:ext cx="2320877" cy="501098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105043" y="4932040"/>
            <a:ext cx="2320877" cy="50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298</Words>
  <Application>Microsoft Office PowerPoint</Application>
  <PresentationFormat>Presentación en pantalla (4:3)</PresentationFormat>
  <Paragraphs>45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Ericka</dc:creator>
  <cp:lastModifiedBy>maureen zuñiga duarte</cp:lastModifiedBy>
  <cp:revision>26</cp:revision>
  <dcterms:created xsi:type="dcterms:W3CDTF">2012-09-05T16:29:55Z</dcterms:created>
  <dcterms:modified xsi:type="dcterms:W3CDTF">2014-01-21T20:02:15Z</dcterms:modified>
</cp:coreProperties>
</file>