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67" r:id="rId3"/>
    <p:sldId id="272" r:id="rId4"/>
    <p:sldId id="266" r:id="rId5"/>
    <p:sldId id="274" r:id="rId6"/>
    <p:sldId id="275" r:id="rId7"/>
  </p:sldIdLst>
  <p:sldSz cx="9144000" cy="6858000" type="letter"/>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1" autoAdjust="0"/>
    <p:restoredTop sz="94660"/>
  </p:normalViewPr>
  <p:slideViewPr>
    <p:cSldViewPr snapToGrid="0">
      <p:cViewPr varScale="1">
        <p:scale>
          <a:sx n="78" d="100"/>
          <a:sy n="78" d="100"/>
        </p:scale>
        <p:origin x="-9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408411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50396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48576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68928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64775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44509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E8FC38-3DA8-435E-8E2E-090EED6BBBBD}" type="datetimeFigureOut">
              <a:rPr lang="es-CR" smtClean="0"/>
              <a:t>04/10/2013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2934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2E8FC38-3DA8-435E-8E2E-090EED6BBBBD}" type="datetimeFigureOut">
              <a:rPr lang="es-CR" smtClean="0"/>
              <a:t>04/10/2013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91056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8FC38-3DA8-435E-8E2E-090EED6BBBBD}" type="datetimeFigureOut">
              <a:rPr lang="es-CR" smtClean="0"/>
              <a:t>04/10/2013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55788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6791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39580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8FC38-3DA8-435E-8E2E-090EED6BBBBD}" type="datetimeFigureOut">
              <a:rPr lang="es-CR" smtClean="0"/>
              <a:t>04/10/2013</a:t>
            </a:fld>
            <a:endParaRPr lang="es-C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2A68F-D708-4F18-AF00-715D14E93243}" type="slidenum">
              <a:rPr lang="es-CR" smtClean="0"/>
              <a:t>‹Nº›</a:t>
            </a:fld>
            <a:endParaRPr lang="es-CR"/>
          </a:p>
        </p:txBody>
      </p:sp>
    </p:spTree>
    <p:extLst>
      <p:ext uri="{BB962C8B-B14F-4D97-AF65-F5344CB8AC3E}">
        <p14:creationId xmlns:p14="http://schemas.microsoft.com/office/powerpoint/2010/main" val="430307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435954" y="1306537"/>
            <a:ext cx="7448549" cy="497110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Cada vez que Priscilla tenía que presentar un trabajo del colegio, tenía que buscar una computadora prestada. A veces iba donde su amiga que vive a la par, a veces iba a la casa de sus tíos.</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De camino del colegio a la casa, Priscilla pasaba por una tienda donde tenían una computadora bellísima, una portátil de color rojo, su color favorito. Era la computadora de sus sueños, tenía todo lo necesario para sus estudios, pero no podía comprarla y tampoco le daban a crédito por ser menor de edad.</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Un día conversando con sus tíos les contó de su sueño de tener computadora propia y ya no tener que andar en casas ajenas pidiéndola prestada. También les explicaba lo difícil que es para ella como estudiante conseguir un trabajo que le permita continuar estudiando y ganar algún dinero para poder comprar su computadora.</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Después de conversar el tema entre ellos, los tíos de Priscilla decidieron ayudarla. Además de darle trabajo de medio tiempo en su minisúper, solicitaron un crédito para comprarle la computadora, de todas formas ya el tío Rodolfo había sido antes </a:t>
            </a:r>
            <a:r>
              <a:rPr lang="es-CR" sz="1400" b="1" i="1" dirty="0" smtClean="0">
                <a:latin typeface="Calibri" panose="020F0502020204030204" pitchFamily="34" charset="0"/>
                <a:ea typeface="Calibri" panose="020F0502020204030204" pitchFamily="34" charset="0"/>
                <a:cs typeface="Times New Roman" panose="02020603050405020304" pitchFamily="18" charset="0"/>
              </a:rPr>
              <a:t>DEUDOR</a:t>
            </a:r>
            <a:r>
              <a:rPr lang="es-CR" sz="1400" dirty="0" smtClean="0">
                <a:highlight>
                  <a:srgbClr val="FF00FF"/>
                </a:highlight>
                <a:latin typeface="Calibri" panose="020F0502020204030204" pitchFamily="34" charset="0"/>
                <a:ea typeface="Calibri" panose="020F0502020204030204" pitchFamily="34" charset="0"/>
                <a:cs typeface="Times New Roman" panose="02020603050405020304" pitchFamily="18" charset="0"/>
              </a:rPr>
              <a:t>­­­­</a:t>
            </a:r>
            <a:r>
              <a:rPr lang="es-CR" sz="1400" dirty="0" smtClean="0">
                <a:latin typeface="Calibri" panose="020F0502020204030204" pitchFamily="34" charset="0"/>
                <a:ea typeface="Calibri" panose="020F0502020204030204" pitchFamily="34" charset="0"/>
                <a:cs typeface="Times New Roman" panose="02020603050405020304" pitchFamily="18" charset="0"/>
              </a:rPr>
              <a:t> </a:t>
            </a:r>
            <a:r>
              <a:rPr lang="es-CR" sz="1400" dirty="0">
                <a:latin typeface="Calibri" panose="020F0502020204030204" pitchFamily="34" charset="0"/>
                <a:ea typeface="Calibri" panose="020F0502020204030204" pitchFamily="34" charset="0"/>
                <a:cs typeface="Times New Roman" panose="02020603050405020304" pitchFamily="18" charset="0"/>
              </a:rPr>
              <a:t>y siempre había pagado bien, por lo que tenía un excelente  </a:t>
            </a:r>
            <a:r>
              <a:rPr lang="es-CR" sz="1400" b="1" i="1" dirty="0" smtClean="0">
                <a:latin typeface="Calibri" panose="020F0502020204030204" pitchFamily="34" charset="0"/>
                <a:ea typeface="Calibri" panose="020F0502020204030204" pitchFamily="34" charset="0"/>
                <a:cs typeface="Times New Roman" panose="02020603050405020304" pitchFamily="18" charset="0"/>
              </a:rPr>
              <a:t>HISTORIAL CREDITICIO</a:t>
            </a:r>
            <a:endParaRPr lang="es-CR" sz="1400" b="1" i="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Antes de hablar con Priscilla, sus tíos  fueron al banco a investigar qué tipo de </a:t>
            </a:r>
            <a:r>
              <a:rPr lang="es-CR" sz="1400" dirty="0" smtClean="0">
                <a:latin typeface="Calibri" panose="020F0502020204030204" pitchFamily="34" charset="0"/>
                <a:ea typeface="Calibri" panose="020F0502020204030204" pitchFamily="34" charset="0"/>
                <a:cs typeface="Times New Roman" panose="02020603050405020304" pitchFamily="18" charset="0"/>
              </a:rPr>
              <a:t>COLATERAL </a:t>
            </a:r>
            <a:r>
              <a:rPr lang="es-CR" sz="1400" dirty="0">
                <a:latin typeface="Calibri" panose="020F0502020204030204" pitchFamily="34" charset="0"/>
                <a:ea typeface="Calibri" panose="020F0502020204030204" pitchFamily="34" charset="0"/>
                <a:cs typeface="Times New Roman" panose="02020603050405020304" pitchFamily="18" charset="0"/>
              </a:rPr>
              <a:t>necesitaban aportar. Era claro que no era necesario poner el minisúper o la casa a responder, ya que por ese monto no era necesario </a:t>
            </a:r>
            <a:r>
              <a:rPr lang="es-CR" sz="1400" dirty="0" smtClean="0">
                <a:latin typeface="Calibri" panose="020F0502020204030204" pitchFamily="34" charset="0"/>
                <a:ea typeface="Calibri" panose="020F0502020204030204" pitchFamily="34" charset="0"/>
                <a:cs typeface="Times New Roman" panose="02020603050405020304" pitchFamily="18" charset="0"/>
              </a:rPr>
              <a:t>aportar una </a:t>
            </a:r>
            <a:r>
              <a:rPr lang="es-CR" sz="1400" b="1" i="1" dirty="0" smtClean="0">
                <a:latin typeface="Calibri" panose="020F0502020204030204" pitchFamily="34" charset="0"/>
                <a:ea typeface="Calibri" panose="020F0502020204030204" pitchFamily="34" charset="0"/>
                <a:cs typeface="Times New Roman" panose="02020603050405020304" pitchFamily="18" charset="0"/>
              </a:rPr>
              <a:t>GARANTIA HIPOTECARIA.</a:t>
            </a:r>
            <a:endParaRPr lang="es-CR" sz="1400" b="1" i="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362" y="177080"/>
            <a:ext cx="1128592" cy="847185"/>
          </a:xfrm>
          <a:prstGeom prst="rect">
            <a:avLst/>
          </a:prstGeom>
        </p:spPr>
      </p:pic>
      <p:sp>
        <p:nvSpPr>
          <p:cNvPr id="4" name="Rectángulo 3"/>
          <p:cNvSpPr/>
          <p:nvPr/>
        </p:nvSpPr>
        <p:spPr>
          <a:xfrm>
            <a:off x="236104" y="2852817"/>
            <a:ext cx="1069061" cy="34248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R" sz="1100" dirty="0"/>
          </a:p>
          <a:p>
            <a:pPr algn="ctr"/>
            <a:r>
              <a:rPr lang="es-CR" sz="1100" dirty="0" smtClean="0"/>
              <a:t>Acreedor Capacidad </a:t>
            </a:r>
            <a:r>
              <a:rPr lang="es-CR" sz="1100" dirty="0"/>
              <a:t>de pago </a:t>
            </a:r>
            <a:r>
              <a:rPr lang="es-CR" sz="1100" dirty="0" smtClean="0"/>
              <a:t>Capital</a:t>
            </a:r>
          </a:p>
          <a:p>
            <a:pPr algn="ctr"/>
            <a:r>
              <a:rPr lang="es-CR" sz="1100" dirty="0" smtClean="0"/>
              <a:t>Carácter</a:t>
            </a:r>
          </a:p>
          <a:p>
            <a:pPr algn="ctr"/>
            <a:r>
              <a:rPr lang="es-CR" sz="1100" dirty="0" smtClean="0"/>
              <a:t>Colateral Condiciones Contrato</a:t>
            </a:r>
          </a:p>
          <a:p>
            <a:pPr algn="ctr"/>
            <a:r>
              <a:rPr lang="es-CR" sz="1100" dirty="0" smtClean="0"/>
              <a:t>Cuota</a:t>
            </a:r>
          </a:p>
          <a:p>
            <a:pPr algn="ctr"/>
            <a:r>
              <a:rPr lang="es-CR" sz="1100" dirty="0" smtClean="0"/>
              <a:t>Deudor</a:t>
            </a:r>
          </a:p>
          <a:p>
            <a:pPr algn="ctr"/>
            <a:r>
              <a:rPr lang="es-CR" sz="1100" dirty="0" smtClean="0"/>
              <a:t>Garantía </a:t>
            </a:r>
            <a:r>
              <a:rPr lang="es-CR" sz="1100" dirty="0"/>
              <a:t>fiduciaria </a:t>
            </a:r>
            <a:r>
              <a:rPr lang="es-CR" sz="1100" dirty="0" smtClean="0"/>
              <a:t>Garantía </a:t>
            </a:r>
            <a:r>
              <a:rPr lang="es-CR" sz="1100" dirty="0"/>
              <a:t>h</a:t>
            </a:r>
            <a:r>
              <a:rPr lang="es-CR" sz="1100" dirty="0" smtClean="0"/>
              <a:t>ipotecaria Garantía </a:t>
            </a:r>
            <a:r>
              <a:rPr lang="es-CR" sz="1100" dirty="0"/>
              <a:t>prendaria </a:t>
            </a:r>
            <a:r>
              <a:rPr lang="es-CR" sz="1100" dirty="0" smtClean="0"/>
              <a:t>Historial </a:t>
            </a:r>
            <a:r>
              <a:rPr lang="es-CR" sz="1100" dirty="0"/>
              <a:t>crediticio </a:t>
            </a:r>
            <a:r>
              <a:rPr lang="es-CR" sz="1100" dirty="0" smtClean="0"/>
              <a:t>Interés</a:t>
            </a:r>
          </a:p>
          <a:p>
            <a:pPr algn="ctr"/>
            <a:r>
              <a:rPr lang="es-CR" sz="1100" dirty="0" smtClean="0"/>
              <a:t>Plazo</a:t>
            </a:r>
            <a:endParaRPr lang="es-CR" sz="1100" dirty="0">
              <a:ea typeface="Calibri" panose="020F0502020204030204" pitchFamily="34" charset="0"/>
              <a:cs typeface="Times New Roman" panose="02020603050405020304" pitchFamily="18" charset="0"/>
            </a:endParaRPr>
          </a:p>
          <a:p>
            <a:pPr algn="ctr"/>
            <a:endParaRPr lang="es-CR" sz="1100" dirty="0">
              <a:solidFill>
                <a:schemeClr val="tx1"/>
              </a:solidFill>
            </a:endParaRPr>
          </a:p>
        </p:txBody>
      </p:sp>
      <p:sp>
        <p:nvSpPr>
          <p:cNvPr id="8" name="Rectángulo 7"/>
          <p:cNvSpPr/>
          <p:nvPr/>
        </p:nvSpPr>
        <p:spPr>
          <a:xfrm>
            <a:off x="1609374" y="320654"/>
            <a:ext cx="4362218" cy="65665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s-CR" sz="1867"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Crédito  - </a:t>
            </a:r>
            <a:r>
              <a:rPr lang="es-CR"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Material </a:t>
            </a:r>
            <a:r>
              <a:rPr lang="es-CR"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5.2.1. Priscila y sus </a:t>
            </a:r>
            <a:r>
              <a:rPr lang="es-CR"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sueños (resuelto)</a:t>
            </a:r>
            <a:endParaRPr lang="es-CR"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Rectángulo 1"/>
          <p:cNvSpPr/>
          <p:nvPr/>
        </p:nvSpPr>
        <p:spPr>
          <a:xfrm>
            <a:off x="236105" y="1306537"/>
            <a:ext cx="1069061" cy="1493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R" sz="1200" b="1" dirty="0"/>
              <a:t>Siga la lectura y complete los espacios en blanco con alguno de los siguientes </a:t>
            </a:r>
            <a:r>
              <a:rPr lang="es-CR" sz="1200" b="1" dirty="0" smtClean="0"/>
              <a:t>conceptos:</a:t>
            </a:r>
            <a:endParaRPr lang="es-CR" sz="1200" b="1" dirty="0"/>
          </a:p>
        </p:txBody>
      </p:sp>
      <p:pic>
        <p:nvPicPr>
          <p:cNvPr id="9" name="Imagen 8"/>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6051706" y="314504"/>
            <a:ext cx="2855167" cy="616456"/>
          </a:xfrm>
          <a:prstGeom prst="rect">
            <a:avLst/>
          </a:prstGeom>
        </p:spPr>
      </p:pic>
    </p:spTree>
    <p:extLst>
      <p:ext uri="{BB962C8B-B14F-4D97-AF65-F5344CB8AC3E}">
        <p14:creationId xmlns:p14="http://schemas.microsoft.com/office/powerpoint/2010/main" val="44870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43050" y="1273794"/>
            <a:ext cx="7334250" cy="49562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Ya en la financiera, lo primero que les consultaron a los tíos de Priscilla fue el uso que le darían al dinero que estaban solicitando, es decir, cuáles eran las </a:t>
            </a:r>
            <a:r>
              <a:rPr lang="es-CR" sz="1600" b="1" i="1" dirty="0">
                <a:latin typeface="Calibri" panose="020F0502020204030204" pitchFamily="34" charset="0"/>
                <a:ea typeface="Calibri" panose="020F0502020204030204" pitchFamily="34" charset="0"/>
                <a:cs typeface="Times New Roman" panose="02020603050405020304" pitchFamily="18" charset="0"/>
              </a:rPr>
              <a:t>CONDICIONES</a:t>
            </a:r>
            <a:r>
              <a:rPr lang="es-CR" sz="1600" dirty="0">
                <a:latin typeface="Calibri" panose="020F0502020204030204" pitchFamily="34" charset="0"/>
                <a:ea typeface="Calibri" panose="020F0502020204030204" pitchFamily="34" charset="0"/>
                <a:cs typeface="Times New Roman" panose="02020603050405020304" pitchFamily="18" charset="0"/>
              </a:rPr>
              <a:t>. Ellos explicaron que era para ayudar a su sobrina a comprar una computadora. Además la asesora de crédito les preguntó si el crédito era a título personal o empresarial, ya que en este caso tendrían que aportar los estados financieros que muestren con que </a:t>
            </a:r>
            <a:r>
              <a:rPr lang="es-CR" sz="1600" b="1" i="1" dirty="0">
                <a:latin typeface="Calibri" panose="020F0502020204030204" pitchFamily="34" charset="0"/>
                <a:ea typeface="Calibri" panose="020F0502020204030204" pitchFamily="34" charset="0"/>
                <a:cs typeface="Times New Roman" panose="02020603050405020304" pitchFamily="18" charset="0"/>
              </a:rPr>
              <a:t>CAPITAL</a:t>
            </a:r>
            <a:r>
              <a:rPr lang="es-CR" sz="1600" dirty="0">
                <a:latin typeface="Calibri" panose="020F0502020204030204" pitchFamily="34" charset="0"/>
                <a:ea typeface="Calibri" panose="020F0502020204030204" pitchFamily="34" charset="0"/>
                <a:cs typeface="Times New Roman" panose="02020603050405020304" pitchFamily="18" charset="0"/>
              </a:rPr>
              <a:t> cuenta el negocio, pero los tíos de Priscilla explicaron que sería a título personal.</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Aclarado lo anterior, la asesora de crédito de la financiera les explicó que para la compra de una computadora no se acostumbra usar el mismo artículo como </a:t>
            </a:r>
            <a:r>
              <a:rPr lang="es-CR" sz="1600" b="1" i="1" dirty="0">
                <a:latin typeface="Calibri" panose="020F0502020204030204" pitchFamily="34" charset="0"/>
                <a:ea typeface="Calibri" panose="020F0502020204030204" pitchFamily="34" charset="0"/>
                <a:cs typeface="Times New Roman" panose="02020603050405020304" pitchFamily="18" charset="0"/>
              </a:rPr>
              <a:t>GARANTÍA PRENDARIA</a:t>
            </a:r>
            <a:r>
              <a:rPr lang="es-CR" sz="1600" dirty="0">
                <a:latin typeface="Calibri" panose="020F0502020204030204" pitchFamily="34" charset="0"/>
                <a:ea typeface="Calibri" panose="020F0502020204030204" pitchFamily="34" charset="0"/>
                <a:cs typeface="Times New Roman" panose="02020603050405020304" pitchFamily="18" charset="0"/>
              </a:rPr>
              <a:t>, pero era necesario que otra persona respaldara al deudor si el monto era muy alto, es decir, que les podrían pedir una </a:t>
            </a:r>
            <a:r>
              <a:rPr lang="es-CR" sz="1600" b="1" i="1" dirty="0">
                <a:latin typeface="Calibri" panose="020F0502020204030204" pitchFamily="34" charset="0"/>
                <a:ea typeface="Calibri" panose="020F0502020204030204" pitchFamily="34" charset="0"/>
                <a:cs typeface="Times New Roman" panose="02020603050405020304" pitchFamily="18" charset="0"/>
              </a:rPr>
              <a:t>GARANTÍA FIDUCIARIA.</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Los tíos de Priscilla le explicaron a su sobrina su plan para ayudarla y ella se emocionó mucho. Les llevó toda la información sobre la computadora y se dieron cuenta que no era muy cara, que el monto que tenían que solicitar era pequeño, lo cual los iba a beneficiar en cuanto al </a:t>
            </a:r>
            <a:r>
              <a:rPr lang="es-CR" sz="1600" b="1" i="1" dirty="0">
                <a:latin typeface="Calibri" panose="020F0502020204030204" pitchFamily="34" charset="0"/>
                <a:ea typeface="Calibri" panose="020F0502020204030204" pitchFamily="34" charset="0"/>
                <a:cs typeface="Times New Roman" panose="02020603050405020304" pitchFamily="18" charset="0"/>
              </a:rPr>
              <a:t>PLAZO </a:t>
            </a:r>
            <a:r>
              <a:rPr lang="es-CR" sz="1600" dirty="0">
                <a:latin typeface="Calibri" panose="020F0502020204030204" pitchFamily="34" charset="0"/>
                <a:ea typeface="Calibri" panose="020F0502020204030204" pitchFamily="34" charset="0"/>
                <a:cs typeface="Times New Roman" panose="02020603050405020304" pitchFamily="18" charset="0"/>
              </a:rPr>
              <a:t>en meses del crédito, así como los </a:t>
            </a:r>
            <a:r>
              <a:rPr lang="es-CR" sz="1600" b="1" i="1" dirty="0">
                <a:latin typeface="Calibri" panose="020F0502020204030204" pitchFamily="34" charset="0"/>
                <a:ea typeface="Calibri" panose="020F0502020204030204" pitchFamily="34" charset="0"/>
                <a:cs typeface="Times New Roman" panose="02020603050405020304" pitchFamily="18" charset="0"/>
              </a:rPr>
              <a:t>INTERESES</a:t>
            </a:r>
            <a:r>
              <a:rPr lang="es-CR" sz="1600" dirty="0">
                <a:latin typeface="Calibri" panose="020F0502020204030204" pitchFamily="34" charset="0"/>
                <a:ea typeface="Calibri" panose="020F0502020204030204" pitchFamily="34" charset="0"/>
                <a:cs typeface="Times New Roman" panose="02020603050405020304" pitchFamily="18" charset="0"/>
              </a:rPr>
              <a:t> y la </a:t>
            </a:r>
            <a:r>
              <a:rPr lang="es-CR" sz="1600" b="1" i="1" dirty="0">
                <a:latin typeface="Calibri" panose="020F0502020204030204" pitchFamily="34" charset="0"/>
                <a:ea typeface="Calibri" panose="020F0502020204030204" pitchFamily="34" charset="0"/>
                <a:cs typeface="Times New Roman" panose="02020603050405020304" pitchFamily="18" charset="0"/>
              </a:rPr>
              <a:t>CUOTA</a:t>
            </a:r>
            <a:r>
              <a:rPr lang="es-CR" sz="1600" dirty="0">
                <a:latin typeface="Calibri" panose="020F0502020204030204" pitchFamily="34" charset="0"/>
                <a:ea typeface="Calibri" panose="020F0502020204030204" pitchFamily="34" charset="0"/>
                <a:cs typeface="Times New Roman" panose="02020603050405020304" pitchFamily="18" charset="0"/>
              </a:rPr>
              <a:t> que tendrían que pagar mensualmente.</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239" y="151548"/>
            <a:ext cx="1239511" cy="930447"/>
          </a:xfrm>
          <a:prstGeom prst="rect">
            <a:avLst/>
          </a:prstGeom>
        </p:spPr>
      </p:pic>
      <p:sp>
        <p:nvSpPr>
          <p:cNvPr id="6" name="Rectángulo 5"/>
          <p:cNvSpPr/>
          <p:nvPr/>
        </p:nvSpPr>
        <p:spPr>
          <a:xfrm>
            <a:off x="338859" y="2845160"/>
            <a:ext cx="1069061" cy="34248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R" sz="1100" dirty="0"/>
          </a:p>
          <a:p>
            <a:pPr algn="ctr"/>
            <a:r>
              <a:rPr lang="es-CR" sz="1100" dirty="0" smtClean="0"/>
              <a:t>Acreedor Capacidad </a:t>
            </a:r>
            <a:r>
              <a:rPr lang="es-CR" sz="1100" dirty="0"/>
              <a:t>de pago </a:t>
            </a:r>
            <a:r>
              <a:rPr lang="es-CR" sz="1100" dirty="0" smtClean="0"/>
              <a:t>Capital</a:t>
            </a:r>
          </a:p>
          <a:p>
            <a:pPr algn="ctr"/>
            <a:r>
              <a:rPr lang="es-CR" sz="1100" dirty="0" smtClean="0"/>
              <a:t>Carácter</a:t>
            </a:r>
          </a:p>
          <a:p>
            <a:pPr algn="ctr"/>
            <a:r>
              <a:rPr lang="es-CR" sz="1100" dirty="0" smtClean="0"/>
              <a:t>Colateral Condiciones Contrato</a:t>
            </a:r>
          </a:p>
          <a:p>
            <a:pPr algn="ctr"/>
            <a:r>
              <a:rPr lang="es-CR" sz="1100" dirty="0" smtClean="0"/>
              <a:t>Cuota</a:t>
            </a:r>
          </a:p>
          <a:p>
            <a:pPr algn="ctr"/>
            <a:r>
              <a:rPr lang="es-CR" sz="1100" dirty="0" smtClean="0"/>
              <a:t>Deudor</a:t>
            </a:r>
          </a:p>
          <a:p>
            <a:pPr algn="ctr"/>
            <a:r>
              <a:rPr lang="es-CR" sz="1100" dirty="0" smtClean="0"/>
              <a:t>Garantía </a:t>
            </a:r>
            <a:r>
              <a:rPr lang="es-CR" sz="1100" dirty="0"/>
              <a:t>fiduciaria </a:t>
            </a:r>
            <a:r>
              <a:rPr lang="es-CR" sz="1100" dirty="0" smtClean="0"/>
              <a:t>Garantía </a:t>
            </a:r>
            <a:r>
              <a:rPr lang="es-CR" sz="1100" dirty="0"/>
              <a:t>h</a:t>
            </a:r>
            <a:r>
              <a:rPr lang="es-CR" sz="1100" dirty="0" smtClean="0"/>
              <a:t>ipotecaria Garantía </a:t>
            </a:r>
            <a:r>
              <a:rPr lang="es-CR" sz="1100" dirty="0"/>
              <a:t>prendaria </a:t>
            </a:r>
            <a:r>
              <a:rPr lang="es-CR" sz="1100" dirty="0" smtClean="0"/>
              <a:t>Historial </a:t>
            </a:r>
            <a:r>
              <a:rPr lang="es-CR" sz="1100" dirty="0"/>
              <a:t>crediticio </a:t>
            </a:r>
            <a:r>
              <a:rPr lang="es-CR" sz="1100" dirty="0" smtClean="0"/>
              <a:t>Interés</a:t>
            </a:r>
          </a:p>
          <a:p>
            <a:pPr algn="ctr"/>
            <a:r>
              <a:rPr lang="es-CR" sz="1100" dirty="0" smtClean="0"/>
              <a:t>Plazo</a:t>
            </a:r>
            <a:endParaRPr lang="es-CR" sz="1100" dirty="0">
              <a:ea typeface="Calibri" panose="020F0502020204030204" pitchFamily="34" charset="0"/>
              <a:cs typeface="Times New Roman" panose="02020603050405020304" pitchFamily="18" charset="0"/>
            </a:endParaRPr>
          </a:p>
          <a:p>
            <a:pPr algn="ctr"/>
            <a:endParaRPr lang="es-CR" sz="1100" dirty="0">
              <a:solidFill>
                <a:schemeClr val="tx1"/>
              </a:solidFill>
            </a:endParaRPr>
          </a:p>
        </p:txBody>
      </p:sp>
      <p:sp>
        <p:nvSpPr>
          <p:cNvPr id="7" name="Rectángulo 6"/>
          <p:cNvSpPr/>
          <p:nvPr/>
        </p:nvSpPr>
        <p:spPr>
          <a:xfrm>
            <a:off x="331355" y="1273794"/>
            <a:ext cx="1069061" cy="1440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R" sz="1200" b="1" dirty="0"/>
              <a:t>Siga la lectura y complete los espacios en blanco con alguno de los siguientes </a:t>
            </a:r>
            <a:r>
              <a:rPr lang="es-CR" sz="1200" b="1" dirty="0" smtClean="0"/>
              <a:t>conceptos:</a:t>
            </a:r>
            <a:endParaRPr lang="es-CR" sz="1200" b="1" dirty="0"/>
          </a:p>
        </p:txBody>
      </p:sp>
      <p:sp>
        <p:nvSpPr>
          <p:cNvPr id="8" name="Elipse 7"/>
          <p:cNvSpPr/>
          <p:nvPr/>
        </p:nvSpPr>
        <p:spPr>
          <a:xfrm>
            <a:off x="4362450" y="6334791"/>
            <a:ext cx="571500" cy="43815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2</a:t>
            </a:r>
            <a:endParaRPr lang="es-CR" dirty="0"/>
          </a:p>
        </p:txBody>
      </p:sp>
      <p:pic>
        <p:nvPicPr>
          <p:cNvPr id="9" name="Imagen 8"/>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6051706" y="314504"/>
            <a:ext cx="2855167" cy="616456"/>
          </a:xfrm>
          <a:prstGeom prst="rect">
            <a:avLst/>
          </a:prstGeom>
        </p:spPr>
      </p:pic>
    </p:spTree>
    <p:extLst>
      <p:ext uri="{BB962C8B-B14F-4D97-AF65-F5344CB8AC3E}">
        <p14:creationId xmlns:p14="http://schemas.microsoft.com/office/powerpoint/2010/main" val="1795366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76400" y="1245212"/>
            <a:ext cx="6800850" cy="49562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Los tíos de Priscilla sacaron una cita en la financiera para entregar los documentos, entregaron una certificación de un contador público autorizado para demostrar los ingresos de los tíos, con lo que demostraban su </a:t>
            </a:r>
            <a:r>
              <a:rPr lang="es-CR" sz="1600" b="1" i="1" dirty="0">
                <a:latin typeface="Calibri" panose="020F0502020204030204" pitchFamily="34" charset="0"/>
                <a:ea typeface="Calibri" panose="020F0502020204030204" pitchFamily="34" charset="0"/>
                <a:cs typeface="Times New Roman" panose="02020603050405020304" pitchFamily="18" charset="0"/>
              </a:rPr>
              <a:t>CAPACIDAD DE PAGO</a:t>
            </a:r>
            <a:r>
              <a:rPr lang="es-CR" sz="1600" dirty="0">
                <a:latin typeface="Calibri" panose="020F0502020204030204" pitchFamily="34" charset="0"/>
                <a:ea typeface="Calibri" panose="020F0502020204030204" pitchFamily="34" charset="0"/>
                <a:cs typeface="Times New Roman" panose="02020603050405020304" pitchFamily="18" charset="0"/>
              </a:rPr>
              <a:t>. Pero también les hicieron otras preguntas más de tipo personal, lo cual les extrañó mucho, pero al final les explicaron que para la financiera era muy importante valorar su </a:t>
            </a:r>
            <a:r>
              <a:rPr lang="es-CR" sz="1600" b="1" i="1" dirty="0">
                <a:latin typeface="Calibri" panose="020F0502020204030204" pitchFamily="34" charset="0"/>
                <a:ea typeface="Calibri" panose="020F0502020204030204" pitchFamily="34" charset="0"/>
                <a:cs typeface="Times New Roman" panose="02020603050405020304" pitchFamily="18" charset="0"/>
              </a:rPr>
              <a:t>CARÁCTER</a:t>
            </a:r>
            <a:r>
              <a:rPr lang="es-CR" sz="1600" dirty="0">
                <a:latin typeface="Calibri" panose="020F0502020204030204" pitchFamily="34" charset="0"/>
                <a:ea typeface="Calibri" panose="020F0502020204030204" pitchFamily="34" charset="0"/>
                <a:cs typeface="Times New Roman" panose="02020603050405020304" pitchFamily="18" charset="0"/>
              </a:rPr>
              <a:t>, ya que las actitudes y valores son las que determinan si se va a honrar la deuda.</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Una semana más tarde llamaron a los tíos de Priscilla para decirles que el crédito había sido aprobado y que ya podían pasar a firmar el </a:t>
            </a:r>
            <a:r>
              <a:rPr lang="es-CR" sz="1600" b="1" i="1" dirty="0">
                <a:latin typeface="Calibri" panose="020F0502020204030204" pitchFamily="34" charset="0"/>
                <a:ea typeface="Calibri" panose="020F0502020204030204" pitchFamily="34" charset="0"/>
                <a:cs typeface="Times New Roman" panose="02020603050405020304" pitchFamily="18" charset="0"/>
              </a:rPr>
              <a:t>CONTRATO</a:t>
            </a:r>
            <a:r>
              <a:rPr lang="es-CR" sz="1600" dirty="0">
                <a:latin typeface="Calibri" panose="020F0502020204030204" pitchFamily="34" charset="0"/>
                <a:ea typeface="Calibri" panose="020F0502020204030204" pitchFamily="34" charset="0"/>
                <a:cs typeface="Times New Roman" panose="02020603050405020304" pitchFamily="18" charset="0"/>
              </a:rPr>
              <a:t>. Además la asesora de crédito les indicó que quedaba a su servicio para aclararles cualquier inquietud que tuvieran, ya que la financiera no solo quería ser un</a:t>
            </a:r>
            <a:r>
              <a:rPr lang="es-CR" sz="1600" b="1" i="1" dirty="0">
                <a:latin typeface="Calibri" panose="020F0502020204030204" pitchFamily="34" charset="0"/>
                <a:ea typeface="Calibri" panose="020F0502020204030204" pitchFamily="34" charset="0"/>
                <a:cs typeface="Times New Roman" panose="02020603050405020304" pitchFamily="18" charset="0"/>
              </a:rPr>
              <a:t> ACREEDOR</a:t>
            </a:r>
            <a:r>
              <a:rPr lang="es-CR" sz="1600" dirty="0">
                <a:latin typeface="Calibri" panose="020F0502020204030204" pitchFamily="34" charset="0"/>
                <a:ea typeface="Calibri" panose="020F0502020204030204" pitchFamily="34" charset="0"/>
                <a:cs typeface="Times New Roman" panose="02020603050405020304" pitchFamily="18" charset="0"/>
              </a:rPr>
              <a:t>, sino también un asesor financiero. </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A partir de ese día, Priscilla llegaba del colegio muy contenta a trabajar en el minisúper de sus tíos, ponía en orden la mercadería y les ayudaba con las cuenta y regresaba temprano a su casa a disfrutar de la computadora de sus sueños.</a:t>
            </a:r>
          </a:p>
        </p:txBody>
      </p:sp>
      <p:sp>
        <p:nvSpPr>
          <p:cNvPr id="6" name="Rectángulo 5"/>
          <p:cNvSpPr/>
          <p:nvPr/>
        </p:nvSpPr>
        <p:spPr>
          <a:xfrm>
            <a:off x="464704" y="2776617"/>
            <a:ext cx="1069061" cy="34248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R" sz="1100" dirty="0"/>
          </a:p>
          <a:p>
            <a:pPr algn="ctr"/>
            <a:r>
              <a:rPr lang="es-CR" sz="1100" dirty="0" smtClean="0"/>
              <a:t>Acreedor Capacidad </a:t>
            </a:r>
            <a:r>
              <a:rPr lang="es-CR" sz="1100" dirty="0"/>
              <a:t>de pago </a:t>
            </a:r>
            <a:r>
              <a:rPr lang="es-CR" sz="1100" dirty="0" smtClean="0"/>
              <a:t>Capital</a:t>
            </a:r>
          </a:p>
          <a:p>
            <a:pPr algn="ctr"/>
            <a:r>
              <a:rPr lang="es-CR" sz="1100" dirty="0" smtClean="0"/>
              <a:t>Carácter</a:t>
            </a:r>
          </a:p>
          <a:p>
            <a:pPr algn="ctr"/>
            <a:r>
              <a:rPr lang="es-CR" sz="1100" dirty="0" smtClean="0"/>
              <a:t>Colateral Condiciones Contrato</a:t>
            </a:r>
          </a:p>
          <a:p>
            <a:pPr algn="ctr"/>
            <a:r>
              <a:rPr lang="es-CR" sz="1100" dirty="0" smtClean="0"/>
              <a:t>Cuota</a:t>
            </a:r>
          </a:p>
          <a:p>
            <a:pPr algn="ctr"/>
            <a:r>
              <a:rPr lang="es-CR" sz="1100" dirty="0" smtClean="0"/>
              <a:t>Deudor</a:t>
            </a:r>
          </a:p>
          <a:p>
            <a:pPr algn="ctr"/>
            <a:r>
              <a:rPr lang="es-CR" sz="1100" dirty="0" smtClean="0"/>
              <a:t>Garantía </a:t>
            </a:r>
            <a:r>
              <a:rPr lang="es-CR" sz="1100" dirty="0"/>
              <a:t>fiduciaria </a:t>
            </a:r>
            <a:r>
              <a:rPr lang="es-CR" sz="1100" dirty="0" smtClean="0"/>
              <a:t>Garantía </a:t>
            </a:r>
            <a:r>
              <a:rPr lang="es-CR" sz="1100" dirty="0"/>
              <a:t>h</a:t>
            </a:r>
            <a:r>
              <a:rPr lang="es-CR" sz="1100" dirty="0" smtClean="0"/>
              <a:t>ipotecaria Garantía </a:t>
            </a:r>
            <a:r>
              <a:rPr lang="es-CR" sz="1100" dirty="0"/>
              <a:t>prendaria </a:t>
            </a:r>
            <a:r>
              <a:rPr lang="es-CR" sz="1100" dirty="0" smtClean="0"/>
              <a:t>Historial </a:t>
            </a:r>
            <a:r>
              <a:rPr lang="es-CR" sz="1100" dirty="0"/>
              <a:t>crediticio </a:t>
            </a:r>
            <a:r>
              <a:rPr lang="es-CR" sz="1100" dirty="0" smtClean="0"/>
              <a:t>Interés</a:t>
            </a:r>
          </a:p>
          <a:p>
            <a:pPr algn="ctr"/>
            <a:r>
              <a:rPr lang="es-CR" sz="1100" dirty="0" smtClean="0"/>
              <a:t>Plazo</a:t>
            </a:r>
            <a:endParaRPr lang="es-CR" sz="1100" dirty="0">
              <a:ea typeface="Calibri" panose="020F0502020204030204" pitchFamily="34" charset="0"/>
              <a:cs typeface="Times New Roman" panose="02020603050405020304" pitchFamily="18" charset="0"/>
            </a:endParaRPr>
          </a:p>
          <a:p>
            <a:pPr algn="ctr"/>
            <a:endParaRPr lang="es-CR" sz="1100" dirty="0">
              <a:solidFill>
                <a:schemeClr val="tx1"/>
              </a:solidFill>
            </a:endParaRPr>
          </a:p>
        </p:txBody>
      </p:sp>
      <p:sp>
        <p:nvSpPr>
          <p:cNvPr id="7" name="Rectángulo 6"/>
          <p:cNvSpPr/>
          <p:nvPr/>
        </p:nvSpPr>
        <p:spPr>
          <a:xfrm>
            <a:off x="464705" y="1230337"/>
            <a:ext cx="1069061" cy="1493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R" sz="1200" b="1" dirty="0"/>
              <a:t>Siga la lectura y complete los espacios en blanco con alguno de los siguientes </a:t>
            </a:r>
            <a:r>
              <a:rPr lang="es-CR" sz="1200" b="1" dirty="0" smtClean="0"/>
              <a:t>conceptos:</a:t>
            </a:r>
            <a:endParaRPr lang="es-CR" sz="1200" b="1" dirty="0"/>
          </a:p>
        </p:txBody>
      </p:sp>
      <p:sp>
        <p:nvSpPr>
          <p:cNvPr id="8" name="Elipse 7"/>
          <p:cNvSpPr/>
          <p:nvPr/>
        </p:nvSpPr>
        <p:spPr>
          <a:xfrm>
            <a:off x="4362450" y="6334791"/>
            <a:ext cx="571500" cy="43815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3</a:t>
            </a:r>
            <a:endParaRPr lang="es-CR" dirty="0"/>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89" y="121256"/>
            <a:ext cx="1239511" cy="930447"/>
          </a:xfrm>
          <a:prstGeom prst="rect">
            <a:avLst/>
          </a:prstGeom>
        </p:spPr>
      </p:pic>
      <p:pic>
        <p:nvPicPr>
          <p:cNvPr id="11" name="Imagen 8"/>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5622083" y="315444"/>
            <a:ext cx="2855167" cy="616456"/>
          </a:xfrm>
          <a:prstGeom prst="rect">
            <a:avLst/>
          </a:prstGeom>
        </p:spPr>
      </p:pic>
    </p:spTree>
    <p:extLst>
      <p:ext uri="{BB962C8B-B14F-4D97-AF65-F5344CB8AC3E}">
        <p14:creationId xmlns:p14="http://schemas.microsoft.com/office/powerpoint/2010/main" val="3368266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435954" y="1306537"/>
            <a:ext cx="7448549" cy="497110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Cada vez que Priscilla tenía que presentar un trabajo del colegio, tenía que buscar una computadora prestada. A veces iba donde su amiga que vive a la par, a veces iba a la casa de sus tíos.</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De camino del colegio a la casa, Priscilla pasaba por una tienda donde tenían una computadora bellísima, una portátil de color rojo, su color favorito. Era la computadora de sus sueños, tenía todo lo necesario para sus estudios, pero no podía comprarla y tampoco le daban a crédito por ser menor de edad.</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Un día conversando con sus tíos les contó de su sueño de tener computadora propia y ya no tener que andar en casas ajenas pidiéndola prestada. También les explicaba lo difícil que es para ella como estudiante conseguir un trabajo que le permita continuar estudiando y ganar algún dinero para poder comprar su computadora.</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Después de conversar el tema entre ellos, los tíos de Priscilla decidieron ayudarla. Además de darle trabajo de medio tiempo en su minisúper, solicitaron un crédito para comprarle la computadora, de todas formas ya el tío Rodolfo había sido antes _________</a:t>
            </a:r>
            <a:r>
              <a:rPr lang="es-CR" sz="14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t>
            </a:r>
            <a:r>
              <a:rPr lang="es-CR" sz="1400" dirty="0">
                <a:latin typeface="Calibri" panose="020F0502020204030204" pitchFamily="34" charset="0"/>
                <a:ea typeface="Calibri" panose="020F0502020204030204" pitchFamily="34" charset="0"/>
                <a:cs typeface="Times New Roman" panose="02020603050405020304" pitchFamily="18" charset="0"/>
              </a:rPr>
              <a:t> y siempre había pagado bien, por lo que tenía un excelente  ____________ ____________.</a:t>
            </a:r>
          </a:p>
          <a:p>
            <a:pPr algn="just">
              <a:lnSpc>
                <a:spcPct val="115000"/>
              </a:lnSpc>
              <a:spcAft>
                <a:spcPts val="1333"/>
              </a:spcAft>
            </a:pPr>
            <a:r>
              <a:rPr lang="es-CR" sz="1400" dirty="0">
                <a:latin typeface="Calibri" panose="020F0502020204030204" pitchFamily="34" charset="0"/>
                <a:ea typeface="Calibri" panose="020F0502020204030204" pitchFamily="34" charset="0"/>
                <a:cs typeface="Times New Roman" panose="02020603050405020304" pitchFamily="18" charset="0"/>
              </a:rPr>
              <a:t>Antes de hablar con Priscilla, sus tíos  fueron al banco a investigar qué tipo de  ____________ necesitaban aportar. Era claro que no era necesario poner el minisúper o la casa a responder, ya que por ese monto no era necesario solicitar una ___________ </a:t>
            </a:r>
            <a:r>
              <a:rPr lang="es-CR" sz="1400" dirty="0" smtClean="0">
                <a:latin typeface="Calibri" panose="020F0502020204030204" pitchFamily="34" charset="0"/>
                <a:ea typeface="Calibri" panose="020F0502020204030204" pitchFamily="34" charset="0"/>
                <a:cs typeface="Times New Roman" panose="02020603050405020304" pitchFamily="18" charset="0"/>
              </a:rPr>
              <a:t>______________.|</a:t>
            </a:r>
            <a:endParaRPr lang="es-CR" sz="1400" b="1" i="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362" y="177080"/>
            <a:ext cx="1128592" cy="847185"/>
          </a:xfrm>
          <a:prstGeom prst="rect">
            <a:avLst/>
          </a:prstGeom>
        </p:spPr>
      </p:pic>
      <p:sp>
        <p:nvSpPr>
          <p:cNvPr id="4" name="Rectángulo 3"/>
          <p:cNvSpPr/>
          <p:nvPr/>
        </p:nvSpPr>
        <p:spPr>
          <a:xfrm>
            <a:off x="236104" y="2852817"/>
            <a:ext cx="1069061" cy="34248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R" sz="1100" dirty="0"/>
          </a:p>
          <a:p>
            <a:pPr algn="ctr"/>
            <a:r>
              <a:rPr lang="es-CR" sz="1100" dirty="0" smtClean="0"/>
              <a:t>Acreedor Capacidad </a:t>
            </a:r>
            <a:r>
              <a:rPr lang="es-CR" sz="1100" dirty="0"/>
              <a:t>de pago </a:t>
            </a:r>
            <a:r>
              <a:rPr lang="es-CR" sz="1100" dirty="0" smtClean="0"/>
              <a:t>Capital</a:t>
            </a:r>
          </a:p>
          <a:p>
            <a:pPr algn="ctr"/>
            <a:r>
              <a:rPr lang="es-CR" sz="1100" dirty="0" smtClean="0"/>
              <a:t>Carácter</a:t>
            </a:r>
          </a:p>
          <a:p>
            <a:pPr algn="ctr"/>
            <a:r>
              <a:rPr lang="es-CR" sz="1100" dirty="0" smtClean="0"/>
              <a:t>Colateral Condiciones Contrato</a:t>
            </a:r>
          </a:p>
          <a:p>
            <a:pPr algn="ctr"/>
            <a:r>
              <a:rPr lang="es-CR" sz="1100" dirty="0" smtClean="0"/>
              <a:t>Cuota</a:t>
            </a:r>
          </a:p>
          <a:p>
            <a:pPr algn="ctr"/>
            <a:r>
              <a:rPr lang="es-CR" sz="1100" dirty="0" smtClean="0"/>
              <a:t>Deudor</a:t>
            </a:r>
          </a:p>
          <a:p>
            <a:pPr algn="ctr"/>
            <a:r>
              <a:rPr lang="es-CR" sz="1100" dirty="0" smtClean="0"/>
              <a:t>Garantía </a:t>
            </a:r>
            <a:r>
              <a:rPr lang="es-CR" sz="1100" dirty="0"/>
              <a:t>fiduciaria </a:t>
            </a:r>
            <a:r>
              <a:rPr lang="es-CR" sz="1100" dirty="0" smtClean="0"/>
              <a:t>Garantía </a:t>
            </a:r>
            <a:r>
              <a:rPr lang="es-CR" sz="1100" dirty="0"/>
              <a:t>h</a:t>
            </a:r>
            <a:r>
              <a:rPr lang="es-CR" sz="1100" dirty="0" smtClean="0"/>
              <a:t>ipotecaria Garantía </a:t>
            </a:r>
            <a:r>
              <a:rPr lang="es-CR" sz="1100" dirty="0"/>
              <a:t>prendaria </a:t>
            </a:r>
            <a:r>
              <a:rPr lang="es-CR" sz="1100" dirty="0" smtClean="0"/>
              <a:t>Historial </a:t>
            </a:r>
            <a:r>
              <a:rPr lang="es-CR" sz="1100" dirty="0"/>
              <a:t>crediticio </a:t>
            </a:r>
            <a:r>
              <a:rPr lang="es-CR" sz="1100" dirty="0" smtClean="0"/>
              <a:t>Interés</a:t>
            </a:r>
          </a:p>
          <a:p>
            <a:pPr algn="ctr"/>
            <a:r>
              <a:rPr lang="es-CR" sz="1100" dirty="0" smtClean="0"/>
              <a:t>Plazo</a:t>
            </a:r>
            <a:endParaRPr lang="es-CR" sz="1100" dirty="0">
              <a:ea typeface="Calibri" panose="020F0502020204030204" pitchFamily="34" charset="0"/>
              <a:cs typeface="Times New Roman" panose="02020603050405020304" pitchFamily="18" charset="0"/>
            </a:endParaRPr>
          </a:p>
          <a:p>
            <a:pPr algn="ctr"/>
            <a:endParaRPr lang="es-CR" sz="1100" dirty="0">
              <a:solidFill>
                <a:schemeClr val="tx1"/>
              </a:solidFill>
            </a:endParaRPr>
          </a:p>
        </p:txBody>
      </p:sp>
      <p:sp>
        <p:nvSpPr>
          <p:cNvPr id="8" name="Rectángulo 7"/>
          <p:cNvSpPr/>
          <p:nvPr/>
        </p:nvSpPr>
        <p:spPr>
          <a:xfrm>
            <a:off x="1624822" y="267185"/>
            <a:ext cx="5143500" cy="6669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CR" sz="1867" b="1" dirty="0">
                <a:latin typeface="Century Gothic" panose="020B0502020202020204" pitchFamily="34" charset="0"/>
                <a:ea typeface="Calibri" panose="020F0502020204030204" pitchFamily="34" charset="0"/>
                <a:cs typeface="Times New Roman" panose="02020603050405020304" pitchFamily="18" charset="0"/>
              </a:rPr>
              <a:t>Crédito</a:t>
            </a:r>
          </a:p>
          <a:p>
            <a:pPr algn="ctr"/>
            <a:r>
              <a:rPr lang="es-CR" sz="1867" b="1" dirty="0">
                <a:latin typeface="Century Gothic" panose="020B0502020202020204" pitchFamily="34" charset="0"/>
                <a:ea typeface="Calibri" panose="020F0502020204030204" pitchFamily="34" charset="0"/>
                <a:cs typeface="Times New Roman" panose="02020603050405020304" pitchFamily="18" charset="0"/>
              </a:rPr>
              <a:t>Material 5.2.1. Priscila y sus sueños</a:t>
            </a:r>
          </a:p>
        </p:txBody>
      </p:sp>
      <p:sp>
        <p:nvSpPr>
          <p:cNvPr id="2" name="Rectángulo 1"/>
          <p:cNvSpPr/>
          <p:nvPr/>
        </p:nvSpPr>
        <p:spPr>
          <a:xfrm>
            <a:off x="236105" y="1306537"/>
            <a:ext cx="1069061" cy="1493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R" sz="1200" b="1" dirty="0"/>
              <a:t>Siga la lectura y complete los espacios en blanco con alguno de los siguientes </a:t>
            </a:r>
            <a:r>
              <a:rPr lang="es-CR" sz="1200" b="1" dirty="0" smtClean="0"/>
              <a:t>conceptos:</a:t>
            </a:r>
            <a:endParaRPr lang="es-CR" sz="1200" b="1" dirty="0"/>
          </a:p>
        </p:txBody>
      </p:sp>
      <p:pic>
        <p:nvPicPr>
          <p:cNvPr id="9" name="Imagen 8"/>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6986016" y="314504"/>
            <a:ext cx="1920857" cy="414730"/>
          </a:xfrm>
          <a:prstGeom prst="rect">
            <a:avLst/>
          </a:prstGeom>
        </p:spPr>
      </p:pic>
    </p:spTree>
    <p:extLst>
      <p:ext uri="{BB962C8B-B14F-4D97-AF65-F5344CB8AC3E}">
        <p14:creationId xmlns:p14="http://schemas.microsoft.com/office/powerpoint/2010/main" val="15080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43050" y="1273794"/>
            <a:ext cx="7334250" cy="49562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Ya en la financiera, lo primero que les consultaron a los tíos de Priscilla fue el uso que le darían al dinero que estaban solicitando, es decir, cuáles eran </a:t>
            </a:r>
            <a:r>
              <a:rPr lang="es-CR" sz="1600" dirty="0" smtClean="0">
                <a:latin typeface="Calibri" panose="020F0502020204030204" pitchFamily="34" charset="0"/>
                <a:ea typeface="Calibri" panose="020F0502020204030204" pitchFamily="34" charset="0"/>
                <a:cs typeface="Times New Roman" panose="02020603050405020304" pitchFamily="18" charset="0"/>
              </a:rPr>
              <a:t>las __________. </a:t>
            </a:r>
            <a:r>
              <a:rPr lang="es-CR" sz="1600" dirty="0">
                <a:latin typeface="Calibri" panose="020F0502020204030204" pitchFamily="34" charset="0"/>
                <a:ea typeface="Calibri" panose="020F0502020204030204" pitchFamily="34" charset="0"/>
                <a:cs typeface="Times New Roman" panose="02020603050405020304" pitchFamily="18" charset="0"/>
              </a:rPr>
              <a:t>Ellos explicaron que era para ayudar a su sobrina a comprar una computadora. Además la asesora de crédito les preguntó si el crédito era a título personal o empresarial, ya que en este caso tendrían que aportar los estados financieros que muestren con que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____________cuenta </a:t>
            </a:r>
            <a:r>
              <a:rPr lang="es-CR" sz="1600" dirty="0">
                <a:latin typeface="Calibri" panose="020F0502020204030204" pitchFamily="34" charset="0"/>
                <a:ea typeface="Calibri" panose="020F0502020204030204" pitchFamily="34" charset="0"/>
                <a:cs typeface="Times New Roman" panose="02020603050405020304" pitchFamily="18" charset="0"/>
              </a:rPr>
              <a:t>el negocio, pero los tíos de Priscilla explicaron que sería a título personal.</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Aclarado lo anterior, la asesora de crédito de la financiera les explicó que para la compra de una computadora no se acostumbra usar el mismo artículo como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__________ ____________, </a:t>
            </a:r>
            <a:r>
              <a:rPr lang="es-CR" sz="1600" dirty="0">
                <a:latin typeface="Calibri" panose="020F0502020204030204" pitchFamily="34" charset="0"/>
                <a:ea typeface="Calibri" panose="020F0502020204030204" pitchFamily="34" charset="0"/>
                <a:cs typeface="Times New Roman" panose="02020603050405020304" pitchFamily="18" charset="0"/>
              </a:rPr>
              <a:t>pero era necesario que otra persona respaldara al deudor si el monto era muy alto, es decir, que les podrían pedir una </a:t>
            </a:r>
            <a:r>
              <a:rPr lang="es-CR" sz="1600" b="1" i="1" dirty="0" smtClean="0">
                <a:latin typeface="Calibri" panose="020F0502020204030204" pitchFamily="34" charset="0"/>
                <a:ea typeface="Calibri" panose="020F0502020204030204" pitchFamily="34" charset="0"/>
                <a:cs typeface="Times New Roman" panose="02020603050405020304" pitchFamily="18" charset="0"/>
              </a:rPr>
              <a:t>__________ __________.</a:t>
            </a:r>
            <a:endParaRPr lang="es-CR" sz="1600" b="1" i="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Los tíos de Priscilla le explicaron a su sobrina su plan para ayudarla y ella se emocionó mucho. Les llevó toda la información sobre la computadora y se dieron cuenta que no era muy cara, que el monto que tenían que solicitar era pequeño, lo cual los iba a beneficiar en cuanto al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a:t>
            </a:r>
            <a:r>
              <a:rPr lang="es-CR" sz="1600" b="1" i="1" dirty="0" smtClean="0">
                <a:latin typeface="Calibri" panose="020F0502020204030204" pitchFamily="34" charset="0"/>
                <a:ea typeface="Calibri" panose="020F0502020204030204" pitchFamily="34" charset="0"/>
                <a:cs typeface="Times New Roman" panose="02020603050405020304" pitchFamily="18" charset="0"/>
              </a:rPr>
              <a:t> </a:t>
            </a:r>
            <a:r>
              <a:rPr lang="es-CR" sz="1600" dirty="0">
                <a:latin typeface="Calibri" panose="020F0502020204030204" pitchFamily="34" charset="0"/>
                <a:ea typeface="Calibri" panose="020F0502020204030204" pitchFamily="34" charset="0"/>
                <a:cs typeface="Times New Roman" panose="02020603050405020304" pitchFamily="18" charset="0"/>
              </a:rPr>
              <a:t>en meses del crédito, así como los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_________ </a:t>
            </a:r>
            <a:r>
              <a:rPr lang="es-CR" sz="1600" dirty="0">
                <a:latin typeface="Calibri" panose="020F0502020204030204" pitchFamily="34" charset="0"/>
                <a:ea typeface="Calibri" panose="020F0502020204030204" pitchFamily="34" charset="0"/>
                <a:cs typeface="Times New Roman" panose="02020603050405020304" pitchFamily="18" charset="0"/>
              </a:rPr>
              <a:t>y la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________ </a:t>
            </a:r>
            <a:r>
              <a:rPr lang="es-CR" sz="1600" dirty="0">
                <a:latin typeface="Calibri" panose="020F0502020204030204" pitchFamily="34" charset="0"/>
                <a:ea typeface="Calibri" panose="020F0502020204030204" pitchFamily="34" charset="0"/>
                <a:cs typeface="Times New Roman" panose="02020603050405020304" pitchFamily="18" charset="0"/>
              </a:rPr>
              <a:t>que tendrían que pagar mensualmente.</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239" y="151548"/>
            <a:ext cx="1239511" cy="930447"/>
          </a:xfrm>
          <a:prstGeom prst="rect">
            <a:avLst/>
          </a:prstGeom>
        </p:spPr>
      </p:pic>
      <p:sp>
        <p:nvSpPr>
          <p:cNvPr id="6" name="Rectángulo 5"/>
          <p:cNvSpPr/>
          <p:nvPr/>
        </p:nvSpPr>
        <p:spPr>
          <a:xfrm>
            <a:off x="338859" y="2845160"/>
            <a:ext cx="1069061" cy="34248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R" sz="1100" dirty="0"/>
          </a:p>
          <a:p>
            <a:pPr algn="ctr"/>
            <a:r>
              <a:rPr lang="es-CR" sz="1100" dirty="0" smtClean="0"/>
              <a:t>Acreedor Capacidad </a:t>
            </a:r>
            <a:r>
              <a:rPr lang="es-CR" sz="1100" dirty="0"/>
              <a:t>de pago </a:t>
            </a:r>
            <a:r>
              <a:rPr lang="es-CR" sz="1100" dirty="0" smtClean="0"/>
              <a:t>Capital</a:t>
            </a:r>
          </a:p>
          <a:p>
            <a:pPr algn="ctr"/>
            <a:r>
              <a:rPr lang="es-CR" sz="1100" dirty="0" smtClean="0"/>
              <a:t>Carácter</a:t>
            </a:r>
          </a:p>
          <a:p>
            <a:pPr algn="ctr"/>
            <a:r>
              <a:rPr lang="es-CR" sz="1100" dirty="0" smtClean="0"/>
              <a:t>Colateral Condiciones Contrato</a:t>
            </a:r>
          </a:p>
          <a:p>
            <a:pPr algn="ctr"/>
            <a:r>
              <a:rPr lang="es-CR" sz="1100" dirty="0" smtClean="0"/>
              <a:t>Cuota</a:t>
            </a:r>
          </a:p>
          <a:p>
            <a:pPr algn="ctr"/>
            <a:r>
              <a:rPr lang="es-CR" sz="1100" dirty="0" smtClean="0"/>
              <a:t>Deudor</a:t>
            </a:r>
          </a:p>
          <a:p>
            <a:pPr algn="ctr"/>
            <a:r>
              <a:rPr lang="es-CR" sz="1100" dirty="0" smtClean="0"/>
              <a:t>Garantía </a:t>
            </a:r>
            <a:r>
              <a:rPr lang="es-CR" sz="1100" dirty="0"/>
              <a:t>fiduciaria </a:t>
            </a:r>
            <a:r>
              <a:rPr lang="es-CR" sz="1100" dirty="0" smtClean="0"/>
              <a:t>Garantía </a:t>
            </a:r>
            <a:r>
              <a:rPr lang="es-CR" sz="1100" dirty="0"/>
              <a:t>h</a:t>
            </a:r>
            <a:r>
              <a:rPr lang="es-CR" sz="1100" dirty="0" smtClean="0"/>
              <a:t>ipotecaria Garantía </a:t>
            </a:r>
            <a:r>
              <a:rPr lang="es-CR" sz="1100" dirty="0"/>
              <a:t>prendaria </a:t>
            </a:r>
            <a:r>
              <a:rPr lang="es-CR" sz="1100" dirty="0" smtClean="0"/>
              <a:t>Historial </a:t>
            </a:r>
            <a:r>
              <a:rPr lang="es-CR" sz="1100" dirty="0"/>
              <a:t>crediticio </a:t>
            </a:r>
            <a:r>
              <a:rPr lang="es-CR" sz="1100" dirty="0" smtClean="0"/>
              <a:t>Interés</a:t>
            </a:r>
          </a:p>
          <a:p>
            <a:pPr algn="ctr"/>
            <a:r>
              <a:rPr lang="es-CR" sz="1100" dirty="0" smtClean="0"/>
              <a:t>Plazo</a:t>
            </a:r>
            <a:endParaRPr lang="es-CR" sz="1100" dirty="0">
              <a:ea typeface="Calibri" panose="020F0502020204030204" pitchFamily="34" charset="0"/>
              <a:cs typeface="Times New Roman" panose="02020603050405020304" pitchFamily="18" charset="0"/>
            </a:endParaRPr>
          </a:p>
          <a:p>
            <a:pPr algn="ctr"/>
            <a:endParaRPr lang="es-CR" sz="1100" dirty="0">
              <a:solidFill>
                <a:schemeClr val="tx1"/>
              </a:solidFill>
            </a:endParaRPr>
          </a:p>
        </p:txBody>
      </p:sp>
      <p:sp>
        <p:nvSpPr>
          <p:cNvPr id="7" name="Rectángulo 6"/>
          <p:cNvSpPr/>
          <p:nvPr/>
        </p:nvSpPr>
        <p:spPr>
          <a:xfrm>
            <a:off x="331355" y="1273794"/>
            <a:ext cx="1069061" cy="1440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R" sz="1200" b="1" dirty="0"/>
              <a:t>Siga la lectura y complete los espacios en blanco con alguno de los siguientes </a:t>
            </a:r>
            <a:r>
              <a:rPr lang="es-CR" sz="1200" b="1" dirty="0" smtClean="0"/>
              <a:t>conceptos:</a:t>
            </a:r>
            <a:endParaRPr lang="es-CR" sz="1200" b="1" dirty="0"/>
          </a:p>
        </p:txBody>
      </p:sp>
      <p:sp>
        <p:nvSpPr>
          <p:cNvPr id="8" name="Elipse 7"/>
          <p:cNvSpPr/>
          <p:nvPr/>
        </p:nvSpPr>
        <p:spPr>
          <a:xfrm>
            <a:off x="4362450" y="6334791"/>
            <a:ext cx="571500" cy="43815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2</a:t>
            </a:r>
            <a:endParaRPr lang="es-CR" dirty="0"/>
          </a:p>
        </p:txBody>
      </p:sp>
      <p:pic>
        <p:nvPicPr>
          <p:cNvPr id="9" name="Imagen 8"/>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6051706" y="314504"/>
            <a:ext cx="2855167" cy="616456"/>
          </a:xfrm>
          <a:prstGeom prst="rect">
            <a:avLst/>
          </a:prstGeom>
        </p:spPr>
      </p:pic>
    </p:spTree>
    <p:extLst>
      <p:ext uri="{BB962C8B-B14F-4D97-AF65-F5344CB8AC3E}">
        <p14:creationId xmlns:p14="http://schemas.microsoft.com/office/powerpoint/2010/main" val="400757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76400" y="1245212"/>
            <a:ext cx="6800850" cy="49562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Los tíos de Priscilla sacaron una cita en la financiera para entregar los documentos, entregaron una certificación de un contador público autorizado para demostrar los ingresos de los tíos, con lo que demostraban su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 __ ______. </a:t>
            </a:r>
            <a:r>
              <a:rPr lang="es-CR" sz="1600" dirty="0">
                <a:latin typeface="Calibri" panose="020F0502020204030204" pitchFamily="34" charset="0"/>
                <a:ea typeface="Calibri" panose="020F0502020204030204" pitchFamily="34" charset="0"/>
                <a:cs typeface="Times New Roman" panose="02020603050405020304" pitchFamily="18" charset="0"/>
              </a:rPr>
              <a:t>Pero también les hicieron otras preguntas más de tipo personal, lo cual les extrañó mucho, pero al final les explicaron que para la financiera era muy importante valorar su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________, </a:t>
            </a:r>
            <a:r>
              <a:rPr lang="es-CR" sz="1600" dirty="0">
                <a:latin typeface="Calibri" panose="020F0502020204030204" pitchFamily="34" charset="0"/>
                <a:ea typeface="Calibri" panose="020F0502020204030204" pitchFamily="34" charset="0"/>
                <a:cs typeface="Times New Roman" panose="02020603050405020304" pitchFamily="18" charset="0"/>
              </a:rPr>
              <a:t>ya que las actitudes y valores son las que determinan si se va a honrar la deuda.</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Una semana más tarde llamaron a los tíos de Priscilla para decirles que el crédito había sido aprobado y que ya podían pasar a firmar el </a:t>
            </a:r>
            <a:r>
              <a:rPr lang="es-CR" sz="1600" dirty="0" smtClean="0">
                <a:latin typeface="Calibri" panose="020F0502020204030204" pitchFamily="34" charset="0"/>
                <a:ea typeface="Calibri" panose="020F0502020204030204" pitchFamily="34" charset="0"/>
                <a:cs typeface="Times New Roman" panose="02020603050405020304" pitchFamily="18" charset="0"/>
              </a:rPr>
              <a:t>________. </a:t>
            </a:r>
            <a:r>
              <a:rPr lang="es-CR" sz="1600" dirty="0">
                <a:latin typeface="Calibri" panose="020F0502020204030204" pitchFamily="34" charset="0"/>
                <a:ea typeface="Calibri" panose="020F0502020204030204" pitchFamily="34" charset="0"/>
                <a:cs typeface="Times New Roman" panose="02020603050405020304" pitchFamily="18" charset="0"/>
              </a:rPr>
              <a:t>Además la asesora de crédito les indicó que quedaba a su servicio para aclararles cualquier inquietud que tuvieran, ya que la financiera no solo quería ser un</a:t>
            </a:r>
            <a:r>
              <a:rPr lang="es-CR" sz="1600" b="1" i="1" dirty="0">
                <a:latin typeface="Calibri" panose="020F0502020204030204" pitchFamily="34" charset="0"/>
                <a:ea typeface="Calibri" panose="020F0502020204030204" pitchFamily="34" charset="0"/>
                <a:cs typeface="Times New Roman" panose="02020603050405020304" pitchFamily="18" charset="0"/>
              </a:rPr>
              <a:t> </a:t>
            </a:r>
            <a:r>
              <a:rPr lang="es-CR" sz="1600" b="1" i="1" dirty="0" smtClean="0">
                <a:latin typeface="Calibri" panose="020F0502020204030204" pitchFamily="34" charset="0"/>
                <a:ea typeface="Calibri" panose="020F0502020204030204" pitchFamily="34" charset="0"/>
                <a:cs typeface="Times New Roman" panose="02020603050405020304" pitchFamily="18" charset="0"/>
              </a:rPr>
              <a:t>_________</a:t>
            </a:r>
            <a:r>
              <a:rPr lang="es-CR" sz="1600" dirty="0" smtClean="0">
                <a:latin typeface="Calibri" panose="020F0502020204030204" pitchFamily="34" charset="0"/>
                <a:ea typeface="Calibri" panose="020F0502020204030204" pitchFamily="34" charset="0"/>
                <a:cs typeface="Times New Roman" panose="02020603050405020304" pitchFamily="18" charset="0"/>
              </a:rPr>
              <a:t>, </a:t>
            </a:r>
            <a:r>
              <a:rPr lang="es-CR" sz="1600" dirty="0">
                <a:latin typeface="Calibri" panose="020F0502020204030204" pitchFamily="34" charset="0"/>
                <a:ea typeface="Calibri" panose="020F0502020204030204" pitchFamily="34" charset="0"/>
                <a:cs typeface="Times New Roman" panose="02020603050405020304" pitchFamily="18" charset="0"/>
              </a:rPr>
              <a:t>sino también un asesor financiero. </a:t>
            </a:r>
          </a:p>
          <a:p>
            <a:pPr algn="just">
              <a:lnSpc>
                <a:spcPct val="115000"/>
              </a:lnSpc>
              <a:spcAft>
                <a:spcPts val="1333"/>
              </a:spcAft>
            </a:pPr>
            <a:r>
              <a:rPr lang="es-CR" sz="1600" dirty="0">
                <a:latin typeface="Calibri" panose="020F0502020204030204" pitchFamily="34" charset="0"/>
                <a:ea typeface="Calibri" panose="020F0502020204030204" pitchFamily="34" charset="0"/>
                <a:cs typeface="Times New Roman" panose="02020603050405020304" pitchFamily="18" charset="0"/>
              </a:rPr>
              <a:t>A partir de ese día, Priscilla llegaba del colegio muy contenta a trabajar en el minisúper de sus tíos, ponía en orden la mercadería y les ayudaba con las cuenta y regresaba temprano a su casa a disfrutar de la computadora de sus sueños.</a:t>
            </a:r>
          </a:p>
        </p:txBody>
      </p:sp>
      <p:sp>
        <p:nvSpPr>
          <p:cNvPr id="6" name="Rectángulo 5"/>
          <p:cNvSpPr/>
          <p:nvPr/>
        </p:nvSpPr>
        <p:spPr>
          <a:xfrm>
            <a:off x="464704" y="2776617"/>
            <a:ext cx="1069061" cy="34248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R" sz="1100" dirty="0"/>
          </a:p>
          <a:p>
            <a:pPr algn="ctr"/>
            <a:r>
              <a:rPr lang="es-CR" sz="1100" dirty="0" smtClean="0"/>
              <a:t>Acreedor Capacidad </a:t>
            </a:r>
            <a:r>
              <a:rPr lang="es-CR" sz="1100" dirty="0"/>
              <a:t>de pago </a:t>
            </a:r>
            <a:r>
              <a:rPr lang="es-CR" sz="1100" dirty="0" smtClean="0"/>
              <a:t>Capital</a:t>
            </a:r>
          </a:p>
          <a:p>
            <a:pPr algn="ctr"/>
            <a:r>
              <a:rPr lang="es-CR" sz="1100" dirty="0" smtClean="0"/>
              <a:t>Carácter</a:t>
            </a:r>
          </a:p>
          <a:p>
            <a:pPr algn="ctr"/>
            <a:r>
              <a:rPr lang="es-CR" sz="1100" dirty="0" smtClean="0"/>
              <a:t>Colateral Condiciones Contrato</a:t>
            </a:r>
          </a:p>
          <a:p>
            <a:pPr algn="ctr"/>
            <a:r>
              <a:rPr lang="es-CR" sz="1100" dirty="0" smtClean="0"/>
              <a:t>Cuota</a:t>
            </a:r>
          </a:p>
          <a:p>
            <a:pPr algn="ctr"/>
            <a:r>
              <a:rPr lang="es-CR" sz="1100" dirty="0" smtClean="0"/>
              <a:t>Deudor</a:t>
            </a:r>
          </a:p>
          <a:p>
            <a:pPr algn="ctr"/>
            <a:r>
              <a:rPr lang="es-CR" sz="1100" dirty="0" smtClean="0"/>
              <a:t>Garantía </a:t>
            </a:r>
            <a:r>
              <a:rPr lang="es-CR" sz="1100" dirty="0"/>
              <a:t>fiduciaria </a:t>
            </a:r>
            <a:r>
              <a:rPr lang="es-CR" sz="1100" dirty="0" smtClean="0"/>
              <a:t>Garantía </a:t>
            </a:r>
            <a:r>
              <a:rPr lang="es-CR" sz="1100" dirty="0"/>
              <a:t>h</a:t>
            </a:r>
            <a:r>
              <a:rPr lang="es-CR" sz="1100" dirty="0" smtClean="0"/>
              <a:t>ipotecaria Garantía </a:t>
            </a:r>
            <a:r>
              <a:rPr lang="es-CR" sz="1100" dirty="0"/>
              <a:t>prendaria </a:t>
            </a:r>
            <a:r>
              <a:rPr lang="es-CR" sz="1100" dirty="0" smtClean="0"/>
              <a:t>Historial </a:t>
            </a:r>
            <a:r>
              <a:rPr lang="es-CR" sz="1100" dirty="0"/>
              <a:t>crediticio </a:t>
            </a:r>
            <a:r>
              <a:rPr lang="es-CR" sz="1100" dirty="0" smtClean="0"/>
              <a:t>Interés</a:t>
            </a:r>
          </a:p>
          <a:p>
            <a:pPr algn="ctr"/>
            <a:r>
              <a:rPr lang="es-CR" sz="1100" dirty="0" smtClean="0"/>
              <a:t>Plazo</a:t>
            </a:r>
            <a:endParaRPr lang="es-CR" sz="1100" dirty="0">
              <a:ea typeface="Calibri" panose="020F0502020204030204" pitchFamily="34" charset="0"/>
              <a:cs typeface="Times New Roman" panose="02020603050405020304" pitchFamily="18" charset="0"/>
            </a:endParaRPr>
          </a:p>
          <a:p>
            <a:pPr algn="ctr"/>
            <a:endParaRPr lang="es-CR" sz="1100" dirty="0">
              <a:solidFill>
                <a:schemeClr val="tx1"/>
              </a:solidFill>
            </a:endParaRPr>
          </a:p>
        </p:txBody>
      </p:sp>
      <p:sp>
        <p:nvSpPr>
          <p:cNvPr id="7" name="Rectángulo 6"/>
          <p:cNvSpPr/>
          <p:nvPr/>
        </p:nvSpPr>
        <p:spPr>
          <a:xfrm>
            <a:off x="464705" y="1230337"/>
            <a:ext cx="1069061" cy="1493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R" sz="1200" b="1" dirty="0"/>
              <a:t>Siga la lectura y complete los espacios en blanco con alguno de los siguientes </a:t>
            </a:r>
            <a:r>
              <a:rPr lang="es-CR" sz="1200" b="1" dirty="0" smtClean="0"/>
              <a:t>conceptos:</a:t>
            </a:r>
            <a:endParaRPr lang="es-CR" sz="1200" b="1" dirty="0"/>
          </a:p>
        </p:txBody>
      </p:sp>
      <p:sp>
        <p:nvSpPr>
          <p:cNvPr id="8" name="Elipse 7"/>
          <p:cNvSpPr/>
          <p:nvPr/>
        </p:nvSpPr>
        <p:spPr>
          <a:xfrm>
            <a:off x="4362450" y="6334791"/>
            <a:ext cx="571500" cy="438150"/>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R" dirty="0" smtClean="0"/>
              <a:t>3</a:t>
            </a:r>
            <a:endParaRPr lang="es-CR" dirty="0"/>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89" y="121256"/>
            <a:ext cx="1239511" cy="930447"/>
          </a:xfrm>
          <a:prstGeom prst="rect">
            <a:avLst/>
          </a:prstGeom>
        </p:spPr>
      </p:pic>
      <p:pic>
        <p:nvPicPr>
          <p:cNvPr id="11" name="Imagen 8"/>
          <p:cNvPicPr>
            <a:picLocks noChangeAspect="1"/>
          </p:cNvPicPr>
          <p:nvPr/>
        </p:nvPicPr>
        <p:blipFill rotWithShape="1">
          <a:blip r:embed="rId3" cstate="print">
            <a:extLst>
              <a:ext uri="{28A0092B-C50C-407E-A947-70E740481C1C}">
                <a14:useLocalDpi xmlns:a14="http://schemas.microsoft.com/office/drawing/2010/main" val="0"/>
              </a:ext>
            </a:extLst>
          </a:blip>
          <a:srcRect l="2001" t="8913" r="16770" b="59861"/>
          <a:stretch/>
        </p:blipFill>
        <p:spPr>
          <a:xfrm>
            <a:off x="5622083" y="291060"/>
            <a:ext cx="2855167" cy="616456"/>
          </a:xfrm>
          <a:prstGeom prst="rect">
            <a:avLst/>
          </a:prstGeom>
        </p:spPr>
      </p:pic>
    </p:spTree>
    <p:extLst>
      <p:ext uri="{BB962C8B-B14F-4D97-AF65-F5344CB8AC3E}">
        <p14:creationId xmlns:p14="http://schemas.microsoft.com/office/powerpoint/2010/main" val="2857304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TotalTime>
  <Words>1633</Words>
  <Application>Microsoft Office PowerPoint</Application>
  <PresentationFormat>Carta (216 x 279 mm)</PresentationFormat>
  <Paragraphs>83</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lgomez</dc:creator>
  <cp:lastModifiedBy>Lago &amp; Sarmiento</cp:lastModifiedBy>
  <cp:revision>50</cp:revision>
  <dcterms:created xsi:type="dcterms:W3CDTF">2013-09-27T17:20:12Z</dcterms:created>
  <dcterms:modified xsi:type="dcterms:W3CDTF">2013-10-04T20:01:37Z</dcterms:modified>
</cp:coreProperties>
</file>