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3" r:id="rId3"/>
  </p:sldIdLst>
  <p:sldSz cx="6858000" cy="9144000" type="letter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 snapToGrid="0">
      <p:cViewPr varScale="1">
        <p:scale>
          <a:sx n="39" d="100"/>
          <a:sy n="39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086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2728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8908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1931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8322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6271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5132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9618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5158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611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7429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8FC38-3DA8-435E-8E2E-090EED6BBBBD}" type="datetimeFigureOut">
              <a:rPr lang="es-CR" smtClean="0"/>
              <a:t>04/10/2013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2A68F-D708-4F18-AF00-715D14E932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9072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45294"/>
              </p:ext>
            </p:extLst>
          </p:nvPr>
        </p:nvGraphicFramePr>
        <p:xfrm>
          <a:off x="448573" y="1805758"/>
          <a:ext cx="6038491" cy="71142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17104"/>
                <a:gridCol w="353792"/>
                <a:gridCol w="317406"/>
                <a:gridCol w="2450189"/>
              </a:tblGrid>
              <a:tr h="17683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Buenas prácticas</a:t>
                      </a:r>
                      <a:endParaRPr lang="es-C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¿Cumple?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Fundamentación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176832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Si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No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401505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1. ¿Se cuenta con un presupuesto detallado y actualizado?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√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 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>
                          <a:effectLst/>
                        </a:rPr>
                        <a:t>Se lo preparó el hijo</a:t>
                      </a: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38442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2. ¿El presupuesto indica que no se ha sobrepasado el límite de endeudamiento (35% de los ingresos)?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√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 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>
                          <a:effectLst/>
                        </a:rPr>
                        <a:t>Es de apenas un 20%</a:t>
                      </a: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36787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3. ¿El crédito se invertirá en algo que generará ingresos, reducirá gastos o será de gran utilidad?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√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 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>
                          <a:effectLst/>
                        </a:rPr>
                        <a:t>Generará utilidades</a:t>
                      </a: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372674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4. ¿Se valoraron varias opciones antes de tomar el financiamiento?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 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√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>
                          <a:effectLst/>
                        </a:rPr>
                        <a:t>Sólo la cooperativa</a:t>
                      </a: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370539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5. ¿Se verificó si la tasa de interés era fija o variable?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√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 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>
                          <a:effectLst/>
                        </a:rPr>
                        <a:t>Si, se informó al respecto</a:t>
                      </a: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37481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6. ¿Se verificó si existían costos adicionales como comisiones o cargos administrativos?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√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 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>
                          <a:effectLst/>
                        </a:rPr>
                        <a:t>Le parecieron normales</a:t>
                      </a: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52737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7. ¿Se consultó cuáles eran las consecuencias en caso de no poder pagar el préstamo, como embargo de </a:t>
                      </a:r>
                      <a:r>
                        <a:rPr lang="es-CR" sz="1050" kern="1200" dirty="0" smtClean="0">
                          <a:effectLst/>
                        </a:rPr>
                        <a:t>salarios o  </a:t>
                      </a:r>
                      <a:r>
                        <a:rPr lang="es-CR" sz="1050" kern="1200" dirty="0">
                          <a:effectLst/>
                        </a:rPr>
                        <a:t>pérdida de </a:t>
                      </a:r>
                      <a:r>
                        <a:rPr lang="es-CR" sz="1050" kern="1200" dirty="0" smtClean="0">
                          <a:effectLst/>
                        </a:rPr>
                        <a:t>propiedades?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√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 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>
                          <a:effectLst/>
                        </a:rPr>
                        <a:t>Estaba consciente de que podía perder la casa</a:t>
                      </a: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386556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8. ¿Se leyó con detenimiento el contrato antes de firmarlo?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√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 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 smtClean="0">
                          <a:effectLst/>
                        </a:rPr>
                        <a:t>Lo leyó con detalle</a:t>
                      </a: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36947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9. ¿Se está al tanto de que los pagos se realicen a tiempo para evitar multas?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 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√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>
                          <a:effectLst/>
                        </a:rPr>
                        <a:t>Se atrasó varias veces</a:t>
                      </a: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489693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10. ¿Se está pendiente del saldo y de la tasa de interés vigente?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√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 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>
                          <a:effectLst/>
                        </a:rPr>
                        <a:t>Estuvo pendiente y notó que la tasa varió muy poco.</a:t>
                      </a: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52737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11. ¿Cuándo no se pudo realizar el pago a tiempo se comunicó  con anticipación la situación al acreedor?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 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√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>
                          <a:effectLst/>
                        </a:rPr>
                        <a:t>No, se asustó y no informo</a:t>
                      </a: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450626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12. ¿Al finalizar el crédito, se verificó con el acreedor que el saldo está realmente en cero?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√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 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 smtClean="0">
                          <a:effectLst/>
                        </a:rPr>
                        <a:t>Si, porque temía que </a:t>
                      </a:r>
                      <a:r>
                        <a:rPr lang="es-CR" sz="1100" dirty="0">
                          <a:effectLst/>
                        </a:rPr>
                        <a:t>le cobren más</a:t>
                      </a: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52737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13. ¿Se solicitaron al acreedor los documentos que respaldaban el crédito como pagares, letras de cambio?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 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>
                          <a:effectLst/>
                        </a:rPr>
                        <a:t>√</a:t>
                      </a: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 smtClean="0">
                          <a:effectLst/>
                        </a:rPr>
                        <a:t>Los dejó </a:t>
                      </a:r>
                      <a:r>
                        <a:rPr lang="es-CR" sz="1100" dirty="0">
                          <a:effectLst/>
                        </a:rPr>
                        <a:t>para </a:t>
                      </a:r>
                      <a:r>
                        <a:rPr lang="es-CR" sz="1100" dirty="0" smtClean="0">
                          <a:effectLst/>
                        </a:rPr>
                        <a:t>créditos futuros</a:t>
                      </a: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52737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14. ¿Se levantaron los gravámenes a los bienes que sirvieron de garantía como propiedades o vehículos?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 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√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 smtClean="0">
                          <a:effectLst/>
                        </a:rPr>
                        <a:t>La </a:t>
                      </a:r>
                      <a:r>
                        <a:rPr lang="es-CR" sz="1100" dirty="0">
                          <a:effectLst/>
                        </a:rPr>
                        <a:t>casa quedó hipotecada</a:t>
                      </a: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52737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15. ¿Se verificó en la Superintendencia General de Entidades Financieras que la deuda aparece cancelada?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 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√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 dirty="0">
                          <a:effectLst/>
                        </a:rPr>
                        <a:t>Nunca había </a:t>
                      </a:r>
                      <a:r>
                        <a:rPr lang="es-CR" sz="1100" dirty="0" smtClean="0">
                          <a:effectLst/>
                        </a:rPr>
                        <a:t>escuchad</a:t>
                      </a:r>
                      <a:r>
                        <a:rPr lang="es-CR" sz="1100" baseline="0" dirty="0" smtClean="0">
                          <a:effectLst/>
                        </a:rPr>
                        <a:t>o de la SUGEF</a:t>
                      </a: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6" y="125162"/>
            <a:ext cx="1327120" cy="99621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48576" y="1226410"/>
            <a:ext cx="603848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R" sz="14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Crédito</a:t>
            </a:r>
          </a:p>
          <a:p>
            <a:pPr algn="ctr"/>
            <a:r>
              <a:rPr lang="es-CR" sz="14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 5.3.2. Lista de chequeo de crédito responsable (resuelto)</a:t>
            </a:r>
            <a:endParaRPr lang="es-CR" sz="1400" b="1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3965867" y="345337"/>
            <a:ext cx="2521197" cy="54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88342"/>
              </p:ext>
            </p:extLst>
          </p:nvPr>
        </p:nvGraphicFramePr>
        <p:xfrm>
          <a:off x="396816" y="1782618"/>
          <a:ext cx="6038491" cy="71055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17104"/>
                <a:gridCol w="353792"/>
                <a:gridCol w="317406"/>
                <a:gridCol w="2450189"/>
              </a:tblGrid>
              <a:tr h="18738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dirty="0">
                          <a:effectLst/>
                        </a:rPr>
                        <a:t>Buenas prácticas</a:t>
                      </a:r>
                      <a:endParaRPr lang="es-C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¿Cumple?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Fundamentación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18738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Si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100">
                          <a:effectLst/>
                        </a:rPr>
                        <a:t>No</a:t>
                      </a: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400538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1. ¿Se cuenta con un presupuesto detallado y actualizado?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383494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2. ¿El presupuesto indica que no se ha sobrepasado el límite de endeudamiento (35% de los ingresos)?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366983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3. ¿El crédito se invertirá en algo que generará ingresos, reducirá gastos o será de gran utilidad?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371776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4. ¿Se valoraron varias opciones antes de tomar el financiamiento?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369647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5. ¿Se verificó si la tasa de interés era fija o variable?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373907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6. ¿Se verificó si existían costos adicionales como comisiones o cargos administrativos?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536592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7. ¿Se consultó cuáles eran las consecuencias en caso de no poder pagar el préstamo, como embargo de </a:t>
                      </a:r>
                      <a:r>
                        <a:rPr lang="es-CR" sz="1050" kern="1200" dirty="0" smtClean="0">
                          <a:effectLst/>
                        </a:rPr>
                        <a:t>salarios o  </a:t>
                      </a:r>
                      <a:r>
                        <a:rPr lang="es-CR" sz="1050" kern="1200" dirty="0">
                          <a:effectLst/>
                        </a:rPr>
                        <a:t>pérdida de </a:t>
                      </a:r>
                      <a:r>
                        <a:rPr lang="es-CR" sz="1050" kern="1200" dirty="0" smtClean="0">
                          <a:effectLst/>
                        </a:rPr>
                        <a:t>propiedades?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385625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8. ¿Se leyó con detenimiento el contrato antes de firmarlo?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36858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9. ¿Se está al tanto de que los pagos se realicen a tiempo para evitar multas?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488513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10. ¿Se está pendiente del saldo y de la tasa de interés vigente?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536592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11. ¿Cuándo no se pudo realizar el pago a tiempo se comunicó  con anticipación la situación al acreedor?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44954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12. ¿Al finalizar el crédito, se verificó con el acreedor que el saldo está realmente en cero?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536592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13. ¿Se solicitaron al acreedor los documentos que respaldaban el crédito como pagares, letras de cambio?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536592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14. ¿Se levantaron los gravámenes a los bienes que sirvieron de garantía como propiedades o vehículos?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  <a:tr h="536592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kern="1200" dirty="0">
                          <a:effectLst/>
                        </a:rPr>
                        <a:t>15. ¿Se verificó en la Superintendencia General de Entidades Financieras que la deuda aparece cancelada?</a:t>
                      </a:r>
                      <a:endParaRPr lang="es-C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447" marR="52447" marT="0" marB="0"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6" y="125162"/>
            <a:ext cx="1327120" cy="99621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79564" y="1227647"/>
            <a:ext cx="603848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R" sz="14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Crédito</a:t>
            </a:r>
          </a:p>
          <a:p>
            <a:pPr algn="ctr"/>
            <a:r>
              <a:rPr lang="es-CR" sz="14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 5.3.2. Lista de chequeo de crédito responsable</a:t>
            </a:r>
            <a:endParaRPr lang="es-CR" sz="1400" b="1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8913" r="16770" b="59861"/>
          <a:stretch/>
        </p:blipFill>
        <p:spPr>
          <a:xfrm>
            <a:off x="4111033" y="351420"/>
            <a:ext cx="2307019" cy="4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680</Words>
  <Application>Microsoft Office PowerPoint</Application>
  <PresentationFormat>Carta (216 x 279 mm)</PresentationFormat>
  <Paragraphs>89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Times New Roman</vt:lpstr>
      <vt:lpstr>Tema de Office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lgomez</dc:creator>
  <cp:lastModifiedBy>lgomez</cp:lastModifiedBy>
  <cp:revision>45</cp:revision>
  <dcterms:created xsi:type="dcterms:W3CDTF">2013-09-27T17:20:12Z</dcterms:created>
  <dcterms:modified xsi:type="dcterms:W3CDTF">2013-10-04T16:02:38Z</dcterms:modified>
</cp:coreProperties>
</file>