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56" d="100"/>
          <a:sy n="56" d="100"/>
        </p:scale>
        <p:origin x="20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AE8-7510-4755-876E-19F49ABEB71C}" type="datetimeFigureOut">
              <a:rPr lang="es-CR" smtClean="0"/>
              <a:t>10/10/2013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CF3F-A8EF-4ABB-9B04-B074FC66A05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8486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AE8-7510-4755-876E-19F49ABEB71C}" type="datetimeFigureOut">
              <a:rPr lang="es-CR" smtClean="0"/>
              <a:t>10/10/2013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CF3F-A8EF-4ABB-9B04-B074FC66A05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63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AE8-7510-4755-876E-19F49ABEB71C}" type="datetimeFigureOut">
              <a:rPr lang="es-CR" smtClean="0"/>
              <a:t>10/10/2013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CF3F-A8EF-4ABB-9B04-B074FC66A05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4514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AE8-7510-4755-876E-19F49ABEB71C}" type="datetimeFigureOut">
              <a:rPr lang="es-CR" smtClean="0"/>
              <a:t>10/10/2013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CF3F-A8EF-4ABB-9B04-B074FC66A05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5488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AE8-7510-4755-876E-19F49ABEB71C}" type="datetimeFigureOut">
              <a:rPr lang="es-CR" smtClean="0"/>
              <a:t>10/10/2013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CF3F-A8EF-4ABB-9B04-B074FC66A05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1249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AE8-7510-4755-876E-19F49ABEB71C}" type="datetimeFigureOut">
              <a:rPr lang="es-CR" smtClean="0"/>
              <a:t>10/10/2013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CF3F-A8EF-4ABB-9B04-B074FC66A05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1116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AE8-7510-4755-876E-19F49ABEB71C}" type="datetimeFigureOut">
              <a:rPr lang="es-CR" smtClean="0"/>
              <a:t>10/10/2013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CF3F-A8EF-4ABB-9B04-B074FC66A05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1398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AE8-7510-4755-876E-19F49ABEB71C}" type="datetimeFigureOut">
              <a:rPr lang="es-CR" smtClean="0"/>
              <a:t>10/10/2013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CF3F-A8EF-4ABB-9B04-B074FC66A05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7916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AE8-7510-4755-876E-19F49ABEB71C}" type="datetimeFigureOut">
              <a:rPr lang="es-CR" smtClean="0"/>
              <a:t>10/10/2013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CF3F-A8EF-4ABB-9B04-B074FC66A05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3916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AE8-7510-4755-876E-19F49ABEB71C}" type="datetimeFigureOut">
              <a:rPr lang="es-CR" smtClean="0"/>
              <a:t>10/10/2013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CF3F-A8EF-4ABB-9B04-B074FC66A05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1596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2AE8-7510-4755-876E-19F49ABEB71C}" type="datetimeFigureOut">
              <a:rPr lang="es-CR" smtClean="0"/>
              <a:t>10/10/2013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CF3F-A8EF-4ABB-9B04-B074FC66A05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6071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2AE8-7510-4755-876E-19F49ABEB71C}" type="datetimeFigureOut">
              <a:rPr lang="es-CR" smtClean="0"/>
              <a:t>10/10/2013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CF3F-A8EF-4ABB-9B04-B074FC66A05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148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492512" y="3181523"/>
            <a:ext cx="1005154" cy="632426"/>
          </a:xfrm>
          <a:prstGeom prst="rect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Propiedades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395570" y="3687495"/>
            <a:ext cx="997976" cy="50200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dirty="0" smtClean="0"/>
              <a:t>Plusvalía</a:t>
            </a:r>
            <a:endParaRPr lang="es-CR" sz="1400" dirty="0"/>
          </a:p>
        </p:txBody>
      </p:sp>
      <p:sp>
        <p:nvSpPr>
          <p:cNvPr id="18" name="Rectángulo 17"/>
          <p:cNvSpPr/>
          <p:nvPr/>
        </p:nvSpPr>
        <p:spPr>
          <a:xfrm>
            <a:off x="5395570" y="6975621"/>
            <a:ext cx="1052295" cy="54107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dirty="0" smtClean="0"/>
              <a:t>Ganancias de capital</a:t>
            </a:r>
            <a:endParaRPr lang="es-CR" sz="1400" dirty="0"/>
          </a:p>
        </p:txBody>
      </p:sp>
      <p:sp>
        <p:nvSpPr>
          <p:cNvPr id="23" name="Rectángulo 22"/>
          <p:cNvSpPr/>
          <p:nvPr/>
        </p:nvSpPr>
        <p:spPr>
          <a:xfrm>
            <a:off x="492512" y="2496024"/>
            <a:ext cx="1005157" cy="4672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b="1" dirty="0" smtClean="0">
                <a:solidFill>
                  <a:schemeClr val="bg1"/>
                </a:solidFill>
              </a:rPr>
              <a:t>Tipo de inversión</a:t>
            </a:r>
            <a:endParaRPr lang="es-CR" sz="1400" b="1" dirty="0">
              <a:solidFill>
                <a:schemeClr val="bg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608918" y="2496025"/>
            <a:ext cx="3686096" cy="4672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b="1" dirty="0" smtClean="0">
                <a:solidFill>
                  <a:schemeClr val="bg1"/>
                </a:solidFill>
              </a:rPr>
              <a:t>Imagen o ejemplo</a:t>
            </a:r>
            <a:endParaRPr lang="es-CR" sz="1400" b="1" dirty="0">
              <a:solidFill>
                <a:schemeClr val="bg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492513" y="1793647"/>
            <a:ext cx="5908291" cy="605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>
                <a:latin typeface="Arial Narrow" panose="020B0606020202030204" pitchFamily="34" charset="0"/>
              </a:rPr>
              <a:t>A continuación se presentan siete tipos de inversión y un ejemplo o imagen para cada uno de ellos.  Haga una línea que enlace cada tipo de inversión con su respectivo ejemplo y extienda la línea de manera que quede también enlazado el tipo de rendimiento que ese tipo de inversión genera.</a:t>
            </a:r>
            <a:endParaRPr lang="es-CR" sz="1200" dirty="0">
              <a:latin typeface="Arial Narrow" panose="020B0606020202030204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419101" y="2496024"/>
            <a:ext cx="981704" cy="4672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b="1" dirty="0" smtClean="0">
                <a:solidFill>
                  <a:schemeClr val="bg1"/>
                </a:solidFill>
              </a:rPr>
              <a:t>Tipo de rendimiento</a:t>
            </a:r>
            <a:endParaRPr lang="es-CR" sz="1200" b="1" dirty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6" y="125162"/>
            <a:ext cx="1327120" cy="996211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477026" y="1191529"/>
            <a:ext cx="5916520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R" sz="1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Inversión</a:t>
            </a:r>
            <a:endParaRPr lang="es-CR" sz="1400" b="1" dirty="0">
              <a:solidFill>
                <a:schemeClr val="bg1"/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CR" sz="14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Material </a:t>
            </a:r>
            <a:r>
              <a:rPr lang="es-CR" sz="1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7.1.1.  </a:t>
            </a:r>
            <a:r>
              <a:rPr lang="es-CR" sz="1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Asocie de tipos </a:t>
            </a:r>
            <a:r>
              <a:rPr lang="es-CR" sz="1400" b="1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CR" sz="1400" b="1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inversión</a:t>
            </a:r>
            <a:endParaRPr lang="es-CR" sz="1400" b="1" dirty="0">
              <a:solidFill>
                <a:schemeClr val="bg1"/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" t="9240" r="16227" b="60750"/>
          <a:stretch/>
        </p:blipFill>
        <p:spPr>
          <a:xfrm>
            <a:off x="3648402" y="263371"/>
            <a:ext cx="2799464" cy="578901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5395570" y="4512215"/>
            <a:ext cx="1005234" cy="50200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dirty="0" smtClean="0"/>
              <a:t>Intereses</a:t>
            </a:r>
            <a:endParaRPr lang="es-CR" sz="1400" dirty="0"/>
          </a:p>
        </p:txBody>
      </p:sp>
      <p:sp>
        <p:nvSpPr>
          <p:cNvPr id="27" name="Rectángulo 26"/>
          <p:cNvSpPr/>
          <p:nvPr/>
        </p:nvSpPr>
        <p:spPr>
          <a:xfrm>
            <a:off x="5395570" y="5331558"/>
            <a:ext cx="1028766" cy="50200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dirty="0" smtClean="0"/>
              <a:t>Dividendos</a:t>
            </a:r>
            <a:endParaRPr lang="es-CR" sz="1400" dirty="0"/>
          </a:p>
        </p:txBody>
      </p:sp>
      <p:sp>
        <p:nvSpPr>
          <p:cNvPr id="28" name="Rectángulo 27"/>
          <p:cNvSpPr/>
          <p:nvPr/>
        </p:nvSpPr>
        <p:spPr>
          <a:xfrm>
            <a:off x="5395570" y="6176299"/>
            <a:ext cx="1052295" cy="50200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dirty="0" smtClean="0"/>
              <a:t>Utilidades</a:t>
            </a:r>
            <a:endParaRPr lang="es-CR" sz="1400" dirty="0"/>
          </a:p>
        </p:txBody>
      </p:sp>
      <p:sp>
        <p:nvSpPr>
          <p:cNvPr id="33" name="Rectángulo 32"/>
          <p:cNvSpPr/>
          <p:nvPr/>
        </p:nvSpPr>
        <p:spPr>
          <a:xfrm>
            <a:off x="493631" y="3937455"/>
            <a:ext cx="1005154" cy="632426"/>
          </a:xfrm>
          <a:prstGeom prst="rect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Negocio propio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492512" y="4709429"/>
            <a:ext cx="1005154" cy="63242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Certificados de depósito a plazo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492512" y="5481156"/>
            <a:ext cx="1005154" cy="63242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Bonos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492512" y="6260731"/>
            <a:ext cx="1005154" cy="63242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Acciones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492512" y="7034524"/>
            <a:ext cx="1005154" cy="63242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Fondos de inversión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501322" y="7829577"/>
            <a:ext cx="1012386" cy="63242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Fondos de pensión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07" y="4574837"/>
            <a:ext cx="1462839" cy="980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35" t="6623" r="12789" b="9035"/>
          <a:stretch/>
        </p:blipFill>
        <p:spPr>
          <a:xfrm>
            <a:off x="3674903" y="3162706"/>
            <a:ext cx="1306930" cy="1067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37 CuadroTexto"/>
          <p:cNvSpPr txBox="1"/>
          <p:nvPr/>
        </p:nvSpPr>
        <p:spPr>
          <a:xfrm>
            <a:off x="3487307" y="4398269"/>
            <a:ext cx="171033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300" dirty="0" smtClean="0">
                <a:latin typeface="Arial Narrow" panose="020B0606020202030204" pitchFamily="34" charset="0"/>
              </a:rPr>
              <a:t>Rubén encontró una forma muy interesante de invertir, su dinero se une al de otras personas y se invierte en un grupo variado de instrumentos financieros.</a:t>
            </a:r>
            <a:endParaRPr lang="es-CR" sz="1300" dirty="0">
              <a:latin typeface="Arial Narrow" panose="020B0606020202030204" pitchFamily="34" charset="0"/>
            </a:endParaRPr>
          </a:p>
        </p:txBody>
      </p:sp>
      <p:sp>
        <p:nvSpPr>
          <p:cNvPr id="41" name="38 CuadroTexto"/>
          <p:cNvSpPr txBox="1"/>
          <p:nvPr/>
        </p:nvSpPr>
        <p:spPr>
          <a:xfrm>
            <a:off x="1758642" y="7723339"/>
            <a:ext cx="3536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dirty="0" smtClean="0">
                <a:latin typeface="Arial Narrow" panose="020B0606020202030204" pitchFamily="34" charset="0"/>
              </a:rPr>
              <a:t>Alberto está muy joven pero piensa qué pasará cuando sea mayor, por eso quiere invertir para mantener su estilo de vida cuando sea mayor.</a:t>
            </a:r>
            <a:endParaRPr lang="es-CR" sz="1400" dirty="0">
              <a:latin typeface="Arial Narrow" panose="020B0606020202030204" pitchFamily="34" charset="0"/>
            </a:endParaRPr>
          </a:p>
        </p:txBody>
      </p:sp>
      <p:sp>
        <p:nvSpPr>
          <p:cNvPr id="42" name="38 CuadroTexto"/>
          <p:cNvSpPr txBox="1"/>
          <p:nvPr/>
        </p:nvSpPr>
        <p:spPr>
          <a:xfrm>
            <a:off x="1702423" y="3162706"/>
            <a:ext cx="17688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dirty="0" smtClean="0">
                <a:latin typeface="Arial Narrow" panose="020B0606020202030204" pitchFamily="34" charset="0"/>
              </a:rPr>
              <a:t>David se enteró de que Dos Pinos está emitiendo títulos para financiar una nueva planta de producción.</a:t>
            </a:r>
            <a:endParaRPr lang="es-CR" sz="1400" dirty="0">
              <a:latin typeface="Arial Narrow" panose="020B0606020202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96" t="6217" r="3994" b="21418"/>
          <a:stretch/>
        </p:blipFill>
        <p:spPr>
          <a:xfrm>
            <a:off x="3648402" y="6089190"/>
            <a:ext cx="1476548" cy="11854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4" name="37 CuadroTexto"/>
          <p:cNvSpPr txBox="1"/>
          <p:nvPr/>
        </p:nvSpPr>
        <p:spPr>
          <a:xfrm>
            <a:off x="1696190" y="5881790"/>
            <a:ext cx="17750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dirty="0" smtClean="0">
                <a:latin typeface="Arial Narrow" panose="020B0606020202030204" pitchFamily="34" charset="0"/>
              </a:rPr>
              <a:t>Sara está considerando invertir su dinero en algún instrumento con un plazo fijo, menor de un año y que le indique de antemano cuánto va a ser el rendimiento.</a:t>
            </a:r>
            <a:endParaRPr lang="es-CR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9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197</Words>
  <Application>Microsoft Office PowerPoint</Application>
  <PresentationFormat>Carta (216 x 279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Century Gothic</vt:lpstr>
      <vt:lpstr>Times New Roman</vt:lpstr>
      <vt:lpstr>Tema de Office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lgomez</dc:creator>
  <cp:lastModifiedBy>lgomez</cp:lastModifiedBy>
  <cp:revision>36</cp:revision>
  <dcterms:created xsi:type="dcterms:W3CDTF">2013-06-19T20:32:00Z</dcterms:created>
  <dcterms:modified xsi:type="dcterms:W3CDTF">2013-10-10T18:10:34Z</dcterms:modified>
</cp:coreProperties>
</file>