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75" autoAdjust="0"/>
    <p:restoredTop sz="94660"/>
  </p:normalViewPr>
  <p:slideViewPr>
    <p:cSldViewPr snapToGrid="0">
      <p:cViewPr>
        <p:scale>
          <a:sx n="80" d="100"/>
          <a:sy n="80" d="100"/>
        </p:scale>
        <p:origin x="46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429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40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809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923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13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266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637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252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82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78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778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BB7B-E537-4867-80F8-B1EE41496A96}" type="datetimeFigureOut">
              <a:rPr lang="es-CR" smtClean="0"/>
              <a:t>10/10/2013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4A2B-8FE6-4204-A975-2C3D3513D57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38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20872"/>
              </p:ext>
            </p:extLst>
          </p:nvPr>
        </p:nvGraphicFramePr>
        <p:xfrm>
          <a:off x="625641" y="2638118"/>
          <a:ext cx="5727036" cy="46289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068"/>
                <a:gridCol w="440068"/>
                <a:gridCol w="440068"/>
                <a:gridCol w="440068"/>
                <a:gridCol w="440068"/>
                <a:gridCol w="440837"/>
                <a:gridCol w="440837"/>
                <a:gridCol w="440837"/>
                <a:gridCol w="440837"/>
                <a:gridCol w="440837"/>
                <a:gridCol w="440837"/>
                <a:gridCol w="440837"/>
                <a:gridCol w="440837"/>
              </a:tblGrid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vantGarde-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N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A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N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O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B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O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ctr"/>
                      <a:r>
                        <a:rPr lang="es-CR" dirty="0" smtClean="0"/>
                        <a:t>C</a:t>
                      </a:r>
                      <a:endParaRPr lang="es-CR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ctr"/>
                      <a:endParaRPr lang="es-CR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60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2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3"/>
            <a:ext cx="1404014" cy="105393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1346" y="1464627"/>
            <a:ext cx="59165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7.1.2.  Crucigrama de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9240" r="16227" b="60750"/>
          <a:stretch/>
        </p:blipFill>
        <p:spPr>
          <a:xfrm>
            <a:off x="3183239" y="335561"/>
            <a:ext cx="3264627" cy="6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17376"/>
              </p:ext>
            </p:extLst>
          </p:nvPr>
        </p:nvGraphicFramePr>
        <p:xfrm>
          <a:off x="625641" y="2638118"/>
          <a:ext cx="5727036" cy="462895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068"/>
                <a:gridCol w="440068"/>
                <a:gridCol w="440068"/>
                <a:gridCol w="440068"/>
                <a:gridCol w="440068"/>
                <a:gridCol w="440837"/>
                <a:gridCol w="440837"/>
                <a:gridCol w="440837"/>
                <a:gridCol w="440837"/>
                <a:gridCol w="440837"/>
                <a:gridCol w="440837"/>
                <a:gridCol w="440837"/>
                <a:gridCol w="440837"/>
              </a:tblGrid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vantGarde-Book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430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R" sz="1100" baseline="0" dirty="0" smtClean="0"/>
                        <a:t>4</a:t>
                      </a:r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73505">
                <a:tc>
                  <a:txBody>
                    <a:bodyPr/>
                    <a:lstStyle/>
                    <a:p>
                      <a:pPr algn="l"/>
                      <a:endParaRPr lang="es-CR" sz="1100" baseline="0" dirty="0"/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3601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R" sz="105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R" sz="1050" baseline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3"/>
            <a:ext cx="1404014" cy="105393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1346" y="1464627"/>
            <a:ext cx="59165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7.1.2.  Crucigrama de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9240" r="16227" b="60750"/>
          <a:stretch/>
        </p:blipFill>
        <p:spPr>
          <a:xfrm>
            <a:off x="3183239" y="335561"/>
            <a:ext cx="3264627" cy="6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6" y="125163"/>
            <a:ext cx="1191352" cy="89429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31346" y="1019459"/>
            <a:ext cx="591652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7.1.2.  Crucigrama de </a:t>
            </a:r>
            <a:r>
              <a:rPr lang="es-CR" sz="14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inversión</a:t>
            </a:r>
            <a:endParaRPr lang="es-CR" sz="14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" t="9240" r="16227" b="60750"/>
          <a:stretch/>
        </p:blipFill>
        <p:spPr>
          <a:xfrm>
            <a:off x="3648402" y="263371"/>
            <a:ext cx="2799464" cy="57890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93242" y="1719866"/>
            <a:ext cx="5592728" cy="5398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CR" sz="1100" b="1" dirty="0" smtClean="0">
                <a:latin typeface="Arial Narrow" panose="020B0606020202030204" pitchFamily="34" charset="0"/>
              </a:rPr>
              <a:t>HORIZONTALES:</a:t>
            </a:r>
          </a:p>
          <a:p>
            <a:pPr marL="342900" lvl="0" indent="-342900" algn="just">
              <a:buAutoNum type="arabicPeriod"/>
            </a:pPr>
            <a:r>
              <a:rPr lang="es-CR" sz="1100" dirty="0" smtClean="0">
                <a:latin typeface="Arial Narrow" panose="020B0606020202030204" pitchFamily="34" charset="0"/>
              </a:rPr>
              <a:t>Si</a:t>
            </a:r>
            <a:r>
              <a:rPr lang="es-ES" sz="1100" dirty="0" smtClean="0">
                <a:latin typeface="Arial Narrow" panose="020B0606020202030204" pitchFamily="34" charset="0"/>
              </a:rPr>
              <a:t> </a:t>
            </a:r>
            <a:r>
              <a:rPr lang="es-ES" sz="1100" dirty="0">
                <a:latin typeface="Arial Narrow" panose="020B0606020202030204" pitchFamily="34" charset="0"/>
              </a:rPr>
              <a:t>los precios </a:t>
            </a:r>
            <a:r>
              <a:rPr lang="es-ES" sz="1100" dirty="0" smtClean="0">
                <a:latin typeface="Arial Narrow" panose="020B0606020202030204" pitchFamily="34" charset="0"/>
              </a:rPr>
              <a:t>suben, el rendimiento de la inversión no </a:t>
            </a:r>
            <a:r>
              <a:rPr lang="es-ES" sz="1100" dirty="0">
                <a:latin typeface="Arial Narrow" panose="020B0606020202030204" pitchFamily="34" charset="0"/>
              </a:rPr>
              <a:t>valdrá lo mismo </a:t>
            </a:r>
            <a:r>
              <a:rPr lang="es-ES" sz="1100" dirty="0" smtClean="0">
                <a:latin typeface="Arial Narrow" panose="020B0606020202030204" pitchFamily="34" charset="0"/>
              </a:rPr>
              <a:t>cuando se reciba en el futuro. A esto se le llama riesgo de…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Instrumento financiero que usan las corporaciones y los gobiernos para financiarse a largo plazo.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Siglas de la Bolsa Nacional de Valores.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Algunas </a:t>
            </a:r>
            <a:r>
              <a:rPr lang="es-ES" sz="1100" dirty="0">
                <a:latin typeface="Arial Narrow" panose="020B0606020202030204" pitchFamily="34" charset="0"/>
              </a:rPr>
              <a:t>inversiones </a:t>
            </a:r>
            <a:r>
              <a:rPr lang="es-ES" sz="1100" dirty="0">
                <a:latin typeface="Arial Narrow" panose="020B0606020202030204" pitchFamily="34" charset="0"/>
              </a:rPr>
              <a:t>pueden ser engañosas y el inversionista puede perder todo su capital.  A esto se llama riesgo </a:t>
            </a:r>
            <a:r>
              <a:rPr lang="es-ES" sz="1100" dirty="0" smtClean="0">
                <a:latin typeface="Arial Narrow" panose="020B0606020202030204" pitchFamily="34" charset="0"/>
              </a:rPr>
              <a:t>de…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Moneda de los Estados Unidos de Am</a:t>
            </a:r>
            <a:r>
              <a:rPr lang="es-CR" sz="1100" dirty="0" err="1" smtClean="0">
                <a:latin typeface="Arial Narrow" panose="020B0606020202030204" pitchFamily="34" charset="0"/>
              </a:rPr>
              <a:t>érica</a:t>
            </a:r>
            <a:endParaRPr lang="es-ES" sz="1100" dirty="0">
              <a:latin typeface="Arial Narrow" panose="020B0606020202030204" pitchFamily="34" charset="0"/>
            </a:endParaRP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Sigas del Certificado de Depósito a Plazo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Se refiere a cualquier aspecto que pueda afectar la rentabilidad de la inversión.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Es la ganancia esperada de la inversión.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Moneda </a:t>
            </a:r>
            <a:r>
              <a:rPr lang="es-ES" sz="1100" dirty="0">
                <a:latin typeface="Arial Narrow" panose="020B0606020202030204" pitchFamily="34" charset="0"/>
              </a:rPr>
              <a:t>de mayor uso en Costa </a:t>
            </a:r>
            <a:r>
              <a:rPr lang="es-ES" sz="1100" dirty="0" smtClean="0">
                <a:latin typeface="Arial Narrow" panose="020B0606020202030204" pitchFamily="34" charset="0"/>
              </a:rPr>
              <a:t>Rica</a:t>
            </a:r>
          </a:p>
          <a:p>
            <a:pPr marL="342900" indent="-342900" algn="just"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Si por ejemplo compramos un lote para luego venderlo y el precio de ese lote baja, estamos frente al riesgo de precios de...</a:t>
            </a:r>
          </a:p>
          <a:p>
            <a:pPr marL="342900" lvl="0" indent="-342900" algn="just">
              <a:buFontTx/>
              <a:buAutoNum type="arabicPeriod" startAt="3"/>
            </a:pPr>
            <a:endParaRPr lang="es-ES" sz="1100" dirty="0" smtClean="0">
              <a:latin typeface="Arial Narrow" panose="020B0606020202030204" pitchFamily="34" charset="0"/>
            </a:endParaRPr>
          </a:p>
          <a:p>
            <a:pPr lvl="0" algn="just"/>
            <a:r>
              <a:rPr lang="es-ES" sz="1100" b="1" dirty="0" smtClean="0">
                <a:latin typeface="Arial Narrow" panose="020B0606020202030204" pitchFamily="34" charset="0"/>
              </a:rPr>
              <a:t>VERTICALES: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Institución que capta dinero y lo presta al público.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Si un banco no puede </a:t>
            </a:r>
            <a:r>
              <a:rPr lang="es-ES" sz="1100" dirty="0">
                <a:latin typeface="Arial Narrow" panose="020B0606020202030204" pitchFamily="34" charset="0"/>
              </a:rPr>
              <a:t>cumplir con la promesa de pagar la </a:t>
            </a:r>
            <a:r>
              <a:rPr lang="es-ES" sz="1100" dirty="0" smtClean="0">
                <a:latin typeface="Arial Narrow" panose="020B0606020202030204" pitchFamily="34" charset="0"/>
              </a:rPr>
              <a:t>inversión, nos enfrentamos a un riesgo ….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100" dirty="0" smtClean="0"/>
              <a:t>El riesgo de quedarse sin dinero por haber invertido se llama riesgo de …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Es la cantidad de dinero que se está dispuesto a invertir.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ES" sz="1100" dirty="0" smtClean="0">
                <a:latin typeface="Arial Narrow" panose="020B0606020202030204" pitchFamily="34" charset="0"/>
              </a:rPr>
              <a:t>Siglas del Banco Central de Costa Rica.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CR" sz="1100" dirty="0" smtClean="0"/>
              <a:t>Siglas de Sociedad de Fondos de Inversión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CR" sz="1100" dirty="0" smtClean="0"/>
              <a:t>Moneda de la Comunidad Económica Europea.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CR" sz="1100" dirty="0" smtClean="0"/>
              <a:t>Es darle vuelta </a:t>
            </a:r>
            <a:r>
              <a:rPr lang="es-CR" sz="1100" dirty="0"/>
              <a:t>al dinero, sacarle provecho, ponerlo a trabajar. </a:t>
            </a:r>
            <a:r>
              <a:rPr lang="es-CR" sz="1100" dirty="0" smtClean="0"/>
              <a:t> Posponer el consumo presente con miras a obtener un ganancia en el futuro.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CR" sz="1100" dirty="0" smtClean="0"/>
              <a:t>El rendimiento de un inversión se expresa normalmente anualmente como una …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CR" sz="1100" dirty="0" smtClean="0"/>
              <a:t>Es el plazo a la que se proyecta la inversión.</a:t>
            </a:r>
          </a:p>
        </p:txBody>
      </p:sp>
    </p:spTree>
    <p:extLst>
      <p:ext uri="{BB962C8B-B14F-4D97-AF65-F5344CB8AC3E}">
        <p14:creationId xmlns:p14="http://schemas.microsoft.com/office/powerpoint/2010/main" val="14937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412</Words>
  <Application>Microsoft Office PowerPoint</Application>
  <PresentationFormat>Carta (216 x 279 mm)</PresentationFormat>
  <Paragraphs>146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AvantGarde-Book</vt:lpstr>
      <vt:lpstr>Calibri</vt:lpstr>
      <vt:lpstr>Calibri Light</vt:lpstr>
      <vt:lpstr>Century Gothic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lgomez</dc:creator>
  <cp:lastModifiedBy>lgomez</cp:lastModifiedBy>
  <cp:revision>22</cp:revision>
  <dcterms:created xsi:type="dcterms:W3CDTF">2013-10-10T10:30:46Z</dcterms:created>
  <dcterms:modified xsi:type="dcterms:W3CDTF">2013-10-10T18:03:10Z</dcterms:modified>
</cp:coreProperties>
</file>