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45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29DC0-FD6B-49CE-A320-0555E8152DFA}" type="datetimeFigureOut">
              <a:rPr lang="es-CR" smtClean="0"/>
              <a:t>22/7/2022</a:t>
            </a:fld>
            <a:endParaRPr lang="es-C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57A6A-D77A-483C-89A2-6186D4EDB19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98505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F479C-DDCB-4663-A064-D8F8B9659009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1049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F479C-DDCB-4663-A064-D8F8B9659009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576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F479C-DDCB-4663-A064-D8F8B9659009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9846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F479C-DDCB-4663-A064-D8F8B9659009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137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37CA6-1421-45ED-A164-5EAECD568AB9}" type="datetimeFigureOut">
              <a:rPr lang="es-CR" smtClean="0"/>
              <a:t>22/7/2022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1880-5E4C-4969-BF0C-86DEFBB7F1FD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256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37CA6-1421-45ED-A164-5EAECD568AB9}" type="datetimeFigureOut">
              <a:rPr lang="es-CR" smtClean="0"/>
              <a:t>22/7/2022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1880-5E4C-4969-BF0C-86DEFBB7F1FD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9461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37CA6-1421-45ED-A164-5EAECD568AB9}" type="datetimeFigureOut">
              <a:rPr lang="es-CR" smtClean="0"/>
              <a:t>22/7/2022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1880-5E4C-4969-BF0C-86DEFBB7F1FD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92929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BC324-87D9-4F3A-AF80-305003183E1D}" type="slidenum">
              <a:rPr lang="en-AU" smtClean="0"/>
              <a:pPr/>
              <a:t>‹Nº›</a:t>
            </a:fld>
            <a:endParaRPr lang="en-AU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4341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37CA6-1421-45ED-A164-5EAECD568AB9}" type="datetimeFigureOut">
              <a:rPr lang="es-CR" smtClean="0"/>
              <a:t>22/7/2022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1880-5E4C-4969-BF0C-86DEFBB7F1FD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4664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37CA6-1421-45ED-A164-5EAECD568AB9}" type="datetimeFigureOut">
              <a:rPr lang="es-CR" smtClean="0"/>
              <a:t>22/7/2022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1880-5E4C-4969-BF0C-86DEFBB7F1FD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05178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37CA6-1421-45ED-A164-5EAECD568AB9}" type="datetimeFigureOut">
              <a:rPr lang="es-CR" smtClean="0"/>
              <a:t>22/7/2022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1880-5E4C-4969-BF0C-86DEFBB7F1FD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51306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37CA6-1421-45ED-A164-5EAECD568AB9}" type="datetimeFigureOut">
              <a:rPr lang="es-CR" smtClean="0"/>
              <a:t>22/7/2022</a:t>
            </a:fld>
            <a:endParaRPr lang="es-C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1880-5E4C-4969-BF0C-86DEFBB7F1FD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975004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37CA6-1421-45ED-A164-5EAECD568AB9}" type="datetimeFigureOut">
              <a:rPr lang="es-CR" smtClean="0"/>
              <a:t>22/7/2022</a:t>
            </a:fld>
            <a:endParaRPr lang="es-C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1880-5E4C-4969-BF0C-86DEFBB7F1FD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02024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37CA6-1421-45ED-A164-5EAECD568AB9}" type="datetimeFigureOut">
              <a:rPr lang="es-CR" smtClean="0"/>
              <a:t>22/7/2022</a:t>
            </a:fld>
            <a:endParaRPr lang="es-C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1880-5E4C-4969-BF0C-86DEFBB7F1FD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2660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37CA6-1421-45ED-A164-5EAECD568AB9}" type="datetimeFigureOut">
              <a:rPr lang="es-CR" smtClean="0"/>
              <a:t>22/7/2022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1880-5E4C-4969-BF0C-86DEFBB7F1FD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83966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37CA6-1421-45ED-A164-5EAECD568AB9}" type="datetimeFigureOut">
              <a:rPr lang="es-CR" smtClean="0"/>
              <a:t>22/7/2022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1880-5E4C-4969-BF0C-86DEFBB7F1FD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73530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37CA6-1421-45ED-A164-5EAECD568AB9}" type="datetimeFigureOut">
              <a:rPr lang="es-CR" smtClean="0"/>
              <a:t>22/7/2022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A1880-5E4C-4969-BF0C-86DEFBB7F1FD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78426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7.jpe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9.jpeg"/><Relationship Id="rId4" Type="http://schemas.openxmlformats.org/officeDocument/2006/relationships/image" Target="../media/image18.png"/><Relationship Id="rId9" Type="http://schemas.openxmlformats.org/officeDocument/2006/relationships/image" Target="../media/image2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30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5" Type="http://schemas.openxmlformats.org/officeDocument/2006/relationships/image" Target="../media/image28.jpe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BC324-87D9-4F3A-AF80-305003183E1D}" type="slidenum">
              <a:rPr lang="en-AU" smtClean="0"/>
              <a:pPr/>
              <a:t>1</a:t>
            </a:fld>
            <a:endParaRPr lang="en-AU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635" y="885364"/>
            <a:ext cx="11208000" cy="1837217"/>
          </a:xfrm>
        </p:spPr>
        <p:txBody>
          <a:bodyPr>
            <a:normAutofit fontScale="90000"/>
          </a:bodyPr>
          <a:lstStyle/>
          <a:p>
            <a:pPr algn="ctr"/>
            <a:r>
              <a:rPr lang="es-ES" sz="8800" dirty="0" err="1">
                <a:solidFill>
                  <a:srgbClr val="EE0088"/>
                </a:solidFill>
                <a:latin typeface="Scary Dream" panose="02000500000000000000" pitchFamily="50" charset="0"/>
              </a:rPr>
              <a:t>Cognates</a:t>
            </a:r>
            <a:r>
              <a:rPr lang="es-ES" sz="8800" dirty="0">
                <a:latin typeface="Scary Dream" panose="02000500000000000000" pitchFamily="50" charset="0"/>
              </a:rPr>
              <a:t> </a:t>
            </a:r>
            <a:br>
              <a:rPr lang="es-ES" sz="8800" dirty="0">
                <a:latin typeface="Scary Dream" panose="02000500000000000000" pitchFamily="50" charset="0"/>
              </a:rPr>
            </a:br>
            <a:r>
              <a:rPr lang="es-ES" sz="8800" dirty="0">
                <a:latin typeface="Scary Dream" panose="02000500000000000000" pitchFamily="50" charset="0"/>
              </a:rPr>
              <a:t>and</a:t>
            </a:r>
            <a:br>
              <a:rPr lang="es-ES" sz="8800" dirty="0">
                <a:latin typeface="Scary Dream" panose="02000500000000000000" pitchFamily="50" charset="0"/>
              </a:rPr>
            </a:br>
            <a:r>
              <a:rPr lang="es-ES" sz="8800" dirty="0">
                <a:solidFill>
                  <a:srgbClr val="332888"/>
                </a:solidFill>
                <a:latin typeface="Scary Dream" panose="02000500000000000000" pitchFamily="50" charset="0"/>
              </a:rPr>
              <a:t>False </a:t>
            </a:r>
            <a:r>
              <a:rPr lang="es-ES" sz="8800" dirty="0" err="1">
                <a:solidFill>
                  <a:srgbClr val="332888"/>
                </a:solidFill>
                <a:latin typeface="Scary Dream" panose="02000500000000000000" pitchFamily="50" charset="0"/>
              </a:rPr>
              <a:t>Cognates</a:t>
            </a:r>
            <a:r>
              <a:rPr lang="es-ES" sz="8800" dirty="0">
                <a:solidFill>
                  <a:srgbClr val="332888"/>
                </a:solidFill>
                <a:latin typeface="Scary Dream" panose="02000500000000000000" pitchFamily="50" charset="0"/>
              </a:rPr>
              <a:t> </a:t>
            </a:r>
            <a:endParaRPr lang="es-CR" sz="8800" dirty="0">
              <a:solidFill>
                <a:srgbClr val="332888"/>
              </a:solidFill>
              <a:latin typeface="Scary Dream" panose="02000500000000000000" pitchFamily="50" charset="0"/>
            </a:endParaRPr>
          </a:p>
        </p:txBody>
      </p:sp>
      <p:sp>
        <p:nvSpPr>
          <p:cNvPr id="4" name="Título 2"/>
          <p:cNvSpPr txBox="1">
            <a:spLocks/>
          </p:cNvSpPr>
          <p:nvPr/>
        </p:nvSpPr>
        <p:spPr>
          <a:xfrm>
            <a:off x="450573" y="4774301"/>
            <a:ext cx="11208000" cy="72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l" defTabSz="270000" rtl="0" eaLnBrk="1" latinLnBrk="0" hangingPunct="1">
              <a:lnSpc>
                <a:spcPts val="4800"/>
              </a:lnSpc>
              <a:spcBef>
                <a:spcPct val="0"/>
              </a:spcBef>
              <a:spcAft>
                <a:spcPts val="0"/>
              </a:spcAft>
              <a:buNone/>
              <a:defRPr lang="en-AU" sz="4400" b="1" kern="1200" cap="none" spc="-150" baseline="0" dirty="0">
                <a:solidFill>
                  <a:schemeClr val="tx2"/>
                </a:solidFill>
                <a:latin typeface="Arial"/>
                <a:ea typeface="+mj-ea"/>
                <a:cs typeface="+mj-cs"/>
              </a:defRPr>
            </a:lvl1pPr>
          </a:lstStyle>
          <a:p>
            <a:pPr algn="ctr"/>
            <a:r>
              <a:rPr lang="es-ES" sz="5867" dirty="0">
                <a:solidFill>
                  <a:schemeClr val="accent1">
                    <a:lumMod val="75000"/>
                  </a:schemeClr>
                </a:solidFill>
                <a:latin typeface="Ink Free" panose="03080402000500000000" pitchFamily="66" charset="0"/>
              </a:rPr>
              <a:t>Unit 3</a:t>
            </a:r>
          </a:p>
          <a:p>
            <a:pPr algn="ctr"/>
            <a:r>
              <a:rPr lang="es-ES" sz="5867" dirty="0">
                <a:solidFill>
                  <a:schemeClr val="accent1">
                    <a:lumMod val="75000"/>
                  </a:schemeClr>
                </a:solidFill>
                <a:latin typeface="Ink Free" panose="03080402000500000000" pitchFamily="66" charset="0"/>
              </a:rPr>
              <a:t>Week 2</a:t>
            </a:r>
            <a:r>
              <a:rPr lang="es-ES" sz="5867" dirty="0">
                <a:latin typeface="Ink Free" panose="03080402000500000000" pitchFamily="66" charset="0"/>
              </a:rPr>
              <a:t> </a:t>
            </a:r>
          </a:p>
          <a:p>
            <a:endParaRPr lang="es-ES" sz="5867" dirty="0"/>
          </a:p>
          <a:p>
            <a:endParaRPr lang="es-CR" sz="5867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74" y="5530989"/>
            <a:ext cx="11043060" cy="82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619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BC324-87D9-4F3A-AF80-305003183E1D}" type="slidenum">
              <a:rPr lang="en-AU" smtClean="0"/>
              <a:pPr/>
              <a:t>10</a:t>
            </a:fld>
            <a:endParaRPr lang="en-AU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7200" dirty="0">
                <a:solidFill>
                  <a:srgbClr val="5B9BD5">
                    <a:lumMod val="75000"/>
                  </a:srgbClr>
                </a:solidFill>
                <a:latin typeface="Obsessed Halloween" panose="02000500000000000000" pitchFamily="2" charset="0"/>
              </a:rPr>
              <a:t>False Cognates</a:t>
            </a:r>
            <a:endParaRPr lang="es-CR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8D447CE-6F85-4856-BD88-6EF6E805F42B}"/>
              </a:ext>
            </a:extLst>
          </p:cNvPr>
          <p:cNvSpPr txBox="1"/>
          <p:nvPr/>
        </p:nvSpPr>
        <p:spPr>
          <a:xfrm>
            <a:off x="210107" y="1463119"/>
            <a:ext cx="2219460" cy="1014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US" sz="2400" dirty="0">
                <a:solidFill>
                  <a:srgbClr val="303336"/>
                </a:solidFill>
                <a:latin typeface="Open Sans" panose="020B0606030504020204" pitchFamily="34" charset="0"/>
              </a:rPr>
              <a:t>            </a:t>
            </a:r>
            <a:r>
              <a:rPr lang="en-US" sz="3200" dirty="0">
                <a:solidFill>
                  <a:srgbClr val="4E5053"/>
                </a:solidFill>
                <a:latin typeface="Open Sans"/>
                <a:ea typeface="Calibri" panose="020F0502020204030204" pitchFamily="34" charset="0"/>
                <a:cs typeface="Times New Roman" panose="02020603050405020304" pitchFamily="18" charset="0"/>
              </a:rPr>
              <a:t>Introduce</a:t>
            </a:r>
            <a:endParaRPr lang="es-C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Let Me Introduce Ice-Breaker - Unique, Interactive Method of Introducti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611" y="1463119"/>
            <a:ext cx="3940157" cy="295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/>
          <p:nvPr/>
        </p:nvPicPr>
        <p:blipFill rotWithShape="1">
          <a:blip r:embed="rId3"/>
          <a:srcRect l="25685" t="24658" r="52251" b="33268"/>
          <a:stretch/>
        </p:blipFill>
        <p:spPr bwMode="auto">
          <a:xfrm>
            <a:off x="4670201" y="1985698"/>
            <a:ext cx="1299385" cy="14079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4756" y="1576180"/>
            <a:ext cx="3093280" cy="2319960"/>
          </a:xfrm>
          <a:prstGeom prst="rect">
            <a:avLst/>
          </a:prstGeom>
        </p:spPr>
      </p:pic>
      <p:sp>
        <p:nvSpPr>
          <p:cNvPr id="8" name="Anillo 7"/>
          <p:cNvSpPr/>
          <p:nvPr/>
        </p:nvSpPr>
        <p:spPr>
          <a:xfrm>
            <a:off x="7744937" y="1576182"/>
            <a:ext cx="1937984" cy="2519821"/>
          </a:xfrm>
          <a:prstGeom prst="donut">
            <a:avLst>
              <a:gd name="adj" fmla="val 757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R" sz="2400">
              <a:solidFill>
                <a:schemeClr val="tx1"/>
              </a:solidFill>
            </a:endParaRPr>
          </a:p>
        </p:txBody>
      </p:sp>
      <p:pic>
        <p:nvPicPr>
          <p:cNvPr id="9" name="Imagen 8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22" t="24658" r="26680" b="33268"/>
          <a:stretch/>
        </p:blipFill>
        <p:spPr bwMode="auto">
          <a:xfrm>
            <a:off x="10043493" y="1881987"/>
            <a:ext cx="1308523" cy="15116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51640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5574C4-AC63-6346-A519-70E292839B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BC324-87D9-4F3A-AF80-305003183E1D}" type="slidenum">
              <a:rPr lang="en-AU" smtClean="0"/>
              <a:pPr/>
              <a:t>2</a:t>
            </a:fld>
            <a:endParaRPr lang="en-AU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95D68F-C93C-B64D-AD05-33FDC545D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000" y="220031"/>
            <a:ext cx="11208000" cy="720000"/>
          </a:xfrm>
        </p:spPr>
        <p:txBody>
          <a:bodyPr>
            <a:noAutofit/>
          </a:bodyPr>
          <a:lstStyle/>
          <a:p>
            <a:pPr algn="ctr"/>
            <a:r>
              <a:rPr lang="en-GB" sz="7200" dirty="0">
                <a:solidFill>
                  <a:schemeClr val="accent1">
                    <a:lumMod val="75000"/>
                  </a:schemeClr>
                </a:solidFill>
                <a:latin typeface="Obsessed Halloween" panose="02000500000000000000" pitchFamily="2" charset="0"/>
              </a:rPr>
              <a:t>Cognates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993D51-7C12-AA43-B0B9-54065EAFD469}"/>
              </a:ext>
            </a:extLst>
          </p:cNvPr>
          <p:cNvSpPr/>
          <p:nvPr/>
        </p:nvSpPr>
        <p:spPr>
          <a:xfrm>
            <a:off x="268225" y="855671"/>
            <a:ext cx="10602361" cy="6371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2667" dirty="0">
              <a:solidFill>
                <a:srgbClr val="303336"/>
              </a:solidFill>
              <a:latin typeface="Open Sans" panose="020B0606030504020204" pitchFamily="34" charset="0"/>
            </a:endParaRPr>
          </a:p>
          <a:p>
            <a:pPr algn="ctr"/>
            <a:endParaRPr lang="en-US" sz="2667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4800" b="1" dirty="0">
                <a:latin typeface="Magic Mushroom" pitchFamily="50" charset="0"/>
              </a:rPr>
              <a:t>W</a:t>
            </a:r>
            <a:r>
              <a:rPr lang="en-US" sz="4800" dirty="0">
                <a:latin typeface="Magic Mushroom" pitchFamily="50" charset="0"/>
              </a:rPr>
              <a:t>ords in two languages (Spanish-English) that share a similar meaning, spelling, and pronunciation.</a:t>
            </a:r>
          </a:p>
          <a:p>
            <a:endParaRPr lang="en-US" sz="2667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667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667" b="1" dirty="0">
                <a:latin typeface="Rockwell" panose="02060603020205020403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Example:      </a:t>
            </a:r>
            <a:r>
              <a:rPr lang="en-US" sz="2667" dirty="0">
                <a:latin typeface="Rockwell" panose="02060603020205020403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Banana                            </a:t>
            </a:r>
            <a:endParaRPr lang="en-US" sz="2667" b="1" dirty="0">
              <a:latin typeface="Rockwell" panose="02060603020205020403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667" b="1" dirty="0">
                <a:latin typeface="Rockwell" panose="02060603020205020403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</a:p>
          <a:p>
            <a:r>
              <a:rPr lang="en-US" sz="2667" b="1" dirty="0">
                <a:latin typeface="Rockwell" panose="02060603020205020403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</a:t>
            </a:r>
            <a:r>
              <a:rPr lang="en-US" sz="2667" dirty="0">
                <a:latin typeface="Rockwell" panose="02060603020205020403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Family</a:t>
            </a:r>
          </a:p>
          <a:p>
            <a:endParaRPr lang="en-US" sz="2667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s-CR" sz="2667" dirty="0">
              <a:solidFill>
                <a:srgbClr val="00AEE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s-CR" sz="2667" dirty="0">
              <a:solidFill>
                <a:srgbClr val="00AEE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400" dirty="0">
              <a:solidFill>
                <a:srgbClr val="00AEEF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3881D3E-020E-4E00-9BA2-5D18B9565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037" y="4221460"/>
            <a:ext cx="642047" cy="694104"/>
          </a:xfrm>
          <a:prstGeom prst="rect">
            <a:avLst/>
          </a:prstGeom>
        </p:spPr>
      </p:pic>
      <p:pic>
        <p:nvPicPr>
          <p:cNvPr id="3076" name="Picture 4" descr="Happy Family clipart - Clipart Worl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130" y="4960944"/>
            <a:ext cx="1747905" cy="147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310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5574C4-AC63-6346-A519-70E292839B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BC324-87D9-4F3A-AF80-305003183E1D}" type="slidenum">
              <a:rPr lang="en-AU" smtClean="0"/>
              <a:pPr/>
              <a:t>3</a:t>
            </a:fld>
            <a:endParaRPr lang="en-AU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95D68F-C93C-B64D-AD05-33FDC545D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000" y="220031"/>
            <a:ext cx="11208000" cy="720000"/>
          </a:xfrm>
        </p:spPr>
        <p:txBody>
          <a:bodyPr>
            <a:noAutofit/>
          </a:bodyPr>
          <a:lstStyle/>
          <a:p>
            <a:pPr algn="ctr"/>
            <a:r>
              <a:rPr lang="en-GB" sz="7200" dirty="0">
                <a:solidFill>
                  <a:schemeClr val="accent1">
                    <a:lumMod val="75000"/>
                  </a:schemeClr>
                </a:solidFill>
                <a:latin typeface="Obsessed Halloween" panose="02000500000000000000" pitchFamily="2" charset="0"/>
              </a:rPr>
              <a:t>Cognates</a:t>
            </a:r>
          </a:p>
        </p:txBody>
      </p:sp>
      <p:pic>
        <p:nvPicPr>
          <p:cNvPr id="1028" name="Picture 4" descr="Qué es plantear el problema de investigación cuantitativa? – Metodologias  de la Investigacion">
            <a:extLst>
              <a:ext uri="{FF2B5EF4-FFF2-40B4-BE49-F238E27FC236}">
                <a16:creationId xmlns:a16="http://schemas.microsoft.com/office/drawing/2014/main" id="{6002EACA-4691-4ABF-928F-C4D434657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315" y="1040803"/>
            <a:ext cx="1893839" cy="176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68D447CE-6F85-4856-BD88-6EF6E805F42B}"/>
              </a:ext>
            </a:extLst>
          </p:cNvPr>
          <p:cNvSpPr txBox="1"/>
          <p:nvPr/>
        </p:nvSpPr>
        <p:spPr>
          <a:xfrm>
            <a:off x="4409793" y="1305987"/>
            <a:ext cx="16862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03336"/>
                </a:solidFill>
                <a:latin typeface="Scary Dream" panose="02000500000000000000" pitchFamily="50" charset="0"/>
              </a:rPr>
              <a:t>            Toxic</a:t>
            </a:r>
          </a:p>
        </p:txBody>
      </p:sp>
      <p:pic>
        <p:nvPicPr>
          <p:cNvPr id="1030" name="Picture 6" descr="Toxic/Poison Warning Sign Icons PNG - Free PNG and Icons Downloads">
            <a:extLst>
              <a:ext uri="{FF2B5EF4-FFF2-40B4-BE49-F238E27FC236}">
                <a16:creationId xmlns:a16="http://schemas.microsoft.com/office/drawing/2014/main" id="{9A65A351-E734-4D56-AD30-DC3A59B1E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642" y="1155474"/>
            <a:ext cx="2223516" cy="196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12" descr="28 Collection Of Ocean Ecosystem Clipart - Fish In Sea Clipart Transparent  PNG - 3117x1398 - Free Download on NicePNG">
            <a:extLst>
              <a:ext uri="{FF2B5EF4-FFF2-40B4-BE49-F238E27FC236}">
                <a16:creationId xmlns:a16="http://schemas.microsoft.com/office/drawing/2014/main" id="{44E34FBC-DD73-4357-9CA3-37A42FC1CB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CR" sz="240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B14A4D66-DDFD-4352-AC16-97A562C83C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5103" y="3645085"/>
            <a:ext cx="2655911" cy="2124728"/>
          </a:xfrm>
          <a:prstGeom prst="rect">
            <a:avLst/>
          </a:prstGeom>
        </p:spPr>
      </p:pic>
      <p:pic>
        <p:nvPicPr>
          <p:cNvPr id="1026" name="Picture 2" descr="Ecology air and atmosphere pollution. Emission of harmful gases... |  Pollution de l'air, Illustration vectorielle, Pollution"/>
          <p:cNvPicPr preferRelativeResize="0"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897" y="877692"/>
            <a:ext cx="2729835" cy="208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68D447CE-6F85-4856-BD88-6EF6E805F42B}"/>
              </a:ext>
            </a:extLst>
          </p:cNvPr>
          <p:cNvSpPr txBox="1"/>
          <p:nvPr/>
        </p:nvSpPr>
        <p:spPr>
          <a:xfrm>
            <a:off x="261153" y="1305987"/>
            <a:ext cx="16862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03336"/>
                </a:solidFill>
                <a:latin typeface="Open Sans" panose="020B0606030504020204" pitchFamily="34" charset="0"/>
              </a:rPr>
              <a:t>            </a:t>
            </a:r>
            <a:r>
              <a:rPr lang="en-US" sz="2400" dirty="0">
                <a:solidFill>
                  <a:srgbClr val="303336"/>
                </a:solidFill>
                <a:latin typeface="Scary Dream" panose="02000500000000000000" pitchFamily="50" charset="0"/>
              </a:rPr>
              <a:t>Problem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8D447CE-6F85-4856-BD88-6EF6E805F42B}"/>
              </a:ext>
            </a:extLst>
          </p:cNvPr>
          <p:cNvSpPr txBox="1"/>
          <p:nvPr/>
        </p:nvSpPr>
        <p:spPr>
          <a:xfrm>
            <a:off x="261153" y="4102694"/>
            <a:ext cx="16862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03336"/>
                </a:solidFill>
                <a:latin typeface="Scary Dream" panose="02000500000000000000" pitchFamily="50" charset="0"/>
              </a:rPr>
              <a:t>            Ocean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8D447CE-6F85-4856-BD88-6EF6E805F42B}"/>
              </a:ext>
            </a:extLst>
          </p:cNvPr>
          <p:cNvSpPr txBox="1"/>
          <p:nvPr/>
        </p:nvSpPr>
        <p:spPr>
          <a:xfrm>
            <a:off x="8184725" y="1394342"/>
            <a:ext cx="16862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03336"/>
                </a:solidFill>
                <a:latin typeface="Open Sans" panose="020B0606030504020204" pitchFamily="34" charset="0"/>
              </a:rPr>
              <a:t>            </a:t>
            </a:r>
            <a:r>
              <a:rPr lang="en-US" sz="2400" dirty="0">
                <a:solidFill>
                  <a:srgbClr val="303336"/>
                </a:solidFill>
                <a:latin typeface="Scary Dream" panose="02000500000000000000" pitchFamily="50" charset="0"/>
              </a:rPr>
              <a:t>Gases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8D447CE-6F85-4856-BD88-6EF6E805F42B}"/>
              </a:ext>
            </a:extLst>
          </p:cNvPr>
          <p:cNvSpPr txBox="1"/>
          <p:nvPr/>
        </p:nvSpPr>
        <p:spPr>
          <a:xfrm>
            <a:off x="4434629" y="4579115"/>
            <a:ext cx="16862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03336"/>
                </a:solidFill>
                <a:latin typeface="Scary Dream" panose="02000500000000000000" pitchFamily="50" charset="0"/>
              </a:rPr>
              <a:t>            Ideas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8D447CE-6F85-4856-BD88-6EF6E805F42B}"/>
              </a:ext>
            </a:extLst>
          </p:cNvPr>
          <p:cNvSpPr txBox="1"/>
          <p:nvPr/>
        </p:nvSpPr>
        <p:spPr>
          <a:xfrm>
            <a:off x="9546304" y="4163617"/>
            <a:ext cx="16862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03336"/>
                </a:solidFill>
                <a:latin typeface="Open Sans" panose="020B0606030504020204" pitchFamily="34" charset="0"/>
              </a:rPr>
              <a:t>            </a:t>
            </a:r>
            <a:r>
              <a:rPr lang="en-US" sz="2400" dirty="0">
                <a:solidFill>
                  <a:srgbClr val="303336"/>
                </a:solidFill>
                <a:latin typeface="Scary Dream" panose="02000500000000000000" pitchFamily="50" charset="0"/>
              </a:rPr>
              <a:t>Different</a:t>
            </a:r>
          </a:p>
        </p:txBody>
      </p:sp>
      <p:pic>
        <p:nvPicPr>
          <p:cNvPr id="4" name="Picture 4" descr="Different ideas Royalty Free Vector Image - VectorStock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69"/>
          <a:stretch/>
        </p:blipFill>
        <p:spPr bwMode="auto">
          <a:xfrm>
            <a:off x="5367177" y="3683977"/>
            <a:ext cx="2313943" cy="219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Similar but different” | by Scott Myers | Go Into The Story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2084" y="4933691"/>
            <a:ext cx="3274649" cy="111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735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BC324-87D9-4F3A-AF80-305003183E1D}" type="slidenum">
              <a:rPr lang="en-AU" smtClean="0"/>
              <a:pPr/>
              <a:t>4</a:t>
            </a:fld>
            <a:endParaRPr lang="en-AU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7200" dirty="0">
                <a:solidFill>
                  <a:schemeClr val="accent1">
                    <a:lumMod val="75000"/>
                  </a:schemeClr>
                </a:solidFill>
                <a:latin typeface="Obsessed Halloween" panose="02000500000000000000" pitchFamily="2" charset="0"/>
              </a:rPr>
              <a:t>Cognates</a:t>
            </a:r>
            <a:endParaRPr lang="es-CR" sz="72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8D447CE-6F85-4856-BD88-6EF6E805F42B}"/>
              </a:ext>
            </a:extLst>
          </p:cNvPr>
          <p:cNvSpPr txBox="1"/>
          <p:nvPr/>
        </p:nvSpPr>
        <p:spPr>
          <a:xfrm>
            <a:off x="8295993" y="1966123"/>
            <a:ext cx="16862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03336"/>
                </a:solidFill>
                <a:latin typeface="Open Sans" panose="020B0606030504020204" pitchFamily="34" charset="0"/>
              </a:rPr>
              <a:t>            </a:t>
            </a:r>
            <a:r>
              <a:rPr lang="en-US" sz="2400" dirty="0">
                <a:solidFill>
                  <a:srgbClr val="303336"/>
                </a:solidFill>
                <a:latin typeface="Scary Dream" panose="02000500000000000000" pitchFamily="50" charset="0"/>
              </a:rPr>
              <a:t>Effect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8D447CE-6F85-4856-BD88-6EF6E805F42B}"/>
              </a:ext>
            </a:extLst>
          </p:cNvPr>
          <p:cNvSpPr txBox="1"/>
          <p:nvPr/>
        </p:nvSpPr>
        <p:spPr>
          <a:xfrm>
            <a:off x="2384458" y="1969473"/>
            <a:ext cx="16862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03336"/>
                </a:solidFill>
                <a:latin typeface="Open Sans" panose="020B0606030504020204" pitchFamily="34" charset="0"/>
              </a:rPr>
              <a:t>           </a:t>
            </a:r>
            <a:r>
              <a:rPr lang="en-US" sz="2400" dirty="0">
                <a:solidFill>
                  <a:srgbClr val="303336"/>
                </a:solidFill>
                <a:latin typeface="Scary Dream" panose="02000500000000000000" pitchFamily="50" charset="0"/>
              </a:rPr>
              <a:t> Cause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8D447CE-6F85-4856-BD88-6EF6E805F42B}"/>
              </a:ext>
            </a:extLst>
          </p:cNvPr>
          <p:cNvSpPr txBox="1"/>
          <p:nvPr/>
        </p:nvSpPr>
        <p:spPr>
          <a:xfrm>
            <a:off x="6488133" y="4496899"/>
            <a:ext cx="16862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03336"/>
                </a:solidFill>
                <a:latin typeface="Open Sans" panose="020B0606030504020204" pitchFamily="34" charset="0"/>
              </a:rPr>
              <a:t>            </a:t>
            </a:r>
            <a:r>
              <a:rPr lang="en-US" sz="2400" dirty="0">
                <a:solidFill>
                  <a:srgbClr val="303336"/>
                </a:solidFill>
                <a:latin typeface="Scary Dream" panose="02000500000000000000" pitchFamily="50" charset="0"/>
              </a:rPr>
              <a:t>Materials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8D447CE-6F85-4856-BD88-6EF6E805F42B}"/>
              </a:ext>
            </a:extLst>
          </p:cNvPr>
          <p:cNvSpPr txBox="1"/>
          <p:nvPr/>
        </p:nvSpPr>
        <p:spPr>
          <a:xfrm>
            <a:off x="698251" y="4496898"/>
            <a:ext cx="16862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03336"/>
                </a:solidFill>
                <a:latin typeface="Open Sans" panose="020B0606030504020204" pitchFamily="34" charset="0"/>
              </a:rPr>
              <a:t>            </a:t>
            </a:r>
            <a:r>
              <a:rPr lang="en-US" sz="2400" dirty="0">
                <a:solidFill>
                  <a:srgbClr val="303336"/>
                </a:solidFill>
                <a:latin typeface="Scary Dream" panose="02000500000000000000" pitchFamily="50" charset="0"/>
              </a:rPr>
              <a:t>Recycle</a:t>
            </a:r>
          </a:p>
        </p:txBody>
      </p:sp>
      <p:pic>
        <p:nvPicPr>
          <p:cNvPr id="2050" name="Picture 2" descr="Are We Sure Cause And Effect Are Even Real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759" y="1540157"/>
            <a:ext cx="3950039" cy="2197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ow to Recycle Waste to Preserve the Environment | by REES Africa | CARRE4  | Mediu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455" y="4129710"/>
            <a:ext cx="2905145" cy="193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nglish and Colours: Material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433" y="3649141"/>
            <a:ext cx="3702480" cy="277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lecha curvada hacia abajo 7"/>
          <p:cNvSpPr/>
          <p:nvPr/>
        </p:nvSpPr>
        <p:spPr>
          <a:xfrm flipH="1">
            <a:off x="6986016" y="1158426"/>
            <a:ext cx="1797085" cy="69844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sz="2400">
              <a:solidFill>
                <a:schemeClr val="tx1"/>
              </a:solidFill>
            </a:endParaRPr>
          </a:p>
        </p:txBody>
      </p:sp>
      <p:sp>
        <p:nvSpPr>
          <p:cNvPr id="12" name="Flecha curvada hacia abajo 11"/>
          <p:cNvSpPr/>
          <p:nvPr/>
        </p:nvSpPr>
        <p:spPr>
          <a:xfrm>
            <a:off x="3556870" y="1270307"/>
            <a:ext cx="1607677" cy="71882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582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5574C4-AC63-6346-A519-70E292839B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BC324-87D9-4F3A-AF80-305003183E1D}" type="slidenum">
              <a:rPr lang="en-AU" smtClean="0"/>
              <a:pPr/>
              <a:t>5</a:t>
            </a:fld>
            <a:endParaRPr lang="en-AU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95D68F-C93C-B64D-AD05-33FDC545D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000" y="220031"/>
            <a:ext cx="11208000" cy="720000"/>
          </a:xfrm>
        </p:spPr>
        <p:txBody>
          <a:bodyPr>
            <a:noAutofit/>
          </a:bodyPr>
          <a:lstStyle/>
          <a:p>
            <a:pPr algn="ctr"/>
            <a:r>
              <a:rPr lang="en-GB" sz="7200" dirty="0">
                <a:solidFill>
                  <a:schemeClr val="accent1">
                    <a:lumMod val="75000"/>
                  </a:schemeClr>
                </a:solidFill>
                <a:latin typeface="Obsessed Halloween" panose="02000500000000000000" pitchFamily="2" charset="0"/>
              </a:rPr>
              <a:t>False Cognates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993D51-7C12-AA43-B0B9-54065EAFD469}"/>
              </a:ext>
            </a:extLst>
          </p:cNvPr>
          <p:cNvSpPr/>
          <p:nvPr/>
        </p:nvSpPr>
        <p:spPr>
          <a:xfrm>
            <a:off x="109729" y="855671"/>
            <a:ext cx="10760857" cy="5961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2667" dirty="0">
              <a:solidFill>
                <a:srgbClr val="303336"/>
              </a:solidFill>
              <a:latin typeface="Open Sans" panose="020B0606030504020204" pitchFamily="34" charset="0"/>
            </a:endParaRPr>
          </a:p>
          <a:p>
            <a:pPr algn="ctr"/>
            <a:endParaRPr lang="en-US" sz="2667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4800" dirty="0">
                <a:latin typeface="Magic Mushroom" pitchFamily="50" charset="0"/>
              </a:rPr>
              <a:t>Words that look and sound very similar in two languages (Spanish-English), but don’t have the same meaning.</a:t>
            </a:r>
            <a:r>
              <a:rPr lang="en-US" sz="4800" dirty="0"/>
              <a:t> </a:t>
            </a:r>
            <a:endParaRPr lang="es-CR" sz="4800" dirty="0"/>
          </a:p>
          <a:p>
            <a:endParaRPr lang="en-US" sz="2667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667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667" b="1" dirty="0">
                <a:latin typeface="Rockwell" panose="02060603020205020403" pitchFamily="18" charset="0"/>
                <a:ea typeface="Open Sans" panose="020B0606030504020204" pitchFamily="34" charset="0"/>
                <a:cs typeface="Mongolian Baiti" panose="03000500000000000000" pitchFamily="66" charset="0"/>
              </a:rPr>
              <a:t>Example:      </a:t>
            </a:r>
            <a:r>
              <a:rPr lang="en-US" sz="2667" dirty="0" err="1">
                <a:latin typeface="Rockwell" panose="02060603020205020403" pitchFamily="18" charset="0"/>
                <a:ea typeface="Open Sans" panose="020B0606030504020204" pitchFamily="34" charset="0"/>
                <a:cs typeface="Mongolian Baiti" panose="03000500000000000000" pitchFamily="66" charset="0"/>
              </a:rPr>
              <a:t>Embarrased</a:t>
            </a:r>
            <a:r>
              <a:rPr lang="en-US" sz="2667" dirty="0">
                <a:latin typeface="Rockwell" panose="02060603020205020403" pitchFamily="18" charset="0"/>
                <a:ea typeface="Open Sans" panose="020B0606030504020204" pitchFamily="34" charset="0"/>
                <a:cs typeface="Mongolian Baiti" panose="03000500000000000000" pitchFamily="66" charset="0"/>
              </a:rPr>
              <a:t>       </a:t>
            </a:r>
            <a:r>
              <a:rPr lang="en-US" sz="2667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</a:t>
            </a:r>
            <a:endParaRPr lang="en-US" sz="2667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667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</a:p>
          <a:p>
            <a:endParaRPr lang="en-US" sz="2667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s-CR" sz="2667" dirty="0">
              <a:solidFill>
                <a:srgbClr val="00AEE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s-CR" sz="2667" dirty="0">
              <a:solidFill>
                <a:srgbClr val="00AEE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400" dirty="0">
              <a:solidFill>
                <a:srgbClr val="00AEEF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CDC232F-19C6-49F2-94EC-C76801405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712" y="4017093"/>
            <a:ext cx="1573289" cy="2014168"/>
          </a:xfrm>
          <a:prstGeom prst="rect">
            <a:avLst/>
          </a:prstGeom>
        </p:spPr>
      </p:pic>
      <p:pic>
        <p:nvPicPr>
          <p:cNvPr id="4098" name="Picture 2" descr="Beautiful Pregnant Woman Shapes Sketch Illustration Portrait Stock  Illustration - Illustration of glamour, piece: 17351277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119" y="4102128"/>
            <a:ext cx="1844099" cy="1844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 descr="Check Mark Symbol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CR" sz="2400"/>
          </a:p>
        </p:txBody>
      </p:sp>
      <p:sp>
        <p:nvSpPr>
          <p:cNvPr id="9" name="AutoShape 6" descr="Check Mark Symbol"/>
          <p:cNvSpPr>
            <a:spLocks noChangeAspect="1" noChangeArrowheads="1"/>
          </p:cNvSpPr>
          <p:nvPr/>
        </p:nvSpPr>
        <p:spPr bwMode="auto">
          <a:xfrm>
            <a:off x="-1085087" y="10583"/>
            <a:ext cx="1902121" cy="190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CR" sz="2400"/>
          </a:p>
        </p:txBody>
      </p:sp>
      <p:pic>
        <p:nvPicPr>
          <p:cNvPr id="12" name="Imagen 11"/>
          <p:cNvPicPr/>
          <p:nvPr/>
        </p:nvPicPr>
        <p:blipFill rotWithShape="1">
          <a:blip r:embed="rId5"/>
          <a:srcRect l="25685" t="24658" r="52251" b="33268"/>
          <a:stretch/>
        </p:blipFill>
        <p:spPr bwMode="auto">
          <a:xfrm>
            <a:off x="5803692" y="4134279"/>
            <a:ext cx="1561859" cy="16877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Imagen 12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22" t="24658" r="26680" b="33268"/>
          <a:stretch/>
        </p:blipFill>
        <p:spPr bwMode="auto">
          <a:xfrm>
            <a:off x="8533599" y="4134279"/>
            <a:ext cx="1608667" cy="182033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23683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5574C4-AC63-6346-A519-70E292839B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BC324-87D9-4F3A-AF80-305003183E1D}" type="slidenum">
              <a:rPr lang="en-AU" smtClean="0"/>
              <a:pPr/>
              <a:t>6</a:t>
            </a:fld>
            <a:endParaRPr lang="en-AU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56547D7B-408C-405A-92E6-89C02A247C3C}"/>
              </a:ext>
            </a:extLst>
          </p:cNvPr>
          <p:cNvSpPr txBox="1">
            <a:spLocks/>
          </p:cNvSpPr>
          <p:nvPr/>
        </p:nvSpPr>
        <p:spPr>
          <a:xfrm>
            <a:off x="492000" y="230400"/>
            <a:ext cx="11208000" cy="72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l" defTabSz="270000" rtl="0" eaLnBrk="1" latinLnBrk="0" hangingPunct="1">
              <a:lnSpc>
                <a:spcPts val="4800"/>
              </a:lnSpc>
              <a:spcBef>
                <a:spcPct val="0"/>
              </a:spcBef>
              <a:spcAft>
                <a:spcPts val="0"/>
              </a:spcAft>
              <a:buNone/>
              <a:defRPr lang="en-AU" sz="4400" b="1" kern="1200" cap="none" spc="-150" baseline="0" dirty="0">
                <a:solidFill>
                  <a:schemeClr val="tx2"/>
                </a:solidFill>
                <a:latin typeface="Arial"/>
                <a:ea typeface="+mj-ea"/>
                <a:cs typeface="+mj-cs"/>
              </a:defRPr>
            </a:lvl1pPr>
          </a:lstStyle>
          <a:p>
            <a:pPr algn="ctr"/>
            <a:r>
              <a:rPr lang="en-GB" sz="7200" b="0" spc="0" dirty="0">
                <a:solidFill>
                  <a:srgbClr val="5B9BD5">
                    <a:lumMod val="75000"/>
                  </a:srgbClr>
                </a:solidFill>
                <a:latin typeface="Obsessed Halloween" panose="02000500000000000000" pitchFamily="2" charset="0"/>
              </a:rPr>
              <a:t>False Cognates</a:t>
            </a:r>
            <a:endParaRPr lang="en-GB" sz="48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8D447CE-6F85-4856-BD88-6EF6E805F42B}"/>
              </a:ext>
            </a:extLst>
          </p:cNvPr>
          <p:cNvSpPr txBox="1"/>
          <p:nvPr/>
        </p:nvSpPr>
        <p:spPr>
          <a:xfrm>
            <a:off x="3798023" y="2231526"/>
            <a:ext cx="16862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03336"/>
                </a:solidFill>
                <a:latin typeface="Open Sans" panose="020B0606030504020204" pitchFamily="34" charset="0"/>
              </a:rPr>
              <a:t>           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8D447CE-6F85-4856-BD88-6EF6E805F42B}"/>
              </a:ext>
            </a:extLst>
          </p:cNvPr>
          <p:cNvSpPr txBox="1"/>
          <p:nvPr/>
        </p:nvSpPr>
        <p:spPr>
          <a:xfrm>
            <a:off x="505817" y="589272"/>
            <a:ext cx="1686207" cy="1146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US" sz="3200" dirty="0">
                <a:solidFill>
                  <a:srgbClr val="303336"/>
                </a:solidFill>
                <a:latin typeface="Open Sans" panose="020B0606030504020204" pitchFamily="34" charset="0"/>
              </a:rPr>
              <a:t>            </a:t>
            </a:r>
            <a:r>
              <a:rPr lang="en-US" sz="3200" dirty="0">
                <a:solidFill>
                  <a:srgbClr val="4E5053"/>
                </a:solidFill>
                <a:latin typeface="Open Sans"/>
                <a:ea typeface="Calibri" panose="020F0502020204030204" pitchFamily="34" charset="0"/>
                <a:cs typeface="Times New Roman" panose="02020603050405020304" pitchFamily="18" charset="0"/>
              </a:rPr>
              <a:t>Idiom</a:t>
            </a:r>
            <a:endParaRPr lang="es-C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8D447CE-6F85-4856-BD88-6EF6E805F42B}"/>
              </a:ext>
            </a:extLst>
          </p:cNvPr>
          <p:cNvSpPr txBox="1"/>
          <p:nvPr/>
        </p:nvSpPr>
        <p:spPr>
          <a:xfrm>
            <a:off x="384617" y="4186820"/>
            <a:ext cx="1807407" cy="1014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US" sz="2400" dirty="0">
                <a:solidFill>
                  <a:srgbClr val="303336"/>
                </a:solidFill>
                <a:latin typeface="Open Sans" panose="020B0606030504020204" pitchFamily="34" charset="0"/>
              </a:rPr>
              <a:t>            </a:t>
            </a:r>
            <a:r>
              <a:rPr lang="en-US" sz="3200" dirty="0">
                <a:solidFill>
                  <a:srgbClr val="4E5053"/>
                </a:solidFill>
                <a:latin typeface="Open Sans"/>
                <a:ea typeface="Calibri" panose="020F0502020204030204" pitchFamily="34" charset="0"/>
                <a:cs typeface="Times New Roman" panose="02020603050405020304" pitchFamily="18" charset="0"/>
              </a:rPr>
              <a:t>Bomber</a:t>
            </a:r>
            <a:endParaRPr lang="es-C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048000" y="2998114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s-CR" sz="2400" dirty="0"/>
            </a:br>
            <a:endParaRPr lang="es-CR" sz="2400" dirty="0"/>
          </a:p>
        </p:txBody>
      </p:sp>
      <p:pic>
        <p:nvPicPr>
          <p:cNvPr id="1032" name="Picture 8" descr="GO GREEN SAVE THE N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851" y="1036798"/>
            <a:ext cx="2863268" cy="2147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724" y="1937809"/>
            <a:ext cx="1317861" cy="1750391"/>
          </a:xfrm>
          <a:prstGeom prst="rect">
            <a:avLst/>
          </a:prstGeom>
        </p:spPr>
      </p:pic>
      <p:sp>
        <p:nvSpPr>
          <p:cNvPr id="15" name="Anillo 14"/>
          <p:cNvSpPr/>
          <p:nvPr/>
        </p:nvSpPr>
        <p:spPr>
          <a:xfrm>
            <a:off x="376623" y="1858734"/>
            <a:ext cx="1307548" cy="503583"/>
          </a:xfrm>
          <a:prstGeom prst="donut">
            <a:avLst>
              <a:gd name="adj" fmla="val 757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R" sz="2400">
              <a:solidFill>
                <a:schemeClr val="tx1"/>
              </a:solidFill>
            </a:endParaRPr>
          </a:p>
        </p:txBody>
      </p:sp>
      <p:sp>
        <p:nvSpPr>
          <p:cNvPr id="19" name="Anillo 18"/>
          <p:cNvSpPr/>
          <p:nvPr/>
        </p:nvSpPr>
        <p:spPr>
          <a:xfrm>
            <a:off x="2763251" y="1298713"/>
            <a:ext cx="1307548" cy="658667"/>
          </a:xfrm>
          <a:prstGeom prst="donut">
            <a:avLst>
              <a:gd name="adj" fmla="val 757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R" sz="2400">
              <a:solidFill>
                <a:schemeClr val="tx1"/>
              </a:solidFill>
            </a:endParaRPr>
          </a:p>
        </p:txBody>
      </p:sp>
      <p:pic>
        <p:nvPicPr>
          <p:cNvPr id="1034" name="Picture 10" descr="Main reasons for learning languages - Ugarit Linguistic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292" y="1025961"/>
            <a:ext cx="3352449" cy="2008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n 21"/>
          <p:cNvPicPr/>
          <p:nvPr/>
        </p:nvPicPr>
        <p:blipFill rotWithShape="1">
          <a:blip r:embed="rId6"/>
          <a:srcRect l="25685" t="24658" r="52251" b="33268"/>
          <a:stretch/>
        </p:blipFill>
        <p:spPr bwMode="auto">
          <a:xfrm>
            <a:off x="4557573" y="1405046"/>
            <a:ext cx="1299385" cy="14079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Imagen 22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22" t="24658" r="26680" b="33268"/>
          <a:stretch/>
        </p:blipFill>
        <p:spPr bwMode="auto">
          <a:xfrm>
            <a:off x="9310887" y="1212301"/>
            <a:ext cx="1308523" cy="15116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36" name="Picture 12" descr="airplane-drawing-bomber-11 - Artly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261" y="3765749"/>
            <a:ext cx="2628839" cy="203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n 24"/>
          <p:cNvPicPr/>
          <p:nvPr/>
        </p:nvPicPr>
        <p:blipFill rotWithShape="1">
          <a:blip r:embed="rId6"/>
          <a:srcRect l="25685" t="24658" r="52251" b="33268"/>
          <a:stretch/>
        </p:blipFill>
        <p:spPr bwMode="auto">
          <a:xfrm>
            <a:off x="4403488" y="4067703"/>
            <a:ext cx="1299385" cy="14079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38" name="Picture 14" descr="26,210 Fireman Vector Images, Fireman Illustrations | Depositphoto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402" y="3405546"/>
            <a:ext cx="2989375" cy="216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Imagen 26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22" t="24658" r="26680" b="33268"/>
          <a:stretch/>
        </p:blipFill>
        <p:spPr bwMode="auto">
          <a:xfrm>
            <a:off x="9812456" y="4186175"/>
            <a:ext cx="1308523" cy="15116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28884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BC324-87D9-4F3A-AF80-305003183E1D}" type="slidenum">
              <a:rPr lang="en-AU" smtClean="0"/>
              <a:pPr/>
              <a:t>7</a:t>
            </a:fld>
            <a:endParaRPr lang="en-AU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928141" y="123332"/>
            <a:ext cx="10515600" cy="1325563"/>
          </a:xfrm>
        </p:spPr>
        <p:txBody>
          <a:bodyPr/>
          <a:lstStyle/>
          <a:p>
            <a:pPr algn="ctr"/>
            <a:r>
              <a:rPr lang="en-GB" sz="7200" dirty="0">
                <a:solidFill>
                  <a:srgbClr val="5B9BD5">
                    <a:lumMod val="75000"/>
                  </a:srgbClr>
                </a:solidFill>
                <a:latin typeface="Obsessed Halloween" panose="02000500000000000000" pitchFamily="2" charset="0"/>
              </a:rPr>
              <a:t>False Cognates</a:t>
            </a:r>
            <a:endParaRPr lang="es-CR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8D447CE-6F85-4856-BD88-6EF6E805F42B}"/>
              </a:ext>
            </a:extLst>
          </p:cNvPr>
          <p:cNvSpPr txBox="1"/>
          <p:nvPr/>
        </p:nvSpPr>
        <p:spPr>
          <a:xfrm>
            <a:off x="504334" y="1224000"/>
            <a:ext cx="1686207" cy="1014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US" sz="2400" dirty="0">
                <a:solidFill>
                  <a:srgbClr val="303336"/>
                </a:solidFill>
                <a:latin typeface="Open Sans" panose="020B0606030504020204" pitchFamily="34" charset="0"/>
              </a:rPr>
              <a:t>            </a:t>
            </a:r>
            <a:r>
              <a:rPr lang="en-US" sz="3200" dirty="0">
                <a:solidFill>
                  <a:srgbClr val="4E5053"/>
                </a:solidFill>
                <a:latin typeface="Open Sans"/>
                <a:ea typeface="Calibri" panose="020F0502020204030204" pitchFamily="34" charset="0"/>
                <a:cs typeface="Times New Roman" panose="02020603050405020304" pitchFamily="18" charset="0"/>
              </a:rPr>
              <a:t>Large</a:t>
            </a:r>
            <a:endParaRPr lang="es-C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8D447CE-6F85-4856-BD88-6EF6E805F42B}"/>
              </a:ext>
            </a:extLst>
          </p:cNvPr>
          <p:cNvSpPr txBox="1"/>
          <p:nvPr/>
        </p:nvSpPr>
        <p:spPr>
          <a:xfrm>
            <a:off x="504333" y="4319261"/>
            <a:ext cx="1748536" cy="1014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US" sz="2400" dirty="0">
                <a:solidFill>
                  <a:srgbClr val="303336"/>
                </a:solidFill>
                <a:latin typeface="Open Sans" panose="020B0606030504020204" pitchFamily="34" charset="0"/>
              </a:rPr>
              <a:t>            </a:t>
            </a:r>
            <a:r>
              <a:rPr lang="en-US" sz="3200" dirty="0">
                <a:solidFill>
                  <a:srgbClr val="4E5053"/>
                </a:solidFill>
                <a:latin typeface="Open Sans"/>
                <a:ea typeface="Calibri" panose="020F0502020204030204" pitchFamily="34" charset="0"/>
                <a:cs typeface="Times New Roman" panose="02020603050405020304" pitchFamily="18" charset="0"/>
              </a:rPr>
              <a:t>Library</a:t>
            </a:r>
            <a:endParaRPr lang="es-C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n 6" descr="How to Draw a Library - Really Easy Drawing Tutorial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346" y="4057576"/>
            <a:ext cx="2037340" cy="2011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Small Medium Lar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651" y="1297240"/>
            <a:ext cx="2336616" cy="233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/>
          <p:cNvPicPr/>
          <p:nvPr/>
        </p:nvPicPr>
        <p:blipFill rotWithShape="1">
          <a:blip r:embed="rId4"/>
          <a:srcRect l="25685" t="24658" r="52251" b="33268"/>
          <a:stretch/>
        </p:blipFill>
        <p:spPr bwMode="auto">
          <a:xfrm>
            <a:off x="4259064" y="1746579"/>
            <a:ext cx="1299385" cy="14079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Imagen 9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22" t="24658" r="26680" b="33268"/>
          <a:stretch/>
        </p:blipFill>
        <p:spPr bwMode="auto">
          <a:xfrm>
            <a:off x="10043493" y="1353190"/>
            <a:ext cx="1308523" cy="15116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AutoShape 4" descr="long | Free On-Line English Dictionary | Thesaurus | Children's,  Intermediate Dictionary | Wordsmyth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CR" sz="240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4089" y="1388583"/>
            <a:ext cx="2514817" cy="1476275"/>
          </a:xfrm>
          <a:prstGeom prst="rect">
            <a:avLst/>
          </a:prstGeom>
        </p:spPr>
      </p:pic>
      <p:sp>
        <p:nvSpPr>
          <p:cNvPr id="13" name="Anillo 12"/>
          <p:cNvSpPr/>
          <p:nvPr/>
        </p:nvSpPr>
        <p:spPr>
          <a:xfrm>
            <a:off x="2458185" y="3085657"/>
            <a:ext cx="1307548" cy="503583"/>
          </a:xfrm>
          <a:prstGeom prst="donut">
            <a:avLst>
              <a:gd name="adj" fmla="val 757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R" sz="2400">
              <a:solidFill>
                <a:schemeClr val="tx1"/>
              </a:solidFill>
            </a:endParaRPr>
          </a:p>
        </p:txBody>
      </p:sp>
      <p:sp>
        <p:nvSpPr>
          <p:cNvPr id="14" name="Anillo 13"/>
          <p:cNvSpPr/>
          <p:nvPr/>
        </p:nvSpPr>
        <p:spPr>
          <a:xfrm>
            <a:off x="8657113" y="1619783"/>
            <a:ext cx="1307548" cy="503583"/>
          </a:xfrm>
          <a:prstGeom prst="donut">
            <a:avLst>
              <a:gd name="adj" fmla="val 757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R" sz="2400">
              <a:solidFill>
                <a:schemeClr val="tx1"/>
              </a:solidFill>
            </a:endParaRPr>
          </a:p>
        </p:txBody>
      </p:sp>
      <p:pic>
        <p:nvPicPr>
          <p:cNvPr id="15" name="Imagen 14"/>
          <p:cNvPicPr/>
          <p:nvPr/>
        </p:nvPicPr>
        <p:blipFill rotWithShape="1">
          <a:blip r:embed="rId4"/>
          <a:srcRect l="25685" t="24658" r="52251" b="33268"/>
          <a:stretch/>
        </p:blipFill>
        <p:spPr bwMode="auto">
          <a:xfrm>
            <a:off x="4259064" y="4359475"/>
            <a:ext cx="1299385" cy="14079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Imagen 16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22" t="24658" r="26680" b="33268"/>
          <a:stretch/>
        </p:blipFill>
        <p:spPr bwMode="auto">
          <a:xfrm>
            <a:off x="10200245" y="4029309"/>
            <a:ext cx="1308523" cy="15116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0531" y="3633856"/>
            <a:ext cx="3269796" cy="245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216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rocery Store and Women Customer by abscent | GraphicRi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956" y="1174316"/>
            <a:ext cx="3468049" cy="185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BC324-87D9-4F3A-AF80-305003183E1D}" type="slidenum">
              <a:rPr lang="en-AU" smtClean="0"/>
              <a:pPr/>
              <a:t>8</a:t>
            </a:fld>
            <a:endParaRPr lang="en-AU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17033" y="91615"/>
            <a:ext cx="10515600" cy="1325563"/>
          </a:xfrm>
        </p:spPr>
        <p:txBody>
          <a:bodyPr/>
          <a:lstStyle/>
          <a:p>
            <a:pPr algn="ctr"/>
            <a:r>
              <a:rPr lang="en-GB" sz="7200" dirty="0">
                <a:solidFill>
                  <a:srgbClr val="5B9BD5">
                    <a:lumMod val="75000"/>
                  </a:srgbClr>
                </a:solidFill>
                <a:latin typeface="Obsessed Halloween" panose="02000500000000000000" pitchFamily="2" charset="0"/>
              </a:rPr>
              <a:t>False Cognates</a:t>
            </a:r>
            <a:endParaRPr lang="es-CR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8D447CE-6F85-4856-BD88-6EF6E805F42B}"/>
              </a:ext>
            </a:extLst>
          </p:cNvPr>
          <p:cNvSpPr txBox="1"/>
          <p:nvPr/>
        </p:nvSpPr>
        <p:spPr>
          <a:xfrm>
            <a:off x="207434" y="1775106"/>
            <a:ext cx="2166953" cy="619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US" sz="3200" dirty="0">
                <a:solidFill>
                  <a:srgbClr val="4E5053"/>
                </a:solidFill>
                <a:latin typeface="Open Sans"/>
                <a:ea typeface="Calibri" panose="020F0502020204030204" pitchFamily="34" charset="0"/>
                <a:cs typeface="Times New Roman" panose="02020603050405020304" pitchFamily="18" charset="0"/>
              </a:rPr>
              <a:t>Grocery</a:t>
            </a:r>
            <a:endParaRPr lang="es-C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8D447CE-6F85-4856-BD88-6EF6E805F42B}"/>
              </a:ext>
            </a:extLst>
          </p:cNvPr>
          <p:cNvSpPr txBox="1"/>
          <p:nvPr/>
        </p:nvSpPr>
        <p:spPr>
          <a:xfrm>
            <a:off x="207435" y="3671588"/>
            <a:ext cx="1958773" cy="1014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US" sz="2400" dirty="0">
                <a:solidFill>
                  <a:srgbClr val="303336"/>
                </a:solidFill>
                <a:latin typeface="Open Sans" panose="020B0606030504020204" pitchFamily="34" charset="0"/>
              </a:rPr>
              <a:t>            </a:t>
            </a:r>
            <a:r>
              <a:rPr lang="en-US" sz="3200" dirty="0">
                <a:solidFill>
                  <a:srgbClr val="4E5053"/>
                </a:solidFill>
                <a:latin typeface="Open Sans"/>
                <a:ea typeface="Calibri" panose="020F0502020204030204" pitchFamily="34" charset="0"/>
                <a:cs typeface="Times New Roman" panose="02020603050405020304" pitchFamily="18" charset="0"/>
              </a:rPr>
              <a:t>Cartoon</a:t>
            </a:r>
            <a:endParaRPr lang="es-C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Imagen 11"/>
          <p:cNvPicPr/>
          <p:nvPr/>
        </p:nvPicPr>
        <p:blipFill rotWithShape="1">
          <a:blip r:embed="rId3"/>
          <a:srcRect l="25685" t="24658" r="52251" b="33268"/>
          <a:stretch/>
        </p:blipFill>
        <p:spPr bwMode="auto">
          <a:xfrm>
            <a:off x="4974574" y="1396131"/>
            <a:ext cx="1299385" cy="14079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Imagen 12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22" t="24658" r="26680" b="33268"/>
          <a:stretch/>
        </p:blipFill>
        <p:spPr bwMode="auto">
          <a:xfrm>
            <a:off x="10153989" y="1449997"/>
            <a:ext cx="1308523" cy="15116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076" name="Picture 4" descr="Cerebro, exabruptos y decir groserías | Asociación Educar para el  Desarrollo Human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997" y="1638993"/>
            <a:ext cx="2892457" cy="1233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6" descr="10 Documentaries &amp; Animated Movies for Earth Day | Kids' movies, Family  movies, Kid movies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CR" sz="240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6631" y="3423136"/>
            <a:ext cx="2011735" cy="2457173"/>
          </a:xfrm>
          <a:prstGeom prst="rect">
            <a:avLst/>
          </a:prstGeom>
        </p:spPr>
      </p:pic>
      <p:pic>
        <p:nvPicPr>
          <p:cNvPr id="17" name="Imagen 16"/>
          <p:cNvPicPr/>
          <p:nvPr/>
        </p:nvPicPr>
        <p:blipFill rotWithShape="1">
          <a:blip r:embed="rId3"/>
          <a:srcRect l="25685" t="24658" r="52251" b="33268"/>
          <a:stretch/>
        </p:blipFill>
        <p:spPr bwMode="auto">
          <a:xfrm>
            <a:off x="4591204" y="3831234"/>
            <a:ext cx="1299385" cy="14079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AutoShape 8" descr="Beneficios del cartón corrugado para embalar | Comercial Avilés"/>
          <p:cNvSpPr>
            <a:spLocks noChangeAspect="1" noChangeArrowheads="1"/>
          </p:cNvSpPr>
          <p:nvPr/>
        </p:nvSpPr>
        <p:spPr bwMode="auto">
          <a:xfrm>
            <a:off x="410633" y="10584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CR" sz="2400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8996" y="3733812"/>
            <a:ext cx="2623080" cy="1525669"/>
          </a:xfrm>
          <a:prstGeom prst="rect">
            <a:avLst/>
          </a:prstGeom>
        </p:spPr>
      </p:pic>
      <p:pic>
        <p:nvPicPr>
          <p:cNvPr id="20" name="Imagen 19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22" t="24658" r="26680" b="33268"/>
          <a:stretch/>
        </p:blipFill>
        <p:spPr bwMode="auto">
          <a:xfrm>
            <a:off x="9952076" y="3718638"/>
            <a:ext cx="1308523" cy="15116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81883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BC324-87D9-4F3A-AF80-305003183E1D}" type="slidenum">
              <a:rPr lang="en-AU" smtClean="0"/>
              <a:pPr/>
              <a:t>9</a:t>
            </a:fld>
            <a:endParaRPr lang="en-AU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99914" y="213784"/>
            <a:ext cx="10515600" cy="1325563"/>
          </a:xfrm>
        </p:spPr>
        <p:txBody>
          <a:bodyPr/>
          <a:lstStyle/>
          <a:p>
            <a:pPr algn="ctr"/>
            <a:r>
              <a:rPr lang="en-GB" sz="7200" dirty="0">
                <a:solidFill>
                  <a:srgbClr val="5B9BD5">
                    <a:lumMod val="75000"/>
                  </a:srgbClr>
                </a:solidFill>
                <a:latin typeface="Obsessed Halloween" panose="02000500000000000000" pitchFamily="2" charset="0"/>
              </a:rPr>
              <a:t>False Cognates</a:t>
            </a:r>
            <a:endParaRPr lang="es-CR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8D447CE-6F85-4856-BD88-6EF6E805F42B}"/>
              </a:ext>
            </a:extLst>
          </p:cNvPr>
          <p:cNvSpPr txBox="1"/>
          <p:nvPr/>
        </p:nvSpPr>
        <p:spPr>
          <a:xfrm>
            <a:off x="465683" y="1357197"/>
            <a:ext cx="1686207" cy="1146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US" sz="3200" dirty="0">
                <a:solidFill>
                  <a:srgbClr val="303336"/>
                </a:solidFill>
                <a:latin typeface="Open Sans" panose="020B0606030504020204" pitchFamily="34" charset="0"/>
              </a:rPr>
              <a:t>            </a:t>
            </a:r>
            <a:r>
              <a:rPr lang="en-US" sz="3200" dirty="0">
                <a:solidFill>
                  <a:srgbClr val="4E5053"/>
                </a:solidFill>
                <a:latin typeface="Scary Dream" panose="020005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Policy</a:t>
            </a:r>
            <a:endParaRPr lang="es-CR" sz="3200" dirty="0">
              <a:latin typeface="Scary Dream" panose="02000500000000000000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/>
          <a:srcRect l="17720" t="12453" r="19231" b="15248"/>
          <a:stretch/>
        </p:blipFill>
        <p:spPr>
          <a:xfrm>
            <a:off x="1790248" y="1320603"/>
            <a:ext cx="2081844" cy="2175544"/>
          </a:xfrm>
          <a:prstGeom prst="rect">
            <a:avLst/>
          </a:prstGeom>
        </p:spPr>
      </p:pic>
      <p:pic>
        <p:nvPicPr>
          <p:cNvPr id="9" name="Imagen 8"/>
          <p:cNvPicPr/>
          <p:nvPr/>
        </p:nvPicPr>
        <p:blipFill rotWithShape="1">
          <a:blip r:embed="rId3"/>
          <a:srcRect l="25685" t="24658" r="52251" b="33268"/>
          <a:stretch/>
        </p:blipFill>
        <p:spPr bwMode="auto">
          <a:xfrm>
            <a:off x="4015132" y="1553292"/>
            <a:ext cx="1299385" cy="14079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Imagen 9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22" t="24658" r="26680" b="33268"/>
          <a:stretch/>
        </p:blipFill>
        <p:spPr bwMode="auto">
          <a:xfrm>
            <a:off x="9735932" y="1553293"/>
            <a:ext cx="1308523" cy="15116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098" name="Picture 2" descr="How to Draw Police Officer - Easy Drawing Tutorial For kids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70" t="5704" r="30734"/>
          <a:stretch/>
        </p:blipFill>
        <p:spPr bwMode="auto">
          <a:xfrm>
            <a:off x="8331201" y="1136724"/>
            <a:ext cx="1404731" cy="252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Excited and calm antonyms word card, opposites concept. flashcard canvas  prints for the wall • canvas prints concept, print, application |  myloview.co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750" y="4000150"/>
            <a:ext cx="3074385" cy="218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nillo 12"/>
          <p:cNvSpPr/>
          <p:nvPr/>
        </p:nvSpPr>
        <p:spPr>
          <a:xfrm>
            <a:off x="3106677" y="4352211"/>
            <a:ext cx="1307548" cy="1970156"/>
          </a:xfrm>
          <a:prstGeom prst="donut">
            <a:avLst>
              <a:gd name="adj" fmla="val 757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R" sz="2400">
              <a:solidFill>
                <a:schemeClr val="tx1"/>
              </a:solidFill>
            </a:endParaRPr>
          </a:p>
        </p:txBody>
      </p:sp>
      <p:sp>
        <p:nvSpPr>
          <p:cNvPr id="11" name="AutoShape 6" descr="Exito Open English - New images - page 9 | Meme Generator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CR" sz="2400"/>
          </a:p>
        </p:txBody>
      </p:sp>
      <p:pic>
        <p:nvPicPr>
          <p:cNvPr id="16" name="Imagen 15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22" t="24658" r="26680" b="33268"/>
          <a:stretch/>
        </p:blipFill>
        <p:spPr bwMode="auto">
          <a:xfrm>
            <a:off x="10106991" y="4352211"/>
            <a:ext cx="1308523" cy="15116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56569" y="4167943"/>
            <a:ext cx="1779363" cy="2154424"/>
          </a:xfrm>
          <a:prstGeom prst="rect">
            <a:avLst/>
          </a:prstGeom>
        </p:spPr>
      </p:pic>
      <p:pic>
        <p:nvPicPr>
          <p:cNvPr id="18" name="Imagen 17"/>
          <p:cNvPicPr/>
          <p:nvPr/>
        </p:nvPicPr>
        <p:blipFill rotWithShape="1">
          <a:blip r:embed="rId3"/>
          <a:srcRect l="25685" t="24658" r="52251" b="33268"/>
          <a:stretch/>
        </p:blipFill>
        <p:spPr bwMode="auto">
          <a:xfrm>
            <a:off x="4414225" y="4574456"/>
            <a:ext cx="1299385" cy="14079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68D447CE-6F85-4856-BD88-6EF6E805F42B}"/>
              </a:ext>
            </a:extLst>
          </p:cNvPr>
          <p:cNvSpPr txBox="1"/>
          <p:nvPr/>
        </p:nvSpPr>
        <p:spPr>
          <a:xfrm>
            <a:off x="492402" y="4191078"/>
            <a:ext cx="1686207" cy="1146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US" sz="3200" dirty="0">
                <a:solidFill>
                  <a:srgbClr val="303336"/>
                </a:solidFill>
                <a:latin typeface="Open Sans" panose="020B0606030504020204" pitchFamily="34" charset="0"/>
              </a:rPr>
              <a:t>            </a:t>
            </a:r>
            <a:r>
              <a:rPr lang="en-US" sz="3200" dirty="0">
                <a:solidFill>
                  <a:srgbClr val="4E5053"/>
                </a:solidFill>
                <a:latin typeface="Scary Dream" panose="02000500000000000000" pitchFamily="50" charset="0"/>
                <a:cs typeface="Times New Roman" panose="02020603050405020304" pitchFamily="18" charset="0"/>
              </a:rPr>
              <a:t>Exit</a:t>
            </a:r>
            <a:endParaRPr lang="es-CR" sz="3200" dirty="0">
              <a:latin typeface="Scary Dream" panose="02000500000000000000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6624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117</Words>
  <Application>Microsoft Office PowerPoint</Application>
  <PresentationFormat>Panorámica</PresentationFormat>
  <Paragraphs>64</Paragraphs>
  <Slides>10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Cognates  and False Cognates </vt:lpstr>
      <vt:lpstr>Cognates</vt:lpstr>
      <vt:lpstr>Cognates</vt:lpstr>
      <vt:lpstr>Cognates</vt:lpstr>
      <vt:lpstr>False Cognates</vt:lpstr>
      <vt:lpstr>Presentación de PowerPoint</vt:lpstr>
      <vt:lpstr>False Cognates</vt:lpstr>
      <vt:lpstr>False Cognates</vt:lpstr>
      <vt:lpstr>False Cognates</vt:lpstr>
      <vt:lpstr>False Cognates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Cognates  and False Cognates</dc:title>
  <dc:creator>Sandra Maria Araya Acuna</dc:creator>
  <cp:lastModifiedBy>Sandra Maria Araya Acuna</cp:lastModifiedBy>
  <cp:revision>11</cp:revision>
  <dcterms:created xsi:type="dcterms:W3CDTF">2022-03-23T15:40:11Z</dcterms:created>
  <dcterms:modified xsi:type="dcterms:W3CDTF">2022-07-22T20:17:22Z</dcterms:modified>
</cp:coreProperties>
</file>