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992" y="-30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67315"/>
              </p:ext>
            </p:extLst>
          </p:nvPr>
        </p:nvGraphicFramePr>
        <p:xfrm>
          <a:off x="35496" y="32009"/>
          <a:ext cx="6264696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966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</a:t>
                      </a:r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능력 보유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흥행 시리즈로 인한 높은 인지도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롤플레잉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장르에 종속된 투자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015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확대되고 있는 게임 </a:t>
                      </a:r>
                      <a:r>
                        <a:rPr lang="ko-KR" altLang="en-US" sz="1600" b="1" baseline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유저층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모바일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게임 시장의 비중 확대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경쟁사들과의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치열한 경쟁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과도한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의존성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495" y="-249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7" y="43668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5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7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17929"/>
              </p:ext>
            </p:extLst>
          </p:nvPr>
        </p:nvGraphicFramePr>
        <p:xfrm>
          <a:off x="35494" y="3284984"/>
          <a:ext cx="6264697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329"/>
                <a:gridCol w="520436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SO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이용하여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새로운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장르의 게임을 시도해 본다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인지도를 이용하여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새로운 고객을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겨냥한 마케팅을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실시한다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WO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모바일</a:t>
                      </a: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게임 시장의 비중 확대를 발판 삼아</a:t>
                      </a: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다양한 장르의 </a:t>
                      </a:r>
                      <a:r>
                        <a:rPr lang="ko-KR" altLang="en-US" sz="1400" b="1" i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모바일</a:t>
                      </a: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게임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투자를 시도한다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4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줄여 게임의 진입 장벽을 낮춘 후 새로운 유저를 유치한다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4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ST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경쟁사는 보유하고 있지 않은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활용하여 경쟁력을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4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고객층을 통해 고정된 유저 층을 형성한다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WT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줄이고 경쟁사 대비 경쟁력을 확보한다</a:t>
                      </a: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유명 </a:t>
                      </a: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의존성을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낮추고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이외의 새로운 분야에 투자하여 경쟁력을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en-US" altLang="ko-KR" sz="14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89647"/>
              </p:ext>
            </p:extLst>
          </p:nvPr>
        </p:nvGraphicFramePr>
        <p:xfrm>
          <a:off x="35496" y="32008"/>
          <a:ext cx="6264696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1338456"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최근 </a:t>
                      </a:r>
                      <a:r>
                        <a:rPr lang="ko-KR" altLang="en-US" sz="1200" b="1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모바일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게임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중독 및 과도한 사행성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 문제로 거론되고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있다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이에 대한 정부의 규제적 압박이 있을 수도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있다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산업은 경기 불황과 관계 없이 지속적으로 성장하는 경향이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있다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실례로서 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2008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년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글로벌 금융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위기 당시에도 게임 시장은 고도 성장을 유지한 바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있다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456"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게임이 새로운 여가 활동으로 급 부상하고 있으며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점점 그 연령층과 대상이 확대되고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있다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따라서 게임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산업의 수요와 규모는 꾸준히 상승하고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있다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1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엔씨소프트는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관한 투자를 아끼고 있지 않으며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최근에는 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AI Task Force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꾸려 기술 경쟁력을 확보해 나가고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있다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60" y="43815"/>
            <a:ext cx="2232025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err="1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Politicals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575" y="43815"/>
            <a:ext cx="1800225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Economics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" y="1404958"/>
            <a:ext cx="1728470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Society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575" y="1412776"/>
            <a:ext cx="3024505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Technology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97554"/>
              </p:ext>
            </p:extLst>
          </p:nvPr>
        </p:nvGraphicFramePr>
        <p:xfrm>
          <a:off x="224155" y="134620"/>
          <a:ext cx="6284595" cy="5527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980"/>
                <a:gridCol w="4920615"/>
              </a:tblGrid>
              <a:tr h="250229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600" kern="1200" dirty="0">
                          <a:solidFill>
                            <a:srgbClr val="FF3300"/>
                          </a:solidFill>
                          <a:latin typeface="나눔명조" charset="0"/>
                          <a:ea typeface="나눔명조" charset="0"/>
                        </a:rPr>
                        <a:t>S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egmentation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kern="1200" dirty="0" smtClean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10</a:t>
                      </a:r>
                      <a:r>
                        <a:rPr lang="ko-KR" altLang="en-US" sz="1400" kern="1200" dirty="0" smtClean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대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–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게임을 즐길 여유가 가장 많은 나이대로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경제적 여유는 비교적 없지만 아예 없는 것은 아니다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400" kern="1200" baseline="0" dirty="0" smtClean="0">
                        <a:solidFill>
                          <a:schemeClr val="tx1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dirty="0" smtClean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20</a:t>
                      </a:r>
                      <a:r>
                        <a:rPr sz="1400" kern="1200" dirty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대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–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나름대로 게임도 즐길 여유도 있고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불안정적이지만 경제적 여유가 있다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dirty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30대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- 안정된 수입이 있는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연령대로서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,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게임에 결제할 자본력이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있고 미혼</a:t>
                      </a:r>
                      <a:r>
                        <a:rPr lang="ko-KR" altLang="en-US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비율이 높아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비교적 게임을 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즐길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여유가 있다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dirty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40대 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–</a:t>
                      </a:r>
                      <a:r>
                        <a:rPr lang="en-US" altLang="ko-KR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게임을 할 여유가 비교적 많지는 않지만</a:t>
                      </a:r>
                      <a:r>
                        <a:rPr lang="en-US" altLang="ko-KR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,</a:t>
                      </a:r>
                      <a:r>
                        <a:rPr lang="ko-KR" altLang="en-US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게임에 결제할 안정적인 자본력을 갖춘 연령대이다</a:t>
                      </a:r>
                      <a:r>
                        <a:rPr lang="en-US" altLang="ko-KR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dirty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50대 </a:t>
                      </a:r>
                      <a:r>
                        <a:rPr sz="1400" kern="1200" dirty="0" err="1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이상</a:t>
                      </a:r>
                      <a:r>
                        <a:rPr sz="1400" kern="1200" dirty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- </a:t>
                      </a:r>
                      <a:r>
                        <a:rPr sz="1400" kern="1200" dirty="0" err="1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온라인</a:t>
                      </a:r>
                      <a:r>
                        <a:rPr sz="1400" kern="1200" dirty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err="1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게임에</a:t>
                      </a:r>
                      <a:r>
                        <a:rPr sz="1400" kern="1200" dirty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err="1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별로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err="1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익숙하지</a:t>
                      </a:r>
                      <a:r>
                        <a:rPr sz="1400" kern="120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err="1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않고</a:t>
                      </a:r>
                      <a:r>
                        <a:rPr sz="1400" kern="1200" dirty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err="1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게임에</a:t>
                      </a:r>
                      <a:r>
                        <a:rPr sz="1400" kern="1200" dirty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err="1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흥미를</a:t>
                      </a:r>
                      <a:r>
                        <a:rPr sz="1400" kern="1200" dirty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err="1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가지지</a:t>
                      </a:r>
                      <a:r>
                        <a:rPr sz="1400" kern="1200" dirty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sz="1400" kern="120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않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는다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.</a:t>
                      </a:r>
                      <a:endParaRPr lang="ko-KR" altLang="en-US" sz="1400" kern="1200" dirty="0">
                        <a:solidFill>
                          <a:srgbClr val="0611F2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600" kern="1200">
                          <a:solidFill>
                            <a:srgbClr val="FF3300"/>
                          </a:solidFill>
                          <a:latin typeface="나눔명조" charset="0"/>
                          <a:ea typeface="나눔명조" charset="0"/>
                        </a:rPr>
                        <a:t>T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argeting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dirty="0" smtClean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20</a:t>
                      </a:r>
                      <a:r>
                        <a:rPr sz="1400" kern="1200" dirty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대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–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게임을 즐길만한 여유도 있고</a:t>
                      </a:r>
                      <a:r>
                        <a:rPr lang="en-US" altLang="ko-KR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어느</a:t>
                      </a:r>
                      <a:r>
                        <a:rPr lang="ko-KR" altLang="en-US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정도 경제적으로 자립하기 시작하는 연령대로서</a:t>
                      </a:r>
                      <a:r>
                        <a:rPr lang="en-US" altLang="ko-KR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공략하기 적절한 연령대임</a:t>
                      </a:r>
                      <a:r>
                        <a:rPr lang="en-US" altLang="ko-KR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.</a:t>
                      </a:r>
                      <a:endParaRPr lang="en-US" altLang="ko-KR" sz="1400" kern="1200" dirty="0" smtClean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dirty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30</a:t>
                      </a:r>
                      <a:r>
                        <a:rPr sz="1400" kern="1200" dirty="0" smtClean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대</a:t>
                      </a:r>
                      <a:r>
                        <a:rPr lang="en-US" sz="1400" kern="1200" dirty="0" smtClean="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- MMORPG 장르 게임을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가장 많이 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즐기는 연령층으로서,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경제적 여유가 있는 연령대이므로</a:t>
                      </a:r>
                      <a:r>
                        <a:rPr lang="ko-KR" altLang="en-US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게임의 매출을 책임지기에 적절한 연령대이다</a:t>
                      </a:r>
                      <a:r>
                        <a:rPr lang="en-US" altLang="ko-KR" sz="1400" kern="1200" baseline="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.</a:t>
                      </a:r>
                      <a:endParaRPr lang="en-US" altLang="ko-KR" sz="400" kern="1200" dirty="0" smtClean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9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600" kern="1200">
                          <a:solidFill>
                            <a:srgbClr val="FF3300"/>
                          </a:solidFill>
                          <a:latin typeface="나눔명조" charset="0"/>
                          <a:ea typeface="나눔명조" charset="0"/>
                        </a:rPr>
                        <a:t>P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ositioning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  </a:t>
                      </a:r>
                      <a:r>
                        <a:rPr lang="ko-KR" altLang="en-US" sz="1400" kern="1200" dirty="0" smtClean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R&amp;D 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능력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                                                                                                              </a:t>
                      </a:r>
                      <a:r>
                        <a:rPr sz="1000" kern="1200" dirty="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                           </a:t>
                      </a:r>
                      <a:endParaRPr lang="ko-KR" altLang="en-US" sz="1400" kern="1200" dirty="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 flipV="1">
            <a:off x="1724759" y="4044408"/>
            <a:ext cx="1270" cy="1472824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726029" y="5516597"/>
            <a:ext cx="4321175" cy="63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tiger/AppData/Roaming/PolarisOffice/ETemp/2828_14721096/fImage613410254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1" t="36000" r="21706" b="33950"/>
          <a:stretch>
            <a:fillRect/>
          </a:stretch>
        </p:blipFill>
        <p:spPr>
          <a:xfrm>
            <a:off x="4210784" y="4188423"/>
            <a:ext cx="508635" cy="540385"/>
          </a:xfrm>
          <a:prstGeom prst="rect">
            <a:avLst/>
          </a:prstGeom>
          <a:noFill/>
        </p:spPr>
      </p:pic>
      <p:pic>
        <p:nvPicPr>
          <p:cNvPr id="8" name="그림 7" descr="C:/Users/tiger/AppData/Roaming/PolarisOffice/ETemp/2828_14721096/fImage355910383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4" t="26152" r="33333" b="31472"/>
          <a:stretch>
            <a:fillRect/>
          </a:stretch>
        </p:blipFill>
        <p:spPr>
          <a:xfrm>
            <a:off x="5439509" y="4745918"/>
            <a:ext cx="488315" cy="476885"/>
          </a:xfrm>
          <a:prstGeom prst="rect">
            <a:avLst/>
          </a:prstGeom>
          <a:noFill/>
        </p:spPr>
      </p:pic>
      <p:pic>
        <p:nvPicPr>
          <p:cNvPr id="9" name="그림 8" descr="C:/Users/tiger/AppData/Roaming/PolarisOffice/ETemp/2828_14721096/fImage197001048909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4" y="4730078"/>
            <a:ext cx="688975" cy="476250"/>
          </a:xfrm>
          <a:prstGeom prst="rect">
            <a:avLst/>
          </a:prstGeom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>
            <a:off x="5317589" y="5196535"/>
            <a:ext cx="127063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err="1">
                <a:latin typeface="나눔명조" charset="0"/>
                <a:ea typeface="나눔명조" charset="0"/>
              </a:rPr>
              <a:t>인지도</a:t>
            </a:r>
            <a:endParaRPr lang="ko-KR" altLang="en-US" sz="1400" dirty="0"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 t="35908" r="39660" b="35309"/>
          <a:stretch/>
        </p:blipFill>
        <p:spPr bwMode="auto">
          <a:xfrm>
            <a:off x="107504" y="105336"/>
            <a:ext cx="8964488" cy="404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131840" y="1142746"/>
            <a:ext cx="1296144" cy="9844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283968" y="1095669"/>
            <a:ext cx="1584176" cy="1031539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859353" y="908720"/>
            <a:ext cx="1169031" cy="234026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868144" y="1142746"/>
            <a:ext cx="720080" cy="41404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571321" y="1095669"/>
            <a:ext cx="288032" cy="481091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타원 1047"/>
          <p:cNvSpPr/>
          <p:nvPr/>
        </p:nvSpPr>
        <p:spPr>
          <a:xfrm>
            <a:off x="7740352" y="69269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700451" y="4293096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480212" y="2513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역대 최고가 경신</a:t>
            </a:r>
            <a:endParaRPr lang="ko-KR" altLang="en-US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1474" y="100604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상승 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</a:t>
            </a:r>
            <a:endParaRPr lang="ko-KR" altLang="en-US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55876" y="100604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하락 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</a:t>
            </a:r>
            <a:endParaRPr lang="ko-KR" altLang="en-US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100604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상승 </a:t>
            </a:r>
            <a:r>
              <a:rPr lang="en-US" altLang="ko-KR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60571" y="1520497"/>
            <a:ext cx="11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하락 </a:t>
            </a:r>
            <a:r>
              <a:rPr lang="en-US" altLang="ko-KR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24328" y="11250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상</a:t>
            </a:r>
            <a:r>
              <a:rPr lang="ko-KR" altLang="en-US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승</a:t>
            </a:r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1200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12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44208" y="-25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b="1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리니지</a:t>
            </a:r>
            <a:r>
              <a:rPr lang="en-US" altLang="ko-KR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M’ </a:t>
            </a:r>
            <a:r>
              <a:rPr lang="ko-KR" altLang="en-US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발표 </a:t>
            </a:r>
            <a:endParaRPr lang="ko-KR" altLang="en-US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055" name="직선 연결선 1054"/>
          <p:cNvCxnSpPr/>
          <p:nvPr/>
        </p:nvCxnSpPr>
        <p:spPr>
          <a:xfrm>
            <a:off x="467544" y="2492896"/>
            <a:ext cx="0" cy="796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835696" y="1844824"/>
            <a:ext cx="0" cy="1444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115616" y="2204864"/>
            <a:ext cx="0" cy="1084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483768" y="1520497"/>
            <a:ext cx="0" cy="1768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09329" y="1142746"/>
            <a:ext cx="3168352" cy="14941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158158" y="1190711"/>
            <a:ext cx="0" cy="2098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455876" y="1375377"/>
            <a:ext cx="0" cy="1913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076056" y="1634977"/>
            <a:ext cx="0" cy="1662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Pages>3</Pages>
  <Words>393</Words>
  <Characters>0</Characters>
  <Application>Microsoft Office PowerPoint</Application>
  <DocSecurity>0</DocSecurity>
  <PresentationFormat>화면 슬라이드 쇼(4:3)</PresentationFormat>
  <Lines>0</Lines>
  <Paragraphs>87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Top</cp:lastModifiedBy>
  <cp:revision>24</cp:revision>
  <dcterms:modified xsi:type="dcterms:W3CDTF">2019-11-04T16:26:13Z</dcterms:modified>
</cp:coreProperties>
</file>