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228819"/>
              </p:ext>
            </p:extLst>
          </p:nvPr>
        </p:nvGraphicFramePr>
        <p:xfrm>
          <a:off x="35496" y="32008"/>
          <a:ext cx="6264696" cy="3108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4219"/>
                <a:gridCol w="3100477"/>
              </a:tblGrid>
              <a:tr h="15149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   </a:t>
                      </a:r>
                    </a:p>
                    <a:p>
                      <a:pPr latinLnBrk="1"/>
                      <a:endParaRPr lang="en-US" altLang="ko-KR" sz="1600" b="1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오랜 시간 다져진 고객층</a:t>
                      </a:r>
                      <a:r>
                        <a:rPr lang="en-US" altLang="ko-KR" sz="16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   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흥행 시리즈 </a:t>
                      </a:r>
                      <a:r>
                        <a:rPr lang="en-US" altLang="ko-KR" sz="16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‘</a:t>
                      </a:r>
                      <a:r>
                        <a:rPr lang="ko-KR" altLang="en-US" sz="1600" b="1" baseline="0" dirty="0" err="1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리니지</a:t>
                      </a:r>
                      <a:r>
                        <a:rPr lang="en-US" altLang="ko-KR" sz="16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’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높은 인지도</a:t>
                      </a:r>
                      <a:endParaRPr lang="en-US" altLang="ko-KR" sz="1600" b="1" baseline="0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       </a:t>
                      </a:r>
                    </a:p>
                    <a:p>
                      <a:pPr latinLnBrk="1"/>
                      <a:endParaRPr lang="en-US" altLang="ko-KR" sz="1600" b="1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과도한 결제 유도 시스템</a:t>
                      </a:r>
                      <a:endParaRPr lang="en-US" altLang="ko-KR" sz="1600" b="1" baseline="0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6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MMORPG</a:t>
                      </a:r>
                      <a:r>
                        <a:rPr lang="ko-KR" altLang="en-US" sz="16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에 국한된 투자</a:t>
                      </a:r>
                      <a:endParaRPr lang="en-US" altLang="ko-KR" sz="1600" b="1" baseline="0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6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IP</a:t>
                      </a:r>
                      <a:r>
                        <a:rPr lang="ko-KR" altLang="en-US" sz="16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에 대한 과도한</a:t>
                      </a:r>
                      <a:r>
                        <a:rPr lang="en-US" altLang="ko-KR" sz="16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</a:t>
                      </a:r>
                      <a:r>
                        <a:rPr lang="ko-KR" altLang="en-US" sz="16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의존성</a:t>
                      </a:r>
                      <a:endParaRPr lang="en-US" altLang="ko-KR" sz="1600" b="1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endParaRPr lang="ko-KR" altLang="en-US" sz="1600" b="1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4976">
                <a:tc>
                  <a:txBody>
                    <a:bodyPr/>
                    <a:lstStyle/>
                    <a:p>
                      <a:pPr latinLnBrk="1"/>
                      <a:endParaRPr lang="en-US" altLang="ko-KR" sz="1600" b="1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latinLnBrk="1"/>
                      <a:endParaRPr lang="en-US" altLang="ko-KR" sz="1600" b="1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b="1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게임 시장의</a:t>
                      </a:r>
                      <a:r>
                        <a:rPr lang="ko-KR" altLang="en-US" sz="16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지속적</a:t>
                      </a:r>
                      <a:r>
                        <a:rPr lang="ko-KR" altLang="en-US" sz="1600" b="1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</a:t>
                      </a:r>
                      <a:r>
                        <a:rPr lang="ko-KR" altLang="en-US" sz="1600" b="1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성장세</a:t>
                      </a:r>
                      <a:endParaRPr lang="en-US" altLang="ko-KR" sz="1600" b="1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b="1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게임을 즐기는 고객층의</a:t>
                      </a:r>
                      <a:r>
                        <a:rPr lang="ko-KR" altLang="en-US" sz="16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</a:t>
                      </a:r>
                      <a:r>
                        <a:rPr lang="ko-KR" altLang="en-US" sz="1600" b="1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확대</a:t>
                      </a:r>
                      <a:endParaRPr lang="en-US" altLang="ko-KR" sz="1600" b="1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b="1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높은 </a:t>
                      </a:r>
                      <a:r>
                        <a:rPr lang="en-US" altLang="ko-KR" sz="1600" b="1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R&amp;D</a:t>
                      </a:r>
                      <a:r>
                        <a:rPr lang="ko-KR" altLang="en-US" sz="1600" b="1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능력 보유</a:t>
                      </a:r>
                      <a:endParaRPr lang="en-US" altLang="ko-KR" sz="1600" b="1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sz="1600" b="1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b="1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latinLnBrk="1"/>
                      <a:endParaRPr lang="en-US" altLang="ko-KR" sz="1600" b="1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b="1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점차적인 경쟁사들의</a:t>
                      </a:r>
                      <a:r>
                        <a:rPr lang="ko-KR" altLang="en-US" sz="16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위협</a:t>
                      </a:r>
                      <a:endParaRPr lang="en-US" altLang="ko-KR" sz="1600" b="1" baseline="0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유명 </a:t>
                      </a:r>
                      <a:r>
                        <a:rPr lang="en-US" altLang="ko-KR" sz="16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IP </a:t>
                      </a:r>
                      <a:r>
                        <a:rPr lang="ko-KR" altLang="en-US" sz="16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붕괴 시 마땅한 대책이 없음</a:t>
                      </a:r>
                      <a:r>
                        <a:rPr lang="en-US" altLang="ko-KR" sz="1600" b="1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.</a:t>
                      </a:r>
                      <a:endParaRPr lang="en-US" altLang="ko-KR" sz="1600" b="1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5495" y="-2499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S</a:t>
            </a:r>
            <a:endParaRPr lang="ko-KR" altLang="en-US" sz="32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03847" y="43668"/>
            <a:ext cx="7200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W</a:t>
            </a:r>
            <a:endParaRPr lang="ko-KR" altLang="en-US" sz="26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495" y="1567449"/>
            <a:ext cx="7200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O</a:t>
            </a:r>
            <a:endParaRPr lang="ko-KR" altLang="en-US" sz="26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03847" y="1567449"/>
            <a:ext cx="7200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T</a:t>
            </a:r>
            <a:endParaRPr lang="ko-KR" altLang="en-US" sz="26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205876"/>
              </p:ext>
            </p:extLst>
          </p:nvPr>
        </p:nvGraphicFramePr>
        <p:xfrm>
          <a:off x="35494" y="3284984"/>
          <a:ext cx="6264697" cy="3474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0329"/>
                <a:gridCol w="5204368"/>
              </a:tblGrid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800" i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SO</a:t>
                      </a:r>
                      <a:endParaRPr lang="ko-KR" altLang="en-US" sz="2800" i="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lnSpc>
                          <a:spcPct val="100000"/>
                        </a:lnSpc>
                        <a:buAutoNum type="arabicPeriod"/>
                      </a:pPr>
                      <a:r>
                        <a:rPr lang="ko-KR" altLang="en-US" sz="1400" i="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높은 인지도와 </a:t>
                      </a:r>
                      <a:r>
                        <a:rPr lang="en-US" altLang="ko-KR" sz="1400" i="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R&amp;D </a:t>
                      </a:r>
                      <a:r>
                        <a:rPr lang="ko-KR" altLang="en-US" sz="1400" i="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능력을 결합하여 새로운 게임을 개발한다</a:t>
                      </a:r>
                      <a:r>
                        <a:rPr lang="en-US" altLang="ko-KR" sz="1400" i="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.</a:t>
                      </a:r>
                    </a:p>
                    <a:p>
                      <a:pPr marL="342900" indent="-342900" latinLnBrk="1">
                        <a:lnSpc>
                          <a:spcPct val="100000"/>
                        </a:lnSpc>
                        <a:buAutoNum type="arabicPeriod"/>
                      </a:pPr>
                      <a:endParaRPr lang="en-US" altLang="ko-KR" sz="200" i="0" baseline="0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342900" indent="-342900" latinLnBrk="1">
                        <a:lnSpc>
                          <a:spcPct val="100000"/>
                        </a:lnSpc>
                        <a:buAutoNum type="arabicPeriod"/>
                      </a:pPr>
                      <a:r>
                        <a:rPr lang="ko-KR" altLang="en-US" sz="1400" i="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높은 인지도를 이용하여 확대된 고객층을 겨냥한 마케팅을   실시한다</a:t>
                      </a:r>
                      <a:r>
                        <a:rPr lang="en-US" altLang="ko-KR" sz="1400" i="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800" i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WO</a:t>
                      </a:r>
                      <a:endParaRPr lang="ko-KR" altLang="en-US" sz="2800" i="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lnSpc>
                          <a:spcPct val="100000"/>
                        </a:lnSpc>
                        <a:buAutoNum type="arabicPeriod"/>
                      </a:pPr>
                      <a:r>
                        <a:rPr lang="en-US" altLang="ko-KR" sz="1400" i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R&amp;D</a:t>
                      </a:r>
                      <a:r>
                        <a:rPr lang="en-US" altLang="ko-KR" sz="1400" i="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</a:t>
                      </a:r>
                      <a:r>
                        <a:rPr lang="ko-KR" altLang="en-US" sz="1400" i="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능력을 기반으로 </a:t>
                      </a:r>
                      <a:r>
                        <a:rPr lang="en-US" altLang="ko-KR" sz="1400" i="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IP</a:t>
                      </a:r>
                      <a:r>
                        <a:rPr lang="ko-KR" altLang="en-US" sz="1400" i="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의존도를 낮추고 </a:t>
                      </a:r>
                      <a:r>
                        <a:rPr lang="en-US" altLang="ko-KR" sz="1400" i="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MMORPG</a:t>
                      </a:r>
                      <a:r>
                        <a:rPr lang="ko-KR" altLang="en-US" sz="1400" i="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의 틀에서 벗어난다</a:t>
                      </a:r>
                      <a:r>
                        <a:rPr lang="en-US" altLang="ko-KR" sz="1400" i="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.</a:t>
                      </a:r>
                    </a:p>
                    <a:p>
                      <a:pPr marL="342900" indent="-342900" latinLnBrk="1">
                        <a:lnSpc>
                          <a:spcPct val="100000"/>
                        </a:lnSpc>
                        <a:buAutoNum type="arabicPeriod"/>
                      </a:pPr>
                      <a:endParaRPr lang="en-US" altLang="ko-KR" sz="200" i="0" baseline="0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342900" indent="-342900" latinLnBrk="1">
                        <a:lnSpc>
                          <a:spcPct val="100000"/>
                        </a:lnSpc>
                        <a:buAutoNum type="arabicPeriod"/>
                      </a:pPr>
                      <a:r>
                        <a:rPr lang="ko-KR" altLang="en-US" sz="1400" i="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과도한 결제 유도 시스템을 줄이고 새로운 고객층을 확보한다</a:t>
                      </a:r>
                      <a:r>
                        <a:rPr lang="en-US" altLang="ko-KR" sz="1400" i="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.</a:t>
                      </a:r>
                      <a:endParaRPr lang="en-US" altLang="ko-KR" sz="1400" i="0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800" i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ST</a:t>
                      </a:r>
                      <a:endParaRPr lang="ko-KR" altLang="en-US" sz="2800" i="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lnSpc>
                          <a:spcPct val="100000"/>
                        </a:lnSpc>
                        <a:buAutoNum type="arabicPeriod"/>
                      </a:pPr>
                      <a:r>
                        <a:rPr lang="ko-KR" altLang="en-US" sz="1400" i="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오랜 시간 다져진 고객층을 겨냥한 마케팅으로 경쟁사들로부터 고객층을 두텁게 한다</a:t>
                      </a:r>
                      <a:r>
                        <a:rPr lang="en-US" altLang="ko-KR" sz="1400" i="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00000"/>
                        </a:lnSpc>
                        <a:buNone/>
                      </a:pPr>
                      <a:endParaRPr lang="en-US" altLang="ko-KR" sz="200" i="0" baseline="0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342900" indent="-342900" latinLnBrk="1">
                        <a:lnSpc>
                          <a:spcPct val="100000"/>
                        </a:lnSpc>
                        <a:buAutoNum type="arabicPeriod"/>
                      </a:pPr>
                      <a:r>
                        <a:rPr lang="ko-KR" altLang="en-US" sz="1400" i="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높은 인지도를 이용한 전략적 마케팅으로 신규 고객층에 대한 경쟁력을 확보한다</a:t>
                      </a:r>
                      <a:r>
                        <a:rPr lang="en-US" altLang="ko-KR" sz="1400" i="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800" i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WT</a:t>
                      </a:r>
                      <a:endParaRPr lang="ko-KR" altLang="en-US" sz="2800" i="0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lnSpc>
                          <a:spcPct val="100000"/>
                        </a:lnSpc>
                        <a:buAutoNum type="arabicPeriod"/>
                      </a:pPr>
                      <a:r>
                        <a:rPr lang="ko-KR" altLang="en-US" sz="1400" i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과도한 결제 유도 시스템을 줄이고 경쟁사 대비 경쟁력을 확보한다</a:t>
                      </a:r>
                      <a:r>
                        <a:rPr lang="en-US" altLang="ko-KR" sz="1400" i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.</a:t>
                      </a:r>
                    </a:p>
                    <a:p>
                      <a:pPr marL="342900" indent="-342900" latinLnBrk="1">
                        <a:lnSpc>
                          <a:spcPct val="100000"/>
                        </a:lnSpc>
                        <a:buAutoNum type="arabicPeriod"/>
                      </a:pPr>
                      <a:endParaRPr lang="en-US" altLang="ko-KR" sz="200" i="0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342900" indent="-342900" latinLnBrk="1">
                        <a:lnSpc>
                          <a:spcPct val="100000"/>
                        </a:lnSpc>
                        <a:buAutoNum type="arabicPeriod"/>
                      </a:pPr>
                      <a:r>
                        <a:rPr lang="ko-KR" altLang="en-US" sz="1400" i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유명 </a:t>
                      </a:r>
                      <a:r>
                        <a:rPr lang="en-US" altLang="ko-KR" sz="1400" i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IP</a:t>
                      </a:r>
                      <a:r>
                        <a:rPr lang="ko-KR" altLang="en-US" sz="1400" i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에 대한 의존성을</a:t>
                      </a:r>
                      <a:r>
                        <a:rPr lang="ko-KR" altLang="en-US" sz="1400" i="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낮추고 </a:t>
                      </a:r>
                      <a:r>
                        <a:rPr lang="en-US" altLang="ko-KR" sz="1400" i="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MMORPG </a:t>
                      </a:r>
                      <a:r>
                        <a:rPr lang="ko-KR" altLang="en-US" sz="1400" i="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이외의 새로운 분야에 투자하여 경쟁력을 확보한다</a:t>
                      </a:r>
                      <a:r>
                        <a:rPr lang="en-US" altLang="ko-KR" sz="1400" i="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.</a:t>
                      </a:r>
                      <a:r>
                        <a:rPr lang="ko-KR" altLang="en-US" sz="1400" i="0" baseline="0" dirty="0" smtClean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</a:t>
                      </a:r>
                      <a:endParaRPr lang="en-US" altLang="ko-KR" sz="1400" i="0" dirty="0" smtClean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105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7524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141</Words>
  <Application>Microsoft Office PowerPoint</Application>
  <PresentationFormat>화면 슬라이드 쇼(4:3)</PresentationFormat>
  <Paragraphs>39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Top</cp:lastModifiedBy>
  <cp:revision>14</cp:revision>
  <dcterms:created xsi:type="dcterms:W3CDTF">2006-10-05T04:04:58Z</dcterms:created>
  <dcterms:modified xsi:type="dcterms:W3CDTF">2019-11-03T17:16:32Z</dcterms:modified>
</cp:coreProperties>
</file>